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63" r:id="rId6"/>
    <p:sldId id="262" r:id="rId7"/>
    <p:sldId id="261" r:id="rId8"/>
    <p:sldId id="257" r:id="rId9"/>
    <p:sldId id="260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6" y="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F0E5-763D-44D1-A6C6-D1015D63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0A9225-4456-4B5C-8F8C-1C3D92C4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5A2B-06DD-4785-B9F4-F6AB3586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F12AC-FDD7-4A71-A718-F234B090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F1606-15D6-4E73-B9F2-54B20A2A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8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5331B-7280-4871-B319-8B4FAB0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09E7F5-3D21-4158-94BE-D7F314D3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8E802-7C8F-4A89-A2EA-C4410A5B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79B9C-3307-49A8-8984-0F03DC02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06E2E-409A-4A77-96FE-E61A1D5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E5C762-BF72-422D-92B6-5DB7A32CA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B350DE-0B4D-48E9-8E26-7D101CA8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26224-6167-4819-A37D-20BDE09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74363-5D1E-4F76-8B33-5C529CE8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F5AFA-3973-4964-A79C-5910B2F0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46464-A3EA-4B24-889C-3DC63029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566C1-8D21-4A94-BA44-4CF5D6DF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86DD9-36CB-4BFC-BF85-F42B1EC7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27A8A-08D7-405E-A501-8F26096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B8E1-4A8B-4E8E-8D8E-ECE093D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51B25-CB69-4EE3-B241-AA1A5B97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F5A396-27F9-4AB4-BA36-5D978D9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713BB-E467-49AD-931C-2529607A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6EBBD0-3FD6-4C35-B20C-47C19351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604DA-A9C7-48E4-B2A3-97B12B41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F7D70-A146-449B-8ADA-B0B16D5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3EA1C-43ED-46D6-BCD4-C92A3CACA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0F698B-E24C-42F1-90C6-79DB08B5E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058A5F-49F1-4653-AB37-3CEFC01F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CAF86F-47EA-4EA4-A441-21922713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79256-9CB3-4D8C-B856-24E6FE7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8C0FE-8E40-488A-A1F4-3070A3C9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DC8BC7-AF3C-4F18-8D2E-A90740F4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FFE042-9DA2-469E-B285-C0FC1D0AE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7FA436-82B1-4972-8D2A-8EFBB3F1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BC94DF-B05E-4385-BE40-8D1D96FA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E64BBD-1662-4F4D-9409-FB813118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6D1BFF-E489-4608-A5F0-51E914F1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9C8D98-A64B-490C-9FF6-27ACD94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6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75FDB-00DB-4C03-8962-279A9EC3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A40E42-B764-44B3-9DFD-312524D3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F4147A-DA1E-40CF-9F42-61803856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C15BA8-57C1-4228-8179-BC227D8D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5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D713B3-5169-422E-B0AE-00C85391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128545-F051-4599-85B5-22139E90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074199-098D-48FE-9E5F-9A1818D9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52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500A7-9902-443C-8DBC-57FEB5FD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7680C-158B-4D67-81D4-CAC4F52D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3BC75F-AECA-40EB-81DB-CFB749EE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6FD396-42BA-4EFB-938C-CEEBA44C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993154-2A95-409D-BC95-6093A8F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6B1393-42D5-40C3-8396-38E0CE90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C721C-0E92-451A-8DD1-454BD479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9CB423-0C3E-4F5E-93E8-A82FDB966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BCA56F-1D98-4352-968E-14E4D4B5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E8985D-10CE-4A91-AAB9-9FC0AF0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108BDA-202C-43AD-B1BF-1AA2D509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B444CB-64AD-49ED-B984-BFC816B1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07958C-AB3E-445B-B0CD-B46B232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C21CB-9087-4996-B6AB-0B07958B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D348E-5E58-4973-92FB-DF93E21D5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37BF-2A2F-4D97-9061-373314227E06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8512A-5424-416B-B179-69FF6181E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8EE62-C4DA-4352-BF3C-B73477D4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722C-B6C3-44D5-AA6C-FE891F4C74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FAE43-5970-494E-8416-0977BAB7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19859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The effect of </a:t>
            </a:r>
            <a:r>
              <a:rPr lang="en-US" altLang="zh-TW" sz="3600" b="1" dirty="0"/>
              <a:t>number of clusters and cluster size </a:t>
            </a:r>
            <a:r>
              <a:rPr lang="en-US" altLang="zh-TW" sz="3600" dirty="0"/>
              <a:t>on statistical </a:t>
            </a:r>
            <a:r>
              <a:rPr lang="en-US" altLang="zh-TW" sz="3600" b="1" dirty="0"/>
              <a:t>power and Type I error rates </a:t>
            </a:r>
            <a:br>
              <a:rPr lang="en-US" altLang="zh-TW" sz="3600" dirty="0"/>
            </a:br>
            <a:r>
              <a:rPr lang="en-US" altLang="zh-TW" sz="2800" dirty="0"/>
              <a:t>when testing random effects variance components </a:t>
            </a:r>
            <a:br>
              <a:rPr lang="en-US" altLang="zh-TW" sz="2800" dirty="0"/>
            </a:br>
            <a:r>
              <a:rPr lang="en-US" altLang="zh-TW" sz="2800" dirty="0"/>
              <a:t>in </a:t>
            </a:r>
            <a:r>
              <a:rPr lang="en-US" altLang="zh-TW" sz="2800" b="1" dirty="0"/>
              <a:t>multilevel linear and logistic regression models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CB7F8A-1B71-4D41-8BF4-2FA79936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/>
          <a:p>
            <a:r>
              <a:rPr lang="en-US" altLang="zh-TW" dirty="0"/>
              <a:t>Journal of Statistical Computation and Simulation</a:t>
            </a:r>
          </a:p>
          <a:p>
            <a:r>
              <a:rPr lang="de-DE" altLang="zh-TW" dirty="0"/>
              <a:t>Peter C. Austin &amp; George Leckie (2018)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42C0B-C936-4BA8-9815-A65FAA74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LRT power for linear vs. logistic model.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692F3-D8DE-4100-BCEA-04CE286F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Figure">
            <a:extLst>
              <a:ext uri="{FF2B5EF4-FFF2-40B4-BE49-F238E27FC236}">
                <a16:creationId xmlns:a16="http://schemas.microsoft.com/office/drawing/2014/main" id="{7F80558D-6C8E-46F7-8B95-590B62E8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0" y="1920448"/>
            <a:ext cx="5666509" cy="46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FE10C-88F7-42CB-84F3-AAEC3180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7E7FD-B2B2-4E8D-8834-2991700E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series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b="1" dirty="0"/>
              <a:t>Monte</a:t>
            </a:r>
            <a:r>
              <a:rPr lang="zh-TW" altLang="en-US" b="1" dirty="0"/>
              <a:t> </a:t>
            </a:r>
            <a:r>
              <a:rPr lang="en-US" altLang="zh-TW" b="1" dirty="0"/>
              <a:t>Carlo</a:t>
            </a:r>
            <a:r>
              <a:rPr lang="zh-TW" altLang="en-US" b="1" dirty="0"/>
              <a:t> </a:t>
            </a:r>
            <a:r>
              <a:rPr lang="en-US" altLang="zh-TW" dirty="0"/>
              <a:t>simulations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examine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effect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r>
              <a:rPr lang="zh-TW" altLang="en-US" dirty="0"/>
              <a:t> </a:t>
            </a:r>
            <a:r>
              <a:rPr lang="en-US" altLang="zh-TW" dirty="0"/>
              <a:t>per</a:t>
            </a:r>
            <a:r>
              <a:rPr lang="zh-TW" altLang="en-US" dirty="0"/>
              <a:t> </a:t>
            </a:r>
            <a:r>
              <a:rPr lang="en-US" altLang="zh-TW" dirty="0"/>
              <a:t>cluster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statistical</a:t>
            </a:r>
            <a:r>
              <a:rPr lang="zh-TW" altLang="en-US" dirty="0"/>
              <a:t> 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empirical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error.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44437-6248-4C04-B652-4115F88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3692BA-CD58-4FA0-B9DF-6EE95A55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355" y="4600556"/>
            <a:ext cx="7087589" cy="15813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F25F73-DF10-49F6-9C9E-A98FD1370142}"/>
              </a:ext>
            </a:extLst>
          </p:cNvPr>
          <p:cNvSpPr txBox="1"/>
          <p:nvPr/>
        </p:nvSpPr>
        <p:spPr>
          <a:xfrm>
            <a:off x="835692" y="5242941"/>
            <a:ext cx="136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VPC</a:t>
            </a:r>
            <a:r>
              <a:rPr lang="zh-TW" altLang="en-US" sz="3600" dirty="0"/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5034B4-62ED-48F8-AE62-1B92ACFBADBA}"/>
              </a:ext>
            </a:extLst>
          </p:cNvPr>
          <p:cNvSpPr txBox="1"/>
          <p:nvPr/>
        </p:nvSpPr>
        <p:spPr>
          <a:xfrm>
            <a:off x="835692" y="1750339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Inputs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</a:p>
          <a:p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test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r>
              <a:rPr lang="en-US" altLang="zh-TW" sz="2800" dirty="0"/>
              <a:t>Likelihood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Test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Wald</a:t>
            </a:r>
            <a:r>
              <a:rPr lang="zh-TW" altLang="en-US" sz="2800" dirty="0"/>
              <a:t> </a:t>
            </a:r>
            <a:r>
              <a:rPr lang="en-US" altLang="zh-TW" sz="2800" dirty="0"/>
              <a:t>Test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zh-TW" altLang="en-US" sz="2800" dirty="0"/>
              <a:t>  </a:t>
            </a:r>
            <a:r>
              <a:rPr lang="en-US" altLang="zh-TW" sz="2800" dirty="0"/>
              <a:t>(for</a:t>
            </a:r>
            <a:r>
              <a:rPr lang="zh-TW" altLang="en-US" sz="2800" dirty="0"/>
              <a:t> </a:t>
            </a:r>
            <a:r>
              <a:rPr lang="en-US" altLang="zh-TW" sz="2800" dirty="0"/>
              <a:t>testing</a:t>
            </a:r>
            <a:r>
              <a:rPr lang="zh-TW" altLang="en-US" sz="2800" dirty="0"/>
              <a:t> </a:t>
            </a:r>
            <a:r>
              <a:rPr lang="en-US" altLang="zh-TW" sz="2800" dirty="0"/>
              <a:t>variance</a:t>
            </a:r>
            <a:r>
              <a:rPr lang="zh-TW" altLang="en-US" sz="2800" dirty="0"/>
              <a:t> </a:t>
            </a:r>
            <a:r>
              <a:rPr lang="en-US" altLang="zh-TW" sz="2800" dirty="0"/>
              <a:t>is</a:t>
            </a:r>
            <a:r>
              <a:rPr lang="zh-TW" altLang="en-US" sz="2800" dirty="0"/>
              <a:t> </a:t>
            </a:r>
            <a:r>
              <a:rPr lang="en-US" altLang="zh-TW" sz="2800" dirty="0"/>
              <a:t>different</a:t>
            </a:r>
            <a:r>
              <a:rPr lang="zh-TW" altLang="en-US" sz="2800" dirty="0"/>
              <a:t> </a:t>
            </a:r>
            <a:r>
              <a:rPr lang="en-US" altLang="zh-TW" sz="2800" dirty="0"/>
              <a:t>from</a:t>
            </a:r>
            <a:r>
              <a:rPr lang="zh-TW" altLang="en-US" sz="2800" dirty="0"/>
              <a:t> </a:t>
            </a:r>
            <a:r>
              <a:rPr lang="en-US" altLang="zh-TW" sz="2800" dirty="0"/>
              <a:t>zero</a:t>
            </a:r>
            <a:r>
              <a:rPr lang="zh-TW" altLang="en-US" sz="2800" dirty="0"/>
              <a:t> </a:t>
            </a:r>
            <a:r>
              <a:rPr lang="en-US" altLang="zh-TW" sz="2800" dirty="0"/>
              <a:t>or</a:t>
            </a:r>
            <a:r>
              <a:rPr lang="zh-TW" altLang="en-US" sz="2800" dirty="0"/>
              <a:t> </a:t>
            </a:r>
            <a:r>
              <a:rPr lang="en-US" altLang="zh-TW" sz="2800" dirty="0"/>
              <a:t>not.)</a:t>
            </a:r>
          </a:p>
          <a:p>
            <a:r>
              <a:rPr lang="en-US" altLang="zh-TW" sz="2800" b="1" dirty="0"/>
              <a:t>2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model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r>
              <a:rPr lang="en-US" altLang="zh-TW" sz="2800" dirty="0"/>
              <a:t>linear and logistic regression models</a:t>
            </a:r>
            <a:endParaRPr lang="en-US" altLang="zh-TW" sz="3200" dirty="0"/>
          </a:p>
          <a:p>
            <a:r>
              <a:rPr lang="en-US" altLang="zh-TW" sz="2800" b="1" dirty="0"/>
              <a:t>11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VPC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From</a:t>
            </a:r>
            <a:r>
              <a:rPr lang="zh-TW" altLang="en-US" sz="2800" dirty="0"/>
              <a:t> </a:t>
            </a:r>
            <a:r>
              <a:rPr lang="en-US" altLang="zh-TW" sz="2800" dirty="0"/>
              <a:t> 0 to 0.1 in increments of 0.01</a:t>
            </a:r>
          </a:p>
          <a:p>
            <a:r>
              <a:rPr lang="en-US" altLang="zh-TW" sz="2800" b="1" dirty="0"/>
              <a:t>19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number of clusters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r>
              <a:rPr lang="en-US" altLang="zh-TW" sz="2800" dirty="0"/>
              <a:t>20 to 200 in increments of 10</a:t>
            </a:r>
            <a:r>
              <a:rPr lang="en-US" altLang="zh-TW" sz="2800" b="1" dirty="0"/>
              <a:t> </a:t>
            </a:r>
          </a:p>
          <a:p>
            <a:r>
              <a:rPr lang="en-US" altLang="zh-TW" sz="2800" b="1" dirty="0"/>
              <a:t>4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cluster size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r>
              <a:rPr lang="en-US" altLang="zh-TW" sz="2800" dirty="0"/>
              <a:t>10, 25, 50, and 100</a:t>
            </a:r>
          </a:p>
        </p:txBody>
      </p:sp>
    </p:spTree>
    <p:extLst>
      <p:ext uri="{BB962C8B-B14F-4D97-AF65-F5344CB8AC3E}">
        <p14:creationId xmlns:p14="http://schemas.microsoft.com/office/powerpoint/2010/main" val="17183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73927-9637-4FF1-A2F1-F2E987A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BFBDE-DDA6-4639-BAC2-FB4DEFA0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Outputs</a:t>
            </a:r>
            <a:r>
              <a:rPr lang="zh-TW" altLang="en-US" dirty="0"/>
              <a:t> </a:t>
            </a:r>
            <a:r>
              <a:rPr lang="en-US" altLang="zh-TW" dirty="0"/>
              <a:t>graphs:</a:t>
            </a:r>
          </a:p>
          <a:p>
            <a:pPr lvl="1"/>
            <a:r>
              <a:rPr lang="en-US" altLang="zh-TW" dirty="0"/>
              <a:t>Type I error</a:t>
            </a:r>
          </a:p>
          <a:p>
            <a:pPr lvl="1"/>
            <a:r>
              <a:rPr lang="en-US" altLang="zh-TW" dirty="0"/>
              <a:t>Power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6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A99D5-3596-493E-8971-8720FE95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number of clusters on Type I error rate (linear model).</a:t>
            </a:r>
            <a:endParaRPr lang="zh-TW" altLang="en-US" dirty="0"/>
          </a:p>
        </p:txBody>
      </p:sp>
      <p:pic>
        <p:nvPicPr>
          <p:cNvPr id="7170" name="Picture 2" descr="Figure">
            <a:extLst>
              <a:ext uri="{FF2B5EF4-FFF2-40B4-BE49-F238E27FC236}">
                <a16:creationId xmlns:a16="http://schemas.microsoft.com/office/drawing/2014/main" id="{DD262527-B0BB-4A23-A1CE-0EBD0D109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74" y="1976267"/>
            <a:ext cx="6687126" cy="46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0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FE723-2FEE-4BBA-8060-8CC30C29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number of clusters on power to detect a non-zero variance (linear model).</a:t>
            </a:r>
            <a:endParaRPr lang="zh-TW" altLang="en-US" dirty="0"/>
          </a:p>
        </p:txBody>
      </p:sp>
      <p:pic>
        <p:nvPicPr>
          <p:cNvPr id="6146" name="Picture 2" descr="Figure">
            <a:extLst>
              <a:ext uri="{FF2B5EF4-FFF2-40B4-BE49-F238E27FC236}">
                <a16:creationId xmlns:a16="http://schemas.microsoft.com/office/drawing/2014/main" id="{DBA66083-1CF9-4725-86D4-8A960C0F89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0" y="1576564"/>
            <a:ext cx="609600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4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659BC-9530-43A2-923B-AD56C5E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number of clusters on Type I error rate (logistic model).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37F59-7388-4C47-9D27-5ABBC8E7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Figure">
            <a:extLst>
              <a:ext uri="{FF2B5EF4-FFF2-40B4-BE49-F238E27FC236}">
                <a16:creationId xmlns:a16="http://schemas.microsoft.com/office/drawing/2014/main" id="{CF484577-8CE6-4868-8585-4619C78F1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09" y="1590675"/>
            <a:ext cx="7620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4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DEE9-DBC7-439D-9680-BA897658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5139"/>
          </a:xfrm>
        </p:spPr>
        <p:txBody>
          <a:bodyPr/>
          <a:lstStyle/>
          <a:p>
            <a:r>
              <a:rPr lang="en-US" altLang="zh-TW" dirty="0"/>
              <a:t>Effect of number of clusters on power to detect a non-zero variance (logistic model).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8FE16-4261-4216-A2ED-C12508FC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Figure">
            <a:extLst>
              <a:ext uri="{FF2B5EF4-FFF2-40B4-BE49-F238E27FC236}">
                <a16:creationId xmlns:a16="http://schemas.microsoft.com/office/drawing/2014/main" id="{8956B0AE-7BB1-4746-8AEF-3153AB59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1884236"/>
            <a:ext cx="5435600" cy="45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BDA99-DCD3-4EFD-B68B-0367B6A8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LRT type I error rate: linear vs. logistic models.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887D8-6075-440E-A22D-43435F73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Figure">
            <a:extLst>
              <a:ext uri="{FF2B5EF4-FFF2-40B4-BE49-F238E27FC236}">
                <a16:creationId xmlns:a16="http://schemas.microsoft.com/office/drawing/2014/main" id="{848F2F5B-E629-491D-BA20-39E697F9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73" y="1590675"/>
            <a:ext cx="76200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4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243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The effect of number of clusters and cluster size on statistical power and Type I error rates  when testing random effects variance components  in multilevel linear and logistic regression models</vt:lpstr>
      <vt:lpstr>Method</vt:lpstr>
      <vt:lpstr>Scenarios</vt:lpstr>
      <vt:lpstr>Scenarios</vt:lpstr>
      <vt:lpstr>Effect of number of clusters on Type I error rate (linear model).</vt:lpstr>
      <vt:lpstr>Effect of number of clusters on power to detect a non-zero variance (linear model).</vt:lpstr>
      <vt:lpstr>Effect of number of clusters on Type I error rate (logistic model).</vt:lpstr>
      <vt:lpstr>Effect of number of clusters on power to detect a non-zero variance (logistic model).</vt:lpstr>
      <vt:lpstr>Comparison of LRT type I error rate: linear vs. logistic models.</vt:lpstr>
      <vt:lpstr>Comparison of LRT power for linear vs. logistic model.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number of clusters and cluster size on statistical power and Type I error rates  when testing random effects variance components in multilevel linear and logistic regression models</dc:title>
  <dc:creator>鄭家和</dc:creator>
  <cp:lastModifiedBy>鄭家和</cp:lastModifiedBy>
  <cp:revision>6</cp:revision>
  <dcterms:created xsi:type="dcterms:W3CDTF">2022-04-05T12:50:51Z</dcterms:created>
  <dcterms:modified xsi:type="dcterms:W3CDTF">2022-04-06T01:32:34Z</dcterms:modified>
</cp:coreProperties>
</file>