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QflfjDSHsYfUM2e2YhGu4W0o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ontserrat-regular.fntdata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1" Type="http://schemas.openxmlformats.org/officeDocument/2006/relationships/slide" Target="slides/slide14.xml"/><Relationship Id="rId3" Type="http://schemas.openxmlformats.org/officeDocument/2006/relationships/presProps" Target="presProps.xml"/><Relationship Id="rId25" Type="http://schemas.openxmlformats.org/officeDocument/2006/relationships/slide" Target="slides/slide18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customXml" Target="../customXml/item3.xml"/><Relationship Id="rId20" Type="http://schemas.openxmlformats.org/officeDocument/2006/relationships/slide" Target="slides/slide13.xml"/><Relationship Id="rId2" Type="http://schemas.openxmlformats.org/officeDocument/2006/relationships/viewProps" Target="viewProps.xml"/><Relationship Id="rId29" Type="http://schemas.openxmlformats.org/officeDocument/2006/relationships/font" Target="fonts/Montserrat-boldItalic.fntdata"/><Relationship Id="rId16" Type="http://schemas.openxmlformats.org/officeDocument/2006/relationships/slide" Target="slides/slide9.xml"/><Relationship Id="rId24" Type="http://schemas.openxmlformats.org/officeDocument/2006/relationships/slide" Target="slides/slide17.xml"/><Relationship Id="rId1" Type="http://schemas.openxmlformats.org/officeDocument/2006/relationships/theme" Target="theme/theme2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32" Type="http://schemas.openxmlformats.org/officeDocument/2006/relationships/customXml" Target="../customXml/item2.xml"/><Relationship Id="rId23" Type="http://schemas.openxmlformats.org/officeDocument/2006/relationships/slide" Target="slides/slide16.xml"/><Relationship Id="rId28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ustomXml" Target="../customXml/item1.xml"/><Relationship Id="rId22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7" Type="http://schemas.openxmlformats.org/officeDocument/2006/relationships/font" Target="fonts/Montserrat-bold.fntdata"/><Relationship Id="rId30" Type="http://customschemas.google.com/relationships/presentationmetadata" Target="metadata"/><Relationship Id="rId14" Type="http://schemas.openxmlformats.org/officeDocument/2006/relationships/slide" Target="slides/slide7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aa9729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f5aa9729b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1bc493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da1bc493ba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1bc493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da1bc493ba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aa972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f5aa9729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9"/>
          <p:cNvSpPr txBox="1"/>
          <p:nvPr>
            <p:ph type="title"/>
          </p:nvPr>
        </p:nvSpPr>
        <p:spPr>
          <a:xfrm>
            <a:off x="1424539" y="2857500"/>
            <a:ext cx="629492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0"/>
          <p:cNvSpPr txBox="1"/>
          <p:nvPr>
            <p:ph type="title"/>
          </p:nvPr>
        </p:nvSpPr>
        <p:spPr>
          <a:xfrm>
            <a:off x="933654" y="749165"/>
            <a:ext cx="7315197" cy="397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" type="body"/>
          </p:nvPr>
        </p:nvSpPr>
        <p:spPr>
          <a:xfrm>
            <a:off x="765379" y="1316730"/>
            <a:ext cx="748347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0"/>
          <p:cNvSpPr txBox="1"/>
          <p:nvPr>
            <p:ph idx="2" type="body"/>
          </p:nvPr>
        </p:nvSpPr>
        <p:spPr>
          <a:xfrm>
            <a:off x="765379" y="2174875"/>
            <a:ext cx="76182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60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1"/>
          <p:cNvSpPr txBox="1"/>
          <p:nvPr>
            <p:ph type="title"/>
          </p:nvPr>
        </p:nvSpPr>
        <p:spPr>
          <a:xfrm>
            <a:off x="914399" y="721027"/>
            <a:ext cx="7305575" cy="47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1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/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2" type="sldNum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7244862" y="6324600"/>
            <a:ext cx="182000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/>
          <p:nvPr>
            <p:ph idx="2" type="pic"/>
          </p:nvPr>
        </p:nvSpPr>
        <p:spPr>
          <a:xfrm>
            <a:off x="914400" y="1600199"/>
            <a:ext cx="2875280" cy="4249172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48"/>
          <p:cNvSpPr txBox="1"/>
          <p:nvPr>
            <p:ph idx="1" type="body"/>
          </p:nvPr>
        </p:nvSpPr>
        <p:spPr>
          <a:xfrm>
            <a:off x="4158114" y="1600200"/>
            <a:ext cx="4207871" cy="293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8"/>
          <p:cNvSpPr txBox="1"/>
          <p:nvPr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SHORT 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8"/>
          <p:cNvSpPr/>
          <p:nvPr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8"/>
          <p:cNvSpPr txBox="1"/>
          <p:nvPr>
            <p:ph idx="3" type="body"/>
          </p:nvPr>
        </p:nvSpPr>
        <p:spPr>
          <a:xfrm>
            <a:off x="4090988" y="4792663"/>
            <a:ext cx="3868737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8"/>
          <p:cNvSpPr/>
          <p:nvPr/>
        </p:nvSpPr>
        <p:spPr>
          <a:xfrm rot="-5400000">
            <a:off x="3493922" y="4970503"/>
            <a:ext cx="358752" cy="241676"/>
          </a:xfrm>
          <a:prstGeom prst="triangle">
            <a:avLst>
              <a:gd fmla="val 50000" name="adj"/>
            </a:avLst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idx="1" type="body"/>
          </p:nvPr>
        </p:nvSpPr>
        <p:spPr>
          <a:xfrm>
            <a:off x="3868103" y="1421810"/>
            <a:ext cx="4380748" cy="48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aomputador.png" id="52" name="Google Shape;52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734" y="1421810"/>
            <a:ext cx="3062891" cy="2733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icara.png" id="53" name="Google Shape;5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323741">
            <a:off x="2055756" y="3444240"/>
            <a:ext cx="1559560" cy="1650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vros.png" id="54" name="Google Shape;5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87626">
            <a:off x="648591" y="4397170"/>
            <a:ext cx="2064240" cy="170093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4"/>
          <p:cNvSpPr txBox="1"/>
          <p:nvPr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1" i="0" sz="2800" u="none" cap="none" strike="noStrik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4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57"/>
          <p:cNvSpPr txBox="1"/>
          <p:nvPr>
            <p:ph type="title"/>
          </p:nvPr>
        </p:nvSpPr>
        <p:spPr>
          <a:xfrm>
            <a:off x="914400" y="749902"/>
            <a:ext cx="7392202" cy="471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8"/>
          <p:cNvSpPr txBox="1"/>
          <p:nvPr>
            <p:ph idx="1" type="body"/>
          </p:nvPr>
        </p:nvSpPr>
        <p:spPr>
          <a:xfrm>
            <a:off x="914400" y="1750228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2" type="body"/>
          </p:nvPr>
        </p:nvSpPr>
        <p:spPr>
          <a:xfrm>
            <a:off x="914400" y="2319338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3" type="body"/>
          </p:nvPr>
        </p:nvSpPr>
        <p:spPr>
          <a:xfrm>
            <a:off x="914400" y="4215012"/>
            <a:ext cx="7238198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4" type="body"/>
          </p:nvPr>
        </p:nvSpPr>
        <p:spPr>
          <a:xfrm>
            <a:off x="914400" y="4784122"/>
            <a:ext cx="7238198" cy="1607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8"/>
          <p:cNvSpPr txBox="1"/>
          <p:nvPr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CONTEÚDO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8"/>
          <p:cNvSpPr/>
          <p:nvPr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37508" y="333716"/>
            <a:ext cx="975616" cy="2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9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9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8;p49"/>
          <p:cNvSpPr txBox="1"/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7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7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7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7"/>
          <p:cNvSpPr/>
          <p:nvPr/>
        </p:nvSpPr>
        <p:spPr>
          <a:xfrm>
            <a:off x="8377119" y="6199266"/>
            <a:ext cx="439223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pt-B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28;p47"/>
          <p:cNvSpPr/>
          <p:nvPr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chive.ics.uci.edu/ml/datasets/iri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eta.openai.com/" TargetMode="External"/><Relationship Id="rId4" Type="http://schemas.openxmlformats.org/officeDocument/2006/relationships/hyperlink" Target="https://www.youtube.com/watch?v=Cr89Oz0TWQM" TargetMode="External"/><Relationship Id="rId5" Type="http://schemas.openxmlformats.org/officeDocument/2006/relationships/hyperlink" Target="https://www.theverge.com/21346343/gpt-3-explainer-openai-examples-errors-agi-potential" TargetMode="External"/><Relationship Id="rId6" Type="http://schemas.openxmlformats.org/officeDocument/2006/relationships/hyperlink" Target="https://github.com/minimaxir/gpt-3-experimen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youtu.be/hoc2RISoLWU" TargetMode="External"/><Relationship Id="rId5" Type="http://schemas.openxmlformats.org/officeDocument/2006/relationships/hyperlink" Target="https://www.youtube.com/watch?v=l_6Tumd8EQI" TargetMode="External"/><Relationship Id="rId6" Type="http://schemas.openxmlformats.org/officeDocument/2006/relationships/hyperlink" Target="https://colab.research.google.com/github/AliaksandrSiarohin/first-order-model/blob/master/demo.ipynb#scrollTo=UCMFMJV7K-a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escript.com/overdu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pocanegocios.globo.com/Tecnologia/noticia/2019/01/inteligencia-artificial-pode-acabar-com-40-dos-empregos-em-15-anos-diz-investidor-chines.html" TargetMode="External"/><Relationship Id="rId4" Type="http://schemas.openxmlformats.org/officeDocument/2006/relationships/hyperlink" Target="https://epocanegocios.globo.com/Tecnologia/noticia/2019/01/inteligencia-artificial-pode-acabar-com-40-dos-empregos-em-15-anos-diz-investidor-chines.html" TargetMode="External"/><Relationship Id="rId9" Type="http://schemas.openxmlformats.org/officeDocument/2006/relationships/hyperlink" Target="https://g1.globo.com/sp/sao-paulo/noticia/2021/05/11/justica-multa-concessionaria-em-r-100-mil-por-coleta-de-dados-de-passageiros-na-linha-4-amarela-do-metro-de-sp.ghtml" TargetMode="External"/><Relationship Id="rId5" Type="http://schemas.openxmlformats.org/officeDocument/2006/relationships/hyperlink" Target="https://itforum365.com.br/2020-ia-mais-empregos-gartner/" TargetMode="External"/><Relationship Id="rId6" Type="http://schemas.openxmlformats.org/officeDocument/2006/relationships/hyperlink" Target="https://www.tecmundo.com.br/ciencia/128058-inteligencia-artificial-perigosa-armas-nucleares-diz-musk.htm" TargetMode="External"/><Relationship Id="rId7" Type="http://schemas.openxmlformats.org/officeDocument/2006/relationships/hyperlink" Target="https://medium.com/s/2069/a-top-roboticist-says-a-i-will-not-conquer-humanity-133f2611d035" TargetMode="External"/><Relationship Id="rId8" Type="http://schemas.openxmlformats.org/officeDocument/2006/relationships/hyperlink" Target="https://www.fhi.ox.ac.uk/wp-content/uploads/Deciphering_Chinas_AI-Dream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aa9729b0_0_11"/>
          <p:cNvSpPr txBox="1"/>
          <p:nvPr/>
        </p:nvSpPr>
        <p:spPr>
          <a:xfrm>
            <a:off x="856250" y="716250"/>
            <a:ext cx="70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Paradigma de Machine Learning</a:t>
            </a:r>
            <a:endParaRPr sz="2000"/>
          </a:p>
        </p:txBody>
      </p:sp>
      <p:pic>
        <p:nvPicPr>
          <p:cNvPr id="141" name="Google Shape;141;gf5aa9729b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8" y="1451800"/>
            <a:ext cx="43910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O que é Machine Learning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Machine Learning ou </a:t>
            </a:r>
            <a:r>
              <a:rPr b="1" lang="pt-BR"/>
              <a:t>aprendizado de máquina </a:t>
            </a:r>
            <a:r>
              <a:rPr lang="pt-BR"/>
              <a:t>é o campo de estudo de programas de computadores que melhoram seu desempenho de acordo com sua experiência (Tom Mitchell, Machine Learning, 1997)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Do ponto de vista da IA, seu foco é permitir que agentes artificiais melhorem os resultados de sua medida de desempenho de acordo com dados “inputados” por operadores humanos ou capturados ao longo da sua interação com o ambiente, sem a necessidade de programá-lo explicitamente para aqueles resultados.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pt-BR"/>
              <a:t>Aprendizado indutivo: </a:t>
            </a:r>
            <a:r>
              <a:rPr lang="pt-BR"/>
              <a:t>aprender uma regra geral a partir de exemplos</a:t>
            </a:r>
            <a:endParaRPr/>
          </a:p>
          <a:p>
            <a:pPr indent="-16764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933650" y="697650"/>
            <a:ext cx="82104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Exemplos: tarefas muito difíceis de serem programadas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Detecção de spam e fraudes financeiras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Reconhecimento de objetos e faces em imagens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Jogadores automáticos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Sistemas de recomendação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Definição de perfis de clientes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Ajustes de parâmetros em máquinas de uma linha de produção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Predição do desempenho de vendas de um produto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Reconhecimento de fala</a:t>
            </a:r>
            <a:endParaRPr/>
          </a:p>
          <a:p>
            <a:pPr indent="-178435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933650" y="697650"/>
            <a:ext cx="7699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Machine Learning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0" y="2278275"/>
            <a:ext cx="34497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None/>
            </a:pPr>
            <a:r>
              <a:rPr lang="pt-BR" sz="1800"/>
              <a:t>Aprendizado supervisionado </a:t>
            </a:r>
            <a:endParaRPr sz="1800"/>
          </a:p>
        </p:txBody>
      </p:sp>
      <p:sp>
        <p:nvSpPr>
          <p:cNvPr id="160" name="Google Shape;160;p26"/>
          <p:cNvSpPr txBox="1"/>
          <p:nvPr/>
        </p:nvSpPr>
        <p:spPr>
          <a:xfrm>
            <a:off x="1629650" y="1336250"/>
            <a:ext cx="59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uma máquina aprende?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8201"/>
            <a:ext cx="9144000" cy="218624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6347550" y="2296050"/>
            <a:ext cx="267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36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Aprendizado por reforço</a:t>
            </a:r>
            <a:endParaRPr sz="1800"/>
          </a:p>
        </p:txBody>
      </p:sp>
      <p:sp>
        <p:nvSpPr>
          <p:cNvPr id="163" name="Google Shape;163;p26"/>
          <p:cNvSpPr txBox="1"/>
          <p:nvPr/>
        </p:nvSpPr>
        <p:spPr>
          <a:xfrm>
            <a:off x="3745975" y="5235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36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Aprendizado não supervisionado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933651" y="2250650"/>
            <a:ext cx="7443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b="1" lang="pt-BR"/>
              <a:t>Aprendizado supervisionado</a:t>
            </a:r>
            <a:endParaRPr b="1"/>
          </a:p>
          <a:p>
            <a:pPr indent="-331469" lvl="1" marL="74295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Envolve o aprendizado de uma “função” a partir de exemplos de entrada e saída, fornecidos por um tutor(especialista)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b="1" lang="pt-BR"/>
              <a:t>Aprendizado não-supervisionado</a:t>
            </a:r>
            <a:endParaRPr b="1"/>
          </a:p>
          <a:p>
            <a:pPr indent="-331469" lvl="1" marL="74295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Envolve o aprendizado de padrões dos dados de entrada, agrupando dados semelhantes e separando dados distintos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b="1" lang="pt-BR"/>
              <a:t>Aprendizado por reforço</a:t>
            </a:r>
            <a:endParaRPr b="1"/>
          </a:p>
          <a:p>
            <a:pPr indent="-331469" lvl="1" marL="74295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Envolve o aprendizado de ações ou comportamentos com base em reforços positivos ou negativos recebidos pelo agente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873025" y="635663"/>
            <a:ext cx="88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aprendizado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a1bc493ba_0_28"/>
          <p:cNvSpPr txBox="1"/>
          <p:nvPr>
            <p:ph type="title"/>
          </p:nvPr>
        </p:nvSpPr>
        <p:spPr>
          <a:xfrm>
            <a:off x="933652" y="697656"/>
            <a:ext cx="7443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Machine Learning </a:t>
            </a:r>
            <a:r>
              <a:rPr lang="pt-BR"/>
              <a:t>algorithms</a:t>
            </a:r>
            <a:endParaRPr/>
          </a:p>
        </p:txBody>
      </p:sp>
      <p:pic>
        <p:nvPicPr>
          <p:cNvPr id="175" name="Google Shape;175;gda1bc493b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75" y="1282956"/>
            <a:ext cx="6681768" cy="527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a1bc493ba_0_22"/>
          <p:cNvSpPr txBox="1"/>
          <p:nvPr>
            <p:ph idx="1" type="body"/>
          </p:nvPr>
        </p:nvSpPr>
        <p:spPr>
          <a:xfrm>
            <a:off x="933651" y="1534400"/>
            <a:ext cx="7443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b="1" lang="pt-BR"/>
              <a:t>Aprendizado supervisionado</a:t>
            </a:r>
            <a:endParaRPr/>
          </a:p>
        </p:txBody>
      </p:sp>
      <p:sp>
        <p:nvSpPr>
          <p:cNvPr id="181" name="Google Shape;181;gda1bc493ba_0_22"/>
          <p:cNvSpPr txBox="1"/>
          <p:nvPr/>
        </p:nvSpPr>
        <p:spPr>
          <a:xfrm>
            <a:off x="798900" y="660363"/>
            <a:ext cx="88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aprendizado: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da1bc493b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25" y="2817426"/>
            <a:ext cx="7993025" cy="39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pt-BR" sz="2500"/>
              <a:t>Bora começar!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67750" y="1600200"/>
            <a:ext cx="8590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162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Aqui iremos usar dois módulos importantes do Python:</a:t>
            </a:r>
            <a:endParaRPr/>
          </a:p>
          <a:p>
            <a:pPr indent="-267671" lvl="1" marL="74295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100000"/>
              <a:buChar char="–"/>
            </a:pPr>
            <a:r>
              <a:rPr lang="pt-BR" sz="2164"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pt-BR" sz="2164"/>
              <a:t>: módulo mais conhecido para a execução de algoritmos relacionados a ML</a:t>
            </a:r>
            <a:endParaRPr sz="2164"/>
          </a:p>
          <a:p>
            <a:pPr indent="-267671" lvl="1" marL="74295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100000"/>
              <a:buChar char="–"/>
            </a:pPr>
            <a:r>
              <a:rPr lang="pt-BR" sz="2164"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pt-BR" sz="2164"/>
              <a:t>: módulo contendo a estrutura para ler, armazenar e gravar uma tabela de dados</a:t>
            </a:r>
            <a:endParaRPr sz="2164"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3162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Usando o prompt de comando com permissão de administrador, instalar:</a:t>
            </a:r>
            <a:endParaRPr/>
          </a:p>
          <a:p>
            <a:pPr indent="-267671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–"/>
            </a:pPr>
            <a:r>
              <a:rPr lang="pt-BR" sz="2164">
                <a:latin typeface="Courier New"/>
                <a:ea typeface="Courier New"/>
                <a:cs typeface="Courier New"/>
                <a:sym typeface="Courier New"/>
              </a:rPr>
              <a:t>pip install seaborn pandas scikit-learn</a:t>
            </a:r>
            <a:endParaRPr sz="2164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623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33333"/>
              <a:buChar char="▪"/>
            </a:pPr>
            <a:r>
              <a:rPr lang="pt-BR"/>
              <a:t>Analisar um exemplo de arquivo de dados em </a:t>
            </a:r>
            <a:r>
              <a:rPr lang="pt-BR" sz="2100" u="sng">
                <a:solidFill>
                  <a:schemeClr val="hlink"/>
                </a:solidFill>
                <a:hlinkClick r:id="rId3"/>
              </a:rPr>
              <a:t>https://archive.ics.uci.edu/ml/datasets/iris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31623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Usar o arquivo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Dataframe.ipynb </a:t>
            </a:r>
            <a:r>
              <a:rPr lang="pt-BR"/>
              <a:t>para carregar e visualizar o dataset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iris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Usar o arquivo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classificador-knn.ipynb </a:t>
            </a:r>
            <a:r>
              <a:rPr lang="pt-BR"/>
              <a:t>para carregar aplicar o algoritmo knn.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Stewart Russel e Peter Norvig. Inteligência artificial. 3ª. Ed., Rio de Janeiro: Campus, 2012.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George F. Luger. Inteligência Artificial, 6ª ed. São Paulo: Pearson Education do Brasil, 2013 (biblioteca virtual)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Richard Duda, Peter Hart e David Stork. Pattern Classification, 2nd. Ed. Wiley, 2001. url: http://cns-classes.bu.edu/cn550/Readings/duda-etal-00.pdf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Material extra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/>
              <a:t>Parte 3. INTELIGÊNCIA ARTIFICIAL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O que a IA consegue fazer hoje?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Dirigir carros autônomos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Filtrar milhares de imagens e vídeos automaticamente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Filtro de SPAM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Análise de crédito e de fraude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Negociações na bolsa de valores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Conversa conosco pelo celular (assistentes pessoais)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/>
              <a:t>Programar....??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GPT-3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Modelo de rede neural criado pela empresa OpenAI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https://beta.openai.com/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Sua principal função é gerar texto com base em um trecho de texto de entrada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Habilidades em programação: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https://www.youtube.com/watch?v=Cr89Oz0TWQM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Outras habilidades: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https://www.theverge.com/21346343/gpt-3-explainer-openai-examples-errors-agi-potential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Faça um teste:</a:t>
            </a:r>
            <a:endParaRPr/>
          </a:p>
          <a:p>
            <a:pPr indent="-33591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116665"/>
              <a:buChar char="–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https://github.com/minimaxir/gpt-3-experiments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Deepfake</a:t>
            </a:r>
            <a:endParaRPr/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167" y="1419132"/>
            <a:ext cx="4215666" cy="22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"/>
          <p:cNvSpPr/>
          <p:nvPr/>
        </p:nvSpPr>
        <p:spPr>
          <a:xfrm>
            <a:off x="63725" y="3774425"/>
            <a:ext cx="89013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https://youtu.be/hoc2RISoLWU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https://www.youtube.com/watch?v=l_6Tumd8EQI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teste: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https://colab.research.google.com/github/AliaksandrSiarohin/first-order-model/blob/master/demo.ipynb#scrollTo=UCMFMJV7K-ag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818595" y="773033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Aplicações da IA são muitas. </a:t>
            </a:r>
            <a:endParaRPr/>
          </a:p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Interpretação</a:t>
            </a:r>
            <a:r>
              <a:rPr lang="pt-BR">
                <a:solidFill>
                  <a:schemeClr val="dk1"/>
                </a:solidFill>
              </a:rPr>
              <a:t> – reconhecimento de objetos, facial, comandos de voz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https://quickdraw.withgoogle.com/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https://www.autodraw.com/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Raciocínio</a:t>
            </a:r>
            <a:r>
              <a:rPr lang="pt-BR">
                <a:solidFill>
                  <a:schemeClr val="dk1"/>
                </a:solidFill>
              </a:rPr>
              <a:t> – uso de modelos cognitivos para gerar respostas a partir de bases de conhecimento. </a:t>
            </a:r>
            <a:r>
              <a:rPr lang="pt-BR">
                <a:solidFill>
                  <a:schemeClr val="accent6"/>
                </a:solidFill>
              </a:rPr>
              <a:t>Mitsuku: http://www.square-bear.co.uk/mitsuku/nfchat.htm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Criação</a:t>
            </a:r>
            <a:r>
              <a:rPr lang="pt-BR">
                <a:solidFill>
                  <a:schemeClr val="dk1"/>
                </a:solidFill>
              </a:rPr>
              <a:t> – geração artificial de voz, texto, imagens, etc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https://www.descript.com/overdub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https://magenta.tensorflow.org/assets/sketch_rnn_demo/index.html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https://experiments.withgoogle.com/ai/sound-maker/view/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pt-BR">
                <a:solidFill>
                  <a:schemeClr val="accent1"/>
                </a:solidFill>
              </a:rPr>
              <a:t>Aprendizado</a:t>
            </a:r>
            <a:r>
              <a:rPr lang="pt-BR">
                <a:solidFill>
                  <a:schemeClr val="dk1"/>
                </a:solidFill>
              </a:rPr>
              <a:t> – Uso de dados e experiência para melhorar os resultados; permeia as demais áreas. </a:t>
            </a:r>
            <a:r>
              <a:rPr lang="pt-BR">
                <a:solidFill>
                  <a:schemeClr val="accent6"/>
                </a:solidFill>
              </a:rPr>
              <a:t>https://teachablemachine.withgoogle.com/</a:t>
            </a:r>
            <a:endParaRPr/>
          </a:p>
          <a:p>
            <a:pPr indent="-147955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/>
              <a:t>Implicações éticas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2956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Máquinas podem roubar o emprego de pessoas?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77777"/>
              <a:buChar char="–"/>
            </a:pPr>
            <a:r>
              <a:rPr lang="pt-BR" u="sng">
                <a:solidFill>
                  <a:schemeClr val="hlink"/>
                </a:solidFill>
                <a:hlinkClick r:id="rId3"/>
              </a:rPr>
              <a:t>Mais de 40% dos empregos serão eliminados...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https://epocanegocios.globo.com/Tecnologia/noticia/2019/01/inteligencia-artificial-pode-acabar-com-40-dos-empregos-em-15-anos-diz-investidor-chines.html</a:t>
            </a:r>
            <a:endParaRPr sz="1800"/>
          </a:p>
          <a:p>
            <a:pPr indent="-274319" lvl="1" marL="74295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Mas gerará mais empregos a partir de 2020 </a:t>
            </a:r>
            <a:br>
              <a:rPr lang="pt-BR"/>
            </a:br>
            <a:r>
              <a:rPr lang="pt-BR" sz="2000" u="sng">
                <a:solidFill>
                  <a:schemeClr val="hlink"/>
                </a:solidFill>
                <a:hlinkClick r:id="rId5"/>
              </a:rPr>
              <a:t>https://itforum365.com.br/2020-ia-mais-empregos-gartner/</a:t>
            </a:r>
            <a:endParaRPr/>
          </a:p>
          <a:p>
            <a:pPr indent="-329565" lvl="0" marL="34290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 Inteligência Artificial deve ser sobretaxada?</a:t>
            </a:r>
            <a:endParaRPr/>
          </a:p>
          <a:p>
            <a:pPr indent="-329565" lvl="0" marL="34290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Se a AGI se desenvolver, pode sair do controle?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77777"/>
              <a:buChar char="–"/>
            </a:pPr>
            <a:r>
              <a:rPr lang="pt-BR"/>
              <a:t>IA é mais perigosa do que armas nucleares... </a:t>
            </a:r>
            <a:br>
              <a:rPr lang="pt-BR"/>
            </a:br>
            <a:r>
              <a:rPr lang="pt-BR" sz="1800" u="sng">
                <a:solidFill>
                  <a:schemeClr val="hlink"/>
                </a:solidFill>
                <a:hlinkClick r:id="rId6"/>
              </a:rPr>
              <a:t>https://www.tecmundo.com.br/ciencia/128058-inteligencia-artificial-perigosa-armas-nucleares-diz-musk.htm</a:t>
            </a:r>
            <a:endParaRPr sz="1800"/>
          </a:p>
          <a:p>
            <a:pPr indent="-274319" lvl="1" marL="74295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59555"/>
              <a:buChar char="–"/>
            </a:pPr>
            <a:r>
              <a:rPr lang="pt-BR"/>
              <a:t>... Porém não há indícios científicos </a:t>
            </a:r>
            <a:br>
              <a:rPr lang="pt-BR"/>
            </a:br>
            <a:r>
              <a:rPr lang="pt-BR" sz="1900" u="sng">
                <a:solidFill>
                  <a:schemeClr val="hlink"/>
                </a:solidFill>
                <a:hlinkClick r:id="rId7"/>
              </a:rPr>
              <a:t>https://medium.com/s/2069/a-top-roboticist-says-a-i-will-not-conquer-humanity-133f2611d035</a:t>
            </a:r>
            <a:endParaRPr sz="1900"/>
          </a:p>
          <a:p>
            <a:pPr indent="-329565" lvl="0" marL="34290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 China quer ser o país predominante no desenvolvimento da IA até 2030 </a:t>
            </a:r>
            <a:endParaRPr/>
          </a:p>
          <a:p>
            <a:pPr indent="-276732" lvl="1" marL="742950" rtl="0" algn="l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1900" u="sng">
                <a:solidFill>
                  <a:schemeClr val="hlink"/>
                </a:solidFill>
                <a:hlinkClick r:id="rId8"/>
              </a:rPr>
              <a:t>https://www.fhi.ox.ac.uk/wp-content/uploads/Deciphering_Chinas_AI-Dream.pdf</a:t>
            </a:r>
            <a:endParaRPr sz="1900"/>
          </a:p>
          <a:p>
            <a:pPr indent="-304005" lvl="0" marL="342900" rtl="0" algn="l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SzPct val="67857"/>
              <a:buChar char="▪"/>
            </a:pPr>
            <a:r>
              <a:rPr lang="pt-BR"/>
              <a:t>LGPD - Pode ser feita uma análise de sentimento das minhas expressoẽs faciais sem meu consentimento? </a:t>
            </a:r>
            <a:endParaRPr/>
          </a:p>
          <a:p>
            <a:pPr indent="-242887" lvl="1" marL="742950" rtl="0" algn="l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SzPct val="75000"/>
              <a:buChar char="–"/>
            </a:pPr>
            <a:r>
              <a:rPr lang="pt-BR" u="sng">
                <a:solidFill>
                  <a:schemeClr val="hlink"/>
                </a:solidFill>
                <a:hlinkClick r:id="rId9"/>
              </a:rPr>
              <a:t>https://g1.globo.com/sp/sao-paulo/noticia/2021/05/11/justica-multa-concessionaria-em-r-100-mil-por-coleta-de-dados-de-passageiros-na-linha-4-amarela-do-metro-de-sp.ghtml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225" y="1874375"/>
            <a:ext cx="67627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aa9729b0_0_0"/>
          <p:cNvSpPr txBox="1"/>
          <p:nvPr/>
        </p:nvSpPr>
        <p:spPr>
          <a:xfrm>
            <a:off x="856250" y="716250"/>
            <a:ext cx="70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Paradigma para desenvolvimento de software tradicional</a:t>
            </a:r>
            <a:endParaRPr sz="2000"/>
          </a:p>
        </p:txBody>
      </p:sp>
      <p:sp>
        <p:nvSpPr>
          <p:cNvPr id="131" name="Google Shape;131;gf5aa9729b0_0_0"/>
          <p:cNvSpPr/>
          <p:nvPr/>
        </p:nvSpPr>
        <p:spPr>
          <a:xfrm>
            <a:off x="403400" y="2576900"/>
            <a:ext cx="1885500" cy="1934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32" name="Google Shape;132;gf5aa9729b0_0_0"/>
          <p:cNvSpPr/>
          <p:nvPr/>
        </p:nvSpPr>
        <p:spPr>
          <a:xfrm>
            <a:off x="4021700" y="2576900"/>
            <a:ext cx="1885500" cy="19347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REGRAS</a:t>
            </a:r>
            <a:endParaRPr/>
          </a:p>
        </p:txBody>
      </p:sp>
      <p:sp>
        <p:nvSpPr>
          <p:cNvPr id="133" name="Google Shape;133;gf5aa9729b0_0_0"/>
          <p:cNvSpPr/>
          <p:nvPr/>
        </p:nvSpPr>
        <p:spPr>
          <a:xfrm>
            <a:off x="2675675" y="2963900"/>
            <a:ext cx="1111500" cy="1160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5aa9729b0_0_0"/>
          <p:cNvSpPr/>
          <p:nvPr/>
        </p:nvSpPr>
        <p:spPr>
          <a:xfrm>
            <a:off x="6024463" y="3062550"/>
            <a:ext cx="823200" cy="7329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f5aa9729b0_0_0"/>
          <p:cNvSpPr/>
          <p:nvPr/>
        </p:nvSpPr>
        <p:spPr>
          <a:xfrm>
            <a:off x="6964925" y="2576900"/>
            <a:ext cx="1885500" cy="19347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Opulento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BD0005AFC9664893A9CC4424F40713" ma:contentTypeVersion="10" ma:contentTypeDescription="Create a new document." ma:contentTypeScope="" ma:versionID="6adbabf1d7d6a21052c4e9f928376ad1">
  <xsd:schema xmlns:xsd="http://www.w3.org/2001/XMLSchema" xmlns:xs="http://www.w3.org/2001/XMLSchema" xmlns:p="http://schemas.microsoft.com/office/2006/metadata/properties" xmlns:ns2="c1da97ad-02fe-4b5a-8bbb-dedcb0dc29e4" targetNamespace="http://schemas.microsoft.com/office/2006/metadata/properties" ma:root="true" ma:fieldsID="fe22b301375e78b39f656d97671990c9" ns2:_="">
    <xsd:import namespace="c1da97ad-02fe-4b5a-8bbb-dedcb0dc29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a97ad-02fe-4b5a-8bbb-dedcb0dc2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DBAB1D-27A2-48F2-B93B-2B8E0463EB33}"/>
</file>

<file path=customXml/itemProps2.xml><?xml version="1.0" encoding="utf-8"?>
<ds:datastoreItem xmlns:ds="http://schemas.openxmlformats.org/officeDocument/2006/customXml" ds:itemID="{F368A3E6-D9A8-4626-B2C5-47A04A803030}"/>
</file>

<file path=customXml/itemProps3.xml><?xml version="1.0" encoding="utf-8"?>
<ds:datastoreItem xmlns:ds="http://schemas.openxmlformats.org/officeDocument/2006/customXml" ds:itemID="{19252346-D646-4055-9ADC-086CF276198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Antonio Selvatici</dc:creator>
  <dcterms:created xsi:type="dcterms:W3CDTF">2015-01-30T10:46:50Z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0x01010050BD0005AFC9664893A9CC4424F40713</vt:lpwstr>
  </property>
</Properties>
</file>