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61"/>
  </p:notesMasterIdLst>
  <p:sldIdLst>
    <p:sldId id="256" r:id="rId2"/>
    <p:sldId id="357" r:id="rId3"/>
    <p:sldId id="549" r:id="rId4"/>
    <p:sldId id="550" r:id="rId5"/>
    <p:sldId id="551" r:id="rId6"/>
    <p:sldId id="552" r:id="rId7"/>
    <p:sldId id="553" r:id="rId8"/>
    <p:sldId id="554" r:id="rId9"/>
    <p:sldId id="555" r:id="rId10"/>
    <p:sldId id="556" r:id="rId11"/>
    <p:sldId id="557" r:id="rId12"/>
    <p:sldId id="558" r:id="rId13"/>
    <p:sldId id="559" r:id="rId14"/>
    <p:sldId id="515" r:id="rId15"/>
    <p:sldId id="526" r:id="rId16"/>
    <p:sldId id="560" r:id="rId17"/>
    <p:sldId id="561" r:id="rId18"/>
    <p:sldId id="562" r:id="rId19"/>
    <p:sldId id="563" r:id="rId20"/>
    <p:sldId id="565" r:id="rId21"/>
    <p:sldId id="566" r:id="rId22"/>
    <p:sldId id="519" r:id="rId23"/>
    <p:sldId id="510" r:id="rId24"/>
    <p:sldId id="514" r:id="rId25"/>
    <p:sldId id="516" r:id="rId26"/>
    <p:sldId id="518" r:id="rId27"/>
    <p:sldId id="567" r:id="rId28"/>
    <p:sldId id="568" r:id="rId29"/>
    <p:sldId id="569" r:id="rId30"/>
    <p:sldId id="570" r:id="rId31"/>
    <p:sldId id="571" r:id="rId32"/>
    <p:sldId id="572" r:id="rId33"/>
    <p:sldId id="573" r:id="rId34"/>
    <p:sldId id="574" r:id="rId35"/>
    <p:sldId id="575" r:id="rId36"/>
    <p:sldId id="577" r:id="rId37"/>
    <p:sldId id="578" r:id="rId38"/>
    <p:sldId id="579" r:id="rId39"/>
    <p:sldId id="580" r:id="rId40"/>
    <p:sldId id="581" r:id="rId41"/>
    <p:sldId id="582" r:id="rId42"/>
    <p:sldId id="583" r:id="rId43"/>
    <p:sldId id="584" r:id="rId44"/>
    <p:sldId id="521" r:id="rId45"/>
    <p:sldId id="585" r:id="rId46"/>
    <p:sldId id="586" r:id="rId47"/>
    <p:sldId id="587" r:id="rId48"/>
    <p:sldId id="588" r:id="rId49"/>
    <p:sldId id="589" r:id="rId50"/>
    <p:sldId id="522" r:id="rId51"/>
    <p:sldId id="590" r:id="rId52"/>
    <p:sldId id="529" r:id="rId53"/>
    <p:sldId id="528" r:id="rId54"/>
    <p:sldId id="591" r:id="rId55"/>
    <p:sldId id="593" r:id="rId56"/>
    <p:sldId id="594" r:id="rId57"/>
    <p:sldId id="595" r:id="rId58"/>
    <p:sldId id="527" r:id="rId59"/>
    <p:sldId id="354" r:id="rId6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0806"/>
    <a:srgbClr val="19BBD5"/>
    <a:srgbClr val="F3EFEA"/>
    <a:srgbClr val="BCBF2F"/>
    <a:srgbClr val="4B1511"/>
    <a:srgbClr val="352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4" autoAdjust="0"/>
    <p:restoredTop sz="83688" autoAdjust="0"/>
  </p:normalViewPr>
  <p:slideViewPr>
    <p:cSldViewPr snapToGrid="0">
      <p:cViewPr>
        <p:scale>
          <a:sx n="145" d="100"/>
          <a:sy n="145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5707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337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01340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18587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17622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03789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606601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81320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52743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03138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288825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35490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73701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7338615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25291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161584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416095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674296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143496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65711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959908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697785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41196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4654364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262377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8807233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193659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8813659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889175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796512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4848133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306456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995281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140321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770711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872107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749728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6533147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343198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2626628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654455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431794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622026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4218754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50781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8503509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375952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513059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488817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28154404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86297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1251515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299847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2755570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72856739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522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43461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225738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246404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741090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0000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34275" y="1991812"/>
            <a:ext cx="78888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1pPr>
            <a:lvl2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2pPr>
            <a:lvl3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3pPr>
            <a:lvl4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4pPr>
            <a:lvl5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5pPr>
            <a:lvl6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6pPr>
            <a:lvl7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7pPr>
            <a:lvl8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8pPr>
            <a:lvl9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9pPr>
          </a:lstStyle>
          <a:p>
            <a:endParaRPr dirty="0"/>
          </a:p>
        </p:txBody>
      </p:sp>
      <p:cxnSp>
        <p:nvCxnSpPr>
          <p:cNvPr id="9" name="Shape 9"/>
          <p:cNvCxnSpPr/>
          <p:nvPr/>
        </p:nvCxnSpPr>
        <p:spPr>
          <a:xfrm rot="10800000">
            <a:off x="2588099" y="3641118"/>
            <a:ext cx="3967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oval" w="lg" len="lg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600500" y="2040543"/>
            <a:ext cx="5857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defRPr sz="3600"/>
            </a:lvl1pPr>
            <a:lvl2pPr algn="l" rtl="0">
              <a:spcBef>
                <a:spcPts val="0"/>
              </a:spcBef>
              <a:buSzPct val="100000"/>
              <a:defRPr sz="3600"/>
            </a:lvl2pPr>
            <a:lvl3pPr algn="l" rtl="0">
              <a:spcBef>
                <a:spcPts val="0"/>
              </a:spcBef>
              <a:buSzPct val="100000"/>
              <a:defRPr sz="3600"/>
            </a:lvl3pPr>
            <a:lvl4pPr algn="l" rtl="0">
              <a:spcBef>
                <a:spcPts val="0"/>
              </a:spcBef>
              <a:buSzPct val="100000"/>
              <a:defRPr sz="3600"/>
            </a:lvl4pPr>
            <a:lvl5pPr algn="l" rtl="0">
              <a:spcBef>
                <a:spcPts val="0"/>
              </a:spcBef>
              <a:buSzPct val="100000"/>
              <a:defRPr sz="3600"/>
            </a:lvl5pPr>
            <a:lvl6pPr algn="l" rtl="0">
              <a:spcBef>
                <a:spcPts val="0"/>
              </a:spcBef>
              <a:buSzPct val="100000"/>
              <a:defRPr sz="3600"/>
            </a:lvl6pPr>
            <a:lvl7pPr algn="l" rtl="0">
              <a:spcBef>
                <a:spcPts val="0"/>
              </a:spcBef>
              <a:buSzPct val="100000"/>
              <a:defRPr sz="3600"/>
            </a:lvl7pPr>
            <a:lvl8pPr algn="l" rtl="0">
              <a:spcBef>
                <a:spcPts val="0"/>
              </a:spcBef>
              <a:buSzPct val="100000"/>
              <a:defRPr sz="3600"/>
            </a:lvl8pPr>
            <a:lvl9pPr algn="l" rtl="0">
              <a:spcBef>
                <a:spcPts val="0"/>
              </a:spcBef>
              <a:buSzPct val="100000"/>
              <a:defRPr sz="3600"/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2600400" y="3182962"/>
            <a:ext cx="58578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1pPr>
            <a:lvl2pPr rtl="0">
              <a:spcBef>
                <a:spcPts val="0"/>
              </a:spcBef>
              <a:buClr>
                <a:srgbClr val="8F7B87"/>
              </a:buClr>
              <a:buNone/>
              <a:defRPr i="1">
                <a:solidFill>
                  <a:srgbClr val="8F7B87"/>
                </a:solidFill>
              </a:defRPr>
            </a:lvl2pPr>
            <a:lvl3pPr rtl="0">
              <a:spcBef>
                <a:spcPts val="0"/>
              </a:spcBef>
              <a:buClr>
                <a:srgbClr val="8F7B87"/>
              </a:buClr>
              <a:buNone/>
              <a:defRPr i="1">
                <a:solidFill>
                  <a:srgbClr val="8F7B87"/>
                </a:solidFill>
              </a:defRPr>
            </a:lvl3pPr>
            <a:lvl4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4pPr>
            <a:lvl5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5pPr>
            <a:lvl6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6pPr>
            <a:lvl7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7pPr>
            <a:lvl8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8pPr>
            <a:lvl9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9pPr>
          </a:lstStyle>
          <a:p>
            <a:endParaRPr/>
          </a:p>
        </p:txBody>
      </p:sp>
      <p:cxnSp>
        <p:nvCxnSpPr>
          <p:cNvPr id="13" name="Shape 13"/>
          <p:cNvCxnSpPr/>
          <p:nvPr/>
        </p:nvCxnSpPr>
        <p:spPr>
          <a:xfrm rot="10800000">
            <a:off x="-15990" y="2933510"/>
            <a:ext cx="2476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622900" y="113175"/>
            <a:ext cx="3898199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17100" y="1498462"/>
            <a:ext cx="7909800" cy="321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cxnSp>
        <p:nvCxnSpPr>
          <p:cNvPr id="21" name="Shape 21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2" name="Shape 22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26350" y="1498462"/>
            <a:ext cx="3644400" cy="320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70698" y="1498462"/>
            <a:ext cx="3644400" cy="320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622900" y="113175"/>
            <a:ext cx="3898199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8" name="Shape 2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600500" y="4396706"/>
            <a:ext cx="3957600" cy="519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360"/>
              </a:spcBef>
              <a:buSzPct val="100000"/>
              <a:buNone/>
              <a:defRPr sz="1800" i="1"/>
            </a:lvl1pPr>
          </a:lstStyle>
          <a:p>
            <a:endParaRPr/>
          </a:p>
        </p:txBody>
      </p:sp>
      <p:cxnSp>
        <p:nvCxnSpPr>
          <p:cNvPr id="42" name="Shape 42"/>
          <p:cNvCxnSpPr/>
          <p:nvPr/>
        </p:nvCxnSpPr>
        <p:spPr>
          <a:xfrm rot="10800000">
            <a:off x="-15899" y="4689846"/>
            <a:ext cx="2333999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43" name="Shape 43"/>
          <p:cNvCxnSpPr/>
          <p:nvPr/>
        </p:nvCxnSpPr>
        <p:spPr>
          <a:xfrm>
            <a:off x="6825900" y="4689846"/>
            <a:ext cx="2339399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gradFill>
          <a:gsLst>
            <a:gs pos="34000">
              <a:schemeClr val="tx1">
                <a:lumMod val="95000"/>
                <a:lumOff val="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1"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tx1">
                <a:lumMod val="95000"/>
                <a:lumOff val="5000"/>
              </a:schemeClr>
            </a:gs>
            <a:gs pos="100000">
              <a:schemeClr val="bg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2622900" y="205987"/>
            <a:ext cx="38981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17100" y="1498462"/>
            <a:ext cx="7909800" cy="321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PT Serif"/>
              <a:buChar char="○"/>
              <a:defRPr sz="3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buChar char="□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6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1050575" y="1991825"/>
            <a:ext cx="6957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ko" altLang="en-US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파이썬 입문 </a:t>
            </a:r>
            <a:r>
              <a:rPr lang="en-US" altLang="ko" sz="3200" b="0" dirty="0">
                <a:latin typeface="Apple SD Gothic Neo Thin" charset="-127"/>
                <a:ea typeface="Apple SD Gothic Neo Thin" charset="-127"/>
                <a:cs typeface="Apple SD Gothic Neo Thin" charset="-127"/>
              </a:rPr>
              <a:t>4</a:t>
            </a:r>
            <a:r>
              <a:rPr lang="ko-KR" altLang="en-US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회</a:t>
            </a: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차</a:t>
            </a:r>
            <a:b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</a:br>
            <a:r>
              <a:rPr lang="en-US" altLang="ko" sz="3200" b="0" dirty="0" err="1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wifi</a:t>
            </a: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 p@$$w0rd: track333</a:t>
            </a:r>
            <a:endParaRPr lang="ko" sz="3200" b="0" dirty="0"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73668" y="785770"/>
            <a:ext cx="4613032" cy="33993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큐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(queue)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한쪽으로 넣고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반대쪽으로 빼는 자료구조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76" y="1301261"/>
            <a:ext cx="2781083" cy="164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505809" y="301495"/>
            <a:ext cx="5266591" cy="26175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딕셔너리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키와 밸류로 이루어진 사전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{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“one”,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“two” : 2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}</a:t>
            </a:r>
            <a:endParaRPr lang="en-US" altLang="ko" dirty="0" smtClean="0">
              <a:solidFill>
                <a:schemeClr val="accent1">
                  <a:lumMod val="40000"/>
                  <a:lumOff val="60000"/>
                </a:schemeClr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36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031630" y="618716"/>
            <a:ext cx="4270132" cy="40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트리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(tree)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나무와 같은 자료구조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부모노드는 자식노드를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여러 개 가질 수 있으나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자식노드는 오직 하나의 부모노드 밖에 없다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192" y="933253"/>
            <a:ext cx="3726242" cy="233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9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031630" y="618716"/>
            <a:ext cx="4270132" cy="40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그래프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(graph)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노드와 노드가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엣지로 이어져 있는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노드들의 집합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트리도 그래프의 일종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57" y="1168924"/>
            <a:ext cx="3654676" cy="277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9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102745" y="1463664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스택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클래스 구현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201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287384" y="1542794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이를 큐로 만들기 위해 몇 가지만 변경해주면 되겠지요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87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296176" y="1841733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”stack” -&gt; “queue”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70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146708" y="1507624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push()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와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pop()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의 방향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73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146708" y="1507624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top()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대신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front()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와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back()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84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146708" y="1507624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full()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과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empty()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추가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91178" y="745623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sz="2400" dirty="0" smtClean="0">
                <a:solidFill>
                  <a:srgbClr val="00B0F0"/>
                </a:solidFill>
                <a:latin typeface="Nanum Gothic" charset="-127"/>
                <a:ea typeface="Nanum Gothic" charset="-127"/>
                <a:cs typeface="Nanum Gothic" charset="-127"/>
              </a:rPr>
              <a:t>보너스</a:t>
            </a:r>
            <a:r>
              <a:rPr lang="en-US" altLang="ko-KR" sz="2400" dirty="0" smtClean="0">
                <a:solidFill>
                  <a:srgbClr val="00B0F0"/>
                </a:solidFill>
                <a:latin typeface="Nanum Gothic" charset="-127"/>
                <a:ea typeface="Nanum Gothic" charset="-127"/>
                <a:cs typeface="Nanum Gothic" charset="-127"/>
              </a:rPr>
              <a:t>!</a:t>
            </a:r>
            <a:r>
              <a:rPr lang="ko-KR" altLang="en-US" sz="2400" dirty="0" smtClean="0">
                <a:solidFill>
                  <a:srgbClr val="00B0F0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2400" dirty="0" smtClean="0">
                <a:solidFill>
                  <a:srgbClr val="00B0F0"/>
                </a:solidFill>
                <a:latin typeface="Nanum Gothic" charset="-127"/>
                <a:ea typeface="Nanum Gothic" charset="-127"/>
                <a:cs typeface="Nanum Gothic" charset="-127"/>
              </a:rPr>
              <a:t>:</a:t>
            </a:r>
            <a:r>
              <a:rPr lang="ko-KR" altLang="en-US" sz="2400" dirty="0" smtClean="0">
                <a:solidFill>
                  <a:srgbClr val="00B0F0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endParaRPr lang="ko" sz="2400" dirty="0">
              <a:solidFill>
                <a:srgbClr val="00B0F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57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254307" y="2093920"/>
            <a:ext cx="2791109" cy="755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지난주 복습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!!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2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839915" y="1213338"/>
            <a:ext cx="4835768" cy="2866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IDE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의 핵심적인 기능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디버깅 툴 그리고 중단점 설정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915" y="446454"/>
            <a:ext cx="26543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373922" y="800099"/>
            <a:ext cx="5407271" cy="37631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중단점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(breakpoint)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어떠한 상황이든 혹은 특정 조건이 이루어졌을 때 해당 코드에서 진행을 멈출 수 있게 하는 지점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18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367453" y="1230923"/>
            <a:ext cx="3666393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r">
              <a:spcBef>
                <a:spcPts val="0"/>
              </a:spcBef>
              <a:buNone/>
            </a:pPr>
            <a:r>
              <a:rPr lang="ko-KR" altLang="en-US" sz="4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컴퓨터에서의</a:t>
            </a:r>
            <a:endParaRPr lang="en-US" altLang="ko-KR" sz="40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r">
              <a:spcBef>
                <a:spcPts val="0"/>
              </a:spcBef>
              <a:buNone/>
            </a:pPr>
            <a:r>
              <a:rPr lang="ko-KR" altLang="en-US" sz="4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기초적인</a:t>
            </a:r>
            <a:endParaRPr lang="en-US" altLang="ko-KR" sz="40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r">
              <a:spcBef>
                <a:spcPts val="0"/>
              </a:spcBef>
              <a:buNone/>
            </a:pPr>
            <a:r>
              <a:rPr lang="ko-KR" altLang="en-US" sz="4000" dirty="0" smtClean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검색</a:t>
            </a:r>
            <a:endParaRPr lang="en-US" altLang="ko-KR" sz="4000" dirty="0" smtClean="0">
              <a:solidFill>
                <a:srgbClr val="FFC0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124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455983" y="900070"/>
            <a:ext cx="4973517" cy="33993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리스트 안에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특정값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 있는지 없는지 확인해보려 한다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있다면 인덱스값을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</a:t>
            </a: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없다면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None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을 리턴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29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101362" y="319777"/>
            <a:ext cx="5503986" cy="39972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Linear Search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ko-KR" altLang="en-US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선형 검색</a:t>
            </a:r>
            <a:r>
              <a:rPr lang="en-US" altLang="ko-KR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ko-KR" altLang="en-US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리스트에서 찾고자 하는 값을 맨 앞에서부터 끝까지 차례대로 찾아 나가는 것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16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376245" y="1301263"/>
            <a:ext cx="2224455" cy="7033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구현해봅시다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376244" y="794240"/>
            <a:ext cx="2224455" cy="7033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스스로</a:t>
            </a:r>
            <a:r>
              <a:rPr lang="en-US" altLang="ko-KR" dirty="0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58020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274885" y="729762"/>
            <a:ext cx="6875584" cy="36400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친구가 말을 걸어왔다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“1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부터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9999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까지 수를 하나 생각했어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스무고개 형식으로 진행하겠어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한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9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천고개 줄게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맞혀봐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!”</a:t>
            </a:r>
          </a:p>
        </p:txBody>
      </p:sp>
    </p:spTree>
    <p:extLst>
      <p:ext uri="{BB962C8B-B14F-4D97-AF65-F5344CB8AC3E}">
        <p14:creationId xmlns:p14="http://schemas.microsoft.com/office/powerpoint/2010/main" val="26436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274885" y="729762"/>
            <a:ext cx="6875584" cy="36400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친구가 말을 걸어왔다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“1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부터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9999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까지 수를 하나 생각했어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스무고개 형식으로 진행하겠어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  <a:p>
            <a:pPr algn="ctr">
              <a:spcBef>
                <a:spcPts val="0"/>
              </a:spcBef>
              <a:buNone/>
            </a:pP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맞혀봐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!”</a:t>
            </a:r>
          </a:p>
        </p:txBody>
      </p:sp>
    </p:spTree>
    <p:extLst>
      <p:ext uri="{BB962C8B-B14F-4D97-AF65-F5344CB8AC3E}">
        <p14:creationId xmlns:p14="http://schemas.microsoft.com/office/powerpoint/2010/main" val="75329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205" y="1485901"/>
            <a:ext cx="2980594" cy="2637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72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5000</a:t>
            </a:r>
            <a:endParaRPr lang="ko" sz="72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0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205" y="1485901"/>
            <a:ext cx="2980594" cy="2637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72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2500</a:t>
            </a:r>
            <a:endParaRPr lang="ko" sz="72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82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581157" y="964856"/>
            <a:ext cx="6339520" cy="36948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클래스</a:t>
            </a:r>
            <a:endParaRPr lang="en-US" altLang="ko-KR" sz="2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endParaRPr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어떠한 개념이 가지고 있는 정보를</a:t>
            </a:r>
            <a:endParaRPr lang="en-US" altLang="ko-KR" sz="2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한 데 모아 구현해 놓을 수 있는 방법</a:t>
            </a:r>
            <a:endParaRPr lang="ko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699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205" y="1485901"/>
            <a:ext cx="2980594" cy="2637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72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3750</a:t>
            </a:r>
            <a:endParaRPr lang="ko" sz="72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98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205" y="1485901"/>
            <a:ext cx="2980594" cy="2637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72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3125</a:t>
            </a:r>
            <a:endParaRPr lang="ko" sz="72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7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205" y="1485901"/>
            <a:ext cx="2980594" cy="2637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72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2812</a:t>
            </a:r>
            <a:endParaRPr lang="ko" sz="72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09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205" y="1485901"/>
            <a:ext cx="2980594" cy="2637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72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2656</a:t>
            </a:r>
            <a:endParaRPr lang="ko" sz="72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024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205" y="1485901"/>
            <a:ext cx="2980594" cy="2637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72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2734</a:t>
            </a:r>
            <a:endParaRPr lang="ko" sz="72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491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205" y="1485901"/>
            <a:ext cx="2980594" cy="2637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72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2695</a:t>
            </a:r>
            <a:endParaRPr lang="ko" sz="72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389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205" y="1485901"/>
            <a:ext cx="2980594" cy="2637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72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2675</a:t>
            </a:r>
            <a:endParaRPr lang="ko" sz="72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10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205" y="1485901"/>
            <a:ext cx="2980594" cy="2637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72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2685</a:t>
            </a:r>
            <a:endParaRPr lang="ko" sz="72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29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205" y="1485901"/>
            <a:ext cx="2980594" cy="2637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72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2680</a:t>
            </a:r>
            <a:endParaRPr lang="ko" sz="72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83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205" y="1485901"/>
            <a:ext cx="2980594" cy="2637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72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2677</a:t>
            </a:r>
            <a:endParaRPr lang="ko" sz="72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998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790286" y="964734"/>
            <a:ext cx="4231299" cy="36072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lass human: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height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174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weight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61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4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205" y="1485901"/>
            <a:ext cx="2980594" cy="2637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72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2678</a:t>
            </a:r>
            <a:endParaRPr lang="ko" sz="72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30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205" y="1485901"/>
            <a:ext cx="2980594" cy="2637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7200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2679</a:t>
            </a:r>
            <a:endParaRPr lang="ko" sz="7200" dirty="0">
              <a:solidFill>
                <a:srgbClr val="00B0F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51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101362" y="319777"/>
            <a:ext cx="5503986" cy="39972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b="1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</a:t>
            </a:r>
            <a:r>
              <a:rPr lang="en-US" altLang="ko-KR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inary Search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ko-KR" altLang="en-US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이진 검색</a:t>
            </a:r>
            <a:r>
              <a:rPr lang="en-US" altLang="ko-KR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ko-KR" altLang="en-US" b="1" dirty="0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정렬</a:t>
            </a:r>
            <a:r>
              <a:rPr lang="ko-KR" altLang="en-US" dirty="0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 되어있는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리스트에서 </a:t>
            </a:r>
            <a:r>
              <a:rPr lang="ko-KR" altLang="en-US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찾고자 하는 값을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반씩 쪼개서 범위를 좁혀가며 찾는 것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12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376245" y="1301263"/>
            <a:ext cx="2224455" cy="7033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구현해봅시다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376245" y="820617"/>
            <a:ext cx="2971802" cy="22127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함께</a:t>
            </a:r>
            <a:endParaRPr lang="en-US" altLang="ko-KR" dirty="0" smtClean="0">
              <a:solidFill>
                <a:srgbClr val="00B0F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24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661743" y="325316"/>
            <a:ext cx="6875587" cy="418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어느 호텔의 카운터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손님이 찾아왔다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여기서 제일 좋은 객실 주세요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.”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“(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무시하며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ko-KR" altLang="en-US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손님 성함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 무엇입니까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?”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김개똥이요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521066" y="334108"/>
            <a:ext cx="6875587" cy="418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음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....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김씨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...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ko-KR" altLang="en-US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ㄱ이니까 </a:t>
            </a:r>
            <a:r>
              <a:rPr lang="en-US" altLang="ko-KR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101</a:t>
            </a:r>
            <a:r>
              <a:rPr lang="ko-KR" altLang="en-US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호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들어가세요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!”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저기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...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좋은 객실로 달라고 했는데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...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좋은 객실이라서 준 게 아닌 것 같은데요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...”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그냥 들어가세요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.”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손님은 어쩔 수 없이 꼬리를 내리고 들어갔다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6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521066" y="334108"/>
            <a:ext cx="6875587" cy="418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다른 손님이 들어왔다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성함이 어떻게 되시죠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?”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도개똥입니다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.”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“103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호 들어가주세요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65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521066" y="334108"/>
            <a:ext cx="6875587" cy="418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그 뒤 많은 손님들이 들어왔다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박개똥은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106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호에 묵게 되었고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나개똥은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102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호에 묵게 되었다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류개똥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민개똥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신개똥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이개똥 등의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사람들이 각자 자신의 객실에서 잠을 자게 되었다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874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336428" y="422030"/>
            <a:ext cx="7236072" cy="418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 때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밖에서 비를 맞고 다급하게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호텔로 들어온 경찰이 말했다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수고하십니다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사건의 용의자가 이 호텔에 묵고 있다는 신고를 들었습니다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이름은 </a:t>
            </a:r>
            <a:r>
              <a:rPr lang="ko-KR" altLang="en-US" dirty="0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류개똥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입니다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혹시 어딨는지 알 수 있습니까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62160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670538" y="712177"/>
            <a:ext cx="6392008" cy="418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우리가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호텔 카운터에서 일하고 있는 직원이라면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류개똥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씨는 몇 호에 묵고 있다고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말해줄 수 있을까요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3586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951963" y="891926"/>
            <a:ext cx="4046146" cy="38349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k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yeongmin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 human()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k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yeongmin.height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k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yeongmin.weight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409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232308" y="615461"/>
            <a:ext cx="7533623" cy="40884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해시 </a:t>
            </a:r>
            <a:r>
              <a:rPr lang="en-US" altLang="ko-KR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(Hash)</a:t>
            </a:r>
            <a:endParaRPr lang="en-US" altLang="ko" b="1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Hash function</a:t>
            </a:r>
            <a:r>
              <a:rPr lang="ko-KR" altLang="en-US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은 임의의 길이를 갖는 임의의 데이터에 대해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정의된 연산을 수행하여 분류가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잘 된 결과값인 </a:t>
            </a:r>
            <a:r>
              <a:rPr lang="en-US" altLang="ko-KR" dirty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Hash value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가 나오게 한다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8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065253" y="830617"/>
            <a:ext cx="7621547" cy="37589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def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hotel_hash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이름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):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return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이름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[0]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의 자음의 순서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+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84630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738553" y="1208685"/>
            <a:ext cx="8247185" cy="37589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def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my_hash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(number):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return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(12347 * number - number / 10) % 10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745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262859"/>
              </p:ext>
            </p:extLst>
          </p:nvPr>
        </p:nvGraphicFramePr>
        <p:xfrm>
          <a:off x="600809" y="2025650"/>
          <a:ext cx="8042030" cy="770304"/>
        </p:xfrm>
        <a:graphic>
          <a:graphicData uri="http://schemas.openxmlformats.org/drawingml/2006/table">
            <a:tbl>
              <a:tblPr firstRow="1" bandRow="1"/>
              <a:tblGrid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</a:tblGrid>
              <a:tr h="7703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hape 87"/>
          <p:cNvSpPr txBox="1">
            <a:spLocks/>
          </p:cNvSpPr>
          <p:nvPr/>
        </p:nvSpPr>
        <p:spPr>
          <a:xfrm>
            <a:off x="845444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0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6" name="Shape 87"/>
          <p:cNvSpPr txBox="1">
            <a:spLocks/>
          </p:cNvSpPr>
          <p:nvPr/>
        </p:nvSpPr>
        <p:spPr>
          <a:xfrm>
            <a:off x="1663129" y="277492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7" name="Shape 87"/>
          <p:cNvSpPr txBox="1">
            <a:spLocks/>
          </p:cNvSpPr>
          <p:nvPr/>
        </p:nvSpPr>
        <p:spPr>
          <a:xfrm>
            <a:off x="3239882" y="2784232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8" name="Shape 87"/>
          <p:cNvSpPr txBox="1">
            <a:spLocks/>
          </p:cNvSpPr>
          <p:nvPr/>
        </p:nvSpPr>
        <p:spPr>
          <a:xfrm>
            <a:off x="2493229" y="277250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9" name="Shape 87"/>
          <p:cNvSpPr txBox="1">
            <a:spLocks/>
          </p:cNvSpPr>
          <p:nvPr/>
        </p:nvSpPr>
        <p:spPr>
          <a:xfrm>
            <a:off x="4879565" y="2784232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0" name="Shape 87"/>
          <p:cNvSpPr txBox="1">
            <a:spLocks/>
          </p:cNvSpPr>
          <p:nvPr/>
        </p:nvSpPr>
        <p:spPr>
          <a:xfrm>
            <a:off x="4065503" y="277250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4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1" name="Shape 87"/>
          <p:cNvSpPr txBox="1">
            <a:spLocks/>
          </p:cNvSpPr>
          <p:nvPr/>
        </p:nvSpPr>
        <p:spPr>
          <a:xfrm>
            <a:off x="5634320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6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2" name="Shape 87"/>
          <p:cNvSpPr txBox="1">
            <a:spLocks/>
          </p:cNvSpPr>
          <p:nvPr/>
        </p:nvSpPr>
        <p:spPr>
          <a:xfrm>
            <a:off x="6446060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7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3" name="Shape 87"/>
          <p:cNvSpPr txBox="1">
            <a:spLocks/>
          </p:cNvSpPr>
          <p:nvPr/>
        </p:nvSpPr>
        <p:spPr>
          <a:xfrm>
            <a:off x="7282105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8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4" name="Shape 87"/>
          <p:cNvSpPr txBox="1">
            <a:spLocks/>
          </p:cNvSpPr>
          <p:nvPr/>
        </p:nvSpPr>
        <p:spPr>
          <a:xfrm>
            <a:off x="8110051" y="277250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9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6" name="Shape 87"/>
          <p:cNvSpPr txBox="1">
            <a:spLocks/>
          </p:cNvSpPr>
          <p:nvPr/>
        </p:nvSpPr>
        <p:spPr>
          <a:xfrm>
            <a:off x="2443932" y="505300"/>
            <a:ext cx="1279362" cy="804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sz="4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100</a:t>
            </a:r>
            <a:endParaRPr lang="ko" sz="40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7" name="Shape 87"/>
          <p:cNvSpPr txBox="1">
            <a:spLocks/>
          </p:cNvSpPr>
          <p:nvPr/>
        </p:nvSpPr>
        <p:spPr>
          <a:xfrm>
            <a:off x="5481840" y="505300"/>
            <a:ext cx="1279362" cy="804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" sz="4000" dirty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0</a:t>
            </a:r>
            <a:endParaRPr lang="ko" sz="4000" dirty="0">
              <a:solidFill>
                <a:srgbClr val="FFC0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33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37892"/>
              </p:ext>
            </p:extLst>
          </p:nvPr>
        </p:nvGraphicFramePr>
        <p:xfrm>
          <a:off x="600809" y="2025650"/>
          <a:ext cx="8042030" cy="792480"/>
        </p:xfrm>
        <a:graphic>
          <a:graphicData uri="http://schemas.openxmlformats.org/drawingml/2006/table">
            <a:tbl>
              <a:tblPr firstRow="1" bandRow="1"/>
              <a:tblGrid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</a:tblGrid>
              <a:tr h="770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100</a:t>
                      </a:r>
                      <a:endParaRPr kumimoji="0" lang="ko-KR" altLang="en-US" sz="3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3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hape 87"/>
          <p:cNvSpPr txBox="1">
            <a:spLocks/>
          </p:cNvSpPr>
          <p:nvPr/>
        </p:nvSpPr>
        <p:spPr>
          <a:xfrm>
            <a:off x="845444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0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6" name="Shape 87"/>
          <p:cNvSpPr txBox="1">
            <a:spLocks/>
          </p:cNvSpPr>
          <p:nvPr/>
        </p:nvSpPr>
        <p:spPr>
          <a:xfrm>
            <a:off x="1663129" y="277492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7" name="Shape 87"/>
          <p:cNvSpPr txBox="1">
            <a:spLocks/>
          </p:cNvSpPr>
          <p:nvPr/>
        </p:nvSpPr>
        <p:spPr>
          <a:xfrm>
            <a:off x="3239882" y="2784232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8" name="Shape 87"/>
          <p:cNvSpPr txBox="1">
            <a:spLocks/>
          </p:cNvSpPr>
          <p:nvPr/>
        </p:nvSpPr>
        <p:spPr>
          <a:xfrm>
            <a:off x="2493229" y="277250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9" name="Shape 87"/>
          <p:cNvSpPr txBox="1">
            <a:spLocks/>
          </p:cNvSpPr>
          <p:nvPr/>
        </p:nvSpPr>
        <p:spPr>
          <a:xfrm>
            <a:off x="4879565" y="2784232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0" name="Shape 87"/>
          <p:cNvSpPr txBox="1">
            <a:spLocks/>
          </p:cNvSpPr>
          <p:nvPr/>
        </p:nvSpPr>
        <p:spPr>
          <a:xfrm>
            <a:off x="4065503" y="277250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4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1" name="Shape 87"/>
          <p:cNvSpPr txBox="1">
            <a:spLocks/>
          </p:cNvSpPr>
          <p:nvPr/>
        </p:nvSpPr>
        <p:spPr>
          <a:xfrm>
            <a:off x="5634320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6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2" name="Shape 87"/>
          <p:cNvSpPr txBox="1">
            <a:spLocks/>
          </p:cNvSpPr>
          <p:nvPr/>
        </p:nvSpPr>
        <p:spPr>
          <a:xfrm>
            <a:off x="6446060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7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3" name="Shape 87"/>
          <p:cNvSpPr txBox="1">
            <a:spLocks/>
          </p:cNvSpPr>
          <p:nvPr/>
        </p:nvSpPr>
        <p:spPr>
          <a:xfrm>
            <a:off x="7282105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8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4" name="Shape 87"/>
          <p:cNvSpPr txBox="1">
            <a:spLocks/>
          </p:cNvSpPr>
          <p:nvPr/>
        </p:nvSpPr>
        <p:spPr>
          <a:xfrm>
            <a:off x="8110051" y="277250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9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6" name="Shape 87"/>
          <p:cNvSpPr txBox="1">
            <a:spLocks/>
          </p:cNvSpPr>
          <p:nvPr/>
        </p:nvSpPr>
        <p:spPr>
          <a:xfrm>
            <a:off x="2443931" y="505300"/>
            <a:ext cx="1468645" cy="804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sz="4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123</a:t>
            </a:r>
            <a:endParaRPr lang="ko" sz="40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7" name="Shape 87"/>
          <p:cNvSpPr txBox="1">
            <a:spLocks/>
          </p:cNvSpPr>
          <p:nvPr/>
        </p:nvSpPr>
        <p:spPr>
          <a:xfrm>
            <a:off x="5481840" y="505300"/>
            <a:ext cx="1279362" cy="804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" sz="4000" dirty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9</a:t>
            </a:r>
            <a:endParaRPr lang="ko" sz="4000" dirty="0">
              <a:solidFill>
                <a:srgbClr val="FFC0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74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77425"/>
              </p:ext>
            </p:extLst>
          </p:nvPr>
        </p:nvGraphicFramePr>
        <p:xfrm>
          <a:off x="600809" y="2025650"/>
          <a:ext cx="8042030" cy="792480"/>
        </p:xfrm>
        <a:graphic>
          <a:graphicData uri="http://schemas.openxmlformats.org/drawingml/2006/table">
            <a:tbl>
              <a:tblPr firstRow="1" bandRow="1"/>
              <a:tblGrid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</a:tblGrid>
              <a:tr h="770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100</a:t>
                      </a:r>
                      <a:endParaRPr kumimoji="0" lang="ko-KR" altLang="en-US" sz="3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3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123</a:t>
                      </a:r>
                      <a:endParaRPr kumimoji="0" lang="ko-KR" altLang="en-US" sz="3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hape 87"/>
          <p:cNvSpPr txBox="1">
            <a:spLocks/>
          </p:cNvSpPr>
          <p:nvPr/>
        </p:nvSpPr>
        <p:spPr>
          <a:xfrm>
            <a:off x="845444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0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6" name="Shape 87"/>
          <p:cNvSpPr txBox="1">
            <a:spLocks/>
          </p:cNvSpPr>
          <p:nvPr/>
        </p:nvSpPr>
        <p:spPr>
          <a:xfrm>
            <a:off x="1663129" y="277492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7" name="Shape 87"/>
          <p:cNvSpPr txBox="1">
            <a:spLocks/>
          </p:cNvSpPr>
          <p:nvPr/>
        </p:nvSpPr>
        <p:spPr>
          <a:xfrm>
            <a:off x="3239882" y="2784232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8" name="Shape 87"/>
          <p:cNvSpPr txBox="1">
            <a:spLocks/>
          </p:cNvSpPr>
          <p:nvPr/>
        </p:nvSpPr>
        <p:spPr>
          <a:xfrm>
            <a:off x="2493229" y="277250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9" name="Shape 87"/>
          <p:cNvSpPr txBox="1">
            <a:spLocks/>
          </p:cNvSpPr>
          <p:nvPr/>
        </p:nvSpPr>
        <p:spPr>
          <a:xfrm>
            <a:off x="4879565" y="2784232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0" name="Shape 87"/>
          <p:cNvSpPr txBox="1">
            <a:spLocks/>
          </p:cNvSpPr>
          <p:nvPr/>
        </p:nvSpPr>
        <p:spPr>
          <a:xfrm>
            <a:off x="4065503" y="277250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4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1" name="Shape 87"/>
          <p:cNvSpPr txBox="1">
            <a:spLocks/>
          </p:cNvSpPr>
          <p:nvPr/>
        </p:nvSpPr>
        <p:spPr>
          <a:xfrm>
            <a:off x="5634320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6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2" name="Shape 87"/>
          <p:cNvSpPr txBox="1">
            <a:spLocks/>
          </p:cNvSpPr>
          <p:nvPr/>
        </p:nvSpPr>
        <p:spPr>
          <a:xfrm>
            <a:off x="6446060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7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3" name="Shape 87"/>
          <p:cNvSpPr txBox="1">
            <a:spLocks/>
          </p:cNvSpPr>
          <p:nvPr/>
        </p:nvSpPr>
        <p:spPr>
          <a:xfrm>
            <a:off x="7282105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8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4" name="Shape 87"/>
          <p:cNvSpPr txBox="1">
            <a:spLocks/>
          </p:cNvSpPr>
          <p:nvPr/>
        </p:nvSpPr>
        <p:spPr>
          <a:xfrm>
            <a:off x="8110051" y="277250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9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6" name="Shape 87"/>
          <p:cNvSpPr txBox="1">
            <a:spLocks/>
          </p:cNvSpPr>
          <p:nvPr/>
        </p:nvSpPr>
        <p:spPr>
          <a:xfrm>
            <a:off x="2443931" y="505300"/>
            <a:ext cx="1468645" cy="804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sz="4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321</a:t>
            </a:r>
            <a:endParaRPr lang="ko" sz="40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7" name="Shape 87"/>
          <p:cNvSpPr txBox="1">
            <a:spLocks/>
          </p:cNvSpPr>
          <p:nvPr/>
        </p:nvSpPr>
        <p:spPr>
          <a:xfrm>
            <a:off x="5481840" y="505300"/>
            <a:ext cx="1279362" cy="804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" sz="4000" dirty="0" smtClean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</a:t>
            </a:r>
            <a:endParaRPr lang="ko" sz="4000" dirty="0">
              <a:solidFill>
                <a:srgbClr val="FFC0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82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600809" y="2025650"/>
          <a:ext cx="8042030" cy="792480"/>
        </p:xfrm>
        <a:graphic>
          <a:graphicData uri="http://schemas.openxmlformats.org/drawingml/2006/table">
            <a:tbl>
              <a:tblPr firstRow="1" bandRow="1"/>
              <a:tblGrid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</a:tblGrid>
              <a:tr h="770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100</a:t>
                      </a:r>
                      <a:endParaRPr kumimoji="0" lang="ko-KR" altLang="en-US" sz="3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321</a:t>
                      </a:r>
                      <a:endParaRPr kumimoji="0" lang="ko-KR" altLang="en-US" sz="3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123</a:t>
                      </a:r>
                      <a:endParaRPr kumimoji="0" lang="ko-KR" altLang="en-US" sz="3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hape 87"/>
          <p:cNvSpPr txBox="1">
            <a:spLocks/>
          </p:cNvSpPr>
          <p:nvPr/>
        </p:nvSpPr>
        <p:spPr>
          <a:xfrm>
            <a:off x="845444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0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6" name="Shape 87"/>
          <p:cNvSpPr txBox="1">
            <a:spLocks/>
          </p:cNvSpPr>
          <p:nvPr/>
        </p:nvSpPr>
        <p:spPr>
          <a:xfrm>
            <a:off x="1663129" y="277492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7" name="Shape 87"/>
          <p:cNvSpPr txBox="1">
            <a:spLocks/>
          </p:cNvSpPr>
          <p:nvPr/>
        </p:nvSpPr>
        <p:spPr>
          <a:xfrm>
            <a:off x="3239882" y="2784232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8" name="Shape 87"/>
          <p:cNvSpPr txBox="1">
            <a:spLocks/>
          </p:cNvSpPr>
          <p:nvPr/>
        </p:nvSpPr>
        <p:spPr>
          <a:xfrm>
            <a:off x="2493229" y="277250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9" name="Shape 87"/>
          <p:cNvSpPr txBox="1">
            <a:spLocks/>
          </p:cNvSpPr>
          <p:nvPr/>
        </p:nvSpPr>
        <p:spPr>
          <a:xfrm>
            <a:off x="4879565" y="2784232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0" name="Shape 87"/>
          <p:cNvSpPr txBox="1">
            <a:spLocks/>
          </p:cNvSpPr>
          <p:nvPr/>
        </p:nvSpPr>
        <p:spPr>
          <a:xfrm>
            <a:off x="4065503" y="277250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4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1" name="Shape 87"/>
          <p:cNvSpPr txBox="1">
            <a:spLocks/>
          </p:cNvSpPr>
          <p:nvPr/>
        </p:nvSpPr>
        <p:spPr>
          <a:xfrm>
            <a:off x="5634320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6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2" name="Shape 87"/>
          <p:cNvSpPr txBox="1">
            <a:spLocks/>
          </p:cNvSpPr>
          <p:nvPr/>
        </p:nvSpPr>
        <p:spPr>
          <a:xfrm>
            <a:off x="6446060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7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3" name="Shape 87"/>
          <p:cNvSpPr txBox="1">
            <a:spLocks/>
          </p:cNvSpPr>
          <p:nvPr/>
        </p:nvSpPr>
        <p:spPr>
          <a:xfrm>
            <a:off x="7282105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8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4" name="Shape 87"/>
          <p:cNvSpPr txBox="1">
            <a:spLocks/>
          </p:cNvSpPr>
          <p:nvPr/>
        </p:nvSpPr>
        <p:spPr>
          <a:xfrm>
            <a:off x="8110051" y="277250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9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85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505809" y="301495"/>
            <a:ext cx="5266591" cy="26175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딕셔너리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키와 밸류로 이루어진 사전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{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“one”,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“two” : 2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}</a:t>
            </a:r>
            <a:endParaRPr lang="en-US" altLang="ko" dirty="0" smtClean="0">
              <a:solidFill>
                <a:schemeClr val="accent1">
                  <a:lumMod val="40000"/>
                  <a:lumOff val="60000"/>
                </a:schemeClr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910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199462" y="1103179"/>
            <a:ext cx="4966270" cy="19829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rgbClr val="FFFF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비둘기 집의 원리</a:t>
            </a:r>
            <a:endParaRPr lang="en-US" altLang="ko-KR" dirty="0" smtClean="0">
              <a:solidFill>
                <a:srgbClr val="FFFF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그리고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rgbClr val="0070C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Birthday Paradox</a:t>
            </a:r>
          </a:p>
        </p:txBody>
      </p:sp>
    </p:spTree>
    <p:extLst>
      <p:ext uri="{BB962C8B-B14F-4D97-AF65-F5344CB8AC3E}">
        <p14:creationId xmlns:p14="http://schemas.microsoft.com/office/powerpoint/2010/main" val="185600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1050575" y="1991825"/>
            <a:ext cx="6957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altLang="ko" sz="3200" b="0" dirty="0" err="1">
                <a:latin typeface="Apple SD Gothic Neo Thin" charset="-127"/>
                <a:ea typeface="Apple SD Gothic Neo Thin" charset="-127"/>
                <a:cs typeface="Apple SD Gothic Neo Thin" charset="-127"/>
              </a:rPr>
              <a:t>k</a:t>
            </a:r>
            <a:r>
              <a:rPr lang="en-US" altLang="ko" sz="3200" b="0" dirty="0" err="1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orea.drzix@gmail.com</a:t>
            </a: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/>
            </a:r>
            <a:b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</a:b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010 3177 2679</a:t>
            </a:r>
            <a:endParaRPr lang="ko" sz="3200" b="0" dirty="0"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1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381511" y="964733"/>
            <a:ext cx="5160191" cy="3275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class 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my_triangle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def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__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init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__(self):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print “constructed”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332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1688691" y="958295"/>
            <a:ext cx="5781367" cy="29500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자료구조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(Data structure)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데이터를 효율적으로 관리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표현하기 위해 저장하는 방법</a:t>
            </a: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899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382716" y="1259856"/>
            <a:ext cx="5266591" cy="26175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리스트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원소들을 일렬로 나열한 자료구조</a:t>
            </a: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[1,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4,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5]</a:t>
            </a:r>
            <a:endParaRPr lang="en-US" altLang="ko" dirty="0" smtClean="0">
              <a:solidFill>
                <a:schemeClr val="accent1">
                  <a:lumMod val="40000"/>
                  <a:lumOff val="60000"/>
                </a:schemeClr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9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73669" y="785771"/>
            <a:ext cx="4006362" cy="2221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스택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(stack)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한쪽으로 쌓고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그쪽으로 빼는 자료구조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82" y="861646"/>
            <a:ext cx="178308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6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사용자 지정 1">
      <a:majorFont>
        <a:latin typeface="-윤고딕130"/>
        <a:ea typeface="-윤고딕130"/>
        <a:cs typeface=""/>
      </a:majorFont>
      <a:minorFont>
        <a:latin typeface="-윤고딕130"/>
        <a:ea typeface="-윤고딕13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3753</TotalTime>
  <Words>589</Words>
  <Application>Microsoft Macintosh PowerPoint</Application>
  <PresentationFormat>화면 슬라이드 쇼(16:9)</PresentationFormat>
  <Paragraphs>220</Paragraphs>
  <Slides>59</Slides>
  <Notes>59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5" baseType="lpstr">
      <vt:lpstr>Apple SD Gothic Neo Thin</vt:lpstr>
      <vt:lpstr>Montserrat</vt:lpstr>
      <vt:lpstr>Nanum Gothic</vt:lpstr>
      <vt:lpstr>PT Serif</vt:lpstr>
      <vt:lpstr>Arial</vt:lpstr>
      <vt:lpstr>Beatrice template</vt:lpstr>
      <vt:lpstr>파이썬 입문 4회차 wifi p@$$w0rd: track333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korea.drzix@gmail.com 010 3177 2679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</dc:title>
  <dc:creator>DrZix</dc:creator>
  <cp:lastModifiedBy>조경민</cp:lastModifiedBy>
  <cp:revision>535</cp:revision>
  <dcterms:modified xsi:type="dcterms:W3CDTF">2016-03-14T03:33:59Z</dcterms:modified>
</cp:coreProperties>
</file>