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57" r:id="rId3"/>
    <p:sldId id="465" r:id="rId4"/>
    <p:sldId id="466" r:id="rId5"/>
    <p:sldId id="440" r:id="rId6"/>
    <p:sldId id="467" r:id="rId7"/>
    <p:sldId id="441" r:id="rId8"/>
    <p:sldId id="442" r:id="rId9"/>
    <p:sldId id="468" r:id="rId10"/>
    <p:sldId id="443" r:id="rId11"/>
    <p:sldId id="359" r:id="rId12"/>
    <p:sldId id="360" r:id="rId13"/>
    <p:sldId id="361" r:id="rId14"/>
    <p:sldId id="444" r:id="rId15"/>
    <p:sldId id="445" r:id="rId16"/>
    <p:sldId id="446" r:id="rId17"/>
    <p:sldId id="362" r:id="rId18"/>
    <p:sldId id="282" r:id="rId19"/>
    <p:sldId id="447" r:id="rId20"/>
    <p:sldId id="329" r:id="rId21"/>
    <p:sldId id="448" r:id="rId22"/>
    <p:sldId id="449" r:id="rId23"/>
    <p:sldId id="469" r:id="rId24"/>
    <p:sldId id="330" r:id="rId25"/>
    <p:sldId id="332" r:id="rId26"/>
    <p:sldId id="470" r:id="rId27"/>
    <p:sldId id="331" r:id="rId28"/>
    <p:sldId id="451" r:id="rId29"/>
    <p:sldId id="333" r:id="rId30"/>
    <p:sldId id="452" r:id="rId31"/>
    <p:sldId id="450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4" r:id="rId43"/>
    <p:sldId id="463" r:id="rId44"/>
    <p:sldId id="363" r:id="rId45"/>
    <p:sldId id="342" r:id="rId46"/>
    <p:sldId id="471" r:id="rId47"/>
    <p:sldId id="343" r:id="rId48"/>
    <p:sldId id="476" r:id="rId49"/>
    <p:sldId id="477" r:id="rId50"/>
    <p:sldId id="478" r:id="rId51"/>
    <p:sldId id="480" r:id="rId52"/>
    <p:sldId id="479" r:id="rId53"/>
    <p:sldId id="472" r:id="rId54"/>
    <p:sldId id="355" r:id="rId55"/>
    <p:sldId id="356" r:id="rId56"/>
    <p:sldId id="434" r:id="rId57"/>
    <p:sldId id="474" r:id="rId58"/>
    <p:sldId id="475" r:id="rId59"/>
    <p:sldId id="436" r:id="rId60"/>
    <p:sldId id="481" r:id="rId61"/>
    <p:sldId id="437" r:id="rId62"/>
    <p:sldId id="482" r:id="rId63"/>
    <p:sldId id="438" r:id="rId64"/>
    <p:sldId id="354" r:id="rId6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7" autoAdjust="0"/>
    <p:restoredTop sz="83671" autoAdjust="0"/>
  </p:normalViewPr>
  <p:slideViewPr>
    <p:cSldViewPr snapToGrid="0">
      <p:cViewPr varScale="1">
        <p:scale>
          <a:sx n="151" d="100"/>
          <a:sy n="151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0515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9171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36636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8087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9626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7394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3331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6482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013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89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78028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485596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59749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32353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924914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13354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83531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8940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17052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4863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56641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79871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75236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02415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54211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97300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51702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86020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314199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921638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787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33034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190452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83233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94834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248336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149664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156483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81825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0397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57535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1960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677535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582896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226471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9721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541597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259438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3691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99911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5610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303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8%81%EC%96%B4" TargetMode="External"/><Relationship Id="rId4" Type="http://schemas.openxmlformats.org/officeDocument/2006/relationships/hyperlink" Target="https://ko.wikipedia.org/wiki/%EC%A7%91%ED%95%A9" TargetMode="External"/><Relationship Id="rId5" Type="http://schemas.openxmlformats.org/officeDocument/2006/relationships/hyperlink" Target="https://ko.wikipedia.org/wiki/%ED%95%A8%EC%88%98#cite_note-1" TargetMode="External"/><Relationship Id="rId6" Type="http://schemas.openxmlformats.org/officeDocument/2006/relationships/hyperlink" Target="https://ko.wikipedia.org/wiki/%EA%B7%B8%EB%9E%98%ED%94%84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ko.wikipedia.org/wiki/%EC%88%98%ED%95%9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9154" y="16791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범위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43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54654" y="788687"/>
            <a:ext cx="6339520" cy="3694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raw_input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("Enter number: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"))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cnt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range(2,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+ 1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*= </a:t>
            </a: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cnt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 + "! is " +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(result)</a:t>
            </a:r>
            <a:endParaRPr 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7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864077" y="2079171"/>
            <a:ext cx="3126657" cy="789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range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range(a, b, n)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씩 더해서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 되기 전까지 리스트로 만들어준다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없을 땐 자동으로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range(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range(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8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range(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-1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[5,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6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688691" y="958295"/>
            <a:ext cx="5781367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까지 출력하는 프로그램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n in range(1, 101):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0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389181" y="345689"/>
            <a:ext cx="6662619" cy="3862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range(2, 10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% 2 == 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"Found an even number",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continue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"Found a number",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389181" y="345689"/>
            <a:ext cx="6662619" cy="3862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range(2, 10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% 2 == 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"Found an even number",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break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"Found a number",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0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564720" y="1725848"/>
            <a:ext cx="3750479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hile True: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pass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2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439333" y="1278467"/>
            <a:ext cx="7501468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 ~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사이의 수를 하나 입력 받고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배수를 제외한 수를 출력하다가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입력 받은 수가 되었을 때 프로그램 종료하는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프로그램을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2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82078" y="1665887"/>
            <a:ext cx="1689331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(function)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934" y="431801"/>
            <a:ext cx="83396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hlinkClick r:id="rId2" tooltip="수학"/>
              </a:rPr>
              <a:t>수학</a:t>
            </a:r>
            <a:r>
              <a:rPr lang="ko-KR" altLang="en-US" sz="1600" dirty="0">
                <a:solidFill>
                  <a:schemeClr val="bg1"/>
                </a:solidFill>
              </a:rPr>
              <a:t>에서</a:t>
            </a:r>
            <a:r>
              <a:rPr lang="en-US" altLang="ko-KR" sz="1600" dirty="0">
                <a:solidFill>
                  <a:schemeClr val="bg1"/>
                </a:solidFill>
              </a:rPr>
              <a:t>, </a:t>
            </a:r>
            <a:r>
              <a:rPr lang="ko-KR" altLang="en-US" sz="1600" b="1" dirty="0">
                <a:solidFill>
                  <a:schemeClr val="bg1"/>
                </a:solidFill>
              </a:rPr>
              <a:t>함수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函數</a:t>
            </a:r>
            <a:r>
              <a:rPr lang="en-US" altLang="ko-KR" sz="1600" dirty="0">
                <a:solidFill>
                  <a:schemeClr val="bg1"/>
                </a:solidFill>
              </a:rPr>
              <a:t>, </a:t>
            </a:r>
            <a:r>
              <a:rPr lang="ko-KR" altLang="en-US" sz="1600" dirty="0">
                <a:solidFill>
                  <a:schemeClr val="bg1"/>
                </a:solidFill>
                <a:hlinkClick r:id="rId3" tooltip="영어"/>
              </a:rPr>
              <a:t>영어</a:t>
            </a:r>
            <a:r>
              <a:rPr lang="en-US" altLang="ko-KR" sz="1600" dirty="0">
                <a:solidFill>
                  <a:schemeClr val="bg1"/>
                </a:solidFill>
              </a:rPr>
              <a:t>: function)</a:t>
            </a:r>
            <a:r>
              <a:rPr lang="ko-KR" altLang="en-US" sz="1600" dirty="0">
                <a:solidFill>
                  <a:schemeClr val="bg1"/>
                </a:solidFill>
              </a:rPr>
              <a:t>는 두 </a:t>
            </a:r>
            <a:r>
              <a:rPr lang="ko-KR" altLang="en-US" sz="1600" dirty="0">
                <a:solidFill>
                  <a:schemeClr val="bg1"/>
                </a:solidFill>
                <a:hlinkClick r:id="rId4" tooltip="집합"/>
              </a:rPr>
              <a:t>집합</a:t>
            </a:r>
            <a:r>
              <a:rPr lang="ko-KR" altLang="en-US" sz="1600" dirty="0">
                <a:solidFill>
                  <a:schemeClr val="bg1"/>
                </a:solidFill>
              </a:rPr>
              <a:t> </a:t>
            </a:r>
            <a:r>
              <a:rPr lang="en-US" altLang="ko-KR" sz="1600" dirty="0">
                <a:solidFill>
                  <a:schemeClr val="bg1"/>
                </a:solidFill>
              </a:rPr>
              <a:t>X, Y </a:t>
            </a:r>
            <a:r>
              <a:rPr lang="ko-KR" altLang="en-US" sz="1600" dirty="0">
                <a:solidFill>
                  <a:schemeClr val="bg1"/>
                </a:solidFill>
              </a:rPr>
              <a:t>사이의 특정 대응관계로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집합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의 모든 원소들을 각각 집합 </a:t>
            </a:r>
            <a:r>
              <a:rPr lang="en-US" altLang="ko-KR" sz="1600" dirty="0">
                <a:solidFill>
                  <a:schemeClr val="bg1"/>
                </a:solidFill>
              </a:rPr>
              <a:t>Y</a:t>
            </a:r>
            <a:r>
              <a:rPr lang="ko-KR" altLang="en-US" sz="1600" dirty="0">
                <a:solidFill>
                  <a:schemeClr val="bg1"/>
                </a:solidFill>
              </a:rPr>
              <a:t>의 유일한 원소에 하나하나 대응시키는 관계이다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또한 함수를 종종 상자에 비유하기도 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이는 원래의 물건을 또다른 물건으로 바로 바꾸는 식의 상자마술이 오래전부터 중국과 유럽권 문화에서 대중적으로 성행해왔기에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이러한 문화권 나라에서 함수를 상자마술과 관련지어 설명한다면 더욱 더 친근하고 효율적인 교육적 효과를 기대할 수 있기때문에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 나라들에서부터 함수를 상자로 비유하기 시작하였고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 과정에서 중국이 함수를 函數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상자 수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로 적절히 번역하게 되었다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이와같이 이미 여러 곳에서 함수를 상자와 관련지어 설명하고있다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en-US" altLang="ko-KR" sz="1600" baseline="30000" dirty="0">
                <a:solidFill>
                  <a:schemeClr val="bg1"/>
                </a:solidFill>
                <a:hlinkClick r:id="rId5"/>
              </a:rPr>
              <a:t>[1]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이러한 상자마술을 수학적으로 관련지어 생각해보면 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이름이 </a:t>
            </a:r>
            <a:r>
              <a:rPr lang="en-US" altLang="ko-KR" sz="1600" dirty="0">
                <a:solidFill>
                  <a:schemeClr val="bg1"/>
                </a:solidFill>
              </a:rPr>
              <a:t>f</a:t>
            </a:r>
            <a:r>
              <a:rPr lang="ko-KR" altLang="en-US" sz="1600" dirty="0">
                <a:solidFill>
                  <a:schemeClr val="bg1"/>
                </a:solidFill>
              </a:rPr>
              <a:t>인 마술상자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에 </a:t>
            </a:r>
            <a:r>
              <a:rPr lang="ko-KR" altLang="en-US" sz="1600" b="1" dirty="0">
                <a:solidFill>
                  <a:schemeClr val="bg1"/>
                </a:solidFill>
              </a:rPr>
              <a:t>일정한 가치가 있는 물건</a:t>
            </a:r>
            <a:r>
              <a:rPr lang="ko-KR" altLang="en-US" sz="1600" dirty="0">
                <a:solidFill>
                  <a:schemeClr val="bg1"/>
                </a:solidFill>
              </a:rPr>
              <a:t>을 넣으면 </a:t>
            </a:r>
            <a:r>
              <a:rPr lang="ko-KR" altLang="en-US" sz="1600" b="1" dirty="0">
                <a:solidFill>
                  <a:schemeClr val="bg1"/>
                </a:solidFill>
              </a:rPr>
              <a:t>그 가치에 알맞은 돈의 액수</a:t>
            </a:r>
            <a:r>
              <a:rPr lang="ko-KR" altLang="en-US" sz="1600" dirty="0">
                <a:solidFill>
                  <a:schemeClr val="bg1"/>
                </a:solidFill>
              </a:rPr>
              <a:t>가 나온다고 할때</a:t>
            </a:r>
            <a:r>
              <a:rPr lang="en-US" altLang="ko-KR" sz="1600" dirty="0">
                <a:solidFill>
                  <a:schemeClr val="bg1"/>
                </a:solidFill>
              </a:rPr>
              <a:t>, '</a:t>
            </a:r>
            <a:r>
              <a:rPr lang="ko-KR" altLang="en-US" sz="1600" dirty="0">
                <a:solidFill>
                  <a:schemeClr val="bg1"/>
                </a:solidFill>
              </a:rPr>
              <a:t>모든 물건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이 반드시 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그 물건의 가치에 맞는 돈의 액수</a:t>
            </a:r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로 나오는 관계가 바로 함수인 것이다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여기서 정의역은 우주 상의 모든 물건들의 모임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공역은 돈의 액수이다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함수는 수학에서 중요한 역할을 하며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 함수를 나타내는 방법에는 크게 세 가지가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첫 번째는 식으로써 나타내는 것이고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다른 하나는 </a:t>
            </a:r>
            <a:r>
              <a:rPr lang="ko-KR" altLang="en-US" sz="1600" dirty="0">
                <a:solidFill>
                  <a:schemeClr val="bg1"/>
                </a:solidFill>
                <a:hlinkClick r:id="rId6" tooltip="그래프"/>
              </a:rPr>
              <a:t>그래프</a:t>
            </a:r>
            <a:r>
              <a:rPr lang="ko-KR" altLang="en-US" sz="1600" dirty="0">
                <a:solidFill>
                  <a:schemeClr val="bg1"/>
                </a:solidFill>
              </a:rPr>
              <a:t>로써 나타내는 것이며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마지막으로 두 집합간의 대응관계로 나타내는 것이다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식으로 나타낼 때에는 그래프로 그리지 못한 영역까지 추측할 수 있다는 장점이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식으로 나타내기 힘든 함수가 있다는 점에서 한계를 가진다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따라서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함수는 주로 두 집합간의 대응관계를 통해서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1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82078" y="1665887"/>
            <a:ext cx="1689331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1005011" y="1396689"/>
            <a:ext cx="3702455" cy="191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f(x)?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수학 수업이 아니라 컴퓨터 수업인데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43" y="876389"/>
            <a:ext cx="4069822" cy="29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10733" y="970027"/>
            <a:ext cx="7078133" cy="3381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쉽게 말해서 함수라는 것은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매개변수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argument, parameter)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주면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출력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(return)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뱉어내는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작은 프로그램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8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47344" y="1970685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메인 프로그램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5627810" y="1970686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더하는 함수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767666" y="1951703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767666" y="2946398"/>
            <a:ext cx="1744133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132" y="1085024"/>
            <a:ext cx="999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a</a:t>
            </a:r>
            <a:r>
              <a:rPr kumimoji="1" lang="ko-KR" altLang="en-US" dirty="0" smtClean="0">
                <a:solidFill>
                  <a:schemeClr val="bg1"/>
                </a:solidFill>
              </a:rPr>
              <a:t>랑 </a:t>
            </a:r>
            <a:r>
              <a:rPr kumimoji="1" lang="en-US" altLang="ko-KR" dirty="0" smtClean="0">
                <a:solidFill>
                  <a:schemeClr val="bg1"/>
                </a:solidFill>
              </a:rPr>
              <a:t>b</a:t>
            </a:r>
            <a:r>
              <a:rPr kumimoji="1" lang="ko-KR" altLang="en-US" dirty="0" smtClean="0">
                <a:solidFill>
                  <a:schemeClr val="bg1"/>
                </a:solidFill>
              </a:rPr>
              <a:t>랑 더하면 뭐야</a:t>
            </a:r>
            <a:r>
              <a:rPr kumimoji="1" lang="en-US" altLang="ko-KR" dirty="0" smtClean="0">
                <a:solidFill>
                  <a:schemeClr val="bg1"/>
                </a:solidFill>
              </a:rPr>
              <a:t>?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4132" y="3202429"/>
            <a:ext cx="999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응 그건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r>
              <a:rPr kumimoji="1" lang="en-US" altLang="ko-KR" dirty="0" smtClean="0">
                <a:solidFill>
                  <a:schemeClr val="bg1"/>
                </a:solidFill>
              </a:rPr>
              <a:t>a + b</a:t>
            </a:r>
          </a:p>
          <a:p>
            <a:r>
              <a:rPr kumimoji="1" lang="ko-KR" altLang="en-US" dirty="0" smtClean="0">
                <a:solidFill>
                  <a:schemeClr val="bg1"/>
                </a:solidFill>
              </a:rPr>
              <a:t>란다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58078" y="1792887"/>
            <a:ext cx="4938589" cy="1517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여기서 매개변수나 리턴값이 </a:t>
            </a:r>
            <a:r>
              <a:rPr lang="ko-KR" altLang="en-US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없어도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상관이 없다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5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08878" y="1310286"/>
            <a:ext cx="4938589" cy="2702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func_name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(arg0, arg1 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…)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ret_val</a:t>
            </a:r>
            <a:endParaRPr lang="is-I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6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174521" y="1096400"/>
            <a:ext cx="7079545" cy="274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(first, second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= first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 second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(5, 3)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539747"/>
          <a:ext cx="6096000" cy="4150785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+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더하기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-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빼기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*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곱하기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/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나누기</a:t>
                      </a:r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(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둘 다 </a:t>
                      </a:r>
                      <a:r>
                        <a:rPr lang="en-US" altLang="ko-KR" sz="1400" b="0" i="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int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면 결과도 </a:t>
                      </a:r>
                      <a:r>
                        <a:rPr lang="en-US" altLang="ko-KR" sz="1400" b="0" i="0" baseline="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int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하나라도 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float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이면 결과는 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float)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%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나머지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0878" y="1030886"/>
            <a:ext cx="4938589" cy="2702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내가 만드는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더하기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빼기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곱하기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나누기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정수 나누기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is-I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8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174521" y="1096400"/>
            <a:ext cx="7079545" cy="274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(first,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second = 5):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= first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 second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(5, 3)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6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49145" y="1191752"/>
            <a:ext cx="4938589" cy="2702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디폴트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기본값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default)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기입하지 않는다면 자동으로 그 값으로 생각한다</a:t>
            </a:r>
            <a:endParaRPr lang="is-I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7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174521" y="1096400"/>
            <a:ext cx="7079545" cy="274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(first,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second):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= first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 second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first = 5, second = 3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7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174521" y="1096400"/>
            <a:ext cx="7079545" cy="274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(first,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second):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= first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– second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my_sub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second = 3,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first = 5)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56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503612" y="1843686"/>
            <a:ext cx="5065588" cy="165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정의된 키워드에 값을 넣어주는 형태로 매개변수를 넘길 수 있다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88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379134" y="622267"/>
            <a:ext cx="7823200" cy="4051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my_add2(*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nums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print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nums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result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 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for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 in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nums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+=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result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8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35879" y="886953"/>
            <a:ext cx="5065588" cy="3299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매개변수를 몇 개를 줄 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딱 정해진 상황이 아닐 때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*를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튜플의 형태로 넘길 수 있다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튜플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-&gt;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(1,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8)”</a:t>
            </a:r>
          </a:p>
        </p:txBody>
      </p:sp>
    </p:spTree>
    <p:extLst>
      <p:ext uri="{BB962C8B-B14F-4D97-AF65-F5344CB8AC3E}">
        <p14:creationId xmlns:p14="http://schemas.microsoft.com/office/powerpoint/2010/main" val="19016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2497667" y="1223401"/>
            <a:ext cx="7823200" cy="4051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my_thing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(**thing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thing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k, v in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thing.items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v, "in my",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8071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78212" y="1191753"/>
            <a:ext cx="5065588" cy="3299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매개변수를 몇 개를 줄 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딱 정해진 상황이 아닐 때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**를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딕셔너리의 형태로 넘길 수 있다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15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539747"/>
          <a:ext cx="6096000" cy="4150785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//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나누고 소수점 아래 없애기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**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거듭제곱하기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&amp;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AND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연산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|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OR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연산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&lt;&lt;,</a:t>
                      </a:r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</a:t>
                      </a:r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&gt;&gt;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Shift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연산</a:t>
                      </a:r>
                      <a:endParaRPr lang="en-US" altLang="ko-KR" sz="1400" b="0" i="0" baseline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2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로 곱하거나 나누는 효과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52812" y="1124020"/>
            <a:ext cx="5641322" cy="2575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(dictionary)?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Key – Value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형태를 갖는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8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01334" y="1361087"/>
            <a:ext cx="5130800" cy="2575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left_pocket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': 'cellphone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right_pocket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':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'nothing’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6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19868" y="2065867"/>
            <a:ext cx="5130800" cy="1820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Local variable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210696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65867" y="84666"/>
            <a:ext cx="7687733" cy="4538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use_local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 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"Local variable x is",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</a:t>
            </a:r>
          </a:p>
          <a:p>
            <a:pPr>
              <a:spcBef>
                <a:spcPts val="0"/>
              </a:spcBef>
              <a:buNone/>
            </a:pP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use_global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global x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print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"Global variable x is",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</a:t>
            </a:r>
          </a:p>
          <a:p>
            <a:pPr>
              <a:spcBef>
                <a:spcPts val="0"/>
              </a:spcBef>
              <a:buNone/>
            </a:pP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use_local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use_global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41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706349" y="2219024"/>
            <a:ext cx="5741586" cy="686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 함수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(recursive function)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73969" y="1298615"/>
            <a:ext cx="4498898" cy="2553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재귀함수란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자기 안에서 자기 자신을 호출하는 함수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-451256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132666" y="2032001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74576" y="2013019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74576" y="3007714"/>
            <a:ext cx="1744133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1042" y="1146340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1042" y="3263745"/>
            <a:ext cx="99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리턴값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6559145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01055" y="2013019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201055" y="3007714"/>
            <a:ext cx="1744133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7521" y="1146340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7521" y="3263745"/>
            <a:ext cx="99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리턴값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8" grpId="0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99734" y="190501"/>
            <a:ext cx="7747000" cy="4817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# recursive function using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recursion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return 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* 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- 1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factorial(5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  <a:endParaRPr 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9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-451256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132666" y="2032001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74576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1042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6559145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60322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6788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3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8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-451256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132666" y="2032001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74576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1042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6559145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60322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6788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44154" y="1052597"/>
            <a:ext cx="4794846" cy="2918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hr-HR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+---+---+---+---+---+---+ |   P  |  y   |   t  |   h  |   o |  n  | +---+---+---+---+---+---+ 0     1      2     3     4     5     6 -6  -5    -4    -3   -2   -1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0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-451256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132666" y="2032001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774576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91042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6559145" y="2013019"/>
            <a:ext cx="2584855" cy="975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60322" y="2593714"/>
            <a:ext cx="1778000" cy="0"/>
          </a:xfrm>
          <a:prstGeom prst="straightConnector1">
            <a:avLst/>
          </a:prstGeom>
          <a:ln w="730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76788" y="1727035"/>
            <a:ext cx="99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나 자신 호출</a:t>
            </a:r>
            <a:r>
              <a:rPr kumimoji="1" lang="en-US" altLang="ko-KR" dirty="0" smtClean="0">
                <a:solidFill>
                  <a:schemeClr val="bg1"/>
                </a:solidFill>
              </a:rPr>
              <a:t>!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8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80517" y="309156"/>
            <a:ext cx="5832148" cy="43390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함수로 돌아갈 주소 기록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함수로 돌아갈 주소 기록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함수로 돌아갈 주소 기록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함수로 돌아갈 주소 기록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52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13919" y="1646888"/>
            <a:ext cx="4714548" cy="244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언제까지 호출해야하지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메모리는 가득차가는데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1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99734" y="190501"/>
            <a:ext cx="7747000" cy="4817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# recursive function using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recursion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1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endParaRPr lang="en-US" alt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* 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- 1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factorial(5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  <a:endParaRPr 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53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재귀함수를 이용한 다른 프로그램을 구현해보자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6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813251" y="1274354"/>
            <a:ext cx="3563081" cy="2476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피보나치 수열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앞앞값와 앞값를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더한 값이 지금값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83" y="369418"/>
            <a:ext cx="287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43220" y="16283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문을 이용한 피보나치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구현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 해봐요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10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58553" y="1797660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재귀함수를 이용한 피보나치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구현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2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58553" y="1797660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재귀함수를 이용한 피보나치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함수 구현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너무 느리다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43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638886" y="536126"/>
            <a:ext cx="5497579" cy="4247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ib(50) -&gt; fib(49) + fib(48)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fib(49)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-&gt;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fib(48)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fib(47)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fib(48)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-&gt;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fib(47)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fib(46)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fib(48) -&gt; fib(47) + fib(46)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fib(47)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-&gt;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fib(46)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fib(45)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ko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94954" y="2000862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 = “Python</a:t>
            </a:r>
            <a:r>
              <a:rPr lang="en-US" altLang="ko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  <a:r>
              <a:rPr lang="en-US" altLang="ko" b="1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6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921934" y="1888066"/>
            <a:ext cx="5935132" cy="1617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계산한 걸 또 계산해야하는 상황 발생</a:t>
            </a:r>
            <a:endParaRPr lang="ko" altLang="ko-KR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6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56954" y="1442059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컴퓨터는 계산만 잘 하는 친구가 아니라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기억도 잘 하는 친구입니다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1400" y="1972733"/>
            <a:ext cx="3445933" cy="132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Memoization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0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6333" y="256723"/>
            <a:ext cx="8754533" cy="4340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	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이용하여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하노이 탑 계산하는 프로그램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http://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www.coolmath-games.com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/0-tower-of-hanoi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3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77088" y="383726"/>
            <a:ext cx="2297179" cy="4391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elif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lse: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2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5487" y="1611393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hile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609600"/>
            <a:ext cx="4991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</TotalTime>
  <Words>922</Words>
  <Application>Microsoft Macintosh PowerPoint</Application>
  <PresentationFormat>화면 슬라이드 쇼(16:9)</PresentationFormat>
  <Paragraphs>270</Paragraphs>
  <Slides>64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Apple SD Gothic Neo Thin</vt:lpstr>
      <vt:lpstr>Montserrat</vt:lpstr>
      <vt:lpstr>PT Serif</vt:lpstr>
      <vt:lpstr>Arial</vt:lpstr>
      <vt:lpstr>Beatrice template</vt:lpstr>
      <vt:lpstr>파이썬 입문 2회차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283</cp:revision>
  <dcterms:modified xsi:type="dcterms:W3CDTF">2016-01-04T07:55:47Z</dcterms:modified>
</cp:coreProperties>
</file>