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11"/>
  </p:notesMasterIdLst>
  <p:sldIdLst>
    <p:sldId id="256" r:id="rId2"/>
    <p:sldId id="351" r:id="rId3"/>
    <p:sldId id="353" r:id="rId4"/>
    <p:sldId id="357" r:id="rId5"/>
    <p:sldId id="358" r:id="rId6"/>
    <p:sldId id="359" r:id="rId7"/>
    <p:sldId id="360" r:id="rId8"/>
    <p:sldId id="361" r:id="rId9"/>
    <p:sldId id="362" r:id="rId10"/>
    <p:sldId id="282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63" r:id="rId23"/>
    <p:sldId id="340" r:id="rId24"/>
    <p:sldId id="341" r:id="rId25"/>
    <p:sldId id="342" r:id="rId26"/>
    <p:sldId id="343" r:id="rId27"/>
    <p:sldId id="346" r:id="rId28"/>
    <p:sldId id="347" r:id="rId29"/>
    <p:sldId id="348" r:id="rId30"/>
    <p:sldId id="344" r:id="rId31"/>
    <p:sldId id="430" r:id="rId32"/>
    <p:sldId id="355" r:id="rId33"/>
    <p:sldId id="356" r:id="rId34"/>
    <p:sldId id="432" r:id="rId35"/>
    <p:sldId id="433" r:id="rId36"/>
    <p:sldId id="364" r:id="rId37"/>
    <p:sldId id="365" r:id="rId38"/>
    <p:sldId id="366" r:id="rId39"/>
    <p:sldId id="367" r:id="rId40"/>
    <p:sldId id="369" r:id="rId41"/>
    <p:sldId id="368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3" r:id="rId96"/>
    <p:sldId id="424" r:id="rId97"/>
    <p:sldId id="425" r:id="rId98"/>
    <p:sldId id="426" r:id="rId99"/>
    <p:sldId id="427" r:id="rId100"/>
    <p:sldId id="428" r:id="rId101"/>
    <p:sldId id="431" r:id="rId102"/>
    <p:sldId id="429" r:id="rId103"/>
    <p:sldId id="434" r:id="rId104"/>
    <p:sldId id="435" r:id="rId105"/>
    <p:sldId id="436" r:id="rId106"/>
    <p:sldId id="437" r:id="rId107"/>
    <p:sldId id="438" r:id="rId108"/>
    <p:sldId id="439" r:id="rId109"/>
    <p:sldId id="354" r:id="rId1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83615" autoAdjust="0"/>
  </p:normalViewPr>
  <p:slideViewPr>
    <p:cSldViewPr snapToGrid="0">
      <p:cViewPr varScale="1">
        <p:scale>
          <a:sx n="151" d="100"/>
          <a:sy n="151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3331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48559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974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2491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5170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86020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2163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509345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3911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11100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3584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682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64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1825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6137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7933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3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25063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0284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2030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7636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56083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7489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4523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79688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23001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8332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7699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49215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7167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024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6609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31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4919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56111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58046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30019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31157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42091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4307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0086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3241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33673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88067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798764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1402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940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624127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299614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614642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034467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616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62893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584007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750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3874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2637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889378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26103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484460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69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316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510445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676376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690548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070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62776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82642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591651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938513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94725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705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119302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93910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5166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345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180372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097915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164339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06576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2133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4340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03971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307771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82896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7210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259438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5632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1주차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56648" y="2064423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Why Python?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77088" y="383726"/>
            <a:ext cx="2297179" cy="4391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elif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lse: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5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64290" y="2652794"/>
            <a:ext cx="4574712" cy="131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기본적으로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타입으로 입력값을 받는다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664290" y="1145727"/>
            <a:ext cx="4574712" cy="708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(“Enter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…”)</a:t>
            </a:r>
            <a:r>
              <a:rPr lang="is-I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??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02954" y="1704527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간단한 연애 시뮬레이션 게임을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3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5487" y="16113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1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팩토리얼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(!)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출력하는 프로그램을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41621" y="16875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ontinue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break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 이중 반복문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826088" y="942525"/>
            <a:ext cx="5700779" cy="3113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사용자가 입력한 수가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피보나치 수열의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항을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출력하는 프로그램을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82622" y="341393"/>
            <a:ext cx="1348912" cy="725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066801"/>
            <a:ext cx="8515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64721" y="1725848"/>
            <a:ext cx="2273948" cy="1384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라이브러리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(Library)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우아함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(Grace)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74230" y="1478027"/>
            <a:ext cx="3928911" cy="1804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List = [3, 1, 77, 2, 6, 79]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List.</a:t>
            </a:r>
            <a:r>
              <a:rPr lang="en-US" altLang="ko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sort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3028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(Easy)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5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1226255" y="1748333"/>
            <a:ext cx="6621096" cy="1384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https://www.python.org/downloads/release/python-2711/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37" y="280416"/>
            <a:ext cx="5890984" cy="46070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1266" y="3432748"/>
            <a:ext cx="1011836" cy="157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612211" y="2109419"/>
            <a:ext cx="1920294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강사 소개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7" y="1274163"/>
            <a:ext cx="3696949" cy="3696949"/>
          </a:xfrm>
          <a:prstGeom prst="rect">
            <a:avLst/>
          </a:prstGeom>
        </p:spPr>
      </p:pic>
      <p:sp>
        <p:nvSpPr>
          <p:cNvPr id="5" name="Shape 87"/>
          <p:cNvSpPr txBox="1">
            <a:spLocks/>
          </p:cNvSpPr>
          <p:nvPr/>
        </p:nvSpPr>
        <p:spPr>
          <a:xfrm>
            <a:off x="4823894" y="748072"/>
            <a:ext cx="4252650" cy="4232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조경민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24세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2011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과천외고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졸업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2012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경희대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입학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2013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인하대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입학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2014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인하대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창업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해커톤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우수상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2014 ACM-ICPC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동상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2015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한국정보과학회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논문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기고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2015~ SW Maestro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3281 -0.3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9" y="-166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706349" y="2219024"/>
            <a:ext cx="5741586" cy="686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 path=%path%;C:\python27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40" y="1793304"/>
            <a:ext cx="4352381" cy="1961905"/>
          </a:xfrm>
          <a:prstGeom prst="rect">
            <a:avLst/>
          </a:prstGeom>
        </p:spPr>
      </p:pic>
      <p:sp>
        <p:nvSpPr>
          <p:cNvPr id="3" name="Shape 87"/>
          <p:cNvSpPr txBox="1">
            <a:spLocks/>
          </p:cNvSpPr>
          <p:nvPr/>
        </p:nvSpPr>
        <p:spPr>
          <a:xfrm>
            <a:off x="2852688" y="1793304"/>
            <a:ext cx="3435686" cy="7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Windows + r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93827E-7 L 0.00104 -0.179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6914E-6 L 0.00017 0.11481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544"/>
            <a:ext cx="9144000" cy="42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72369" y="2145282"/>
            <a:ext cx="3994761" cy="8464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“Hello World”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1833263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+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-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6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*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1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/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4726458" y="1336103"/>
            <a:ext cx="4057778" cy="1931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이과생이 아니더라도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코딩은 </a:t>
            </a:r>
            <a:r>
              <a:rPr lang="ko" altLang="en-US" dirty="0" smtClean="0">
                <a:solidFill>
                  <a:schemeClr val="accent4">
                    <a:lumMod val="75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쉽고</a:t>
            </a:r>
            <a:endParaRPr lang="en-US" altLang="ko" dirty="0">
              <a:solidFill>
                <a:schemeClr val="accent4">
                  <a:lumMod val="75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정말 </a:t>
            </a:r>
            <a:r>
              <a:rPr lang="ko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재미있다</a:t>
            </a:r>
            <a:endParaRPr lang="en-US" altLang="ko" dirty="0" smtClean="0">
              <a:solidFill>
                <a:schemeClr val="accent6">
                  <a:lumMod val="60000"/>
                  <a:lumOff val="4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5" y="277318"/>
            <a:ext cx="3585556" cy="4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a, b, c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(variable)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4" y="431801"/>
            <a:ext cx="8339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프로그래밍에서 변수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變數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는 아직 알려지지 않거나 어느 정도까 지만 알려져 있는 양이나 정보에 대한 상징적인 이름이다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소스 코 드에서의 변수 이름은 일반적으로 데이터 저장 위치와 그 안의 내용물과 관련되어 있으며 이러한 것들은 프로그램 실행 도중에 변경될 수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en-US" altLang="ko-KR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프로그래밍에서의 변수는 수학에서 말하는 변수의 개념과 완전히 일치하 지 않을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변수의 값은 수학에서처럼 등식이나 공식의 필 수적인 부분이 아니다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환경에서 변수는 반복적인 과정 안에서 이 용할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이를테면 한 장소의 값을 할당한 뒤 어느 곳에서 사용한 다음 새로운 값으로 다시 할당하고 같은 방법으로 다시 사용할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프로그래밍에서의 변수는 긴 이름이 자주 나오며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어떻게 이용할 것인지에 대한 설명을 나타내는 반면 수학에서의 변수는 짧은 시간 동안 쓰이는 간결한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두 개 문자 이름이다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en-US" altLang="ko-KR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컴파일러는 변수의 상징적인 이름을 데이터의 실제 위치로 치환해야 한다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값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형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위치는 일반적으로 고정된 채 유지되는 반면 위치에 저장되어 있는 데이터는 프로그램 실행 도중 변경될 수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ko-KR" altLang="en-US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상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수라고 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(constant)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=, +, * ,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연산자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라고 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operator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0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962400" y="2260600"/>
            <a:ext cx="2507555" cy="1197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a + 1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6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0135" y="2286000"/>
            <a:ext cx="1727200" cy="93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+=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68212" y="2109018"/>
            <a:ext cx="2701743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bg-BG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50 - 5*6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2484" y="2131140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(50 </a:t>
            </a: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 </a:t>
            </a:r>
            <a:r>
              <a:rPr lang="is-I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5*6</a:t>
            </a: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/ 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02529" y="1968907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4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07561" y="1246236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10001 </a:t>
            </a:r>
            <a:r>
              <a:rPr lang="en-US" altLang="ko-KR" sz="1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= 11 </a:t>
            </a:r>
            <a:r>
              <a:rPr lang="en-US" altLang="ko" sz="1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sz="1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807561" y="2718617"/>
            <a:ext cx="151906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Integer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코드란 무엇인가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14038" y="2072146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type(17)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8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63316" y="1828797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float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부동소수점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29683" y="2079520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type(17.0)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17.0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0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17.0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5.0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8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%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** 2 = ?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** 7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2153263"/>
            <a:ext cx="1730459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&amp; 9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8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1563327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  101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807561" y="2020528"/>
            <a:ext cx="1619845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 = 1001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3303639" y="2816942"/>
            <a:ext cx="2470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87"/>
          <p:cNvSpPr txBox="1">
            <a:spLocks/>
          </p:cNvSpPr>
          <p:nvPr/>
        </p:nvSpPr>
        <p:spPr>
          <a:xfrm>
            <a:off x="5054600" y="2816942"/>
            <a:ext cx="355873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1624801" y="2061085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4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2153263"/>
            <a:ext cx="1730459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| 9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8222" y="2049675"/>
            <a:ext cx="3987151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C, Java, Python, Ruby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1563327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  101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807561" y="2020528"/>
            <a:ext cx="1619845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 = 1001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3303639" y="2816942"/>
            <a:ext cx="2470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87"/>
          <p:cNvSpPr txBox="1">
            <a:spLocks/>
          </p:cNvSpPr>
          <p:nvPr/>
        </p:nvSpPr>
        <p:spPr>
          <a:xfrm>
            <a:off x="4504267" y="2816942"/>
            <a:ext cx="906207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1101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1624801" y="2061085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6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06154" y="1721461"/>
            <a:ext cx="3414779" cy="127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로 나눈 나머지는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0556" y="2136329"/>
            <a:ext cx="1323512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% 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6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5432889" y="1823063"/>
            <a:ext cx="1729911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48934" y="2331062"/>
            <a:ext cx="5063066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101010101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…10101010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000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9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0556" y="2136329"/>
            <a:ext cx="1323512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| 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5630333" y="1823063"/>
            <a:ext cx="1532467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1 1 1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48934" y="2331062"/>
            <a:ext cx="5063066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101010101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…10101010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000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1" y="1518261"/>
            <a:ext cx="3414779" cy="2351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수를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거듭제곱으로 나눈 나머지를 구할 때 사용할 수 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58089" y="18992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&lt;&lt; 2 = ?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&lt;&lt; 1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5889" y="1433597"/>
            <a:ext cx="13489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61088" y="2127863"/>
            <a:ext cx="44985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왼쪽으로 한 칸 씩 이동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4205221" y="2923731"/>
            <a:ext cx="13489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2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28356" y="1399732"/>
            <a:ext cx="1729911" cy="64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019889" y="2517332"/>
            <a:ext cx="3922778" cy="69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곱하거나 나눈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결과를 갖는다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7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08615" y="1953810"/>
            <a:ext cx="3987151" cy="1283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인간이 컴퓨터에게 명령을 내리기 위한 언어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87673"/>
              </p:ext>
            </p:extLst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+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더하기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-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빼기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나누기</a:t>
                      </a:r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(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둘 다 </a:t>
                      </a:r>
                      <a:r>
                        <a:rPr lang="en-US" altLang="ko-KR" sz="1400" b="0" i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면 결과도 </a:t>
                      </a:r>
                      <a:r>
                        <a:rPr lang="en-US" altLang="ko-KR" sz="1400" b="0" i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하나라도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이면 결과는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float)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%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나머지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50327"/>
              </p:ext>
            </p:extLst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나누고 소수점 아래 없애기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거듭제곱하기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&amp;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AND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연산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|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OR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연산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&lt;&lt;,</a:t>
                      </a:r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&gt;&gt;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Shift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연산</a:t>
                      </a:r>
                      <a:endParaRPr lang="en-US" altLang="ko-KR" sz="1400" b="0" i="0" baseline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2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로 곱하거나 나누는 효과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6" y="21786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String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0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6" y="21786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문자열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07754" y="2127863"/>
            <a:ext cx="3736511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104 -0.2206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ord[0]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4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word[5]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1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word[6]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1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19421" y="1814597"/>
            <a:ext cx="2703577" cy="1267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 .. ]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인덱스라고 한다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2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8222" y="2049675"/>
            <a:ext cx="3987151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컴파일이란 무엇인가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5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44154" y="1052597"/>
            <a:ext cx="4794846" cy="291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+---+---+---+---+---+---+ |   P  |  y   |   t  |   h  |   o |  n  | +---+---+---+---+---+---+ 0     1      2     3     4     5     6 -6  -5    -4    -3   -2   -1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1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08667" y="2712063"/>
            <a:ext cx="6697132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“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vkdlTjsdms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wjdakf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tnlqtmqslek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498601" y="1027197"/>
            <a:ext cx="6697132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아래 문자열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마지막 문자에 접근하는 방법에는 무엇이 있을까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59199" y="2661263"/>
            <a:ext cx="2396068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250266" y="1323530"/>
            <a:ext cx="1413934" cy="117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[-1]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7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489200" y="1879600"/>
            <a:ext cx="5545666" cy="1261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길이를 알려주는 함수입니다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 is easy!”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 * 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9021" y="1983929"/>
            <a:ext cx="3812711" cy="750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줄바꿈은 어떻게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4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3583" y="1680965"/>
            <a:ext cx="3987151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코드를 컴퓨터가 알아듣는 기계어로 변환하는 과정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“Python\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</a:t>
            </a:r>
            <a:r>
              <a:rPr lang="en-US" altLang="ko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en-US" altLang="ko" b="1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76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4" y="1839995"/>
            <a:ext cx="1839979" cy="1292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me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7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536" y="950995"/>
            <a:ext cx="3132666" cy="3180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'Python\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nand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me'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print para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me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9021" y="1873862"/>
            <a:ext cx="3812711" cy="1199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문장 안에 인용문이 있다면 어떻게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9754" y="20939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“yes””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36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9754" y="20939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</a:t>
            </a:r>
            <a:r>
              <a:rPr lang="en-US" altLang="ko" dirty="0" smtClean="0">
                <a:solidFill>
                  <a:srgbClr val="00B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“She said “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yes””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89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\“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\”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7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46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</a:t>
            </a:r>
            <a:r>
              <a:rPr lang="en-US" altLang="ko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r>
              <a:rPr lang="en-US" altLang="ko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ko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5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3583" y="1680965"/>
            <a:ext cx="3987151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0111010101010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1010101001010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1010010110100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02954" y="1856928"/>
            <a:ext cx="3812711" cy="1199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저는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문자를 정말로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쓰고 싶은데요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2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8600" y="1712994"/>
            <a:ext cx="2633132" cy="1800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쓰세요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rint “\\”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688" y="1780727"/>
            <a:ext cx="5184313" cy="171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\, \, \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이거 넣는 게 너무 복잡해요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좀 더 쉬운 방법 없나요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163821" y="1509795"/>
            <a:ext cx="5252045" cy="23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”””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“Python is easy”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29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7088" y="1806128"/>
            <a:ext cx="5252045" cy="130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nShe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said\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n"Python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is easy"\n'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89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40021" y="1628328"/>
            <a:ext cx="5252045" cy="23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”””</a:t>
            </a:r>
            <a:r>
              <a:rPr lang="en-US" altLang="ko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“Python is easy”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41154" y="730861"/>
            <a:ext cx="4735579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알고리즘</a:t>
            </a: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세 가지 기본 요소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360422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Sequence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905332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Decision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450243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Repetition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6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24" y="186265"/>
            <a:ext cx="3077724" cy="4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7088" y="1806128"/>
            <a:ext cx="5252045" cy="130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좀 더 그럴듯한 코딩을 위해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</a:t>
            </a:r>
            <a:r>
              <a:rPr lang="en-US" altLang="ko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atom.io</a:t>
            </a:r>
            <a:r>
              <a:rPr lang="en-US" altLang="ko" dirty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accent3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5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35221" y="2119395"/>
            <a:ext cx="3812711" cy="666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selection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960</Words>
  <Application>Microsoft Macintosh PowerPoint</Application>
  <PresentationFormat>화면 슬라이드 쇼(16:9)</PresentationFormat>
  <Paragraphs>243</Paragraphs>
  <Slides>109</Slides>
  <Notes>96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15" baseType="lpstr">
      <vt:lpstr>Montserrat</vt:lpstr>
      <vt:lpstr>Arial</vt:lpstr>
      <vt:lpstr>-윤고딕130</vt:lpstr>
      <vt:lpstr>Apple SD Gothic Neo Thin</vt:lpstr>
      <vt:lpstr>PT Serif</vt:lpstr>
      <vt:lpstr>Beatrice template</vt:lpstr>
      <vt:lpstr>파이썬 입문 1주차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179</cp:revision>
  <dcterms:modified xsi:type="dcterms:W3CDTF">2015-12-28T07:53:51Z</dcterms:modified>
</cp:coreProperties>
</file>