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8" r:id="rId1"/>
  </p:sldMasterIdLst>
  <p:notesMasterIdLst>
    <p:notesMasterId r:id="rId61"/>
  </p:notesMasterIdLst>
  <p:sldIdLst>
    <p:sldId id="256" r:id="rId2"/>
    <p:sldId id="357" r:id="rId3"/>
    <p:sldId id="549" r:id="rId4"/>
    <p:sldId id="550" r:id="rId5"/>
    <p:sldId id="551" r:id="rId6"/>
    <p:sldId id="552" r:id="rId7"/>
    <p:sldId id="553" r:id="rId8"/>
    <p:sldId id="554" r:id="rId9"/>
    <p:sldId id="555" r:id="rId10"/>
    <p:sldId id="556" r:id="rId11"/>
    <p:sldId id="557" r:id="rId12"/>
    <p:sldId id="558" r:id="rId13"/>
    <p:sldId id="559" r:id="rId14"/>
    <p:sldId id="515" r:id="rId15"/>
    <p:sldId id="526" r:id="rId16"/>
    <p:sldId id="560" r:id="rId17"/>
    <p:sldId id="561" r:id="rId18"/>
    <p:sldId id="562" r:id="rId19"/>
    <p:sldId id="563" r:id="rId20"/>
    <p:sldId id="565" r:id="rId21"/>
    <p:sldId id="566" r:id="rId22"/>
    <p:sldId id="519" r:id="rId23"/>
    <p:sldId id="510" r:id="rId24"/>
    <p:sldId id="514" r:id="rId25"/>
    <p:sldId id="516" r:id="rId26"/>
    <p:sldId id="518" r:id="rId27"/>
    <p:sldId id="567" r:id="rId28"/>
    <p:sldId id="568" r:id="rId29"/>
    <p:sldId id="569" r:id="rId30"/>
    <p:sldId id="570" r:id="rId31"/>
    <p:sldId id="571" r:id="rId32"/>
    <p:sldId id="572" r:id="rId33"/>
    <p:sldId id="573" r:id="rId34"/>
    <p:sldId id="574" r:id="rId35"/>
    <p:sldId id="575" r:id="rId36"/>
    <p:sldId id="577" r:id="rId37"/>
    <p:sldId id="578" r:id="rId38"/>
    <p:sldId id="579" r:id="rId39"/>
    <p:sldId id="580" r:id="rId40"/>
    <p:sldId id="581" r:id="rId41"/>
    <p:sldId id="582" r:id="rId42"/>
    <p:sldId id="583" r:id="rId43"/>
    <p:sldId id="584" r:id="rId44"/>
    <p:sldId id="521" r:id="rId45"/>
    <p:sldId id="585" r:id="rId46"/>
    <p:sldId id="586" r:id="rId47"/>
    <p:sldId id="587" r:id="rId48"/>
    <p:sldId id="588" r:id="rId49"/>
    <p:sldId id="589" r:id="rId50"/>
    <p:sldId id="522" r:id="rId51"/>
    <p:sldId id="590" r:id="rId52"/>
    <p:sldId id="529" r:id="rId53"/>
    <p:sldId id="528" r:id="rId54"/>
    <p:sldId id="591" r:id="rId55"/>
    <p:sldId id="593" r:id="rId56"/>
    <p:sldId id="594" r:id="rId57"/>
    <p:sldId id="595" r:id="rId58"/>
    <p:sldId id="527" r:id="rId59"/>
    <p:sldId id="354" r:id="rId60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60806"/>
    <a:srgbClr val="19BBD5"/>
    <a:srgbClr val="F3EFEA"/>
    <a:srgbClr val="BCBF2F"/>
    <a:srgbClr val="4B1511"/>
    <a:srgbClr val="3523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269D01E-BC32-4049-B463-5C60D7B0CCD2}" styleName="테마 스타일 2 - 강조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25" autoAdjust="0"/>
    <p:restoredTop sz="83671" autoAdjust="0"/>
  </p:normalViewPr>
  <p:slideViewPr>
    <p:cSldViewPr snapToGrid="0">
      <p:cViewPr>
        <p:scale>
          <a:sx n="145" d="100"/>
          <a:sy n="145" d="100"/>
        </p:scale>
        <p:origin x="1272" y="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viewProps" Target="viewProps.xml"/><Relationship Id="rId64" Type="http://schemas.openxmlformats.org/officeDocument/2006/relationships/theme" Target="theme/theme1.xml"/><Relationship Id="rId65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notesMaster" Target="notesMasters/notesMaster1.xml"/><Relationship Id="rId62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557075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5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5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5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73378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15013400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9185874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3176224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16037893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6066018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13813208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20527433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19031383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12888257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3354900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117370154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173386152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202529166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91615844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194160956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96742969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191434963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10657114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119599086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26977853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10411960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146543640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102623770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88072332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91936593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88136595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198891757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107965129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48481338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163064566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99952813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21403215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137707118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58721074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117497287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65331475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33431989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126266281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166544552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24317943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186220260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194218754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2507811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85035095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53759520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185130595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164888173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128154404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18862973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212515157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32998475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2027555709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1728567393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45220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434618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12257384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12464040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7410907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solidFill>
          <a:srgbClr val="000000"/>
        </a:solidFill>
        <a:effectLst/>
      </p:bgPr>
    </p:bg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>
            <a:spLocks noGrp="1"/>
          </p:cNvSpPr>
          <p:nvPr>
            <p:ph type="ctrTitle"/>
          </p:nvPr>
        </p:nvSpPr>
        <p:spPr>
          <a:xfrm>
            <a:off x="634275" y="1991812"/>
            <a:ext cx="7888800" cy="1159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algn="ctr">
              <a:spcBef>
                <a:spcPts val="0"/>
              </a:spcBef>
              <a:buClr>
                <a:srgbClr val="F3EFEA"/>
              </a:buClr>
              <a:buSzPct val="100000"/>
              <a:defRPr sz="3600">
                <a:solidFill>
                  <a:srgbClr val="F3EFEA"/>
                </a:solidFill>
              </a:defRPr>
            </a:lvl1pPr>
            <a:lvl2pPr algn="ctr">
              <a:spcBef>
                <a:spcPts val="0"/>
              </a:spcBef>
              <a:buClr>
                <a:srgbClr val="F3EFEA"/>
              </a:buClr>
              <a:buSzPct val="100000"/>
              <a:defRPr sz="3600">
                <a:solidFill>
                  <a:srgbClr val="F3EFEA"/>
                </a:solidFill>
              </a:defRPr>
            </a:lvl2pPr>
            <a:lvl3pPr algn="ctr">
              <a:spcBef>
                <a:spcPts val="0"/>
              </a:spcBef>
              <a:buClr>
                <a:srgbClr val="F3EFEA"/>
              </a:buClr>
              <a:buSzPct val="100000"/>
              <a:defRPr sz="3600">
                <a:solidFill>
                  <a:srgbClr val="F3EFEA"/>
                </a:solidFill>
              </a:defRPr>
            </a:lvl3pPr>
            <a:lvl4pPr algn="ctr">
              <a:spcBef>
                <a:spcPts val="0"/>
              </a:spcBef>
              <a:buClr>
                <a:srgbClr val="F3EFEA"/>
              </a:buClr>
              <a:buSzPct val="100000"/>
              <a:defRPr sz="3600">
                <a:solidFill>
                  <a:srgbClr val="F3EFEA"/>
                </a:solidFill>
              </a:defRPr>
            </a:lvl4pPr>
            <a:lvl5pPr algn="ctr">
              <a:spcBef>
                <a:spcPts val="0"/>
              </a:spcBef>
              <a:buClr>
                <a:srgbClr val="F3EFEA"/>
              </a:buClr>
              <a:buSzPct val="100000"/>
              <a:defRPr sz="3600">
                <a:solidFill>
                  <a:srgbClr val="F3EFEA"/>
                </a:solidFill>
              </a:defRPr>
            </a:lvl5pPr>
            <a:lvl6pPr algn="ctr">
              <a:spcBef>
                <a:spcPts val="0"/>
              </a:spcBef>
              <a:buClr>
                <a:srgbClr val="F3EFEA"/>
              </a:buClr>
              <a:buSzPct val="100000"/>
              <a:defRPr sz="3600">
                <a:solidFill>
                  <a:srgbClr val="F3EFEA"/>
                </a:solidFill>
              </a:defRPr>
            </a:lvl6pPr>
            <a:lvl7pPr algn="ctr">
              <a:spcBef>
                <a:spcPts val="0"/>
              </a:spcBef>
              <a:buClr>
                <a:srgbClr val="F3EFEA"/>
              </a:buClr>
              <a:buSzPct val="100000"/>
              <a:defRPr sz="3600">
                <a:solidFill>
                  <a:srgbClr val="F3EFEA"/>
                </a:solidFill>
              </a:defRPr>
            </a:lvl7pPr>
            <a:lvl8pPr algn="ctr">
              <a:spcBef>
                <a:spcPts val="0"/>
              </a:spcBef>
              <a:buClr>
                <a:srgbClr val="F3EFEA"/>
              </a:buClr>
              <a:buSzPct val="100000"/>
              <a:defRPr sz="3600">
                <a:solidFill>
                  <a:srgbClr val="F3EFEA"/>
                </a:solidFill>
              </a:defRPr>
            </a:lvl8pPr>
            <a:lvl9pPr algn="ctr">
              <a:spcBef>
                <a:spcPts val="0"/>
              </a:spcBef>
              <a:buClr>
                <a:srgbClr val="F3EFEA"/>
              </a:buClr>
              <a:buSzPct val="100000"/>
              <a:defRPr sz="3600">
                <a:solidFill>
                  <a:srgbClr val="F3EFEA"/>
                </a:solidFill>
              </a:defRPr>
            </a:lvl9pPr>
          </a:lstStyle>
          <a:p>
            <a:endParaRPr dirty="0"/>
          </a:p>
        </p:txBody>
      </p:sp>
      <p:cxnSp>
        <p:nvCxnSpPr>
          <p:cNvPr id="9" name="Shape 9"/>
          <p:cNvCxnSpPr/>
          <p:nvPr/>
        </p:nvCxnSpPr>
        <p:spPr>
          <a:xfrm rot="10800000">
            <a:off x="2588099" y="3641118"/>
            <a:ext cx="3967800" cy="0"/>
          </a:xfrm>
          <a:prstGeom prst="straightConnector1">
            <a:avLst/>
          </a:prstGeom>
          <a:noFill/>
          <a:ln w="9525" cap="flat" cmpd="sng">
            <a:solidFill>
              <a:srgbClr val="F3EFEA"/>
            </a:solidFill>
            <a:prstDash val="solid"/>
            <a:round/>
            <a:headEnd type="oval" w="lg" len="lg"/>
            <a:tailEnd type="oval" w="lg" len="lg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2600500" y="2040543"/>
            <a:ext cx="5857800" cy="1159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defRPr sz="3600"/>
            </a:lvl1pPr>
            <a:lvl2pPr algn="l" rtl="0">
              <a:spcBef>
                <a:spcPts val="0"/>
              </a:spcBef>
              <a:buSzPct val="100000"/>
              <a:defRPr sz="3600"/>
            </a:lvl2pPr>
            <a:lvl3pPr algn="l" rtl="0">
              <a:spcBef>
                <a:spcPts val="0"/>
              </a:spcBef>
              <a:buSzPct val="100000"/>
              <a:defRPr sz="3600"/>
            </a:lvl3pPr>
            <a:lvl4pPr algn="l" rtl="0">
              <a:spcBef>
                <a:spcPts val="0"/>
              </a:spcBef>
              <a:buSzPct val="100000"/>
              <a:defRPr sz="3600"/>
            </a:lvl4pPr>
            <a:lvl5pPr algn="l" rtl="0">
              <a:spcBef>
                <a:spcPts val="0"/>
              </a:spcBef>
              <a:buSzPct val="100000"/>
              <a:defRPr sz="3600"/>
            </a:lvl5pPr>
            <a:lvl6pPr algn="l" rtl="0">
              <a:spcBef>
                <a:spcPts val="0"/>
              </a:spcBef>
              <a:buSzPct val="100000"/>
              <a:defRPr sz="3600"/>
            </a:lvl6pPr>
            <a:lvl7pPr algn="l" rtl="0">
              <a:spcBef>
                <a:spcPts val="0"/>
              </a:spcBef>
              <a:buSzPct val="100000"/>
              <a:defRPr sz="3600"/>
            </a:lvl7pPr>
            <a:lvl8pPr algn="l" rtl="0">
              <a:spcBef>
                <a:spcPts val="0"/>
              </a:spcBef>
              <a:buSzPct val="100000"/>
              <a:defRPr sz="3600"/>
            </a:lvl8pPr>
            <a:lvl9pPr algn="l" rtl="0">
              <a:spcBef>
                <a:spcPts val="0"/>
              </a:spcBef>
              <a:buSzPct val="100000"/>
              <a:defRPr sz="3600"/>
            </a:lvl9pPr>
          </a:lstStyle>
          <a:p>
            <a:endParaRPr dirty="0"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2600400" y="3182962"/>
            <a:ext cx="5857800" cy="784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buClr>
                <a:srgbClr val="8F7B87"/>
              </a:buClr>
              <a:buSzPct val="100000"/>
              <a:buNone/>
              <a:defRPr sz="2400" i="1">
                <a:solidFill>
                  <a:srgbClr val="8F7B87"/>
                </a:solidFill>
              </a:defRPr>
            </a:lvl1pPr>
            <a:lvl2pPr rtl="0">
              <a:spcBef>
                <a:spcPts val="0"/>
              </a:spcBef>
              <a:buClr>
                <a:srgbClr val="8F7B87"/>
              </a:buClr>
              <a:buNone/>
              <a:defRPr i="1">
                <a:solidFill>
                  <a:srgbClr val="8F7B87"/>
                </a:solidFill>
              </a:defRPr>
            </a:lvl2pPr>
            <a:lvl3pPr rtl="0">
              <a:spcBef>
                <a:spcPts val="0"/>
              </a:spcBef>
              <a:buClr>
                <a:srgbClr val="8F7B87"/>
              </a:buClr>
              <a:buNone/>
              <a:defRPr i="1">
                <a:solidFill>
                  <a:srgbClr val="8F7B87"/>
                </a:solidFill>
              </a:defRPr>
            </a:lvl3pPr>
            <a:lvl4pPr rtl="0">
              <a:spcBef>
                <a:spcPts val="0"/>
              </a:spcBef>
              <a:buClr>
                <a:srgbClr val="8F7B87"/>
              </a:buClr>
              <a:buSzPct val="100000"/>
              <a:buNone/>
              <a:defRPr sz="2400" i="1">
                <a:solidFill>
                  <a:srgbClr val="8F7B87"/>
                </a:solidFill>
              </a:defRPr>
            </a:lvl4pPr>
            <a:lvl5pPr rtl="0">
              <a:spcBef>
                <a:spcPts val="0"/>
              </a:spcBef>
              <a:buClr>
                <a:srgbClr val="8F7B87"/>
              </a:buClr>
              <a:buSzPct val="100000"/>
              <a:buNone/>
              <a:defRPr sz="2400" i="1">
                <a:solidFill>
                  <a:srgbClr val="8F7B87"/>
                </a:solidFill>
              </a:defRPr>
            </a:lvl5pPr>
            <a:lvl6pPr rtl="0">
              <a:spcBef>
                <a:spcPts val="0"/>
              </a:spcBef>
              <a:buClr>
                <a:srgbClr val="8F7B87"/>
              </a:buClr>
              <a:buSzPct val="100000"/>
              <a:buNone/>
              <a:defRPr sz="2400" i="1">
                <a:solidFill>
                  <a:srgbClr val="8F7B87"/>
                </a:solidFill>
              </a:defRPr>
            </a:lvl6pPr>
            <a:lvl7pPr rtl="0">
              <a:spcBef>
                <a:spcPts val="0"/>
              </a:spcBef>
              <a:buClr>
                <a:srgbClr val="8F7B87"/>
              </a:buClr>
              <a:buSzPct val="100000"/>
              <a:buNone/>
              <a:defRPr sz="2400" i="1">
                <a:solidFill>
                  <a:srgbClr val="8F7B87"/>
                </a:solidFill>
              </a:defRPr>
            </a:lvl7pPr>
            <a:lvl8pPr rtl="0">
              <a:spcBef>
                <a:spcPts val="0"/>
              </a:spcBef>
              <a:buClr>
                <a:srgbClr val="8F7B87"/>
              </a:buClr>
              <a:buSzPct val="100000"/>
              <a:buNone/>
              <a:defRPr sz="2400" i="1">
                <a:solidFill>
                  <a:srgbClr val="8F7B87"/>
                </a:solidFill>
              </a:defRPr>
            </a:lvl8pPr>
            <a:lvl9pPr rtl="0">
              <a:spcBef>
                <a:spcPts val="0"/>
              </a:spcBef>
              <a:buClr>
                <a:srgbClr val="8F7B87"/>
              </a:buClr>
              <a:buSzPct val="100000"/>
              <a:buNone/>
              <a:defRPr sz="2400" i="1">
                <a:solidFill>
                  <a:srgbClr val="8F7B87"/>
                </a:solidFill>
              </a:defRPr>
            </a:lvl9pPr>
          </a:lstStyle>
          <a:p>
            <a:endParaRPr/>
          </a:p>
        </p:txBody>
      </p:sp>
      <p:cxnSp>
        <p:nvCxnSpPr>
          <p:cNvPr id="13" name="Shape 13"/>
          <p:cNvCxnSpPr/>
          <p:nvPr/>
        </p:nvCxnSpPr>
        <p:spPr>
          <a:xfrm rot="10800000">
            <a:off x="-15990" y="2933510"/>
            <a:ext cx="2476800" cy="0"/>
          </a:xfrm>
          <a:prstGeom prst="straightConnector1">
            <a:avLst/>
          </a:prstGeom>
          <a:noFill/>
          <a:ln w="9525" cap="flat" cmpd="sng">
            <a:solidFill>
              <a:srgbClr val="F3EFEA"/>
            </a:solidFill>
            <a:prstDash val="solid"/>
            <a:round/>
            <a:headEnd type="oval" w="lg" len="lg"/>
            <a:tailEnd type="none" w="lg" len="lg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2622900" y="113175"/>
            <a:ext cx="3898199" cy="8574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617100" y="1498462"/>
            <a:ext cx="7909800" cy="3215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cxnSp>
        <p:nvCxnSpPr>
          <p:cNvPr id="21" name="Shape 21"/>
          <p:cNvCxnSpPr/>
          <p:nvPr/>
        </p:nvCxnSpPr>
        <p:spPr>
          <a:xfrm rot="10800000">
            <a:off x="-23700" y="541800"/>
            <a:ext cx="2341800" cy="0"/>
          </a:xfrm>
          <a:prstGeom prst="straightConnector1">
            <a:avLst/>
          </a:prstGeom>
          <a:noFill/>
          <a:ln w="9525" cap="flat" cmpd="sng">
            <a:solidFill>
              <a:srgbClr val="F3EFEA"/>
            </a:solidFill>
            <a:prstDash val="solid"/>
            <a:round/>
            <a:headEnd type="oval" w="lg" len="lg"/>
            <a:tailEnd type="none" w="lg" len="lg"/>
          </a:ln>
        </p:spPr>
      </p:cxnSp>
      <p:cxnSp>
        <p:nvCxnSpPr>
          <p:cNvPr id="22" name="Shape 22"/>
          <p:cNvCxnSpPr/>
          <p:nvPr/>
        </p:nvCxnSpPr>
        <p:spPr>
          <a:xfrm>
            <a:off x="6825900" y="541800"/>
            <a:ext cx="2331300" cy="0"/>
          </a:xfrm>
          <a:prstGeom prst="straightConnector1">
            <a:avLst/>
          </a:prstGeom>
          <a:noFill/>
          <a:ln w="9525" cap="flat" cmpd="sng">
            <a:solidFill>
              <a:srgbClr val="F3EFEA"/>
            </a:solidFill>
            <a:prstDash val="solid"/>
            <a:round/>
            <a:headEnd type="oval" w="lg" len="lg"/>
            <a:tailEnd type="none" w="lg" len="lg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626350" y="1498462"/>
            <a:ext cx="3644400" cy="3204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2"/>
          </p:nvPr>
        </p:nvSpPr>
        <p:spPr>
          <a:xfrm>
            <a:off x="4870698" y="1498462"/>
            <a:ext cx="3644400" cy="3204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2622900" y="113175"/>
            <a:ext cx="3898199" cy="8574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cxnSp>
        <p:nvCxnSpPr>
          <p:cNvPr id="27" name="Shape 27"/>
          <p:cNvCxnSpPr/>
          <p:nvPr/>
        </p:nvCxnSpPr>
        <p:spPr>
          <a:xfrm rot="10800000">
            <a:off x="-23700" y="541800"/>
            <a:ext cx="2341800" cy="0"/>
          </a:xfrm>
          <a:prstGeom prst="straightConnector1">
            <a:avLst/>
          </a:prstGeom>
          <a:noFill/>
          <a:ln w="9525" cap="flat" cmpd="sng">
            <a:solidFill>
              <a:srgbClr val="F3EFEA"/>
            </a:solidFill>
            <a:prstDash val="solid"/>
            <a:round/>
            <a:headEnd type="oval" w="lg" len="lg"/>
            <a:tailEnd type="none" w="lg" len="lg"/>
          </a:ln>
        </p:spPr>
      </p:cxnSp>
      <p:cxnSp>
        <p:nvCxnSpPr>
          <p:cNvPr id="28" name="Shape 28"/>
          <p:cNvCxnSpPr/>
          <p:nvPr/>
        </p:nvCxnSpPr>
        <p:spPr>
          <a:xfrm>
            <a:off x="6825900" y="541800"/>
            <a:ext cx="2331300" cy="0"/>
          </a:xfrm>
          <a:prstGeom prst="straightConnector1">
            <a:avLst/>
          </a:prstGeom>
          <a:noFill/>
          <a:ln w="9525" cap="flat" cmpd="sng">
            <a:solidFill>
              <a:srgbClr val="F3EFEA"/>
            </a:solidFill>
            <a:prstDash val="solid"/>
            <a:round/>
            <a:headEnd type="oval" w="lg" len="lg"/>
            <a:tailEnd type="none" w="lg" len="lg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2600500" y="4396706"/>
            <a:ext cx="3957600" cy="5195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algn="ctr">
              <a:spcBef>
                <a:spcPts val="360"/>
              </a:spcBef>
              <a:buSzPct val="100000"/>
              <a:buNone/>
              <a:defRPr sz="1800" i="1"/>
            </a:lvl1pPr>
          </a:lstStyle>
          <a:p>
            <a:endParaRPr/>
          </a:p>
        </p:txBody>
      </p:sp>
      <p:cxnSp>
        <p:nvCxnSpPr>
          <p:cNvPr id="42" name="Shape 42"/>
          <p:cNvCxnSpPr/>
          <p:nvPr/>
        </p:nvCxnSpPr>
        <p:spPr>
          <a:xfrm rot="10800000">
            <a:off x="-15899" y="4689846"/>
            <a:ext cx="2333999" cy="0"/>
          </a:xfrm>
          <a:prstGeom prst="straightConnector1">
            <a:avLst/>
          </a:prstGeom>
          <a:noFill/>
          <a:ln w="9525" cap="flat" cmpd="sng">
            <a:solidFill>
              <a:srgbClr val="F3EFEA"/>
            </a:solidFill>
            <a:prstDash val="solid"/>
            <a:round/>
            <a:headEnd type="oval" w="lg" len="lg"/>
            <a:tailEnd type="none" w="lg" len="lg"/>
          </a:ln>
        </p:spPr>
      </p:cxnSp>
      <p:cxnSp>
        <p:nvCxnSpPr>
          <p:cNvPr id="43" name="Shape 43"/>
          <p:cNvCxnSpPr/>
          <p:nvPr/>
        </p:nvCxnSpPr>
        <p:spPr>
          <a:xfrm>
            <a:off x="6825900" y="4689846"/>
            <a:ext cx="2339399" cy="0"/>
          </a:xfrm>
          <a:prstGeom prst="straightConnector1">
            <a:avLst/>
          </a:prstGeom>
          <a:noFill/>
          <a:ln w="9525" cap="flat" cmpd="sng">
            <a:solidFill>
              <a:srgbClr val="F3EFEA"/>
            </a:solidFill>
            <a:prstDash val="solid"/>
            <a:round/>
            <a:headEnd type="oval" w="lg" len="lg"/>
            <a:tailEnd type="none" w="lg" len="lg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bg>
      <p:bgPr>
        <a:gradFill>
          <a:gsLst>
            <a:gs pos="34000">
              <a:schemeClr val="tx1">
                <a:lumMod val="95000"/>
                <a:lumOff val="5000"/>
              </a:schemeClr>
            </a:gs>
            <a:gs pos="100000">
              <a:schemeClr val="tx1">
                <a:lumMod val="65000"/>
                <a:lumOff val="35000"/>
              </a:schemeClr>
            </a:gs>
          </a:gsLst>
          <a:lin ang="5400000" scaled="1"/>
        </a:gra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4000">
              <a:schemeClr val="tx1">
                <a:lumMod val="95000"/>
                <a:lumOff val="5000"/>
              </a:schemeClr>
            </a:gs>
            <a:gs pos="100000">
              <a:schemeClr val="bg1">
                <a:lumMod val="50000"/>
              </a:schemeClr>
            </a:gs>
          </a:gsLst>
          <a:lin ang="5400000" scaled="1"/>
        </a:gra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2622900" y="205987"/>
            <a:ext cx="3898199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>
              <a:spcBef>
                <a:spcPts val="0"/>
              </a:spcBef>
              <a:buClr>
                <a:schemeClr val="dk1"/>
              </a:buClr>
              <a:buSzPct val="100000"/>
              <a:buFont typeface="Montserrat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algn="ctr">
              <a:spcBef>
                <a:spcPts val="0"/>
              </a:spcBef>
              <a:buClr>
                <a:schemeClr val="dk1"/>
              </a:buClr>
              <a:buSzPct val="100000"/>
              <a:buFont typeface="Montserrat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algn="ctr">
              <a:spcBef>
                <a:spcPts val="0"/>
              </a:spcBef>
              <a:buClr>
                <a:schemeClr val="dk1"/>
              </a:buClr>
              <a:buSzPct val="100000"/>
              <a:buFont typeface="Montserrat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algn="ctr">
              <a:spcBef>
                <a:spcPts val="0"/>
              </a:spcBef>
              <a:buClr>
                <a:schemeClr val="dk1"/>
              </a:buClr>
              <a:buSzPct val="100000"/>
              <a:buFont typeface="Montserrat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algn="ctr">
              <a:spcBef>
                <a:spcPts val="0"/>
              </a:spcBef>
              <a:buClr>
                <a:schemeClr val="dk1"/>
              </a:buClr>
              <a:buSzPct val="100000"/>
              <a:buFont typeface="Montserrat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algn="ctr">
              <a:spcBef>
                <a:spcPts val="0"/>
              </a:spcBef>
              <a:buClr>
                <a:schemeClr val="dk1"/>
              </a:buClr>
              <a:buSzPct val="100000"/>
              <a:buFont typeface="Montserrat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algn="ctr">
              <a:spcBef>
                <a:spcPts val="0"/>
              </a:spcBef>
              <a:buClr>
                <a:schemeClr val="dk1"/>
              </a:buClr>
              <a:buSzPct val="100000"/>
              <a:buFont typeface="Montserrat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algn="ctr">
              <a:spcBef>
                <a:spcPts val="0"/>
              </a:spcBef>
              <a:buClr>
                <a:schemeClr val="dk1"/>
              </a:buClr>
              <a:buSzPct val="100000"/>
              <a:buFont typeface="Montserrat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algn="ctr">
              <a:spcBef>
                <a:spcPts val="0"/>
              </a:spcBef>
              <a:buClr>
                <a:schemeClr val="dk1"/>
              </a:buClr>
              <a:buSzPct val="100000"/>
              <a:buFont typeface="Montserrat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17100" y="1498462"/>
            <a:ext cx="7909800" cy="3215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ct val="100000"/>
              <a:buFont typeface="PT Serif"/>
              <a:buChar char="○"/>
              <a:defRPr sz="3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>
              <a:lnSpc>
                <a:spcPct val="115000"/>
              </a:lnSpc>
              <a:spcBef>
                <a:spcPts val="480"/>
              </a:spcBef>
              <a:buClr>
                <a:schemeClr val="dk1"/>
              </a:buClr>
              <a:buSzPct val="100000"/>
              <a:buFont typeface="PT Serif"/>
              <a:buChar char="□"/>
              <a:defRPr sz="2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>
              <a:lnSpc>
                <a:spcPct val="115000"/>
              </a:lnSpc>
              <a:spcBef>
                <a:spcPts val="480"/>
              </a:spcBef>
              <a:buClr>
                <a:schemeClr val="dk1"/>
              </a:buClr>
              <a:buSzPct val="100000"/>
              <a:buFont typeface="PT Serif"/>
              <a:buChar char="○"/>
              <a:defRPr sz="2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>
              <a:lnSpc>
                <a:spcPct val="115000"/>
              </a:lnSpc>
              <a:spcBef>
                <a:spcPts val="360"/>
              </a:spcBef>
              <a:buClr>
                <a:schemeClr val="dk1"/>
              </a:buClr>
              <a:buSzPct val="100000"/>
              <a:buFont typeface="PT Serif"/>
              <a:buChar char="□"/>
              <a:defRPr sz="18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>
              <a:lnSpc>
                <a:spcPct val="115000"/>
              </a:lnSpc>
              <a:spcBef>
                <a:spcPts val="360"/>
              </a:spcBef>
              <a:buClr>
                <a:schemeClr val="dk1"/>
              </a:buClr>
              <a:buSzPct val="100000"/>
              <a:buFont typeface="PT Serif"/>
              <a:defRPr sz="18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>
              <a:lnSpc>
                <a:spcPct val="115000"/>
              </a:lnSpc>
              <a:spcBef>
                <a:spcPts val="360"/>
              </a:spcBef>
              <a:buClr>
                <a:schemeClr val="dk1"/>
              </a:buClr>
              <a:buSzPct val="100000"/>
              <a:buFont typeface="PT Serif"/>
              <a:defRPr sz="18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>
              <a:lnSpc>
                <a:spcPct val="115000"/>
              </a:lnSpc>
              <a:spcBef>
                <a:spcPts val="360"/>
              </a:spcBef>
              <a:buClr>
                <a:schemeClr val="dk1"/>
              </a:buClr>
              <a:buSzPct val="100000"/>
              <a:buFont typeface="PT Serif"/>
              <a:defRPr sz="18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>
              <a:lnSpc>
                <a:spcPct val="115000"/>
              </a:lnSpc>
              <a:spcBef>
                <a:spcPts val="360"/>
              </a:spcBef>
              <a:buClr>
                <a:schemeClr val="dk1"/>
              </a:buClr>
              <a:buSzPct val="100000"/>
              <a:buFont typeface="PT Serif"/>
              <a:defRPr sz="18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>
              <a:lnSpc>
                <a:spcPct val="115000"/>
              </a:lnSpc>
              <a:spcBef>
                <a:spcPts val="360"/>
              </a:spcBef>
              <a:buClr>
                <a:schemeClr val="dk1"/>
              </a:buClr>
              <a:buSzPct val="100000"/>
              <a:buFont typeface="PT Serif"/>
              <a:defRPr sz="18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5" r:id="rId5"/>
    <p:sldLayoutId id="2147483656" r:id="rId6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gi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ctrTitle"/>
          </p:nvPr>
        </p:nvSpPr>
        <p:spPr>
          <a:xfrm>
            <a:off x="1050575" y="1991825"/>
            <a:ext cx="6957000" cy="1159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ko" altLang="en-US" sz="3200" b="0" dirty="0" smtClean="0">
                <a:latin typeface="Apple SD Gothic Neo Thin" charset="-127"/>
                <a:ea typeface="Apple SD Gothic Neo Thin" charset="-127"/>
                <a:cs typeface="Apple SD Gothic Neo Thin" charset="-127"/>
              </a:rPr>
              <a:t>파이썬 입문 </a:t>
            </a:r>
            <a:r>
              <a:rPr lang="en-US" altLang="ko" sz="3200" b="0" dirty="0">
                <a:latin typeface="Apple SD Gothic Neo Thin" charset="-127"/>
                <a:ea typeface="Apple SD Gothic Neo Thin" charset="-127"/>
                <a:cs typeface="Apple SD Gothic Neo Thin" charset="-127"/>
              </a:rPr>
              <a:t>4</a:t>
            </a:r>
            <a:r>
              <a:rPr lang="ko-KR" altLang="en-US" sz="3200" b="0" dirty="0" smtClean="0">
                <a:latin typeface="Apple SD Gothic Neo Thin" charset="-127"/>
                <a:ea typeface="Apple SD Gothic Neo Thin" charset="-127"/>
                <a:cs typeface="Apple SD Gothic Neo Thin" charset="-127"/>
              </a:rPr>
              <a:t>회</a:t>
            </a:r>
            <a:r>
              <a:rPr lang="en-US" altLang="ko" sz="3200" b="0" smtClean="0">
                <a:latin typeface="Apple SD Gothic Neo Thin" charset="-127"/>
                <a:ea typeface="Apple SD Gothic Neo Thin" charset="-127"/>
                <a:cs typeface="Apple SD Gothic Neo Thin" charset="-127"/>
              </a:rPr>
              <a:t>차</a:t>
            </a:r>
            <a:endParaRPr lang="ko" sz="3200" b="0" dirty="0"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3273668" y="785770"/>
            <a:ext cx="4613032" cy="339936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큐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(queue)</a:t>
            </a:r>
          </a:p>
          <a:p>
            <a:pPr>
              <a:spcBef>
                <a:spcPts val="0"/>
              </a:spcBef>
              <a:buNone/>
            </a:pPr>
            <a:endParaRPr lang="en-US" altLang="ko-KR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: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한쪽으로 넣고</a:t>
            </a:r>
            <a:endParaRPr lang="en-US" altLang="ko-KR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반대쪽으로 빼는 자료구조</a:t>
            </a:r>
            <a:endParaRPr lang="en-US" altLang="ko-KR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976" y="1301261"/>
            <a:ext cx="2781083" cy="1644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18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87"/>
          <p:cNvSpPr txBox="1">
            <a:spLocks/>
          </p:cNvSpPr>
          <p:nvPr/>
        </p:nvSpPr>
        <p:spPr>
          <a:xfrm>
            <a:off x="2505809" y="301495"/>
            <a:ext cx="5266591" cy="261755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Font typeface="PT Serif"/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딕셔너리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:</a:t>
            </a:r>
          </a:p>
          <a:p>
            <a:pPr>
              <a:spcBef>
                <a:spcPts val="0"/>
              </a:spcBef>
              <a:buFont typeface="PT Serif"/>
              <a:buNone/>
            </a:pPr>
            <a:endParaRPr lang="en-US" altLang="ko-KR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Font typeface="PT Serif"/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키와 밸류로 이루어진 사전</a:t>
            </a:r>
            <a:endParaRPr lang="en-US" altLang="ko-KR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Font typeface="PT Serif"/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{</a:t>
            </a:r>
          </a:p>
          <a:p>
            <a:pPr>
              <a:spcBef>
                <a:spcPts val="0"/>
              </a:spcBef>
              <a:buFont typeface="PT Serif"/>
              <a:buNone/>
            </a:pPr>
            <a:r>
              <a:rPr lang="en-US" altLang="ko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	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1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: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“one”,</a:t>
            </a:r>
          </a:p>
          <a:p>
            <a:pPr>
              <a:spcBef>
                <a:spcPts val="0"/>
              </a:spcBef>
              <a:buFont typeface="PT Serif"/>
              <a:buNone/>
            </a:pPr>
            <a:r>
              <a:rPr lang="en-US" altLang="ko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	</a:t>
            </a: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“two” : 2</a:t>
            </a:r>
          </a:p>
          <a:p>
            <a:pPr>
              <a:spcBef>
                <a:spcPts val="0"/>
              </a:spcBef>
              <a:buFont typeface="PT Serif"/>
              <a:buNone/>
            </a:pPr>
            <a:r>
              <a:rPr lang="en-US" altLang="ko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}</a:t>
            </a:r>
            <a:endParaRPr lang="en-US" altLang="ko" dirty="0" smtClean="0">
              <a:solidFill>
                <a:schemeClr val="accent1">
                  <a:lumMod val="40000"/>
                  <a:lumOff val="60000"/>
                </a:schemeClr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9368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1031630" y="618716"/>
            <a:ext cx="4270132" cy="405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트리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(tree)</a:t>
            </a:r>
          </a:p>
          <a:p>
            <a:pPr>
              <a:spcBef>
                <a:spcPts val="0"/>
              </a:spcBef>
              <a:buNone/>
            </a:pPr>
            <a:endParaRPr lang="en-US" altLang="ko-KR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: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나무와 같은 자료구조</a:t>
            </a:r>
            <a:endParaRPr lang="en-US" altLang="ko-KR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부모노드는 자식노드를</a:t>
            </a:r>
            <a:endParaRPr lang="en-US" altLang="ko-KR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여러 개 가질 수 있으나</a:t>
            </a:r>
            <a:endParaRPr lang="en-US" altLang="ko-KR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자식노드는 오직 하나의 부모노드 밖에 없다</a:t>
            </a:r>
            <a:endParaRPr lang="en-US" altLang="ko-KR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4192" y="933253"/>
            <a:ext cx="3726242" cy="2331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597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1031630" y="618716"/>
            <a:ext cx="4270132" cy="405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그래프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(graph)</a:t>
            </a:r>
          </a:p>
          <a:p>
            <a:pPr>
              <a:spcBef>
                <a:spcPts val="0"/>
              </a:spcBef>
              <a:buNone/>
            </a:pPr>
            <a:endParaRPr lang="en-US" altLang="ko-KR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: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노드와 노드가</a:t>
            </a:r>
            <a:endParaRPr lang="en-US" altLang="ko-KR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엣지로 이어져 있는</a:t>
            </a:r>
            <a:endParaRPr lang="en-US" altLang="ko-KR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노드들의 집합</a:t>
            </a:r>
            <a:endParaRPr lang="en-US" altLang="ko-KR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None/>
            </a:pPr>
            <a:endParaRPr lang="en-US" altLang="ko-KR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(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트리도 그래프의 일종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!)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1857" y="1168924"/>
            <a:ext cx="3654676" cy="2774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192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2102745" y="1463664"/>
            <a:ext cx="5194869" cy="13771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 algn="ctr">
              <a:spcBef>
                <a:spcPts val="0"/>
              </a:spcBef>
              <a:buFont typeface="PT Serif"/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스택 클래스 구현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32013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2287384" y="1542794"/>
            <a:ext cx="5194869" cy="13771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 algn="ctr">
              <a:spcBef>
                <a:spcPts val="0"/>
              </a:spcBef>
              <a:buFont typeface="PT Serif"/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이를 큐로 만들기 위해 몇 가지만 변경해주면 되겠지요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?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04878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2296176" y="1841733"/>
            <a:ext cx="5194869" cy="13771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 algn="ctr">
              <a:spcBef>
                <a:spcPts val="0"/>
              </a:spcBef>
              <a:buFont typeface="PT Serif"/>
              <a:buNone/>
            </a:pP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”stack” -&gt; “queue”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90700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2146708" y="1507624"/>
            <a:ext cx="5194869" cy="13771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 algn="ctr">
              <a:spcBef>
                <a:spcPts val="0"/>
              </a:spcBef>
              <a:buFont typeface="PT Serif"/>
              <a:buNone/>
            </a:pP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push()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와 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pop()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의 방향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6735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2146708" y="1507624"/>
            <a:ext cx="5194869" cy="13771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 algn="ctr">
              <a:spcBef>
                <a:spcPts val="0"/>
              </a:spcBef>
              <a:buFont typeface="PT Serif"/>
              <a:buNone/>
            </a:pP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top() 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대신 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front()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와 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back()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9840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2146708" y="1507624"/>
            <a:ext cx="5194869" cy="13771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 algn="ctr">
              <a:spcBef>
                <a:spcPts val="0"/>
              </a:spcBef>
              <a:buFont typeface="PT Serif"/>
              <a:buNone/>
            </a:pP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full()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과 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empty()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추가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  <p:sp>
        <p:nvSpPr>
          <p:cNvPr id="4" name="Shape 87"/>
          <p:cNvSpPr txBox="1">
            <a:spLocks/>
          </p:cNvSpPr>
          <p:nvPr/>
        </p:nvSpPr>
        <p:spPr>
          <a:xfrm>
            <a:off x="391178" y="745623"/>
            <a:ext cx="5194869" cy="13771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 algn="ctr">
              <a:spcBef>
                <a:spcPts val="0"/>
              </a:spcBef>
              <a:buFont typeface="PT Serif"/>
              <a:buNone/>
            </a:pPr>
            <a:r>
              <a:rPr lang="ko-KR" altLang="en-US" sz="2400" dirty="0" smtClean="0">
                <a:solidFill>
                  <a:srgbClr val="00B0F0"/>
                </a:solidFill>
                <a:latin typeface="Nanum Gothic" charset="-127"/>
                <a:ea typeface="Nanum Gothic" charset="-127"/>
                <a:cs typeface="Nanum Gothic" charset="-127"/>
              </a:rPr>
              <a:t>보너스</a:t>
            </a:r>
            <a:r>
              <a:rPr lang="en-US" altLang="ko-KR" sz="2400" dirty="0" smtClean="0">
                <a:solidFill>
                  <a:srgbClr val="00B0F0"/>
                </a:solidFill>
                <a:latin typeface="Nanum Gothic" charset="-127"/>
                <a:ea typeface="Nanum Gothic" charset="-127"/>
                <a:cs typeface="Nanum Gothic" charset="-127"/>
              </a:rPr>
              <a:t>!</a:t>
            </a:r>
            <a:r>
              <a:rPr lang="ko-KR" altLang="en-US" sz="2400" dirty="0" smtClean="0">
                <a:solidFill>
                  <a:srgbClr val="00B0F0"/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lang="en-US" altLang="ko-KR" sz="2400" dirty="0" smtClean="0">
                <a:solidFill>
                  <a:srgbClr val="00B0F0"/>
                </a:solidFill>
                <a:latin typeface="Nanum Gothic" charset="-127"/>
                <a:ea typeface="Nanum Gothic" charset="-127"/>
                <a:cs typeface="Nanum Gothic" charset="-127"/>
              </a:rPr>
              <a:t>:</a:t>
            </a:r>
            <a:r>
              <a:rPr lang="ko-KR" altLang="en-US" sz="2400" dirty="0" smtClean="0">
                <a:solidFill>
                  <a:srgbClr val="00B0F0"/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endParaRPr lang="ko" sz="2400" dirty="0">
              <a:solidFill>
                <a:srgbClr val="00B0F0"/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05791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87"/>
          <p:cNvSpPr txBox="1">
            <a:spLocks/>
          </p:cNvSpPr>
          <p:nvPr/>
        </p:nvSpPr>
        <p:spPr>
          <a:xfrm>
            <a:off x="3254307" y="2093920"/>
            <a:ext cx="2791109" cy="7550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Font typeface="PT Serif"/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지난주 복습 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!!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67208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2839915" y="1213338"/>
            <a:ext cx="4835768" cy="286629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IDE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의 핵심적인 기능</a:t>
            </a:r>
            <a:endParaRPr lang="en-US" altLang="ko-KR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None/>
            </a:pPr>
            <a:endParaRPr lang="en-US" altLang="ko-KR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: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디버깅 툴 그리고 중단점 설정</a:t>
            </a:r>
            <a:endParaRPr lang="en-US" altLang="ko-KR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9915" y="446454"/>
            <a:ext cx="26543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55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2373922" y="800099"/>
            <a:ext cx="5407271" cy="376310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중단점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(breakpoint)</a:t>
            </a:r>
          </a:p>
          <a:p>
            <a:pPr>
              <a:spcBef>
                <a:spcPts val="0"/>
              </a:spcBef>
              <a:buNone/>
            </a:pPr>
            <a:endParaRPr lang="en-US" altLang="ko-KR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:</a:t>
            </a:r>
          </a:p>
          <a:p>
            <a:pPr>
              <a:spcBef>
                <a:spcPts val="0"/>
              </a:spcBef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어떠한 상황이든 혹은 특정 조건이 이루어졌을 때 해당 코드에서 진행을 멈출 수 있게 하는 지점</a:t>
            </a:r>
            <a:endParaRPr lang="en-US" altLang="ko-KR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7186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3367453" y="1230923"/>
            <a:ext cx="3666393" cy="182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 algn="r">
              <a:spcBef>
                <a:spcPts val="0"/>
              </a:spcBef>
              <a:buNone/>
            </a:pPr>
            <a:r>
              <a:rPr lang="ko-KR" altLang="en-US" sz="40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컴퓨터에서의</a:t>
            </a:r>
            <a:endParaRPr lang="en-US" altLang="ko-KR" sz="4000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 algn="r">
              <a:spcBef>
                <a:spcPts val="0"/>
              </a:spcBef>
              <a:buNone/>
            </a:pPr>
            <a:r>
              <a:rPr lang="ko-KR" altLang="en-US" sz="40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기초적인</a:t>
            </a:r>
            <a:endParaRPr lang="en-US" altLang="ko-KR" sz="4000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 algn="r">
              <a:spcBef>
                <a:spcPts val="0"/>
              </a:spcBef>
              <a:buNone/>
            </a:pPr>
            <a:r>
              <a:rPr lang="ko-KR" altLang="en-US" sz="4000" dirty="0" smtClean="0">
                <a:solidFill>
                  <a:srgbClr val="FFC000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검색</a:t>
            </a:r>
            <a:endParaRPr lang="en-US" altLang="ko-KR" sz="4000" dirty="0" smtClean="0">
              <a:solidFill>
                <a:srgbClr val="FFC000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81248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2455983" y="900070"/>
            <a:ext cx="4973517" cy="339936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리스트 안에 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“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특정값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”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이 있는지 없는지 확인해보려 한다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.</a:t>
            </a:r>
          </a:p>
          <a:p>
            <a:pPr>
              <a:spcBef>
                <a:spcPts val="0"/>
              </a:spcBef>
              <a:buNone/>
            </a:pPr>
            <a:endParaRPr lang="en-US" altLang="ko-KR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있다면 인덱스값을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,</a:t>
            </a:r>
          </a:p>
          <a:p>
            <a:pPr>
              <a:spcBef>
                <a:spcPts val="0"/>
              </a:spcBef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없다면 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None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을 리턴</a:t>
            </a:r>
            <a:endParaRPr lang="en-US" altLang="ko-KR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20291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2101362" y="319777"/>
            <a:ext cx="5503986" cy="399724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ko-KR" b="1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Linear Search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b="1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(</a:t>
            </a:r>
            <a:r>
              <a:rPr lang="ko-KR" altLang="en-US" b="1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선형 검색</a:t>
            </a:r>
            <a:r>
              <a:rPr lang="en-US" altLang="ko-KR" b="1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)</a:t>
            </a:r>
          </a:p>
          <a:p>
            <a:pPr>
              <a:spcBef>
                <a:spcPts val="0"/>
              </a:spcBef>
              <a:buNone/>
            </a:pPr>
            <a:endParaRPr lang="en-US" altLang="ko-KR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:</a:t>
            </a:r>
          </a:p>
          <a:p>
            <a:pPr>
              <a:spcBef>
                <a:spcPts val="0"/>
              </a:spcBef>
              <a:buNone/>
            </a:pPr>
            <a:r>
              <a:rPr lang="ko-KR" altLang="en-US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리스트에서 찾고자 하는 값을 맨 앞에서부터 끝까지 차례대로 찾아 나가는 것</a:t>
            </a:r>
            <a:endParaRPr lang="en-US" altLang="ko-KR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62165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3376245" y="1301263"/>
            <a:ext cx="2224455" cy="70338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구현해봅시다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!</a:t>
            </a:r>
          </a:p>
        </p:txBody>
      </p:sp>
      <p:sp>
        <p:nvSpPr>
          <p:cNvPr id="4" name="Shape 87"/>
          <p:cNvSpPr txBox="1">
            <a:spLocks/>
          </p:cNvSpPr>
          <p:nvPr/>
        </p:nvSpPr>
        <p:spPr>
          <a:xfrm>
            <a:off x="3376244" y="794240"/>
            <a:ext cx="2224455" cy="70338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ko-KR" altLang="en-US" dirty="0" smtClean="0">
                <a:solidFill>
                  <a:srgbClr val="FF0000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스스로</a:t>
            </a:r>
            <a:r>
              <a:rPr lang="en-US" altLang="ko-KR" dirty="0" smtClean="0">
                <a:solidFill>
                  <a:srgbClr val="FF0000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580204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1274885" y="729762"/>
            <a:ext cx="6875584" cy="364001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 algn="ctr">
              <a:spcBef>
                <a:spcPts val="0"/>
              </a:spcBef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친구가 말을 걸어왔다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.</a:t>
            </a:r>
          </a:p>
          <a:p>
            <a:pPr algn="ctr">
              <a:spcBef>
                <a:spcPts val="0"/>
              </a:spcBef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“1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부터 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9999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까지 수를 하나 생각했어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.</a:t>
            </a:r>
          </a:p>
          <a:p>
            <a:pPr algn="ctr">
              <a:spcBef>
                <a:spcPts val="0"/>
              </a:spcBef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스무고개 형식으로 진행하겠어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.</a:t>
            </a:r>
          </a:p>
          <a:p>
            <a:pPr algn="ctr">
              <a:spcBef>
                <a:spcPts val="0"/>
              </a:spcBef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한 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9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천고개 줄게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.</a:t>
            </a:r>
          </a:p>
          <a:p>
            <a:pPr algn="ctr">
              <a:spcBef>
                <a:spcPts val="0"/>
              </a:spcBef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맞혀봐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!”</a:t>
            </a:r>
          </a:p>
        </p:txBody>
      </p:sp>
    </p:spTree>
    <p:extLst>
      <p:ext uri="{BB962C8B-B14F-4D97-AF65-F5344CB8AC3E}">
        <p14:creationId xmlns:p14="http://schemas.microsoft.com/office/powerpoint/2010/main" val="264369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1274885" y="729762"/>
            <a:ext cx="6875584" cy="364001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 algn="ctr">
              <a:spcBef>
                <a:spcPts val="0"/>
              </a:spcBef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친구가 말을 걸어왔다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.</a:t>
            </a:r>
          </a:p>
          <a:p>
            <a:pPr algn="ctr">
              <a:spcBef>
                <a:spcPts val="0"/>
              </a:spcBef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“1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부터 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9999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까지 수를 하나 생각했어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.</a:t>
            </a:r>
          </a:p>
          <a:p>
            <a:pPr algn="ctr">
              <a:spcBef>
                <a:spcPts val="0"/>
              </a:spcBef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스무고개 형식으로 진행하겠어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.</a:t>
            </a:r>
          </a:p>
          <a:p>
            <a:pPr algn="ctr">
              <a:spcBef>
                <a:spcPts val="0"/>
              </a:spcBef>
              <a:buNone/>
            </a:pPr>
            <a:endParaRPr lang="en-US" altLang="ko-KR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 algn="ctr">
              <a:spcBef>
                <a:spcPts val="0"/>
              </a:spcBef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맞혀봐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!”</a:t>
            </a:r>
          </a:p>
        </p:txBody>
      </p:sp>
    </p:spTree>
    <p:extLst>
      <p:ext uri="{BB962C8B-B14F-4D97-AF65-F5344CB8AC3E}">
        <p14:creationId xmlns:p14="http://schemas.microsoft.com/office/powerpoint/2010/main" val="753293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3420205" y="1485901"/>
            <a:ext cx="2980594" cy="263769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Font typeface="PT Serif"/>
              <a:buNone/>
            </a:pPr>
            <a:r>
              <a:rPr lang="en-US" altLang="ko-KR" sz="72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5000</a:t>
            </a:r>
            <a:endParaRPr lang="ko" sz="7200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009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3420205" y="1485901"/>
            <a:ext cx="2980594" cy="263769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Font typeface="PT Serif"/>
              <a:buNone/>
            </a:pPr>
            <a:r>
              <a:rPr lang="en-US" altLang="ko-KR" sz="72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2500</a:t>
            </a:r>
            <a:endParaRPr lang="ko" sz="7200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4828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87"/>
          <p:cNvSpPr txBox="1">
            <a:spLocks/>
          </p:cNvSpPr>
          <p:nvPr/>
        </p:nvSpPr>
        <p:spPr>
          <a:xfrm>
            <a:off x="2581157" y="964856"/>
            <a:ext cx="6339520" cy="36948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ko-KR" altLang="en-US" sz="24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클래스</a:t>
            </a:r>
            <a:endParaRPr lang="en-US" altLang="ko-KR" sz="2400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None/>
            </a:pPr>
            <a:endParaRPr lang="en-US" altLang="ko" sz="2400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ko-KR" sz="24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:</a:t>
            </a:r>
            <a:endParaRPr lang="en-US" altLang="ko-KR" sz="2400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None/>
            </a:pPr>
            <a:r>
              <a:rPr lang="ko-KR" altLang="en-US" sz="24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어떠한 개념이 가지고 있는 정보를</a:t>
            </a:r>
            <a:endParaRPr lang="en-US" altLang="ko-KR" sz="2400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None/>
            </a:pPr>
            <a:r>
              <a:rPr lang="ko-KR" altLang="en-US" sz="24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한 데 모아 구현해 놓을 수 있는 방법</a:t>
            </a:r>
            <a:endParaRPr lang="ko" sz="2400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66993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3420205" y="1485901"/>
            <a:ext cx="2980594" cy="263769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Font typeface="PT Serif"/>
              <a:buNone/>
            </a:pPr>
            <a:r>
              <a:rPr lang="en-US" altLang="ko-KR" sz="72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3750</a:t>
            </a:r>
            <a:endParaRPr lang="ko" sz="7200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58986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3420205" y="1485901"/>
            <a:ext cx="2980594" cy="263769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Font typeface="PT Serif"/>
              <a:buNone/>
            </a:pPr>
            <a:r>
              <a:rPr lang="en-US" altLang="ko-KR" sz="72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3125</a:t>
            </a:r>
            <a:endParaRPr lang="ko" sz="7200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60743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3420205" y="1485901"/>
            <a:ext cx="2980594" cy="263769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Font typeface="PT Serif"/>
              <a:buNone/>
            </a:pPr>
            <a:r>
              <a:rPr lang="en-US" altLang="ko-KR" sz="72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2812</a:t>
            </a:r>
            <a:endParaRPr lang="ko" sz="7200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56099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3420205" y="1485901"/>
            <a:ext cx="2980594" cy="263769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Font typeface="PT Serif"/>
              <a:buNone/>
            </a:pPr>
            <a:r>
              <a:rPr lang="en-US" altLang="ko-KR" sz="72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2656</a:t>
            </a:r>
            <a:endParaRPr lang="ko" sz="7200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50243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3420205" y="1485901"/>
            <a:ext cx="2980594" cy="263769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Font typeface="PT Serif"/>
              <a:buNone/>
            </a:pPr>
            <a:r>
              <a:rPr lang="en-US" altLang="ko-KR" sz="72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2734</a:t>
            </a:r>
            <a:endParaRPr lang="ko" sz="7200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94913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3420205" y="1485901"/>
            <a:ext cx="2980594" cy="263769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Font typeface="PT Serif"/>
              <a:buNone/>
            </a:pPr>
            <a:r>
              <a:rPr lang="en-US" altLang="ko-KR" sz="72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2695</a:t>
            </a:r>
            <a:endParaRPr lang="ko" sz="7200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73893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3420205" y="1485901"/>
            <a:ext cx="2980594" cy="263769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Font typeface="PT Serif"/>
              <a:buNone/>
            </a:pPr>
            <a:r>
              <a:rPr lang="en-US" altLang="ko-KR" sz="72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2675</a:t>
            </a:r>
            <a:endParaRPr lang="ko" sz="7200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07101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3420205" y="1485901"/>
            <a:ext cx="2980594" cy="263769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Font typeface="PT Serif"/>
              <a:buNone/>
            </a:pPr>
            <a:r>
              <a:rPr lang="en-US" altLang="ko-KR" sz="72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2685</a:t>
            </a:r>
            <a:endParaRPr lang="ko" sz="7200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8292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3420205" y="1485901"/>
            <a:ext cx="2980594" cy="263769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Font typeface="PT Serif"/>
              <a:buNone/>
            </a:pPr>
            <a:r>
              <a:rPr lang="en-US" altLang="ko-KR" sz="72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2680</a:t>
            </a:r>
            <a:endParaRPr lang="ko" sz="7200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4837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3420205" y="1485901"/>
            <a:ext cx="2980594" cy="263769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Font typeface="PT Serif"/>
              <a:buNone/>
            </a:pPr>
            <a:r>
              <a:rPr lang="en-US" altLang="ko-KR" sz="72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2677</a:t>
            </a:r>
            <a:endParaRPr lang="ko" sz="7200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59982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87"/>
          <p:cNvSpPr txBox="1">
            <a:spLocks/>
          </p:cNvSpPr>
          <p:nvPr/>
        </p:nvSpPr>
        <p:spPr>
          <a:xfrm>
            <a:off x="2790286" y="964734"/>
            <a:ext cx="4231299" cy="360726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Font typeface="PT Serif"/>
              <a:buNone/>
            </a:pPr>
            <a:r>
              <a:rPr lang="en-US" altLang="ko-KR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c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lass human:</a:t>
            </a:r>
          </a:p>
          <a:p>
            <a:pPr>
              <a:spcBef>
                <a:spcPts val="0"/>
              </a:spcBef>
              <a:buFont typeface="PT Serif"/>
              <a:buNone/>
            </a:pPr>
            <a:r>
              <a:rPr lang="en-US" altLang="ko-KR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	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height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=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174</a:t>
            </a:r>
          </a:p>
          <a:p>
            <a:pPr>
              <a:spcBef>
                <a:spcPts val="0"/>
              </a:spcBef>
              <a:buFont typeface="PT Serif"/>
              <a:buNone/>
            </a:pPr>
            <a:r>
              <a:rPr lang="en-US" altLang="ko-KR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	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weight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=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61</a:t>
            </a:r>
          </a:p>
          <a:p>
            <a:pPr>
              <a:spcBef>
                <a:spcPts val="0"/>
              </a:spcBef>
              <a:buFont typeface="PT Serif"/>
              <a:buNone/>
            </a:pPr>
            <a:r>
              <a:rPr lang="en-US" altLang="ko-KR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	</a:t>
            </a:r>
            <a:endParaRPr lang="en-US" altLang="ko-KR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9745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3420205" y="1485901"/>
            <a:ext cx="2980594" cy="263769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Font typeface="PT Serif"/>
              <a:buNone/>
            </a:pPr>
            <a:r>
              <a:rPr lang="en-US" altLang="ko-KR" sz="72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2678</a:t>
            </a:r>
            <a:endParaRPr lang="ko" sz="7200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0301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3420205" y="1485901"/>
            <a:ext cx="2980594" cy="263769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Font typeface="PT Serif"/>
              <a:buNone/>
            </a:pPr>
            <a:r>
              <a:rPr lang="en-US" altLang="ko-KR" sz="7200" dirty="0" smtClean="0">
                <a:solidFill>
                  <a:srgbClr val="00B0F0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2679</a:t>
            </a:r>
            <a:endParaRPr lang="ko" sz="7200" dirty="0">
              <a:solidFill>
                <a:srgbClr val="00B0F0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519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2101362" y="319777"/>
            <a:ext cx="5503986" cy="399724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ko-KR" b="1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B</a:t>
            </a:r>
            <a:r>
              <a:rPr lang="en-US" altLang="ko-KR" b="1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inary Search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b="1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(</a:t>
            </a:r>
            <a:r>
              <a:rPr lang="ko-KR" altLang="en-US" b="1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이진 검색</a:t>
            </a:r>
            <a:r>
              <a:rPr lang="en-US" altLang="ko-KR" b="1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)</a:t>
            </a:r>
          </a:p>
          <a:p>
            <a:pPr>
              <a:spcBef>
                <a:spcPts val="0"/>
              </a:spcBef>
              <a:buNone/>
            </a:pPr>
            <a:endParaRPr lang="en-US" altLang="ko-KR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:</a:t>
            </a:r>
          </a:p>
          <a:p>
            <a:pPr>
              <a:spcBef>
                <a:spcPts val="0"/>
              </a:spcBef>
              <a:buNone/>
            </a:pPr>
            <a:r>
              <a:rPr lang="ko-KR" altLang="en-US" b="1" dirty="0" smtClean="0">
                <a:solidFill>
                  <a:srgbClr val="92D050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정렬</a:t>
            </a:r>
            <a:r>
              <a:rPr lang="ko-KR" altLang="en-US" dirty="0" smtClean="0">
                <a:solidFill>
                  <a:srgbClr val="92D050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이 되어있는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리스트에서 </a:t>
            </a:r>
            <a:r>
              <a:rPr lang="ko-KR" altLang="en-US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찾고자 하는 값을 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반씩 쪼개서 범위를 좁혀가며 찾는 것</a:t>
            </a:r>
            <a:endParaRPr lang="en-US" altLang="ko-KR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92127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3376245" y="1301263"/>
            <a:ext cx="2224455" cy="70338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구현해봅시다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!</a:t>
            </a:r>
          </a:p>
        </p:txBody>
      </p:sp>
      <p:sp>
        <p:nvSpPr>
          <p:cNvPr id="4" name="Shape 87"/>
          <p:cNvSpPr txBox="1">
            <a:spLocks/>
          </p:cNvSpPr>
          <p:nvPr/>
        </p:nvSpPr>
        <p:spPr>
          <a:xfrm>
            <a:off x="3376245" y="820617"/>
            <a:ext cx="2971802" cy="221272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ko-KR" altLang="en-US" dirty="0" smtClean="0">
                <a:solidFill>
                  <a:srgbClr val="00B0F0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함께</a:t>
            </a:r>
            <a:endParaRPr lang="en-US" altLang="ko-KR" dirty="0" smtClean="0">
              <a:solidFill>
                <a:srgbClr val="00B0F0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5240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1661743" y="325316"/>
            <a:ext cx="6875587" cy="41851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Font typeface="PT Serif"/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어느 호텔의 카운터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,</a:t>
            </a:r>
          </a:p>
          <a:p>
            <a:pPr>
              <a:spcBef>
                <a:spcPts val="0"/>
              </a:spcBef>
              <a:buFont typeface="PT Serif"/>
              <a:buNone/>
            </a:pPr>
            <a:endParaRPr lang="en-US" alt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Font typeface="PT Serif"/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손님이 찾아왔다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.</a:t>
            </a:r>
          </a:p>
          <a:p>
            <a:pPr>
              <a:spcBef>
                <a:spcPts val="0"/>
              </a:spcBef>
              <a:buFont typeface="PT Serif"/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“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여기서 제일 좋은 객실 주세요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.”</a:t>
            </a:r>
          </a:p>
          <a:p>
            <a:pPr>
              <a:spcBef>
                <a:spcPts val="0"/>
              </a:spcBef>
              <a:buFont typeface="PT Serif"/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“(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무시하며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)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</a:t>
            </a:r>
            <a:r>
              <a:rPr lang="ko-KR" altLang="en-US" dirty="0" smtClean="0">
                <a:solidFill>
                  <a:srgbClr val="00B0F0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손님 성함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이 무엇입니까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?”</a:t>
            </a:r>
          </a:p>
          <a:p>
            <a:pPr>
              <a:spcBef>
                <a:spcPts val="0"/>
              </a:spcBef>
              <a:buFont typeface="PT Serif"/>
              <a:buNone/>
            </a:pPr>
            <a:endParaRPr lang="en-US" alt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Font typeface="PT Serif"/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“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김개똥이요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.”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490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1521066" y="334108"/>
            <a:ext cx="6875587" cy="41851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Font typeface="PT Serif"/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“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음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....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김씨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...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</a:t>
            </a:r>
            <a:r>
              <a:rPr lang="ko-KR" altLang="en-US" dirty="0" smtClean="0">
                <a:solidFill>
                  <a:srgbClr val="00B0F0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ㄱ이니까 </a:t>
            </a:r>
            <a:r>
              <a:rPr lang="en-US" altLang="ko-KR" dirty="0" smtClean="0">
                <a:solidFill>
                  <a:srgbClr val="00B0F0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101</a:t>
            </a:r>
            <a:r>
              <a:rPr lang="ko-KR" altLang="en-US" dirty="0" smtClean="0">
                <a:solidFill>
                  <a:srgbClr val="00B0F0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호 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들어가세요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!”</a:t>
            </a:r>
          </a:p>
          <a:p>
            <a:pPr>
              <a:spcBef>
                <a:spcPts val="0"/>
              </a:spcBef>
              <a:buFont typeface="PT Serif"/>
              <a:buNone/>
            </a:pPr>
            <a:endParaRPr lang="en-US" alt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Font typeface="PT Serif"/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“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저기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...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좋은 객실로 달라고 했는데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...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좋은 객실이라서 준 게 아닌 것 같은데요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...”</a:t>
            </a:r>
          </a:p>
          <a:p>
            <a:pPr>
              <a:spcBef>
                <a:spcPts val="0"/>
              </a:spcBef>
              <a:buFont typeface="PT Serif"/>
              <a:buNone/>
            </a:pPr>
            <a:endParaRPr lang="en-US" alt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Font typeface="PT Serif"/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“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그냥 들어가세요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.”</a:t>
            </a:r>
          </a:p>
          <a:p>
            <a:pPr>
              <a:spcBef>
                <a:spcPts val="0"/>
              </a:spcBef>
              <a:buFont typeface="PT Serif"/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손님은 어쩔 수 없이 꼬리를 내리고 들어갔다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.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9161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1521066" y="334108"/>
            <a:ext cx="6875587" cy="41851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Font typeface="PT Serif"/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다른 손님이 들어왔다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.</a:t>
            </a:r>
            <a:endParaRPr lang="en-US" altLang="ko-KR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Font typeface="PT Serif"/>
              <a:buNone/>
            </a:pPr>
            <a:endParaRPr lang="en-US" altLang="ko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Font typeface="PT Serif"/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“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성함이 어떻게 되시죠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?”</a:t>
            </a:r>
          </a:p>
          <a:p>
            <a:pPr>
              <a:spcBef>
                <a:spcPts val="0"/>
              </a:spcBef>
              <a:buFont typeface="PT Serif"/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“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도개똥입니다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.”</a:t>
            </a:r>
          </a:p>
          <a:p>
            <a:pPr>
              <a:spcBef>
                <a:spcPts val="0"/>
              </a:spcBef>
              <a:buFont typeface="PT Serif"/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“103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호 들어가주세요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.”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43654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1521066" y="334108"/>
            <a:ext cx="6875587" cy="41851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Font typeface="PT Serif"/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그 뒤 많은 손님들이 들어왔다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.</a:t>
            </a:r>
          </a:p>
          <a:p>
            <a:pPr>
              <a:spcBef>
                <a:spcPts val="0"/>
              </a:spcBef>
              <a:buFont typeface="PT Serif"/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박개똥은 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106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호에 묵게 되었고</a:t>
            </a:r>
            <a:endParaRPr lang="en-US" altLang="ko-KR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Font typeface="PT Serif"/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나개똥은 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102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호에 묵게 되었다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.</a:t>
            </a:r>
          </a:p>
          <a:p>
            <a:pPr>
              <a:spcBef>
                <a:spcPts val="0"/>
              </a:spcBef>
              <a:buFont typeface="PT Serif"/>
              <a:buNone/>
            </a:pPr>
            <a:endParaRPr lang="en-US" altLang="ko-KR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Font typeface="PT Serif"/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류개똥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,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민개똥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,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신개똥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,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이개똥 등의</a:t>
            </a:r>
            <a:endParaRPr lang="en-US" altLang="ko-KR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Font typeface="PT Serif"/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사람들이 각자 자신의 객실에서 잠을 자게 되었다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78748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1336428" y="422030"/>
            <a:ext cx="7236072" cy="41851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Font typeface="PT Serif"/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이 때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,</a:t>
            </a:r>
            <a:endParaRPr lang="en-US" altLang="ko-KR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Font typeface="PT Serif"/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밖에서 비를 맞고 다급하게</a:t>
            </a:r>
            <a:endParaRPr lang="en-US" altLang="ko-KR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Font typeface="PT Serif"/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호텔로 들어온 경찰이 말했다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.</a:t>
            </a:r>
          </a:p>
          <a:p>
            <a:pPr>
              <a:spcBef>
                <a:spcPts val="0"/>
              </a:spcBef>
              <a:buFont typeface="PT Serif"/>
              <a:buNone/>
            </a:pPr>
            <a:endParaRPr lang="en-US" altLang="ko-KR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Font typeface="PT Serif"/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“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수고하십니다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.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A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사건의 용의자가 이 호텔에 묵고 있다는 신고를 들었습니다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.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이름은 </a:t>
            </a:r>
            <a:r>
              <a:rPr lang="ko-KR" altLang="en-US" dirty="0" smtClean="0">
                <a:solidFill>
                  <a:srgbClr val="FF0000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류개똥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입니다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.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혹시 어딨는지 알 수 있습니까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?”</a:t>
            </a:r>
          </a:p>
        </p:txBody>
      </p:sp>
    </p:spTree>
    <p:extLst>
      <p:ext uri="{BB962C8B-B14F-4D97-AF65-F5344CB8AC3E}">
        <p14:creationId xmlns:p14="http://schemas.microsoft.com/office/powerpoint/2010/main" val="621604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1670538" y="712177"/>
            <a:ext cx="6392008" cy="41851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Font typeface="PT Serif"/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우리가</a:t>
            </a:r>
            <a:endParaRPr lang="en-US" altLang="ko-KR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Font typeface="PT Serif"/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호텔 카운터에서 일하고 있는 직원이라면</a:t>
            </a:r>
            <a:endParaRPr lang="en-US" altLang="ko-KR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Font typeface="PT Serif"/>
              <a:buNone/>
            </a:pPr>
            <a:endParaRPr lang="en-US" altLang="ko-KR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Font typeface="PT Serif"/>
              <a:buNone/>
            </a:pPr>
            <a:r>
              <a:rPr lang="ko-KR" altLang="en-US" dirty="0" smtClean="0">
                <a:solidFill>
                  <a:srgbClr val="FF0000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류개똥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씨는 몇 호에 묵고 있다고</a:t>
            </a:r>
            <a:endParaRPr lang="en-US" altLang="ko-KR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Font typeface="PT Serif"/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말해줄 수 있을까요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735860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87"/>
          <p:cNvSpPr txBox="1">
            <a:spLocks/>
          </p:cNvSpPr>
          <p:nvPr/>
        </p:nvSpPr>
        <p:spPr>
          <a:xfrm>
            <a:off x="2951963" y="891926"/>
            <a:ext cx="4046146" cy="383493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Font typeface="PT Serif"/>
              <a:buNone/>
            </a:pPr>
            <a:r>
              <a:rPr lang="en-US" altLang="ko" dirty="0" err="1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k</a:t>
            </a:r>
            <a:r>
              <a:rPr lang="en-US" altLang="ko" dirty="0" err="1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yeongmin</a:t>
            </a: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= human()</a:t>
            </a:r>
          </a:p>
          <a:p>
            <a:pPr>
              <a:spcBef>
                <a:spcPts val="0"/>
              </a:spcBef>
              <a:buFont typeface="PT Serif"/>
              <a:buNone/>
            </a:pPr>
            <a:endParaRPr lang="en-US" alt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Font typeface="PT Serif"/>
              <a:buNone/>
            </a:pPr>
            <a:r>
              <a:rPr lang="en-US" altLang="ko" dirty="0" err="1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k</a:t>
            </a:r>
            <a:r>
              <a:rPr lang="en-US" altLang="ko" dirty="0" err="1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yeongmin.height</a:t>
            </a:r>
            <a:endParaRPr lang="en-US" altLang="ko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Font typeface="PT Serif"/>
              <a:buNone/>
            </a:pPr>
            <a:endParaRPr lang="en-US" alt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Font typeface="PT Serif"/>
              <a:buNone/>
            </a:pPr>
            <a:r>
              <a:rPr lang="en-US" altLang="ko" dirty="0" err="1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k</a:t>
            </a:r>
            <a:r>
              <a:rPr lang="en-US" altLang="ko" dirty="0" err="1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yeongmin.weight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04092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1232308" y="615461"/>
            <a:ext cx="7533623" cy="40884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ko-KR" altLang="en-US" b="1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해시 </a:t>
            </a:r>
            <a:r>
              <a:rPr lang="en-US" altLang="ko-KR" b="1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(Hash)</a:t>
            </a:r>
            <a:endParaRPr lang="en-US" altLang="ko" b="1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: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dirty="0">
                <a:solidFill>
                  <a:srgbClr val="FFC000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Hash function</a:t>
            </a:r>
            <a:r>
              <a:rPr lang="ko-KR" altLang="en-US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은 임의의 길이를 갖는 임의의 데이터에 대해 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정의된 연산을 수행하여 분류가</a:t>
            </a:r>
            <a:endParaRPr lang="en-US" altLang="ko-KR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잘 된 결과값인 </a:t>
            </a:r>
            <a:r>
              <a:rPr lang="en-US" altLang="ko-KR" dirty="0">
                <a:solidFill>
                  <a:srgbClr val="FFC000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Hash value</a:t>
            </a:r>
            <a:r>
              <a:rPr lang="en-US" altLang="ko-KR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가 나오게 한다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.</a:t>
            </a:r>
            <a:endParaRPr lang="en-US" alt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0582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1065253" y="830617"/>
            <a:ext cx="7621547" cy="37589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Font typeface="PT Serif"/>
              <a:buNone/>
            </a:pPr>
            <a:r>
              <a:rPr lang="en-US" altLang="ko-KR" dirty="0" err="1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def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</a:t>
            </a:r>
            <a:r>
              <a:rPr lang="en-US" altLang="ko-KR" dirty="0" err="1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hotel_hash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(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이름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):</a:t>
            </a:r>
            <a:endParaRPr lang="en-US" altLang="ko-KR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Font typeface="PT Serif"/>
              <a:buNone/>
            </a:pPr>
            <a:r>
              <a:rPr lang="en-US" altLang="ko-KR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	</a:t>
            </a:r>
            <a:endParaRPr lang="en-US" altLang="ko-KR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Font typeface="PT Serif"/>
              <a:buNone/>
            </a:pPr>
            <a:r>
              <a:rPr lang="en-US" altLang="ko-KR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	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return 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이름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[0]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의 자음의 순서 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+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100</a:t>
            </a:r>
          </a:p>
        </p:txBody>
      </p:sp>
    </p:spTree>
    <p:extLst>
      <p:ext uri="{BB962C8B-B14F-4D97-AF65-F5344CB8AC3E}">
        <p14:creationId xmlns:p14="http://schemas.microsoft.com/office/powerpoint/2010/main" val="1846304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738553" y="1208685"/>
            <a:ext cx="8247185" cy="37589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Font typeface="PT Serif"/>
              <a:buNone/>
            </a:pPr>
            <a:r>
              <a:rPr lang="en-US" altLang="ko-KR" dirty="0" err="1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def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</a:t>
            </a:r>
            <a:r>
              <a:rPr lang="en-US" altLang="ko-KR" dirty="0" err="1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my_hash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(number):</a:t>
            </a:r>
          </a:p>
          <a:p>
            <a:pPr>
              <a:spcBef>
                <a:spcPts val="0"/>
              </a:spcBef>
              <a:buFont typeface="PT Serif"/>
              <a:buNone/>
            </a:pPr>
            <a:r>
              <a:rPr lang="en-US" altLang="ko-KR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	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return </a:t>
            </a:r>
            <a:r>
              <a:rPr lang="en-US" altLang="ko-KR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(12347 * number - number / 10) % 10</a:t>
            </a:r>
            <a:endParaRPr lang="en-US" altLang="ko-KR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47454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6262859"/>
              </p:ext>
            </p:extLst>
          </p:nvPr>
        </p:nvGraphicFramePr>
        <p:xfrm>
          <a:off x="600809" y="2025650"/>
          <a:ext cx="8042030" cy="770304"/>
        </p:xfrm>
        <a:graphic>
          <a:graphicData uri="http://schemas.openxmlformats.org/drawingml/2006/table">
            <a:tbl>
              <a:tblPr firstRow="1" bandRow="1"/>
              <a:tblGrid>
                <a:gridCol w="804203"/>
                <a:gridCol w="804203"/>
                <a:gridCol w="804203"/>
                <a:gridCol w="804203"/>
                <a:gridCol w="804203"/>
                <a:gridCol w="804203"/>
                <a:gridCol w="804203"/>
                <a:gridCol w="804203"/>
                <a:gridCol w="804203"/>
                <a:gridCol w="804203"/>
              </a:tblGrid>
              <a:tr h="77030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Shape 87"/>
          <p:cNvSpPr txBox="1">
            <a:spLocks/>
          </p:cNvSpPr>
          <p:nvPr/>
        </p:nvSpPr>
        <p:spPr>
          <a:xfrm>
            <a:off x="845444" y="2795954"/>
            <a:ext cx="315142" cy="53219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 algn="ctr">
              <a:spcBef>
                <a:spcPts val="0"/>
              </a:spcBef>
              <a:buNone/>
            </a:pPr>
            <a:r>
              <a:rPr lang="en-US" altLang="ko-KR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0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  <p:sp>
        <p:nvSpPr>
          <p:cNvPr id="6" name="Shape 87"/>
          <p:cNvSpPr txBox="1">
            <a:spLocks/>
          </p:cNvSpPr>
          <p:nvPr/>
        </p:nvSpPr>
        <p:spPr>
          <a:xfrm>
            <a:off x="1663129" y="2774929"/>
            <a:ext cx="315142" cy="53219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 algn="ctr">
              <a:spcBef>
                <a:spcPts val="0"/>
              </a:spcBef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1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  <p:sp>
        <p:nvSpPr>
          <p:cNvPr id="7" name="Shape 87"/>
          <p:cNvSpPr txBox="1">
            <a:spLocks/>
          </p:cNvSpPr>
          <p:nvPr/>
        </p:nvSpPr>
        <p:spPr>
          <a:xfrm>
            <a:off x="3239882" y="2784232"/>
            <a:ext cx="315142" cy="53219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 algn="ctr">
              <a:spcBef>
                <a:spcPts val="0"/>
              </a:spcBef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3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  <p:sp>
        <p:nvSpPr>
          <p:cNvPr id="8" name="Shape 87"/>
          <p:cNvSpPr txBox="1">
            <a:spLocks/>
          </p:cNvSpPr>
          <p:nvPr/>
        </p:nvSpPr>
        <p:spPr>
          <a:xfrm>
            <a:off x="2493229" y="2772509"/>
            <a:ext cx="315142" cy="53219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 algn="ctr">
              <a:spcBef>
                <a:spcPts val="0"/>
              </a:spcBef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2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  <p:sp>
        <p:nvSpPr>
          <p:cNvPr id="9" name="Shape 87"/>
          <p:cNvSpPr txBox="1">
            <a:spLocks/>
          </p:cNvSpPr>
          <p:nvPr/>
        </p:nvSpPr>
        <p:spPr>
          <a:xfrm>
            <a:off x="4879565" y="2784232"/>
            <a:ext cx="315142" cy="53219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 algn="ctr">
              <a:spcBef>
                <a:spcPts val="0"/>
              </a:spcBef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5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  <p:sp>
        <p:nvSpPr>
          <p:cNvPr id="10" name="Shape 87"/>
          <p:cNvSpPr txBox="1">
            <a:spLocks/>
          </p:cNvSpPr>
          <p:nvPr/>
        </p:nvSpPr>
        <p:spPr>
          <a:xfrm>
            <a:off x="4065503" y="2772509"/>
            <a:ext cx="315142" cy="53219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 algn="ctr">
              <a:spcBef>
                <a:spcPts val="0"/>
              </a:spcBef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4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  <p:sp>
        <p:nvSpPr>
          <p:cNvPr id="11" name="Shape 87"/>
          <p:cNvSpPr txBox="1">
            <a:spLocks/>
          </p:cNvSpPr>
          <p:nvPr/>
        </p:nvSpPr>
        <p:spPr>
          <a:xfrm>
            <a:off x="5634320" y="2795954"/>
            <a:ext cx="315142" cy="53219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 algn="ctr">
              <a:spcBef>
                <a:spcPts val="0"/>
              </a:spcBef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6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  <p:sp>
        <p:nvSpPr>
          <p:cNvPr id="12" name="Shape 87"/>
          <p:cNvSpPr txBox="1">
            <a:spLocks/>
          </p:cNvSpPr>
          <p:nvPr/>
        </p:nvSpPr>
        <p:spPr>
          <a:xfrm>
            <a:off x="6446060" y="2795954"/>
            <a:ext cx="315142" cy="53219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 algn="ctr">
              <a:spcBef>
                <a:spcPts val="0"/>
              </a:spcBef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7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  <p:sp>
        <p:nvSpPr>
          <p:cNvPr id="13" name="Shape 87"/>
          <p:cNvSpPr txBox="1">
            <a:spLocks/>
          </p:cNvSpPr>
          <p:nvPr/>
        </p:nvSpPr>
        <p:spPr>
          <a:xfrm>
            <a:off x="7282105" y="2795954"/>
            <a:ext cx="315142" cy="53219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 algn="ctr">
              <a:spcBef>
                <a:spcPts val="0"/>
              </a:spcBef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8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  <p:sp>
        <p:nvSpPr>
          <p:cNvPr id="14" name="Shape 87"/>
          <p:cNvSpPr txBox="1">
            <a:spLocks/>
          </p:cNvSpPr>
          <p:nvPr/>
        </p:nvSpPr>
        <p:spPr>
          <a:xfrm>
            <a:off x="8110051" y="2772509"/>
            <a:ext cx="315142" cy="53219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 algn="ctr">
              <a:spcBef>
                <a:spcPts val="0"/>
              </a:spcBef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9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  <p:sp>
        <p:nvSpPr>
          <p:cNvPr id="16" name="Shape 87"/>
          <p:cNvSpPr txBox="1">
            <a:spLocks/>
          </p:cNvSpPr>
          <p:nvPr/>
        </p:nvSpPr>
        <p:spPr>
          <a:xfrm>
            <a:off x="2443932" y="505300"/>
            <a:ext cx="1279362" cy="80475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 algn="ctr">
              <a:spcBef>
                <a:spcPts val="0"/>
              </a:spcBef>
              <a:buNone/>
            </a:pPr>
            <a:r>
              <a:rPr lang="en-US" altLang="ko-KR" sz="40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100</a:t>
            </a:r>
            <a:endParaRPr lang="ko" sz="4000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  <p:sp>
        <p:nvSpPr>
          <p:cNvPr id="17" name="Shape 87"/>
          <p:cNvSpPr txBox="1">
            <a:spLocks/>
          </p:cNvSpPr>
          <p:nvPr/>
        </p:nvSpPr>
        <p:spPr>
          <a:xfrm>
            <a:off x="5481840" y="505300"/>
            <a:ext cx="1279362" cy="80475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 algn="ctr">
              <a:spcBef>
                <a:spcPts val="0"/>
              </a:spcBef>
              <a:buNone/>
            </a:pPr>
            <a:r>
              <a:rPr lang="en-US" altLang="ko" sz="4000" dirty="0">
                <a:solidFill>
                  <a:srgbClr val="FFC000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0</a:t>
            </a:r>
            <a:endParaRPr lang="ko" sz="4000" dirty="0">
              <a:solidFill>
                <a:srgbClr val="FFC000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5334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837892"/>
              </p:ext>
            </p:extLst>
          </p:nvPr>
        </p:nvGraphicFramePr>
        <p:xfrm>
          <a:off x="600809" y="2025650"/>
          <a:ext cx="8042030" cy="792480"/>
        </p:xfrm>
        <a:graphic>
          <a:graphicData uri="http://schemas.openxmlformats.org/drawingml/2006/table">
            <a:tbl>
              <a:tblPr firstRow="1" bandRow="1"/>
              <a:tblGrid>
                <a:gridCol w="804203"/>
                <a:gridCol w="804203"/>
                <a:gridCol w="804203"/>
                <a:gridCol w="804203"/>
                <a:gridCol w="804203"/>
                <a:gridCol w="804203"/>
                <a:gridCol w="804203"/>
                <a:gridCol w="804203"/>
                <a:gridCol w="804203"/>
                <a:gridCol w="804203"/>
              </a:tblGrid>
              <a:tr h="77030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32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100</a:t>
                      </a:r>
                      <a:endParaRPr kumimoji="0" lang="ko-KR" altLang="en-US" sz="32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  <a:sym typeface="Arial"/>
                        <a:rtl val="0"/>
                      </a:endParaRPr>
                    </a:p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32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  <a:sym typeface="Arial"/>
                        <a:rtl val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Shape 87"/>
          <p:cNvSpPr txBox="1">
            <a:spLocks/>
          </p:cNvSpPr>
          <p:nvPr/>
        </p:nvSpPr>
        <p:spPr>
          <a:xfrm>
            <a:off x="845444" y="2795954"/>
            <a:ext cx="315142" cy="53219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 algn="ctr">
              <a:spcBef>
                <a:spcPts val="0"/>
              </a:spcBef>
              <a:buNone/>
            </a:pPr>
            <a:r>
              <a:rPr lang="en-US" altLang="ko-KR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0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  <p:sp>
        <p:nvSpPr>
          <p:cNvPr id="6" name="Shape 87"/>
          <p:cNvSpPr txBox="1">
            <a:spLocks/>
          </p:cNvSpPr>
          <p:nvPr/>
        </p:nvSpPr>
        <p:spPr>
          <a:xfrm>
            <a:off x="1663129" y="2774929"/>
            <a:ext cx="315142" cy="53219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 algn="ctr">
              <a:spcBef>
                <a:spcPts val="0"/>
              </a:spcBef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1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  <p:sp>
        <p:nvSpPr>
          <p:cNvPr id="7" name="Shape 87"/>
          <p:cNvSpPr txBox="1">
            <a:spLocks/>
          </p:cNvSpPr>
          <p:nvPr/>
        </p:nvSpPr>
        <p:spPr>
          <a:xfrm>
            <a:off x="3239882" y="2784232"/>
            <a:ext cx="315142" cy="53219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 algn="ctr">
              <a:spcBef>
                <a:spcPts val="0"/>
              </a:spcBef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3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  <p:sp>
        <p:nvSpPr>
          <p:cNvPr id="8" name="Shape 87"/>
          <p:cNvSpPr txBox="1">
            <a:spLocks/>
          </p:cNvSpPr>
          <p:nvPr/>
        </p:nvSpPr>
        <p:spPr>
          <a:xfrm>
            <a:off x="2493229" y="2772509"/>
            <a:ext cx="315142" cy="53219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 algn="ctr">
              <a:spcBef>
                <a:spcPts val="0"/>
              </a:spcBef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2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  <p:sp>
        <p:nvSpPr>
          <p:cNvPr id="9" name="Shape 87"/>
          <p:cNvSpPr txBox="1">
            <a:spLocks/>
          </p:cNvSpPr>
          <p:nvPr/>
        </p:nvSpPr>
        <p:spPr>
          <a:xfrm>
            <a:off x="4879565" y="2784232"/>
            <a:ext cx="315142" cy="53219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 algn="ctr">
              <a:spcBef>
                <a:spcPts val="0"/>
              </a:spcBef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5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  <p:sp>
        <p:nvSpPr>
          <p:cNvPr id="10" name="Shape 87"/>
          <p:cNvSpPr txBox="1">
            <a:spLocks/>
          </p:cNvSpPr>
          <p:nvPr/>
        </p:nvSpPr>
        <p:spPr>
          <a:xfrm>
            <a:off x="4065503" y="2772509"/>
            <a:ext cx="315142" cy="53219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 algn="ctr">
              <a:spcBef>
                <a:spcPts val="0"/>
              </a:spcBef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4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  <p:sp>
        <p:nvSpPr>
          <p:cNvPr id="11" name="Shape 87"/>
          <p:cNvSpPr txBox="1">
            <a:spLocks/>
          </p:cNvSpPr>
          <p:nvPr/>
        </p:nvSpPr>
        <p:spPr>
          <a:xfrm>
            <a:off x="5634320" y="2795954"/>
            <a:ext cx="315142" cy="53219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 algn="ctr">
              <a:spcBef>
                <a:spcPts val="0"/>
              </a:spcBef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6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  <p:sp>
        <p:nvSpPr>
          <p:cNvPr id="12" name="Shape 87"/>
          <p:cNvSpPr txBox="1">
            <a:spLocks/>
          </p:cNvSpPr>
          <p:nvPr/>
        </p:nvSpPr>
        <p:spPr>
          <a:xfrm>
            <a:off x="6446060" y="2795954"/>
            <a:ext cx="315142" cy="53219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 algn="ctr">
              <a:spcBef>
                <a:spcPts val="0"/>
              </a:spcBef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7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  <p:sp>
        <p:nvSpPr>
          <p:cNvPr id="13" name="Shape 87"/>
          <p:cNvSpPr txBox="1">
            <a:spLocks/>
          </p:cNvSpPr>
          <p:nvPr/>
        </p:nvSpPr>
        <p:spPr>
          <a:xfrm>
            <a:off x="7282105" y="2795954"/>
            <a:ext cx="315142" cy="53219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 algn="ctr">
              <a:spcBef>
                <a:spcPts val="0"/>
              </a:spcBef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8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  <p:sp>
        <p:nvSpPr>
          <p:cNvPr id="14" name="Shape 87"/>
          <p:cNvSpPr txBox="1">
            <a:spLocks/>
          </p:cNvSpPr>
          <p:nvPr/>
        </p:nvSpPr>
        <p:spPr>
          <a:xfrm>
            <a:off x="8110051" y="2772509"/>
            <a:ext cx="315142" cy="53219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 algn="ctr">
              <a:spcBef>
                <a:spcPts val="0"/>
              </a:spcBef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9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  <p:sp>
        <p:nvSpPr>
          <p:cNvPr id="16" name="Shape 87"/>
          <p:cNvSpPr txBox="1">
            <a:spLocks/>
          </p:cNvSpPr>
          <p:nvPr/>
        </p:nvSpPr>
        <p:spPr>
          <a:xfrm>
            <a:off x="2443931" y="505300"/>
            <a:ext cx="1468645" cy="80475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 algn="ctr">
              <a:spcBef>
                <a:spcPts val="0"/>
              </a:spcBef>
              <a:buNone/>
            </a:pPr>
            <a:r>
              <a:rPr lang="en-US" altLang="ko-KR" sz="40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123</a:t>
            </a:r>
            <a:endParaRPr lang="ko" sz="4000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  <p:sp>
        <p:nvSpPr>
          <p:cNvPr id="17" name="Shape 87"/>
          <p:cNvSpPr txBox="1">
            <a:spLocks/>
          </p:cNvSpPr>
          <p:nvPr/>
        </p:nvSpPr>
        <p:spPr>
          <a:xfrm>
            <a:off x="5481840" y="505300"/>
            <a:ext cx="1279362" cy="80475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 algn="ctr">
              <a:spcBef>
                <a:spcPts val="0"/>
              </a:spcBef>
              <a:buNone/>
            </a:pPr>
            <a:r>
              <a:rPr lang="en-US" altLang="ko" sz="4000" dirty="0">
                <a:solidFill>
                  <a:srgbClr val="FFC000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9</a:t>
            </a:r>
            <a:endParaRPr lang="ko" sz="4000" dirty="0">
              <a:solidFill>
                <a:srgbClr val="FFC000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01741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177425"/>
              </p:ext>
            </p:extLst>
          </p:nvPr>
        </p:nvGraphicFramePr>
        <p:xfrm>
          <a:off x="600809" y="2025650"/>
          <a:ext cx="8042030" cy="792480"/>
        </p:xfrm>
        <a:graphic>
          <a:graphicData uri="http://schemas.openxmlformats.org/drawingml/2006/table">
            <a:tbl>
              <a:tblPr firstRow="1" bandRow="1"/>
              <a:tblGrid>
                <a:gridCol w="804203"/>
                <a:gridCol w="804203"/>
                <a:gridCol w="804203"/>
                <a:gridCol w="804203"/>
                <a:gridCol w="804203"/>
                <a:gridCol w="804203"/>
                <a:gridCol w="804203"/>
                <a:gridCol w="804203"/>
                <a:gridCol w="804203"/>
                <a:gridCol w="804203"/>
              </a:tblGrid>
              <a:tr h="77030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32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100</a:t>
                      </a:r>
                      <a:endParaRPr kumimoji="0" lang="ko-KR" altLang="en-US" sz="32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  <a:sym typeface="Arial"/>
                        <a:rtl val="0"/>
                      </a:endParaRPr>
                    </a:p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32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  <a:sym typeface="Arial"/>
                        <a:rtl val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32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123</a:t>
                      </a:r>
                      <a:endParaRPr kumimoji="0" lang="ko-KR" altLang="en-US" sz="32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  <a:sym typeface="Arial"/>
                        <a:rtl val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Shape 87"/>
          <p:cNvSpPr txBox="1">
            <a:spLocks/>
          </p:cNvSpPr>
          <p:nvPr/>
        </p:nvSpPr>
        <p:spPr>
          <a:xfrm>
            <a:off x="845444" y="2795954"/>
            <a:ext cx="315142" cy="53219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 algn="ctr">
              <a:spcBef>
                <a:spcPts val="0"/>
              </a:spcBef>
              <a:buNone/>
            </a:pPr>
            <a:r>
              <a:rPr lang="en-US" altLang="ko-KR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0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  <p:sp>
        <p:nvSpPr>
          <p:cNvPr id="6" name="Shape 87"/>
          <p:cNvSpPr txBox="1">
            <a:spLocks/>
          </p:cNvSpPr>
          <p:nvPr/>
        </p:nvSpPr>
        <p:spPr>
          <a:xfrm>
            <a:off x="1663129" y="2774929"/>
            <a:ext cx="315142" cy="53219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 algn="ctr">
              <a:spcBef>
                <a:spcPts val="0"/>
              </a:spcBef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1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  <p:sp>
        <p:nvSpPr>
          <p:cNvPr id="7" name="Shape 87"/>
          <p:cNvSpPr txBox="1">
            <a:spLocks/>
          </p:cNvSpPr>
          <p:nvPr/>
        </p:nvSpPr>
        <p:spPr>
          <a:xfrm>
            <a:off x="3239882" y="2784232"/>
            <a:ext cx="315142" cy="53219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 algn="ctr">
              <a:spcBef>
                <a:spcPts val="0"/>
              </a:spcBef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3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  <p:sp>
        <p:nvSpPr>
          <p:cNvPr id="8" name="Shape 87"/>
          <p:cNvSpPr txBox="1">
            <a:spLocks/>
          </p:cNvSpPr>
          <p:nvPr/>
        </p:nvSpPr>
        <p:spPr>
          <a:xfrm>
            <a:off x="2493229" y="2772509"/>
            <a:ext cx="315142" cy="53219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 algn="ctr">
              <a:spcBef>
                <a:spcPts val="0"/>
              </a:spcBef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2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  <p:sp>
        <p:nvSpPr>
          <p:cNvPr id="9" name="Shape 87"/>
          <p:cNvSpPr txBox="1">
            <a:spLocks/>
          </p:cNvSpPr>
          <p:nvPr/>
        </p:nvSpPr>
        <p:spPr>
          <a:xfrm>
            <a:off x="4879565" y="2784232"/>
            <a:ext cx="315142" cy="53219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 algn="ctr">
              <a:spcBef>
                <a:spcPts val="0"/>
              </a:spcBef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5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  <p:sp>
        <p:nvSpPr>
          <p:cNvPr id="10" name="Shape 87"/>
          <p:cNvSpPr txBox="1">
            <a:spLocks/>
          </p:cNvSpPr>
          <p:nvPr/>
        </p:nvSpPr>
        <p:spPr>
          <a:xfrm>
            <a:off x="4065503" y="2772509"/>
            <a:ext cx="315142" cy="53219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 algn="ctr">
              <a:spcBef>
                <a:spcPts val="0"/>
              </a:spcBef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4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  <p:sp>
        <p:nvSpPr>
          <p:cNvPr id="11" name="Shape 87"/>
          <p:cNvSpPr txBox="1">
            <a:spLocks/>
          </p:cNvSpPr>
          <p:nvPr/>
        </p:nvSpPr>
        <p:spPr>
          <a:xfrm>
            <a:off x="5634320" y="2795954"/>
            <a:ext cx="315142" cy="53219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 algn="ctr">
              <a:spcBef>
                <a:spcPts val="0"/>
              </a:spcBef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6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  <p:sp>
        <p:nvSpPr>
          <p:cNvPr id="12" name="Shape 87"/>
          <p:cNvSpPr txBox="1">
            <a:spLocks/>
          </p:cNvSpPr>
          <p:nvPr/>
        </p:nvSpPr>
        <p:spPr>
          <a:xfrm>
            <a:off x="6446060" y="2795954"/>
            <a:ext cx="315142" cy="53219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 algn="ctr">
              <a:spcBef>
                <a:spcPts val="0"/>
              </a:spcBef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7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  <p:sp>
        <p:nvSpPr>
          <p:cNvPr id="13" name="Shape 87"/>
          <p:cNvSpPr txBox="1">
            <a:spLocks/>
          </p:cNvSpPr>
          <p:nvPr/>
        </p:nvSpPr>
        <p:spPr>
          <a:xfrm>
            <a:off x="7282105" y="2795954"/>
            <a:ext cx="315142" cy="53219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 algn="ctr">
              <a:spcBef>
                <a:spcPts val="0"/>
              </a:spcBef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8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  <p:sp>
        <p:nvSpPr>
          <p:cNvPr id="14" name="Shape 87"/>
          <p:cNvSpPr txBox="1">
            <a:spLocks/>
          </p:cNvSpPr>
          <p:nvPr/>
        </p:nvSpPr>
        <p:spPr>
          <a:xfrm>
            <a:off x="8110051" y="2772509"/>
            <a:ext cx="315142" cy="53219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 algn="ctr">
              <a:spcBef>
                <a:spcPts val="0"/>
              </a:spcBef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9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  <p:sp>
        <p:nvSpPr>
          <p:cNvPr id="16" name="Shape 87"/>
          <p:cNvSpPr txBox="1">
            <a:spLocks/>
          </p:cNvSpPr>
          <p:nvPr/>
        </p:nvSpPr>
        <p:spPr>
          <a:xfrm>
            <a:off x="2443931" y="505300"/>
            <a:ext cx="1468645" cy="80475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 algn="ctr">
              <a:spcBef>
                <a:spcPts val="0"/>
              </a:spcBef>
              <a:buNone/>
            </a:pPr>
            <a:r>
              <a:rPr lang="en-US" altLang="ko-KR" sz="40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321</a:t>
            </a:r>
            <a:endParaRPr lang="ko" sz="4000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  <p:sp>
        <p:nvSpPr>
          <p:cNvPr id="17" name="Shape 87"/>
          <p:cNvSpPr txBox="1">
            <a:spLocks/>
          </p:cNvSpPr>
          <p:nvPr/>
        </p:nvSpPr>
        <p:spPr>
          <a:xfrm>
            <a:off x="5481840" y="505300"/>
            <a:ext cx="1279362" cy="80475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 algn="ctr">
              <a:spcBef>
                <a:spcPts val="0"/>
              </a:spcBef>
              <a:buNone/>
            </a:pPr>
            <a:r>
              <a:rPr lang="en-US" altLang="ko" sz="4000" dirty="0" smtClean="0">
                <a:solidFill>
                  <a:srgbClr val="FFC000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5</a:t>
            </a:r>
            <a:endParaRPr lang="ko" sz="4000" dirty="0">
              <a:solidFill>
                <a:srgbClr val="FFC000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0820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600809" y="2025650"/>
          <a:ext cx="8042030" cy="792480"/>
        </p:xfrm>
        <a:graphic>
          <a:graphicData uri="http://schemas.openxmlformats.org/drawingml/2006/table">
            <a:tbl>
              <a:tblPr firstRow="1" bandRow="1"/>
              <a:tblGrid>
                <a:gridCol w="804203"/>
                <a:gridCol w="804203"/>
                <a:gridCol w="804203"/>
                <a:gridCol w="804203"/>
                <a:gridCol w="804203"/>
                <a:gridCol w="804203"/>
                <a:gridCol w="804203"/>
                <a:gridCol w="804203"/>
                <a:gridCol w="804203"/>
                <a:gridCol w="804203"/>
              </a:tblGrid>
              <a:tr h="77030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32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100</a:t>
                      </a:r>
                      <a:endParaRPr kumimoji="0" lang="ko-KR" altLang="en-US" sz="32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  <a:sym typeface="Arial"/>
                        <a:rtl val="0"/>
                      </a:endParaRPr>
                    </a:p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32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321</a:t>
                      </a:r>
                      <a:endParaRPr kumimoji="0" lang="ko-KR" altLang="en-US" sz="32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  <a:sym typeface="Arial"/>
                        <a:rtl val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32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123</a:t>
                      </a:r>
                      <a:endParaRPr kumimoji="0" lang="ko-KR" altLang="en-US" sz="32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  <a:sym typeface="Arial"/>
                        <a:rtl val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Shape 87"/>
          <p:cNvSpPr txBox="1">
            <a:spLocks/>
          </p:cNvSpPr>
          <p:nvPr/>
        </p:nvSpPr>
        <p:spPr>
          <a:xfrm>
            <a:off x="845444" y="2795954"/>
            <a:ext cx="315142" cy="53219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 algn="ctr">
              <a:spcBef>
                <a:spcPts val="0"/>
              </a:spcBef>
              <a:buNone/>
            </a:pPr>
            <a:r>
              <a:rPr lang="en-US" altLang="ko-KR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0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  <p:sp>
        <p:nvSpPr>
          <p:cNvPr id="6" name="Shape 87"/>
          <p:cNvSpPr txBox="1">
            <a:spLocks/>
          </p:cNvSpPr>
          <p:nvPr/>
        </p:nvSpPr>
        <p:spPr>
          <a:xfrm>
            <a:off x="1663129" y="2774929"/>
            <a:ext cx="315142" cy="53219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 algn="ctr">
              <a:spcBef>
                <a:spcPts val="0"/>
              </a:spcBef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1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  <p:sp>
        <p:nvSpPr>
          <p:cNvPr id="7" name="Shape 87"/>
          <p:cNvSpPr txBox="1">
            <a:spLocks/>
          </p:cNvSpPr>
          <p:nvPr/>
        </p:nvSpPr>
        <p:spPr>
          <a:xfrm>
            <a:off x="3239882" y="2784232"/>
            <a:ext cx="315142" cy="53219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 algn="ctr">
              <a:spcBef>
                <a:spcPts val="0"/>
              </a:spcBef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3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  <p:sp>
        <p:nvSpPr>
          <p:cNvPr id="8" name="Shape 87"/>
          <p:cNvSpPr txBox="1">
            <a:spLocks/>
          </p:cNvSpPr>
          <p:nvPr/>
        </p:nvSpPr>
        <p:spPr>
          <a:xfrm>
            <a:off x="2493229" y="2772509"/>
            <a:ext cx="315142" cy="53219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 algn="ctr">
              <a:spcBef>
                <a:spcPts val="0"/>
              </a:spcBef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2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  <p:sp>
        <p:nvSpPr>
          <p:cNvPr id="9" name="Shape 87"/>
          <p:cNvSpPr txBox="1">
            <a:spLocks/>
          </p:cNvSpPr>
          <p:nvPr/>
        </p:nvSpPr>
        <p:spPr>
          <a:xfrm>
            <a:off x="4879565" y="2784232"/>
            <a:ext cx="315142" cy="53219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 algn="ctr">
              <a:spcBef>
                <a:spcPts val="0"/>
              </a:spcBef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5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  <p:sp>
        <p:nvSpPr>
          <p:cNvPr id="10" name="Shape 87"/>
          <p:cNvSpPr txBox="1">
            <a:spLocks/>
          </p:cNvSpPr>
          <p:nvPr/>
        </p:nvSpPr>
        <p:spPr>
          <a:xfrm>
            <a:off x="4065503" y="2772509"/>
            <a:ext cx="315142" cy="53219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 algn="ctr">
              <a:spcBef>
                <a:spcPts val="0"/>
              </a:spcBef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4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  <p:sp>
        <p:nvSpPr>
          <p:cNvPr id="11" name="Shape 87"/>
          <p:cNvSpPr txBox="1">
            <a:spLocks/>
          </p:cNvSpPr>
          <p:nvPr/>
        </p:nvSpPr>
        <p:spPr>
          <a:xfrm>
            <a:off x="5634320" y="2795954"/>
            <a:ext cx="315142" cy="53219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 algn="ctr">
              <a:spcBef>
                <a:spcPts val="0"/>
              </a:spcBef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6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  <p:sp>
        <p:nvSpPr>
          <p:cNvPr id="12" name="Shape 87"/>
          <p:cNvSpPr txBox="1">
            <a:spLocks/>
          </p:cNvSpPr>
          <p:nvPr/>
        </p:nvSpPr>
        <p:spPr>
          <a:xfrm>
            <a:off x="6446060" y="2795954"/>
            <a:ext cx="315142" cy="53219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 algn="ctr">
              <a:spcBef>
                <a:spcPts val="0"/>
              </a:spcBef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7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  <p:sp>
        <p:nvSpPr>
          <p:cNvPr id="13" name="Shape 87"/>
          <p:cNvSpPr txBox="1">
            <a:spLocks/>
          </p:cNvSpPr>
          <p:nvPr/>
        </p:nvSpPr>
        <p:spPr>
          <a:xfrm>
            <a:off x="7282105" y="2795954"/>
            <a:ext cx="315142" cy="53219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 algn="ctr">
              <a:spcBef>
                <a:spcPts val="0"/>
              </a:spcBef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8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  <p:sp>
        <p:nvSpPr>
          <p:cNvPr id="14" name="Shape 87"/>
          <p:cNvSpPr txBox="1">
            <a:spLocks/>
          </p:cNvSpPr>
          <p:nvPr/>
        </p:nvSpPr>
        <p:spPr>
          <a:xfrm>
            <a:off x="8110051" y="2772509"/>
            <a:ext cx="315142" cy="53219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 algn="ctr">
              <a:spcBef>
                <a:spcPts val="0"/>
              </a:spcBef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9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853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87"/>
          <p:cNvSpPr txBox="1">
            <a:spLocks/>
          </p:cNvSpPr>
          <p:nvPr/>
        </p:nvSpPr>
        <p:spPr>
          <a:xfrm>
            <a:off x="2505809" y="301495"/>
            <a:ext cx="5266591" cy="261755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Font typeface="PT Serif"/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딕셔너리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:</a:t>
            </a:r>
          </a:p>
          <a:p>
            <a:pPr>
              <a:spcBef>
                <a:spcPts val="0"/>
              </a:spcBef>
              <a:buFont typeface="PT Serif"/>
              <a:buNone/>
            </a:pPr>
            <a:endParaRPr lang="en-US" altLang="ko-KR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Font typeface="PT Serif"/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키와 밸류로 이루어진 사전</a:t>
            </a:r>
            <a:endParaRPr lang="en-US" altLang="ko-KR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Font typeface="PT Serif"/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{</a:t>
            </a:r>
          </a:p>
          <a:p>
            <a:pPr>
              <a:spcBef>
                <a:spcPts val="0"/>
              </a:spcBef>
              <a:buFont typeface="PT Serif"/>
              <a:buNone/>
            </a:pPr>
            <a:r>
              <a:rPr lang="en-US" altLang="ko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	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1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: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“one”,</a:t>
            </a:r>
          </a:p>
          <a:p>
            <a:pPr>
              <a:spcBef>
                <a:spcPts val="0"/>
              </a:spcBef>
              <a:buFont typeface="PT Serif"/>
              <a:buNone/>
            </a:pPr>
            <a:r>
              <a:rPr lang="en-US" altLang="ko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	</a:t>
            </a: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“two” : 2</a:t>
            </a:r>
          </a:p>
          <a:p>
            <a:pPr>
              <a:spcBef>
                <a:spcPts val="0"/>
              </a:spcBef>
              <a:buFont typeface="PT Serif"/>
              <a:buNone/>
            </a:pPr>
            <a:r>
              <a:rPr lang="en-US" altLang="ko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}</a:t>
            </a:r>
            <a:endParaRPr lang="en-US" altLang="ko" dirty="0" smtClean="0">
              <a:solidFill>
                <a:schemeClr val="accent1">
                  <a:lumMod val="40000"/>
                  <a:lumOff val="60000"/>
                </a:schemeClr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9103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2199462" y="1103179"/>
            <a:ext cx="4966270" cy="198292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 algn="ctr">
              <a:spcBef>
                <a:spcPts val="0"/>
              </a:spcBef>
              <a:buFont typeface="PT Serif"/>
              <a:buNone/>
            </a:pPr>
            <a:r>
              <a:rPr lang="ko-KR" altLang="en-US" dirty="0" smtClean="0">
                <a:solidFill>
                  <a:srgbClr val="FFFF00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비둘기 집의 원리</a:t>
            </a:r>
            <a:endParaRPr lang="en-US" altLang="ko-KR" dirty="0" smtClean="0">
              <a:solidFill>
                <a:srgbClr val="FFFF00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 algn="ctr">
              <a:spcBef>
                <a:spcPts val="0"/>
              </a:spcBef>
              <a:buFont typeface="PT Serif"/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그리고</a:t>
            </a:r>
            <a:endParaRPr lang="en-US" altLang="ko-KR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 algn="ctr">
              <a:spcBef>
                <a:spcPts val="0"/>
              </a:spcBef>
              <a:buFont typeface="PT Serif"/>
              <a:buNone/>
            </a:pPr>
            <a:r>
              <a:rPr lang="en-US" altLang="ko-KR" dirty="0" smtClean="0">
                <a:solidFill>
                  <a:srgbClr val="0070C0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Birthday Paradox</a:t>
            </a:r>
          </a:p>
        </p:txBody>
      </p:sp>
    </p:spTree>
    <p:extLst>
      <p:ext uri="{BB962C8B-B14F-4D97-AF65-F5344CB8AC3E}">
        <p14:creationId xmlns:p14="http://schemas.microsoft.com/office/powerpoint/2010/main" val="1856008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ctrTitle"/>
          </p:nvPr>
        </p:nvSpPr>
        <p:spPr>
          <a:xfrm>
            <a:off x="1050575" y="1991825"/>
            <a:ext cx="6957000" cy="1159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-US" altLang="ko" sz="3200" b="0" dirty="0" err="1">
                <a:latin typeface="Apple SD Gothic Neo Thin" charset="-127"/>
                <a:ea typeface="Apple SD Gothic Neo Thin" charset="-127"/>
                <a:cs typeface="Apple SD Gothic Neo Thin" charset="-127"/>
              </a:rPr>
              <a:t>k</a:t>
            </a:r>
            <a:r>
              <a:rPr lang="en-US" altLang="ko" sz="3200" b="0" dirty="0" err="1" smtClean="0">
                <a:latin typeface="Apple SD Gothic Neo Thin" charset="-127"/>
                <a:ea typeface="Apple SD Gothic Neo Thin" charset="-127"/>
                <a:cs typeface="Apple SD Gothic Neo Thin" charset="-127"/>
              </a:rPr>
              <a:t>orea.drzix@gmail.com</a:t>
            </a:r>
            <a:r>
              <a:rPr lang="en-US" altLang="ko" sz="3200" b="0" dirty="0" smtClean="0">
                <a:latin typeface="Apple SD Gothic Neo Thin" charset="-127"/>
                <a:ea typeface="Apple SD Gothic Neo Thin" charset="-127"/>
                <a:cs typeface="Apple SD Gothic Neo Thin" charset="-127"/>
              </a:rPr>
              <a:t/>
            </a:r>
            <a:br>
              <a:rPr lang="en-US" altLang="ko" sz="3200" b="0" dirty="0" smtClean="0">
                <a:latin typeface="Apple SD Gothic Neo Thin" charset="-127"/>
                <a:ea typeface="Apple SD Gothic Neo Thin" charset="-127"/>
                <a:cs typeface="Apple SD Gothic Neo Thin" charset="-127"/>
              </a:rPr>
            </a:br>
            <a:r>
              <a:rPr lang="en-US" altLang="ko" sz="3200" b="0" dirty="0" smtClean="0">
                <a:latin typeface="Apple SD Gothic Neo Thin" charset="-127"/>
                <a:ea typeface="Apple SD Gothic Neo Thin" charset="-127"/>
                <a:cs typeface="Apple SD Gothic Neo Thin" charset="-127"/>
              </a:rPr>
              <a:t>010 3177 2679</a:t>
            </a:r>
            <a:endParaRPr lang="ko" sz="3200" b="0" dirty="0"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012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87"/>
          <p:cNvSpPr txBox="1">
            <a:spLocks/>
          </p:cNvSpPr>
          <p:nvPr/>
        </p:nvSpPr>
        <p:spPr>
          <a:xfrm>
            <a:off x="2381511" y="964733"/>
            <a:ext cx="5160191" cy="32755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ko-KR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class </a:t>
            </a:r>
            <a:r>
              <a:rPr lang="en-US" altLang="ko-KR" dirty="0" err="1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my_triangle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: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	</a:t>
            </a:r>
            <a:r>
              <a:rPr lang="en-US" altLang="ko-KR" dirty="0" err="1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def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__</a:t>
            </a:r>
            <a:r>
              <a:rPr lang="en-US" altLang="ko-KR" dirty="0" err="1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init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__(self):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	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	print “constructed”</a:t>
            </a:r>
            <a:endParaRPr lang="en-US" altLang="ko-KR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03323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87"/>
          <p:cNvSpPr txBox="1">
            <a:spLocks/>
          </p:cNvSpPr>
          <p:nvPr/>
        </p:nvSpPr>
        <p:spPr>
          <a:xfrm>
            <a:off x="1688691" y="958295"/>
            <a:ext cx="5781367" cy="295002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Font typeface="PT Serif"/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자료구조 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(Data structure)</a:t>
            </a:r>
            <a:endParaRPr lang="en-US" altLang="ko-KR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Font typeface="PT Serif"/>
              <a:buNone/>
            </a:pPr>
            <a:endParaRPr lang="en-US" altLang="ko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Font typeface="PT Serif"/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:</a:t>
            </a:r>
          </a:p>
          <a:p>
            <a:pPr>
              <a:spcBef>
                <a:spcPts val="0"/>
              </a:spcBef>
              <a:buFont typeface="PT Serif"/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데이터를 효율적으로 관리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,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표현하기 위해 저장하는 방법</a:t>
            </a:r>
            <a:endParaRPr lang="en-US" alt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08992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87"/>
          <p:cNvSpPr txBox="1">
            <a:spLocks/>
          </p:cNvSpPr>
          <p:nvPr/>
        </p:nvSpPr>
        <p:spPr>
          <a:xfrm>
            <a:off x="2382716" y="1259856"/>
            <a:ext cx="5266591" cy="261755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Font typeface="PT Serif"/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리스트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:</a:t>
            </a:r>
          </a:p>
          <a:p>
            <a:pPr>
              <a:spcBef>
                <a:spcPts val="0"/>
              </a:spcBef>
              <a:buFont typeface="PT Serif"/>
              <a:buNone/>
            </a:pPr>
            <a:endParaRPr lang="en-US" altLang="ko-KR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Font typeface="PT Serif"/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원소들을 일렬로 나열한 자료구조</a:t>
            </a:r>
            <a:endParaRPr lang="en-US" alt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Font typeface="PT Serif"/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[1,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2,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3,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4,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5]</a:t>
            </a:r>
            <a:endParaRPr lang="en-US" altLang="ko" dirty="0" smtClean="0">
              <a:solidFill>
                <a:schemeClr val="accent1">
                  <a:lumMod val="40000"/>
                  <a:lumOff val="60000"/>
                </a:schemeClr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5890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3273669" y="785771"/>
            <a:ext cx="4006362" cy="22211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스택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(stack)</a:t>
            </a:r>
          </a:p>
          <a:p>
            <a:pPr>
              <a:spcBef>
                <a:spcPts val="0"/>
              </a:spcBef>
              <a:buNone/>
            </a:pPr>
            <a:endParaRPr lang="en-US" altLang="ko-KR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: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한쪽으로 쌓고</a:t>
            </a:r>
            <a:endParaRPr lang="en-US" altLang="ko-KR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그쪽으로 빼는 자료구조</a:t>
            </a:r>
            <a:endParaRPr lang="en-US" altLang="ko-KR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282" y="861646"/>
            <a:ext cx="178308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669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eatrice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사용자 지정 1">
      <a:majorFont>
        <a:latin typeface="-윤고딕130"/>
        <a:ea typeface="-윤고딕130"/>
        <a:cs typeface=""/>
      </a:majorFont>
      <a:minorFont>
        <a:latin typeface="-윤고딕130"/>
        <a:ea typeface="-윤고딕130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3753</TotalTime>
  <Words>589</Words>
  <Application>Microsoft Macintosh PowerPoint</Application>
  <PresentationFormat>화면 슬라이드 쇼(16:9)</PresentationFormat>
  <Paragraphs>220</Paragraphs>
  <Slides>59</Slides>
  <Notes>59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59</vt:i4>
      </vt:variant>
    </vt:vector>
  </HeadingPairs>
  <TitlesOfParts>
    <vt:vector size="65" baseType="lpstr">
      <vt:lpstr>Apple SD Gothic Neo Thin</vt:lpstr>
      <vt:lpstr>Montserrat</vt:lpstr>
      <vt:lpstr>Nanum Gothic</vt:lpstr>
      <vt:lpstr>PT Serif</vt:lpstr>
      <vt:lpstr>Arial</vt:lpstr>
      <vt:lpstr>Beatrice template</vt:lpstr>
      <vt:lpstr>파이썬 입문 4회차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korea.drzix@gmail.com 010 3177 2679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파이썬</dc:title>
  <dc:creator>DrZix</dc:creator>
  <cp:lastModifiedBy>조경민</cp:lastModifiedBy>
  <cp:revision>536</cp:revision>
  <dcterms:modified xsi:type="dcterms:W3CDTF">2016-03-14T10:23:40Z</dcterms:modified>
</cp:coreProperties>
</file>