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11"/>
  </p:notesMasterIdLst>
  <p:sldIdLst>
    <p:sldId id="256" r:id="rId2"/>
    <p:sldId id="351" r:id="rId3"/>
    <p:sldId id="353" r:id="rId4"/>
    <p:sldId id="357" r:id="rId5"/>
    <p:sldId id="358" r:id="rId6"/>
    <p:sldId id="359" r:id="rId7"/>
    <p:sldId id="360" r:id="rId8"/>
    <p:sldId id="361" r:id="rId9"/>
    <p:sldId id="362" r:id="rId10"/>
    <p:sldId id="282" r:id="rId11"/>
    <p:sldId id="329" r:id="rId12"/>
    <p:sldId id="330" r:id="rId13"/>
    <p:sldId id="332" r:id="rId14"/>
    <p:sldId id="331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63" r:id="rId23"/>
    <p:sldId id="340" r:id="rId24"/>
    <p:sldId id="341" r:id="rId25"/>
    <p:sldId id="342" r:id="rId26"/>
    <p:sldId id="343" r:id="rId27"/>
    <p:sldId id="346" r:id="rId28"/>
    <p:sldId id="347" r:id="rId29"/>
    <p:sldId id="348" r:id="rId30"/>
    <p:sldId id="344" r:id="rId31"/>
    <p:sldId id="430" r:id="rId32"/>
    <p:sldId id="355" r:id="rId33"/>
    <p:sldId id="356" r:id="rId34"/>
    <p:sldId id="432" r:id="rId35"/>
    <p:sldId id="433" r:id="rId36"/>
    <p:sldId id="364" r:id="rId37"/>
    <p:sldId id="365" r:id="rId38"/>
    <p:sldId id="366" r:id="rId39"/>
    <p:sldId id="367" r:id="rId40"/>
    <p:sldId id="369" r:id="rId41"/>
    <p:sldId id="368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  <p:sldId id="398" r:id="rId71"/>
    <p:sldId id="399" r:id="rId72"/>
    <p:sldId id="40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  <p:sldId id="411" r:id="rId84"/>
    <p:sldId id="412" r:id="rId85"/>
    <p:sldId id="413" r:id="rId86"/>
    <p:sldId id="414" r:id="rId87"/>
    <p:sldId id="415" r:id="rId88"/>
    <p:sldId id="416" r:id="rId89"/>
    <p:sldId id="417" r:id="rId90"/>
    <p:sldId id="418" r:id="rId91"/>
    <p:sldId id="419" r:id="rId92"/>
    <p:sldId id="420" r:id="rId93"/>
    <p:sldId id="421" r:id="rId94"/>
    <p:sldId id="422" r:id="rId95"/>
    <p:sldId id="423" r:id="rId96"/>
    <p:sldId id="424" r:id="rId97"/>
    <p:sldId id="425" r:id="rId98"/>
    <p:sldId id="426" r:id="rId99"/>
    <p:sldId id="427" r:id="rId100"/>
    <p:sldId id="428" r:id="rId101"/>
    <p:sldId id="431" r:id="rId102"/>
    <p:sldId id="429" r:id="rId103"/>
    <p:sldId id="434" r:id="rId104"/>
    <p:sldId id="435" r:id="rId105"/>
    <p:sldId id="436" r:id="rId106"/>
    <p:sldId id="437" r:id="rId107"/>
    <p:sldId id="438" r:id="rId108"/>
    <p:sldId id="439" r:id="rId109"/>
    <p:sldId id="354" r:id="rId1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806"/>
    <a:srgbClr val="19BBD5"/>
    <a:srgbClr val="F3EFEA"/>
    <a:srgbClr val="BCBF2F"/>
    <a:srgbClr val="4B1511"/>
    <a:srgbClr val="35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 autoAdjust="0"/>
    <p:restoredTop sz="83671" autoAdjust="0"/>
  </p:normalViewPr>
  <p:slideViewPr>
    <p:cSldViewPr snapToGrid="0">
      <p:cViewPr varScale="1">
        <p:scale>
          <a:sx n="173" d="100"/>
          <a:sy n="173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slide" Target="slides/slide109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notesMaster" Target="notesMasters/notesMaster1.xml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5707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3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33312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1013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48559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59749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92491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51702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86020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921638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509345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3911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11100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73584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26820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15648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81825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61379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07933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3814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25063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0284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2030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876363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56083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74892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24523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79688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23001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48332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97699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492151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471673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7024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3701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666095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231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649196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56111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580465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300195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31157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42091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014307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0086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03241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733673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880676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798764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514025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9400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624127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299614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614642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034467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6162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30399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1762893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584007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750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387450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2637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889378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261031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484460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690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3316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705155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510445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676376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6905487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07069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462776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58826422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2591651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4938513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794725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4705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917177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119302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98939101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51664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643450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31803728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10979150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20164339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6406576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5832133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443400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673946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7403971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8307771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8582896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9997210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2594386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6675632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52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00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34275" y="1991812"/>
            <a:ext cx="78888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1pPr>
            <a:lvl2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2pPr>
            <a:lvl3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3pPr>
            <a:lvl4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4pPr>
            <a:lvl5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5pPr>
            <a:lvl6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6pPr>
            <a:lvl7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7pPr>
            <a:lvl8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8pPr>
            <a:lvl9pPr algn="ctr">
              <a:spcBef>
                <a:spcPts val="0"/>
              </a:spcBef>
              <a:buClr>
                <a:srgbClr val="F3EFEA"/>
              </a:buClr>
              <a:buSzPct val="100000"/>
              <a:defRPr sz="3600">
                <a:solidFill>
                  <a:srgbClr val="F3EFEA"/>
                </a:solidFill>
              </a:defRPr>
            </a:lvl9pPr>
          </a:lstStyle>
          <a:p>
            <a:endParaRPr dirty="0"/>
          </a:p>
        </p:txBody>
      </p:sp>
      <p:cxnSp>
        <p:nvCxnSpPr>
          <p:cNvPr id="9" name="Shape 9"/>
          <p:cNvCxnSpPr/>
          <p:nvPr/>
        </p:nvCxnSpPr>
        <p:spPr>
          <a:xfrm rot="10800000">
            <a:off x="2588099" y="3641118"/>
            <a:ext cx="3967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oval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00500" y="2040543"/>
            <a:ext cx="5857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defRPr sz="3600"/>
            </a:lvl1pPr>
            <a:lvl2pPr algn="l" rtl="0">
              <a:spcBef>
                <a:spcPts val="0"/>
              </a:spcBef>
              <a:buSzPct val="100000"/>
              <a:defRPr sz="3600"/>
            </a:lvl2pPr>
            <a:lvl3pPr algn="l" rtl="0">
              <a:spcBef>
                <a:spcPts val="0"/>
              </a:spcBef>
              <a:buSzPct val="100000"/>
              <a:defRPr sz="3600"/>
            </a:lvl3pPr>
            <a:lvl4pPr algn="l" rtl="0">
              <a:spcBef>
                <a:spcPts val="0"/>
              </a:spcBef>
              <a:buSzPct val="100000"/>
              <a:defRPr sz="3600"/>
            </a:lvl4pPr>
            <a:lvl5pPr algn="l" rtl="0">
              <a:spcBef>
                <a:spcPts val="0"/>
              </a:spcBef>
              <a:buSzPct val="100000"/>
              <a:defRPr sz="3600"/>
            </a:lvl5pPr>
            <a:lvl6pPr algn="l" rtl="0">
              <a:spcBef>
                <a:spcPts val="0"/>
              </a:spcBef>
              <a:buSzPct val="100000"/>
              <a:defRPr sz="3600"/>
            </a:lvl6pPr>
            <a:lvl7pPr algn="l" rtl="0">
              <a:spcBef>
                <a:spcPts val="0"/>
              </a:spcBef>
              <a:buSzPct val="100000"/>
              <a:defRPr sz="3600"/>
            </a:lvl7pPr>
            <a:lvl8pPr algn="l" rtl="0">
              <a:spcBef>
                <a:spcPts val="0"/>
              </a:spcBef>
              <a:buSzPct val="100000"/>
              <a:defRPr sz="3600"/>
            </a:lvl8pPr>
            <a:lvl9pPr algn="l" rtl="0">
              <a:spcBef>
                <a:spcPts val="0"/>
              </a:spcBef>
              <a:buSzPct val="100000"/>
              <a:defRPr sz="36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600400" y="3182962"/>
            <a:ext cx="58578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1pPr>
            <a:lvl2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2pPr>
            <a:lvl3pPr rtl="0">
              <a:spcBef>
                <a:spcPts val="0"/>
              </a:spcBef>
              <a:buClr>
                <a:srgbClr val="8F7B87"/>
              </a:buClr>
              <a:buNone/>
              <a:defRPr i="1">
                <a:solidFill>
                  <a:srgbClr val="8F7B87"/>
                </a:solidFill>
              </a:defRPr>
            </a:lvl3pPr>
            <a:lvl4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4pPr>
            <a:lvl5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5pPr>
            <a:lvl6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6pPr>
            <a:lvl7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7pPr>
            <a:lvl8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8pPr>
            <a:lvl9pPr rtl="0">
              <a:spcBef>
                <a:spcPts val="0"/>
              </a:spcBef>
              <a:buClr>
                <a:srgbClr val="8F7B87"/>
              </a:buClr>
              <a:buSzPct val="100000"/>
              <a:buNone/>
              <a:defRPr sz="2400" i="1">
                <a:solidFill>
                  <a:srgbClr val="8F7B87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 rot="10800000">
            <a:off x="-15990" y="2933510"/>
            <a:ext cx="2476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cxnSp>
        <p:nvCxnSpPr>
          <p:cNvPr id="21" name="Shape 21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2" name="Shape 22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26350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70698" y="1498462"/>
            <a:ext cx="3644400" cy="320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22900" y="113175"/>
            <a:ext cx="3898199" cy="857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8" name="Shape 2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360"/>
              </a:spcBef>
              <a:buSzPct val="1000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 rot="10800000">
            <a:off x="-15899" y="4689846"/>
            <a:ext cx="23339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3" name="Shape 43"/>
          <p:cNvCxnSpPr/>
          <p:nvPr/>
        </p:nvCxnSpPr>
        <p:spPr>
          <a:xfrm>
            <a:off x="6825900" y="4689846"/>
            <a:ext cx="2339399" cy="0"/>
          </a:xfrm>
          <a:prstGeom prst="straightConnector1">
            <a:avLst/>
          </a:prstGeom>
          <a:noFill/>
          <a:ln w="9525" cap="flat" cmpd="sng">
            <a:solidFill>
              <a:srgbClr val="F3EFEA"/>
            </a:solidFill>
            <a:prstDash val="solid"/>
            <a:round/>
            <a:headEnd type="oval" w="lg" len="lg"/>
            <a:tailEnd type="none" w="lg" len="lg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chemeClr val="tx1">
                <a:lumMod val="95000"/>
                <a:lumOff val="5000"/>
              </a:schemeClr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622900" y="205987"/>
            <a:ext cx="38981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17100" y="1498462"/>
            <a:ext cx="7909800" cy="321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PT Serif"/>
              <a:buChar char="○"/>
              <a:defRPr sz="3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□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>
              <a:lnSpc>
                <a:spcPct val="115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PT Serif"/>
              <a:buChar char="○"/>
              <a:defRPr sz="2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buChar char="□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>
              <a:lnSpc>
                <a:spcPct val="115000"/>
              </a:lnSpc>
              <a:spcBef>
                <a:spcPts val="360"/>
              </a:spcBef>
              <a:buClr>
                <a:schemeClr val="dk1"/>
              </a:buClr>
              <a:buSzPct val="100000"/>
              <a:buFont typeface="PT Serif"/>
              <a:defRPr sz="1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2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tif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altLang="en-US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파이썬 입문 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1주차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556648" y="2064423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Why Python?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2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77088" y="383726"/>
            <a:ext cx="2297179" cy="43914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elif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4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lse: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5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664290" y="2652794"/>
            <a:ext cx="4574712" cy="131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raw_input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은 기본적으로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타입으로 입력값을 받는다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664290" y="1145727"/>
            <a:ext cx="4574712" cy="708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int</a:t>
            </a:r>
            <a:r>
              <a:rPr lang="en-U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raw_input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(“Enter 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…”)</a:t>
            </a:r>
            <a:r>
              <a:rPr lang="is-I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is-I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??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02954" y="1704527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문을 이용하여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간단한 연애 시뮬레이션 게임을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03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5487" y="1611393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hile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조건절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10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9154" y="16791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팩토리얼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(!)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출력하는 프로그램을 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79154" y="1679126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for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범위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41621" y="1687593"/>
            <a:ext cx="3770379" cy="1859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ontinue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break</a:t>
            </a:r>
          </a:p>
          <a:p>
            <a:pPr>
              <a:spcBef>
                <a:spcPts val="0"/>
              </a:spcBef>
              <a:buNone/>
            </a:pP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그리고 이중 반복문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826088" y="942525"/>
            <a:ext cx="5700779" cy="31130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사용자가 입력한 수가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이라면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피보나치 수열의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번째 항을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출력하는 프로그램을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만들어보자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37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182622" y="341393"/>
            <a:ext cx="1348912" cy="725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숙제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	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066801"/>
            <a:ext cx="8515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1050575" y="1991825"/>
            <a:ext cx="6957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altLang="ko" sz="3200" b="0" dirty="0" err="1">
                <a:latin typeface="Apple SD Gothic Neo Thin" charset="-127"/>
                <a:ea typeface="Apple SD Gothic Neo Thin" charset="-127"/>
                <a:cs typeface="Apple SD Gothic Neo Thin" charset="-127"/>
              </a:rPr>
              <a:t>k</a:t>
            </a:r>
            <a:r>
              <a:rPr lang="en-US" altLang="ko" sz="3200" b="0" dirty="0" err="1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orea.drzix@gmail.com</a:t>
            </a: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/>
            </a:r>
            <a:b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</a:br>
            <a:r>
              <a:rPr lang="en-US" altLang="ko" sz="3200" b="0" dirty="0" smtClean="0">
                <a:latin typeface="Apple SD Gothic Neo Thin" charset="-127"/>
                <a:ea typeface="Apple SD Gothic Neo Thin" charset="-127"/>
                <a:cs typeface="Apple SD Gothic Neo Thin" charset="-127"/>
              </a:rPr>
              <a:t>010 3177 2679</a:t>
            </a:r>
            <a:endParaRPr lang="ko" sz="3200" b="0" dirty="0"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564721" y="1725848"/>
            <a:ext cx="2273948" cy="13846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라이브러리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(Library)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2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82078" y="1665887"/>
            <a:ext cx="1689331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우아함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(Grace)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6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74230" y="1478027"/>
            <a:ext cx="3928911" cy="1804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List = [3, 1, 77, 2, 6, 79]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List.</a:t>
            </a:r>
            <a:r>
              <a:rPr lang="en-US" altLang="ko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sort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30283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82078" y="1665887"/>
            <a:ext cx="1689331" cy="13771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쉽다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(Easy)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5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7"/>
          <p:cNvSpPr txBox="1">
            <a:spLocks/>
          </p:cNvSpPr>
          <p:nvPr/>
        </p:nvSpPr>
        <p:spPr>
          <a:xfrm>
            <a:off x="1226255" y="1748333"/>
            <a:ext cx="6621096" cy="1384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https://www.python.org/downloads/release/python-2711/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37" y="280416"/>
            <a:ext cx="5890984" cy="460705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1266" y="3432748"/>
            <a:ext cx="1011836" cy="157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4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612211" y="2109419"/>
            <a:ext cx="1920294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강사 소개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7" y="1274163"/>
            <a:ext cx="3696949" cy="3696949"/>
          </a:xfrm>
          <a:prstGeom prst="rect">
            <a:avLst/>
          </a:prstGeom>
        </p:spPr>
      </p:pic>
      <p:sp>
        <p:nvSpPr>
          <p:cNvPr id="5" name="Shape 87"/>
          <p:cNvSpPr txBox="1">
            <a:spLocks/>
          </p:cNvSpPr>
          <p:nvPr/>
        </p:nvSpPr>
        <p:spPr>
          <a:xfrm>
            <a:off x="4823894" y="748072"/>
            <a:ext cx="4252650" cy="4232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조경민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24세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2011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과천외고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졸업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2012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경희대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입학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endParaRPr lang="en-US" altLang="ko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2013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인하대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입학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2014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인하대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창업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해커톤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우수상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2014 ACM-ICPC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동상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2015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한국정보과학회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논문</a:t>
            </a: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sz="2000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기고</a:t>
            </a:r>
            <a:endParaRPr lang="en-US" altLang="ko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2015~ SW Maestro</a:t>
            </a:r>
          </a:p>
          <a:p>
            <a:pPr>
              <a:spcBef>
                <a:spcPts val="0"/>
              </a:spcBef>
              <a:buFont typeface="PT Serif"/>
              <a:buNone/>
            </a:pPr>
            <a:endParaRPr lang="ko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33281 -0.33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49" y="-166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528893"/>
            <a:ext cx="4752381" cy="4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706349" y="2219024"/>
            <a:ext cx="5741586" cy="686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en-U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set path=%path%;C:\python27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340" y="1793304"/>
            <a:ext cx="4352381" cy="1961905"/>
          </a:xfrm>
          <a:prstGeom prst="rect">
            <a:avLst/>
          </a:prstGeom>
        </p:spPr>
      </p:pic>
      <p:sp>
        <p:nvSpPr>
          <p:cNvPr id="3" name="Shape 87"/>
          <p:cNvSpPr txBox="1">
            <a:spLocks/>
          </p:cNvSpPr>
          <p:nvPr/>
        </p:nvSpPr>
        <p:spPr>
          <a:xfrm>
            <a:off x="2852688" y="1793304"/>
            <a:ext cx="3435686" cy="7625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Windows + r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87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93827E-7 L 0.00104 -0.1796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6914E-6 L 0.00017 0.11481 " pathEditMode="relative" rAng="0" ptsTypes="AA">
                                      <p:cBhvr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544"/>
            <a:ext cx="9144000" cy="424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672369" y="2145282"/>
            <a:ext cx="3994761" cy="8464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“Hello World”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8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1833263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+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91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2844767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-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6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2844767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*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1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86769" y="1353827"/>
            <a:ext cx="2844767" cy="24420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99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b = 39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 = a / b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print c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7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4726458" y="1336103"/>
            <a:ext cx="4057778" cy="1931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이과생이 아니더라도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코딩은 </a:t>
            </a:r>
            <a:r>
              <a:rPr lang="ko" altLang="en-US" dirty="0" smtClean="0">
                <a:solidFill>
                  <a:schemeClr val="accent4">
                    <a:lumMod val="75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쉽고</a:t>
            </a:r>
            <a:endParaRPr lang="en-US" altLang="ko" dirty="0">
              <a:solidFill>
                <a:schemeClr val="accent4">
                  <a:lumMod val="75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정말 </a:t>
            </a:r>
            <a:r>
              <a:rPr lang="ko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재미있다</a:t>
            </a:r>
            <a:endParaRPr lang="en-US" altLang="ko" dirty="0" smtClean="0">
              <a:solidFill>
                <a:schemeClr val="accent6">
                  <a:lumMod val="60000"/>
                  <a:lumOff val="4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45" y="277318"/>
            <a:ext cx="3585556" cy="460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7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a, b, c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변수라고 합니다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(variable)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934" y="431801"/>
            <a:ext cx="83396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• 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프로그래밍에서 변수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變數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는 아직 알려지지 않거나 어느 정도까 지만 알려져 있는 양이나 정보에 대한 상징적인 이름이다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소스 코 드에서의 변수 이름은 일반적으로 데이터 저장 위치와 그 안의 내용물과 관련되어 있으며 이러한 것들은 프로그램 실행 도중에 변경될 수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endParaRPr kumimoji="1" lang="en-US" altLang="ko-KR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•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프로그래밍에서의 변수는 수학에서 말하는 변수의 개념과 완전히 일치하 지 않을 수도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변수의 값은 수학에서처럼 등식이나 공식의 필 수적인 부분이 아니다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환경에서 변수는 반복적인 과정 안에서 이 용할 수도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이를테면 한 장소의 값을 할당한 뒤 어느 곳에서 사용한 다음 새로운 값으로 다시 할당하고 같은 방법으로 다시 사용할 수도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컴퓨터 프로그래밍에서의 변수는 긴 이름이 자주 나오며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어떻게 이용할 것인지에 대한 설명을 나타내는 반면 수학에서의 변수는 짧은 시간 동안 쓰이는 간결한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한 두 개 문자 이름이다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endParaRPr kumimoji="1" lang="en-US" altLang="ko-KR" sz="2000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r>
              <a:rPr kumimoji="1" lang="en-US" altLang="ko-KR" sz="20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•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컴파일러는 변수의 상징적인 이름을 데이터의 실제 위치로 치환해야 한다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변수 값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형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위치는 일반적으로 고정된 채 유지되는 반면 위치에 저장되어 있는 데이터는 프로그램 실행 도중 변경될 수 있다</a:t>
            </a:r>
            <a:r>
              <a:rPr kumimoji="1" lang="en-US" altLang="ko-KR" sz="2000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. </a:t>
            </a:r>
            <a:endParaRPr kumimoji="1" lang="ko-KR" altLang="en-US" sz="20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6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99,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39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상</a:t>
            </a: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수라고 합니다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(constant)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6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10252" y="1469088"/>
            <a:ext cx="3259704" cy="198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=, +, * ,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연산자</a:t>
            </a:r>
            <a:r>
              <a:rPr lang="ko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라고 합니다</a:t>
            </a:r>
            <a:endParaRPr lang="en-US" altLang="ko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(operator)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0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962400" y="2260600"/>
            <a:ext cx="2507555" cy="11972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= a + 1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6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30135" y="2286000"/>
            <a:ext cx="1727200" cy="9313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 += 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2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68212" y="2109018"/>
            <a:ext cx="2701743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bg-BG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50 - 5*6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2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72484" y="2131140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is-I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(50 - </a:t>
            </a:r>
            <a:r>
              <a:rPr lang="is-I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5*6</a:t>
            </a:r>
            <a:r>
              <a:rPr lang="is-I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 / 4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7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02529" y="1968907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4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07561" y="1246236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10001 </a:t>
            </a:r>
            <a:r>
              <a:rPr lang="en-US" altLang="ko-KR" sz="1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 = 11 </a:t>
            </a:r>
            <a:r>
              <a:rPr lang="en-US" altLang="ko" sz="1400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sz="1400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807561" y="2718617"/>
            <a:ext cx="151906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Integer</a:t>
            </a: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정수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254307" y="2093920"/>
            <a:ext cx="2791109" cy="755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코드란 무엇인가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2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14038" y="2072146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type(17)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8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63316" y="1828797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float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부동소수점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1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29683" y="2079520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type(17.0)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8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17.0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01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17.0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//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5.0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8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%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40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48567" y="1887791"/>
            <a:ext cx="3259704" cy="13487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 ** 2 = ?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 ** 7 = 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66555" y="2153263"/>
            <a:ext cx="1730459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 &amp; 9 = 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8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66555" y="1563327"/>
            <a:ext cx="1678838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 </a:t>
            </a: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  101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807561" y="2020528"/>
            <a:ext cx="1619845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 = 1001</a:t>
            </a:r>
            <a:endParaRPr lang="ko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3303639" y="2816942"/>
            <a:ext cx="2470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87"/>
          <p:cNvSpPr txBox="1">
            <a:spLocks/>
          </p:cNvSpPr>
          <p:nvPr/>
        </p:nvSpPr>
        <p:spPr>
          <a:xfrm>
            <a:off x="5054600" y="2816942"/>
            <a:ext cx="355873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endParaRPr lang="ko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1624801" y="2061085"/>
            <a:ext cx="1678838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4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66555" y="2153263"/>
            <a:ext cx="1730459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 | 9 = 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5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878222" y="2049675"/>
            <a:ext cx="3987151" cy="789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C, Java, Python, Ruby </a:t>
            </a:r>
            <a:r>
              <a:rPr lang="is-I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8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66555" y="1563327"/>
            <a:ext cx="1678838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5 </a:t>
            </a: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  101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807561" y="2020528"/>
            <a:ext cx="1619845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9 = 1001</a:t>
            </a:r>
            <a:endParaRPr lang="ko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cxnSp>
        <p:nvCxnSpPr>
          <p:cNvPr id="7" name="직선 연결선[R] 6"/>
          <p:cNvCxnSpPr/>
          <p:nvPr/>
        </p:nvCxnSpPr>
        <p:spPr>
          <a:xfrm>
            <a:off x="3303639" y="2816942"/>
            <a:ext cx="24703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87"/>
          <p:cNvSpPr txBox="1">
            <a:spLocks/>
          </p:cNvSpPr>
          <p:nvPr/>
        </p:nvSpPr>
        <p:spPr>
          <a:xfrm>
            <a:off x="4504267" y="2816942"/>
            <a:ext cx="906207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1101</a:t>
            </a:r>
            <a:endParaRPr lang="ko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9" name="Shape 87"/>
          <p:cNvSpPr txBox="1">
            <a:spLocks/>
          </p:cNvSpPr>
          <p:nvPr/>
        </p:nvSpPr>
        <p:spPr>
          <a:xfrm>
            <a:off x="1624801" y="2061085"/>
            <a:ext cx="1678838" cy="71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연산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6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06154" y="1721461"/>
            <a:ext cx="3414779" cy="1275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어떤 수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로 나눈 나머지는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3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0556" y="2136329"/>
            <a:ext cx="1323512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 % 8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6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5432889" y="1823063"/>
            <a:ext cx="1729911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8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1000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048934" y="2331062"/>
            <a:ext cx="5063066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101010101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…10101010</a:t>
            </a:r>
            <a:r>
              <a:rPr lang="en-US" altLang="ko-KR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000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9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120556" y="2136329"/>
            <a:ext cx="1323512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 </a:t>
            </a: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&amp;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7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5630333" y="1823063"/>
            <a:ext cx="1532467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1 1 1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048934" y="2331062"/>
            <a:ext cx="5063066" cy="6784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101010101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…10101010</a:t>
            </a:r>
            <a:r>
              <a:rPr lang="en-US" altLang="ko-KR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000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3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1" y="1518261"/>
            <a:ext cx="3414779" cy="2351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어떤 수를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거듭제곱으로 나눈 나머지를 구할 때 사용할 수 있다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58089" y="1899263"/>
            <a:ext cx="1907712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 &lt;&lt; 2 = ?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 &lt;&lt; 1 = 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34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35889" y="1433597"/>
            <a:ext cx="1348911" cy="632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3 </a:t>
            </a: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11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2461088" y="2127863"/>
            <a:ext cx="4498511" cy="632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11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을 왼쪽으로 한 칸 씩 이동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4205221" y="2923731"/>
            <a:ext cx="1348911" cy="632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110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2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28356" y="1399732"/>
            <a:ext cx="1729911" cy="640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Shift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연산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3019889" y="2517332"/>
            <a:ext cx="3922778" cy="691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곱하거나 나눈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결과를 갖는다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7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708615" y="1953810"/>
            <a:ext cx="3987151" cy="12834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인간이 컴퓨터에게 명령을 내리기 위한 언어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77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87673"/>
              </p:ext>
            </p:extLst>
          </p:nvPr>
        </p:nvGraphicFramePr>
        <p:xfrm>
          <a:off x="1524000" y="539747"/>
          <a:ext cx="6096000" cy="4150785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+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더하기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-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빼기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*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곱하기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/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나누기</a:t>
                      </a:r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(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둘 다 </a:t>
                      </a:r>
                      <a:r>
                        <a:rPr lang="en-US" altLang="ko-KR" sz="1400" b="0" i="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int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면 결과도 </a:t>
                      </a:r>
                      <a:r>
                        <a:rPr lang="en-US" altLang="ko-KR" sz="1400" b="0" i="0" baseline="0" dirty="0" err="1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int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하나라도 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float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이면 결과는 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float)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%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나머지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8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50327"/>
              </p:ext>
            </p:extLst>
          </p:nvPr>
        </p:nvGraphicFramePr>
        <p:xfrm>
          <a:off x="1524000" y="539747"/>
          <a:ext cx="6096000" cy="4150785"/>
        </p:xfrm>
        <a:graphic>
          <a:graphicData uri="http://schemas.openxmlformats.org/drawingml/2006/table">
            <a:tbl>
              <a:tblPr firstRow="1" bandRow="1"/>
              <a:tblGrid>
                <a:gridCol w="3048000"/>
                <a:gridCol w="3048000"/>
              </a:tblGrid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//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나누고 소수점 아래 없애기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**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거듭제곱하기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&amp;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AND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연산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|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OR</a:t>
                      </a:r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연산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&lt;&lt;,</a:t>
                      </a:r>
                      <a:r>
                        <a:rPr lang="ko-KR" altLang="en-US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</a:t>
                      </a:r>
                      <a:r>
                        <a:rPr lang="en-US" altLang="ko-KR" sz="28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&gt;&gt;</a:t>
                      </a:r>
                      <a:endParaRPr lang="ko-KR" altLang="en-US" sz="28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0" i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ko-KR" altLang="en-US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비트 단위 </a:t>
                      </a:r>
                      <a:r>
                        <a:rPr lang="en-US" altLang="ko-KR" sz="1400" b="0" i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Shift</a:t>
                      </a:r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 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연산</a:t>
                      </a:r>
                      <a:endParaRPr lang="en-US" altLang="ko-KR" sz="1400" b="0" i="0" baseline="0" dirty="0" smtClean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  <a:p>
                      <a:pPr algn="ctr" latinLnBrk="1"/>
                      <a:r>
                        <a:rPr lang="en-US" altLang="ko-KR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2</a:t>
                      </a:r>
                      <a:r>
                        <a:rPr lang="ko-KR" altLang="en-US" sz="1400" b="0" i="0" baseline="0" dirty="0" smtClean="0">
                          <a:ln>
                            <a:solidFill>
                              <a:schemeClr val="bg1"/>
                            </a:solidFill>
                          </a:ln>
                          <a:latin typeface="Apple SD Gothic Neo Thin" charset="-127"/>
                          <a:ea typeface="Apple SD Gothic Neo Thin" charset="-127"/>
                          <a:cs typeface="Apple SD Gothic Neo Thin" charset="-127"/>
                        </a:rPr>
                        <a:t>로 곱하거나 나누는 효과</a:t>
                      </a:r>
                      <a:endParaRPr lang="ko-KR" altLang="en-US" sz="1400" b="0" i="0" dirty="0">
                        <a:ln>
                          <a:solidFill>
                            <a:schemeClr val="bg1"/>
                          </a:solidFill>
                        </a:ln>
                        <a:latin typeface="Apple SD Gothic Neo Thin" charset="-127"/>
                        <a:ea typeface="Apple SD Gothic Neo Thin" charset="-127"/>
                        <a:cs typeface="Apple SD Gothic Neo Thin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6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44356" y="2178663"/>
            <a:ext cx="1907712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String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408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44356" y="2178663"/>
            <a:ext cx="1907712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문자열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7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307754" y="2127863"/>
            <a:ext cx="3736511" cy="11402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6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0104 -0.2206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ord[0]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543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word[5]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61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word[6]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1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519421" y="1814597"/>
            <a:ext cx="2703577" cy="1267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 .. ]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를 인덱스라고 한다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2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-1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7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878222" y="2049675"/>
            <a:ext cx="3987151" cy="7893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컴파일이란 무엇인가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-2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0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6]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3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word[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en-US" altLang="ko-KR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7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5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44154" y="1052597"/>
            <a:ext cx="4794846" cy="29182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hr-HR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+---+---+---+---+---+---+ |   P  |  y   |   t  |   h  |   o |  n  | +---+---+---+---+---+---+ 0     1      2     3     4     5     6 -6  -5    -4    -3   -2   -1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413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1608667" y="2712063"/>
            <a:ext cx="6697132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“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vkdlTjsdms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wjdakf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tnlqtmqslek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1498601" y="1027197"/>
            <a:ext cx="6697132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아래 문자열 </a:t>
            </a:r>
            <a:r>
              <a:rPr lang="en-US" altLang="ko-KR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의 마지막 문자에 접근하는 방법에는 무엇이 있을까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8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759199" y="2661263"/>
            <a:ext cx="2396068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len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4250266" y="1323530"/>
            <a:ext cx="1413934" cy="1174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</a:t>
            </a: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[-1]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72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2489200" y="1879600"/>
            <a:ext cx="5545666" cy="1261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l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en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: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길이를 알려주는 함수입니다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8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ord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+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 is easy!”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4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90822" y="1001796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word = “Python”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3290822" y="2127863"/>
            <a:ext cx="2788246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w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ord * 3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9021" y="1983929"/>
            <a:ext cx="3812711" cy="7508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줄바꿈은 어떻게 하나요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4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03583" y="1680965"/>
            <a:ext cx="3987151" cy="1733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코드를 컴퓨터가 알아듣는 기계어로 변환하는 과정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1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94954" y="2000862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 = “Python\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494954" y="2000862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 = “Python</a:t>
            </a:r>
            <a:r>
              <a:rPr lang="en-US" altLang="ko" b="1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  <a:r>
              <a:rPr lang="en-US" altLang="ko" b="1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</a:t>
            </a: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7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44354" y="1839995"/>
            <a:ext cx="1839979" cy="1292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 me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71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420536" y="950995"/>
            <a:ext cx="3132666" cy="31807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para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'Python\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nand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me'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print para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Python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and me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3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59021" y="1873862"/>
            <a:ext cx="3812711" cy="1199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문장 안에 인용문이 있다면 어떻게 하나요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47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99754" y="20939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“She said “yes””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36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799754" y="20939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</a:t>
            </a:r>
            <a:r>
              <a:rPr lang="en-US" altLang="ko" dirty="0" smtClean="0">
                <a:solidFill>
                  <a:srgbClr val="00B05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“She said “</a:t>
            </a:r>
            <a:r>
              <a:rPr lang="en-US" altLang="ko" dirty="0" smtClean="0">
                <a:solidFill>
                  <a:srgbClr val="FF0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yes””</a:t>
            </a:r>
            <a:endParaRPr lang="ko" dirty="0">
              <a:solidFill>
                <a:srgbClr val="FF00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8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16688" y="21193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“She said 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\“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\”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3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16688" y="21193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“She said 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46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816688" y="2119395"/>
            <a:ext cx="5252045" cy="716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ref = </a:t>
            </a:r>
            <a:r>
              <a:rPr lang="en-US" altLang="ko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‘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She said 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yes</a:t>
            </a:r>
            <a:r>
              <a:rPr lang="en-US" altLang="ko" dirty="0" smtClean="0">
                <a:solidFill>
                  <a:srgbClr val="00B0F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</a:t>
            </a:r>
            <a:r>
              <a:rPr lang="en-US" altLang="ko" dirty="0" smtClean="0">
                <a:solidFill>
                  <a:srgbClr val="FFFF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’</a:t>
            </a:r>
            <a:endParaRPr lang="ko" dirty="0">
              <a:solidFill>
                <a:srgbClr val="FFFF00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0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7"/>
          <p:cNvSpPr txBox="1">
            <a:spLocks/>
          </p:cNvSpPr>
          <p:nvPr/>
        </p:nvSpPr>
        <p:spPr>
          <a:xfrm>
            <a:off x="3003583" y="1680965"/>
            <a:ext cx="3987151" cy="1733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0111010101010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1010101001010</a:t>
            </a:r>
          </a:p>
          <a:p>
            <a:pPr>
              <a:spcBef>
                <a:spcPts val="0"/>
              </a:spcBef>
              <a:buFont typeface="PT Serif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1010010110100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06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002954" y="1856928"/>
            <a:ext cx="3812711" cy="1199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저는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문자를 정말로</a:t>
            </a: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쓰고 싶은데요 </a:t>
            </a:r>
            <a:r>
              <a:rPr lang="is-I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…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26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4038600" y="1712994"/>
            <a:ext cx="2633132" cy="1800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쓰세요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>
              <a:spcBef>
                <a:spcPts val="0"/>
              </a:spcBef>
              <a:buNone/>
            </a:pPr>
            <a:endParaRPr lang="en-US" altLang="ko-KR" dirty="0" smtClean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p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rint “\\”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6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308688" y="1780727"/>
            <a:ext cx="5184313" cy="17160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\, \, \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이거 넣는 게 너무 복잡해요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  <a:endParaRPr lang="en-US" altLang="ko-KR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좀 더 쉬운 방법 없나요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?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163821" y="1509795"/>
            <a:ext cx="5252045" cy="2317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easystr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”””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She said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“Python is easy”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”””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29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07088" y="1806128"/>
            <a:ext cx="5252045" cy="1309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&gt;&gt;&gt; 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easystr</a:t>
            </a:r>
            <a:endParaRPr lang="en-US" alt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'\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nShe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said\</a:t>
            </a:r>
            <a:r>
              <a:rPr lang="en-US" altLang="ko" dirty="0" err="1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n"Python</a:t>
            </a:r>
            <a:r>
              <a:rPr lang="en-US" altLang="ko" dirty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is easy"\n'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89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240021" y="1628328"/>
            <a:ext cx="5252045" cy="2317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err="1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easystr</a:t>
            </a: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 = ”””</a:t>
            </a:r>
            <a:r>
              <a:rPr lang="en-US" altLang="ko" dirty="0" smtClean="0">
                <a:solidFill>
                  <a:srgbClr val="FFC000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\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She said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“Python is easy”</a:t>
            </a:r>
          </a:p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”””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3841154" y="730861"/>
            <a:ext cx="4735579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ko-KR" altLang="en-US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알고리즘의 세 가지 기본 요소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4" name="Shape 87"/>
          <p:cNvSpPr txBox="1">
            <a:spLocks/>
          </p:cNvSpPr>
          <p:nvPr/>
        </p:nvSpPr>
        <p:spPr>
          <a:xfrm>
            <a:off x="1360422" y="2737461"/>
            <a:ext cx="1848446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Sequence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5" name="Shape 87"/>
          <p:cNvSpPr txBox="1">
            <a:spLocks/>
          </p:cNvSpPr>
          <p:nvPr/>
        </p:nvSpPr>
        <p:spPr>
          <a:xfrm>
            <a:off x="3905332" y="2737461"/>
            <a:ext cx="1848446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Decision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  <p:sp>
        <p:nvSpPr>
          <p:cNvPr id="6" name="Shape 87"/>
          <p:cNvSpPr txBox="1">
            <a:spLocks/>
          </p:cNvSpPr>
          <p:nvPr/>
        </p:nvSpPr>
        <p:spPr>
          <a:xfrm>
            <a:off x="6450243" y="2737461"/>
            <a:ext cx="1848446" cy="835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Repetition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416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24" y="186265"/>
            <a:ext cx="3077724" cy="48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207088" y="1806128"/>
            <a:ext cx="5252045" cy="13096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좀 더 그럴듯한 코딩을 위해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!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ko" dirty="0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https://</a:t>
            </a:r>
            <a:r>
              <a:rPr lang="en-US" altLang="ko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atom.io</a:t>
            </a:r>
            <a:r>
              <a:rPr lang="en-US" altLang="ko" dirty="0">
                <a:solidFill>
                  <a:schemeClr val="accent3">
                    <a:lumMod val="40000"/>
                    <a:lumOff val="60000"/>
                  </a:schemeClr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/</a:t>
            </a:r>
            <a:endParaRPr lang="ko" dirty="0">
              <a:solidFill>
                <a:schemeClr val="accent3">
                  <a:lumMod val="40000"/>
                  <a:lumOff val="60000"/>
                </a:schemeClr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5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7"/>
          <p:cNvSpPr txBox="1">
            <a:spLocks/>
          </p:cNvSpPr>
          <p:nvPr/>
        </p:nvSpPr>
        <p:spPr>
          <a:xfrm>
            <a:off x="2935221" y="2119395"/>
            <a:ext cx="3812711" cy="6661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30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○"/>
              <a:defRPr sz="24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Char char="□"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T Serif"/>
              <a:buNone/>
              <a:defRPr sz="1800" b="0" i="0" u="none" strike="noStrike" cap="none" baseline="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altLang="ko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if </a:t>
            </a:r>
            <a:r>
              <a:rPr lang="ko-KR" altLang="en-US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문을 이용한 </a:t>
            </a:r>
            <a:r>
              <a:rPr lang="en-US" altLang="ko-KR" dirty="0" smtClean="0">
                <a:solidFill>
                  <a:schemeClr val="bg1"/>
                </a:solidFill>
                <a:latin typeface="Apple SD Gothic Neo Thin" charset="-127"/>
                <a:ea typeface="Apple SD Gothic Neo Thin" charset="-127"/>
                <a:cs typeface="Apple SD Gothic Neo Thin" charset="-127"/>
              </a:rPr>
              <a:t>selection</a:t>
            </a:r>
            <a:endParaRPr lang="ko" dirty="0">
              <a:solidFill>
                <a:schemeClr val="bg1"/>
              </a:solidFill>
              <a:latin typeface="Apple SD Gothic Neo Thin" charset="-127"/>
              <a:ea typeface="Apple SD Gothic Neo Thin" charset="-127"/>
              <a:cs typeface="Apple SD Gothic Neo Thin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46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사용자 지정 1">
      <a:majorFont>
        <a:latin typeface="-윤고딕130"/>
        <a:ea typeface="-윤고딕130"/>
        <a:cs typeface=""/>
      </a:majorFont>
      <a:minorFont>
        <a:latin typeface="-윤고딕130"/>
        <a:ea typeface="-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</TotalTime>
  <Words>960</Words>
  <Application>Microsoft Macintosh PowerPoint</Application>
  <PresentationFormat>화면 슬라이드 쇼(16:9)</PresentationFormat>
  <Paragraphs>243</Paragraphs>
  <Slides>109</Slides>
  <Notes>96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15" baseType="lpstr">
      <vt:lpstr>-윤고딕130</vt:lpstr>
      <vt:lpstr>Apple SD Gothic Neo Thin</vt:lpstr>
      <vt:lpstr>Montserrat</vt:lpstr>
      <vt:lpstr>PT Serif</vt:lpstr>
      <vt:lpstr>Arial</vt:lpstr>
      <vt:lpstr>Beatrice template</vt:lpstr>
      <vt:lpstr>파이썬 입문 1주차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korea.drzix@gmail.com 010 3177 2679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</dc:title>
  <dc:creator>DrZix</dc:creator>
  <cp:lastModifiedBy>조경민</cp:lastModifiedBy>
  <cp:revision>181</cp:revision>
  <dcterms:modified xsi:type="dcterms:W3CDTF">2015-12-28T13:43:53Z</dcterms:modified>
</cp:coreProperties>
</file>