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03"/>
  </p:notesMasterIdLst>
  <p:sldIdLst>
    <p:sldId id="256" r:id="rId2"/>
    <p:sldId id="351" r:id="rId3"/>
    <p:sldId id="353" r:id="rId4"/>
    <p:sldId id="357" r:id="rId5"/>
    <p:sldId id="358" r:id="rId6"/>
    <p:sldId id="359" r:id="rId7"/>
    <p:sldId id="360" r:id="rId8"/>
    <p:sldId id="361" r:id="rId9"/>
    <p:sldId id="362" r:id="rId10"/>
    <p:sldId id="282" r:id="rId11"/>
    <p:sldId id="329" r:id="rId12"/>
    <p:sldId id="330" r:id="rId13"/>
    <p:sldId id="332" r:id="rId14"/>
    <p:sldId id="331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6" r:id="rId27"/>
    <p:sldId id="347" r:id="rId28"/>
    <p:sldId id="348" r:id="rId29"/>
    <p:sldId id="344" r:id="rId30"/>
    <p:sldId id="430" r:id="rId31"/>
    <p:sldId id="355" r:id="rId32"/>
    <p:sldId id="356" r:id="rId33"/>
    <p:sldId id="432" r:id="rId34"/>
    <p:sldId id="433" r:id="rId35"/>
    <p:sldId id="364" r:id="rId36"/>
    <p:sldId id="365" r:id="rId37"/>
    <p:sldId id="366" r:id="rId38"/>
    <p:sldId id="367" r:id="rId39"/>
    <p:sldId id="369" r:id="rId40"/>
    <p:sldId id="368" r:id="rId41"/>
    <p:sldId id="370" r:id="rId42"/>
    <p:sldId id="371" r:id="rId43"/>
    <p:sldId id="372" r:id="rId44"/>
    <p:sldId id="373" r:id="rId45"/>
    <p:sldId id="374" r:id="rId46"/>
    <p:sldId id="379" r:id="rId47"/>
    <p:sldId id="380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40" r:id="rId66"/>
    <p:sldId id="402" r:id="rId67"/>
    <p:sldId id="403" r:id="rId68"/>
    <p:sldId id="404" r:id="rId69"/>
    <p:sldId id="405" r:id="rId70"/>
    <p:sldId id="406" r:id="rId71"/>
    <p:sldId id="407" r:id="rId72"/>
    <p:sldId id="408" r:id="rId73"/>
    <p:sldId id="409" r:id="rId74"/>
    <p:sldId id="410" r:id="rId75"/>
    <p:sldId id="411" r:id="rId76"/>
    <p:sldId id="412" r:id="rId77"/>
    <p:sldId id="413" r:id="rId78"/>
    <p:sldId id="414" r:id="rId79"/>
    <p:sldId id="415" r:id="rId80"/>
    <p:sldId id="416" r:id="rId81"/>
    <p:sldId id="417" r:id="rId82"/>
    <p:sldId id="418" r:id="rId83"/>
    <p:sldId id="419" r:id="rId84"/>
    <p:sldId id="420" r:id="rId85"/>
    <p:sldId id="421" r:id="rId86"/>
    <p:sldId id="422" r:id="rId87"/>
    <p:sldId id="423" r:id="rId88"/>
    <p:sldId id="424" r:id="rId89"/>
    <p:sldId id="425" r:id="rId90"/>
    <p:sldId id="426" r:id="rId91"/>
    <p:sldId id="427" r:id="rId92"/>
    <p:sldId id="428" r:id="rId93"/>
    <p:sldId id="431" r:id="rId94"/>
    <p:sldId id="429" r:id="rId95"/>
    <p:sldId id="434" r:id="rId96"/>
    <p:sldId id="435" r:id="rId97"/>
    <p:sldId id="436" r:id="rId98"/>
    <p:sldId id="437" r:id="rId99"/>
    <p:sldId id="438" r:id="rId100"/>
    <p:sldId id="439" r:id="rId101"/>
    <p:sldId id="354" r:id="rId10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1" autoAdjust="0"/>
    <p:restoredTop sz="83688" autoAdjust="0"/>
  </p:normalViewPr>
  <p:slideViewPr>
    <p:cSldViewPr snapToGrid="0">
      <p:cViewPr varScale="1">
        <p:scale>
          <a:sx n="145" d="100"/>
          <a:sy n="145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notesMaster" Target="notesMasters/notesMaster1.xml"/><Relationship Id="rId104" Type="http://schemas.openxmlformats.org/officeDocument/2006/relationships/presProps" Target="presProps.xml"/><Relationship Id="rId105" Type="http://schemas.openxmlformats.org/officeDocument/2006/relationships/viewProps" Target="viewProps.xml"/><Relationship Id="rId106" Type="http://schemas.openxmlformats.org/officeDocument/2006/relationships/theme" Target="theme/theme1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33312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10136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48559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59749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924914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86020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921638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509345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39116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7358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611100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6820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15648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81825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61379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07933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73814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25063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0284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20300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5608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87636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74892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24523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796886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23001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48332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976992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02310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64919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942091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143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00860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73367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880676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798764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514025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9400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624127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299614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614642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0344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032410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616261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62893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584007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247216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7500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387450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2637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889378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261031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4844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30399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690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331637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510445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676376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690548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07069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462776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882642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591651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9385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705155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794725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70564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119302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893910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451664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643450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1803728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097915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164339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40657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917177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321339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4340023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4039711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307771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5828960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9972109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2594386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675632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6739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2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1주차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556648" y="2064423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Why Python?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2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182622" y="341393"/>
            <a:ext cx="1348912" cy="725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숙제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066801"/>
            <a:ext cx="85153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564721" y="1725848"/>
            <a:ext cx="2273948" cy="1384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라이브러리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(Library)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2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82078" y="1665887"/>
            <a:ext cx="1689331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우아함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(Grace)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6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74230" y="1478027"/>
            <a:ext cx="3928911" cy="1804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List = [3, 1, 77, 2, 6, 79]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List.</a:t>
            </a:r>
            <a:r>
              <a:rPr lang="en-US" altLang="ko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sort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330283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82078" y="1665887"/>
            <a:ext cx="1689331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쉽다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(Easy)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5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1226255" y="1748333"/>
            <a:ext cx="6621096" cy="1384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https://www.python.org/downloads/release/python-2711/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37" y="280416"/>
            <a:ext cx="5890984" cy="46070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81266" y="3432748"/>
            <a:ext cx="1011836" cy="157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4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528893"/>
            <a:ext cx="4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4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528893"/>
            <a:ext cx="4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6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528893"/>
            <a:ext cx="4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612211" y="2109419"/>
            <a:ext cx="1920294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강사 소개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7" y="1274163"/>
            <a:ext cx="3696949" cy="3696949"/>
          </a:xfrm>
          <a:prstGeom prst="rect">
            <a:avLst/>
          </a:prstGeom>
        </p:spPr>
      </p:pic>
      <p:sp>
        <p:nvSpPr>
          <p:cNvPr id="5" name="Shape 87"/>
          <p:cNvSpPr txBox="1">
            <a:spLocks/>
          </p:cNvSpPr>
          <p:nvPr/>
        </p:nvSpPr>
        <p:spPr>
          <a:xfrm>
            <a:off x="4823894" y="748072"/>
            <a:ext cx="4252650" cy="4232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조경민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24세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2011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과천외고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졸업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2012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경희대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입학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2013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인하대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입학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2014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인하대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창업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해커톤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우수상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2014 ACM-ICPC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동상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2015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한국정보과학회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논문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기고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2015~ SW Maestro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ko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5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3281 -0.33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49" y="-166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528893"/>
            <a:ext cx="4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528893"/>
            <a:ext cx="4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7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40" y="1793304"/>
            <a:ext cx="4352381" cy="1961905"/>
          </a:xfrm>
          <a:prstGeom prst="rect">
            <a:avLst/>
          </a:prstGeom>
        </p:spPr>
      </p:pic>
      <p:sp>
        <p:nvSpPr>
          <p:cNvPr id="3" name="Shape 87"/>
          <p:cNvSpPr txBox="1">
            <a:spLocks/>
          </p:cNvSpPr>
          <p:nvPr/>
        </p:nvSpPr>
        <p:spPr>
          <a:xfrm>
            <a:off x="2852688" y="1793304"/>
            <a:ext cx="3435686" cy="7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Windows + r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87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93827E-7 L 0.00104 -0.1796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46914E-6 L 0.00017 0.11481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544"/>
            <a:ext cx="9144000" cy="424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1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672369" y="2145282"/>
            <a:ext cx="3994761" cy="8464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“Hello World”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81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86769" y="1353827"/>
            <a:ext cx="1833263" cy="2442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99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= 39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 = a + b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c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9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86769" y="1353827"/>
            <a:ext cx="2844767" cy="2442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99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= 39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 = a - b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c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67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86769" y="1353827"/>
            <a:ext cx="2844767" cy="2442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99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= 39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 = a * b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c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1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86769" y="1353827"/>
            <a:ext cx="2844767" cy="2442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99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= 39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 = a / b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c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7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10252" y="1469088"/>
            <a:ext cx="3259704" cy="1988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a, b, c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변수라고 합니다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(variable)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4726458" y="1336103"/>
            <a:ext cx="4057778" cy="1931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이과생이 아니더라도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코딩은 </a:t>
            </a:r>
            <a:r>
              <a:rPr lang="ko" altLang="en-US" dirty="0" smtClean="0">
                <a:solidFill>
                  <a:schemeClr val="accent4">
                    <a:lumMod val="75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쉽고</a:t>
            </a:r>
            <a:endParaRPr lang="en-US" altLang="ko" dirty="0">
              <a:solidFill>
                <a:schemeClr val="accent4">
                  <a:lumMod val="75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정말 </a:t>
            </a:r>
            <a:r>
              <a:rPr lang="ko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재미있다</a:t>
            </a:r>
            <a:endParaRPr lang="en-US" altLang="ko" dirty="0" smtClean="0">
              <a:solidFill>
                <a:schemeClr val="accent6">
                  <a:lumMod val="60000"/>
                  <a:lumOff val="4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45" y="277318"/>
            <a:ext cx="3585556" cy="46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934" y="431801"/>
            <a:ext cx="83396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• 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프로그래밍에서 변수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變數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는 아직 알려지지 않거나 어느 정도까 지만 알려져 있는 양이나 정보에 대한 상징적인 이름이다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 소스 코 드에서의 변수 이름은 일반적으로 데이터 저장 위치와 그 안의 내용물과 관련되어 있으며 이러한 것들은 프로그램 실행 도중에 변경될 수 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endParaRPr kumimoji="1" lang="en-US" altLang="ko-KR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•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프로그래밍에서의 변수는 수학에서 말하는 변수의 개념과 완전히 일치하 지 않을 수도 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 변수의 값은 수학에서처럼 등식이나 공식의 필 수적인 부분이 아니다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 환경에서 변수는 반복적인 과정 안에서 이 용할 수도 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이를테면 한 장소의 값을 할당한 뒤 어느 곳에서 사용한 다음 새로운 값으로 다시 할당하고 같은 방법으로 다시 사용할 수도 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 프로그래밍에서의 변수는 긴 이름이 자주 나오며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어떻게 이용할 것인지에 대한 설명을 나타내는 반면 수학에서의 변수는 짧은 시간 동안 쓰이는 간결한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한 두 개 문자 이름이다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endParaRPr kumimoji="1" lang="en-US" altLang="ko-KR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•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컴파일러는 변수의 상징적인 이름을 데이터의 실제 위치로 치환해야 한다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변수 값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형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위치는 일반적으로 고정된 채 유지되는 반면 위치에 저장되어 있는 데이터는 프로그램 실행 도중 변경될 수 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endParaRPr kumimoji="1" lang="ko-KR" altLang="en-US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6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10252" y="1469088"/>
            <a:ext cx="3259704" cy="1988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99,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39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is-I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상</a:t>
            </a: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수라고 합니다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(constant)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6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10252" y="1469088"/>
            <a:ext cx="3259704" cy="1988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=, +, * ,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연산자</a:t>
            </a: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라고 합니다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(operator)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0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962400" y="2260600"/>
            <a:ext cx="2507555" cy="1197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a + 1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65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30135" y="2286000"/>
            <a:ext cx="1727200" cy="931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+= 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2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68212" y="2109018"/>
            <a:ext cx="2701743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bg-BG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50 - 5*6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2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72484" y="2131140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is-IS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(50 - </a:t>
            </a:r>
            <a:r>
              <a:rPr lang="is-I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5*6</a:t>
            </a:r>
            <a:r>
              <a:rPr lang="is-IS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 / 4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75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02529" y="1968907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4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07561" y="1246236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10001 </a:t>
            </a:r>
            <a:r>
              <a:rPr lang="en-US" altLang="ko-KR" sz="1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 = 11 </a:t>
            </a:r>
            <a:r>
              <a:rPr lang="en-US" altLang="ko" sz="1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sz="1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807561" y="2718617"/>
            <a:ext cx="151906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Integer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정수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90546" y="2072146"/>
            <a:ext cx="3783196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type(17</a:t>
            </a: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8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54307" y="2093920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코드란 무엇인가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63316" y="1828797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float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부동소수점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1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67454" y="2079520"/>
            <a:ext cx="3721933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type(17.0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8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48567" y="1887791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17.0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01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48567" y="1887791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17.0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//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5.0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89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48567" y="1887791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%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4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48567" y="1887791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 ** 2 = ?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 ** 7 = 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06154" y="1721461"/>
            <a:ext cx="3414779" cy="1275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어떤 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로 나눈 나머지는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3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0556" y="2136329"/>
            <a:ext cx="1323512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 % 8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62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58089" y="1899263"/>
            <a:ext cx="1907712" cy="1140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 &lt;&lt; 2 = ?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 &lt;&lt; 1 = 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4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35889" y="1433597"/>
            <a:ext cx="1348911" cy="632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 </a:t>
            </a: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11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461088" y="2127863"/>
            <a:ext cx="4498511" cy="632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왼쪽으로 한 칸 씩 이동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4205221" y="2923731"/>
            <a:ext cx="1348911" cy="632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110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2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878222" y="2049675"/>
            <a:ext cx="3987151" cy="789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C, Java, Python, Ruby 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8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28356" y="1399732"/>
            <a:ext cx="1729911" cy="640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Shift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연산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3019889" y="2517332"/>
            <a:ext cx="3922778" cy="691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곱하거나 나눈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결과를 갖는다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7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87673"/>
              </p:ext>
            </p:extLst>
          </p:nvPr>
        </p:nvGraphicFramePr>
        <p:xfrm>
          <a:off x="1524000" y="539747"/>
          <a:ext cx="6096000" cy="4150785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+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더하기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-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빼기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*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곱하기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/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나누기</a:t>
                      </a:r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(</a:t>
                      </a:r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둘 다 </a:t>
                      </a:r>
                      <a:r>
                        <a:rPr lang="en-US" altLang="ko-KR" sz="1400" b="0" i="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int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면 결과도 </a:t>
                      </a:r>
                      <a:r>
                        <a:rPr lang="en-US" altLang="ko-KR" sz="1400" b="0" i="0" baseline="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int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하나라도 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float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이면 결과는 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float)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%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나머지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69352"/>
              </p:ext>
            </p:extLst>
          </p:nvPr>
        </p:nvGraphicFramePr>
        <p:xfrm>
          <a:off x="1524000" y="539747"/>
          <a:ext cx="6096000" cy="2490471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//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나누고 소수점 아래 없애기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**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거듭제곱하기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&lt;&lt;,</a:t>
                      </a:r>
                      <a:r>
                        <a:rPr lang="ko-KR" altLang="en-US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</a:t>
                      </a:r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&gt;&gt;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비트 단위 </a:t>
                      </a:r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Shift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연산</a:t>
                      </a:r>
                      <a:endParaRPr lang="en-US" altLang="ko-KR" sz="1400" b="0" i="0" baseline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2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로 곱하거나 나누는 효과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6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44356" y="2178663"/>
            <a:ext cx="1907712" cy="1140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String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08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44356" y="2178663"/>
            <a:ext cx="1907712" cy="1140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문자열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7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07754" y="2127863"/>
            <a:ext cx="3736511" cy="1140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6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0104 -0.2206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ord[0]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43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word[5]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61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word[6]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1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19421" y="1814597"/>
            <a:ext cx="2703577" cy="1267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 .. ]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인덱스라고 한다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2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708615" y="1953810"/>
            <a:ext cx="3987151" cy="12834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인간이 컴퓨터에게 명령을 내리기 위한 언어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7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-1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7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-2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0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3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5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44154" y="1052597"/>
            <a:ext cx="4794846" cy="2918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hr-HR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+---+---+---+---+---+---+ |   P  |  y   |   t  |   h  |   o |  n  | +---+---+---+---+---+---+ 0     1      2     3     4     5     6 -6  -5    -4    -3   -2   -1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13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word[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1:4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06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608667" y="2712063"/>
            <a:ext cx="6697132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“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vkdlTjsdms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wjdakf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tnlqtmqslek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1498601" y="1027197"/>
            <a:ext cx="6697132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아래 문자열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마지막 문자에 접근하는 방법에는 무엇이 있을까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8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59199" y="2661263"/>
            <a:ext cx="2396068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len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250266" y="1323530"/>
            <a:ext cx="1413934" cy="1174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</a:t>
            </a: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[-1]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72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489200" y="1879600"/>
            <a:ext cx="5545666" cy="1261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길이를 알려주는 함수입니다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81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ord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 is easy!”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46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878222" y="2049675"/>
            <a:ext cx="3987151" cy="789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컴파일이란 무엇인가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ord * 3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59021" y="1983929"/>
            <a:ext cx="3812711" cy="7508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줄바꿈은 어떻게 하나요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4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94954" y="2000862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para = “Python\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nand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me”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2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94954" y="2000862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para = “Python</a:t>
            </a:r>
            <a:r>
              <a:rPr lang="en-US" altLang="ko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</a:t>
            </a:r>
            <a:r>
              <a:rPr lang="en-US" altLang="ko" b="1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and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me”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76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44354" y="1839995"/>
            <a:ext cx="1839979" cy="12926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Python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and me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71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536" y="950995"/>
            <a:ext cx="3132666" cy="3180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para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'Python\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nand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me'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print para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Python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and me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3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59021" y="1873862"/>
            <a:ext cx="3812711" cy="1199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문장 안에 인용문이 있다면 어떻게 하나요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74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99754" y="2093995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ref = “She said “yes””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36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99754" y="2093995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ref = </a:t>
            </a:r>
            <a:r>
              <a:rPr lang="en-US" altLang="ko" dirty="0" smtClean="0">
                <a:solidFill>
                  <a:srgbClr val="00B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“She said “</a:t>
            </a:r>
            <a:r>
              <a:rPr lang="en-U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yes””</a:t>
            </a:r>
            <a:endParaRPr lang="ko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8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16688" y="2119395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ref = “She said 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\“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yes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\”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03583" y="1680965"/>
            <a:ext cx="3987151" cy="1733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코드를 컴퓨터가 알아듣는 기계어로 변환하는 과정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1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16688" y="2119395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ref = “She said 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yes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46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16688" y="2119395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ref = </a:t>
            </a:r>
            <a:r>
              <a:rPr lang="en-US" altLang="ko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She said 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yes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r>
              <a:rPr lang="en-US" altLang="ko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endParaRPr lang="ko" dirty="0">
              <a:solidFill>
                <a:srgbClr val="FFFF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05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02954" y="1856928"/>
            <a:ext cx="3812711" cy="1199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저는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문자를 정말로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쓰고 싶은데요 </a:t>
            </a:r>
            <a:r>
              <a:rPr lang="is-I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2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38600" y="1712994"/>
            <a:ext cx="2633132" cy="1800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쓰세요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  <a:p>
            <a:pPr>
              <a:spcBef>
                <a:spcPts val="0"/>
              </a:spcBef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rint “\\”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6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08688" y="1780727"/>
            <a:ext cx="5184313" cy="1716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\, \, \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이거 넣는 게 너무 복잡해요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좀 더 쉬운 방법 없나요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163821" y="1509795"/>
            <a:ext cx="5252045" cy="2317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easystr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”””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She said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“Python is easy”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”””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29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07088" y="1806128"/>
            <a:ext cx="5252045" cy="13096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easystr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'\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nShe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said\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n"Python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is easy"\n'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8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40021" y="1628328"/>
            <a:ext cx="5252045" cy="2317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easystr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”””</a:t>
            </a:r>
            <a:r>
              <a:rPr lang="en-US" altLang="ko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She said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“Python is easy”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”””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41154" y="730861"/>
            <a:ext cx="4735579" cy="8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알고리즘의 세 가지 기본 요소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1360422" y="2737461"/>
            <a:ext cx="1848446" cy="8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Sequence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3905332" y="2737461"/>
            <a:ext cx="1848446" cy="8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Decision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6450243" y="2737461"/>
            <a:ext cx="1848446" cy="8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Repetition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1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24" y="186265"/>
            <a:ext cx="3077724" cy="48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03583" y="1680965"/>
            <a:ext cx="3987151" cy="1733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0111010101010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1010101001010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1010010110100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is-I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0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371600" y="1806128"/>
            <a:ext cx="6087533" cy="13096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좀 더 그럴듯한 코딩을 위해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" dirty="0">
                <a:solidFill>
                  <a:schemeClr val="accent3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https://</a:t>
            </a:r>
            <a:r>
              <a:rPr lang="en-US" altLang="ko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www.jetbrains.com</a:t>
            </a:r>
            <a:r>
              <a:rPr lang="en-US" altLang="ko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r>
              <a:rPr lang="en-US" altLang="ko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pycharm</a:t>
            </a:r>
            <a:r>
              <a:rPr lang="en-US" altLang="ko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endParaRPr lang="ko" dirty="0">
              <a:solidFill>
                <a:schemeClr val="accent3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35221" y="2119395"/>
            <a:ext cx="3812711" cy="666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문을 이용한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selection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46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77088" y="383726"/>
            <a:ext cx="2297179" cy="4391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조건절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elif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조건절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lse: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5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664290" y="2652794"/>
            <a:ext cx="4574712" cy="1318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raw_input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기본적으로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타입으로 입력값을 받는다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664290" y="1145727"/>
            <a:ext cx="4574712" cy="708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int</a:t>
            </a:r>
            <a:r>
              <a:rPr lang="en-U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raw_input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(“Enter 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…”)</a:t>
            </a:r>
            <a:r>
              <a:rPr lang="is-I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is-I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??</a:t>
            </a:r>
            <a:endParaRPr lang="ko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02954" y="1704527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문을 이용하여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간단한 연애 시뮬레이션 게임을 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32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75487" y="1611393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hile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조건절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10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79154" y="1679126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팩토리얼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(!)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출력하는 프로그램을 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8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79154" y="1679126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변수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범위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41621" y="1687593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ontinue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break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그리고 이중 반복문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61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826088" y="942525"/>
            <a:ext cx="5700779" cy="31130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숙제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사용자가 입력한 수가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이라면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피보나치 수열의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번째 항을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출력하는 프로그램을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3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</TotalTime>
  <Words>890</Words>
  <Application>Microsoft Macintosh PowerPoint</Application>
  <PresentationFormat>화면 슬라이드 쇼(16:9)</PresentationFormat>
  <Paragraphs>222</Paragraphs>
  <Slides>101</Slides>
  <Notes>88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101</vt:i4>
      </vt:variant>
    </vt:vector>
  </HeadingPairs>
  <TitlesOfParts>
    <vt:vector size="107" baseType="lpstr">
      <vt:lpstr>-윤고딕130</vt:lpstr>
      <vt:lpstr>Apple SD Gothic Neo Thin</vt:lpstr>
      <vt:lpstr>Montserrat</vt:lpstr>
      <vt:lpstr>PT Serif</vt:lpstr>
      <vt:lpstr>Arial</vt:lpstr>
      <vt:lpstr>Beatrice template</vt:lpstr>
      <vt:lpstr>파이썬 입문 1주차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188</cp:revision>
  <dcterms:modified xsi:type="dcterms:W3CDTF">2016-03-02T05:19:55Z</dcterms:modified>
</cp:coreProperties>
</file>