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81"/>
  </p:notesMasterIdLst>
  <p:sldIdLst>
    <p:sldId id="256" r:id="rId2"/>
    <p:sldId id="357" r:id="rId3"/>
    <p:sldId id="484" r:id="rId4"/>
    <p:sldId id="485" r:id="rId5"/>
    <p:sldId id="483" r:id="rId6"/>
    <p:sldId id="486" r:id="rId7"/>
    <p:sldId id="487" r:id="rId8"/>
    <p:sldId id="488" r:id="rId9"/>
    <p:sldId id="503" r:id="rId10"/>
    <p:sldId id="536" r:id="rId11"/>
    <p:sldId id="467" r:id="rId12"/>
    <p:sldId id="441" r:id="rId13"/>
    <p:sldId id="489" r:id="rId14"/>
    <p:sldId id="491" r:id="rId15"/>
    <p:sldId id="442" r:id="rId16"/>
    <p:sldId id="443" r:id="rId17"/>
    <p:sldId id="359" r:id="rId18"/>
    <p:sldId id="360" r:id="rId19"/>
    <p:sldId id="492" r:id="rId20"/>
    <p:sldId id="361" r:id="rId21"/>
    <p:sldId id="493" r:id="rId22"/>
    <p:sldId id="494" r:id="rId23"/>
    <p:sldId id="500" r:id="rId24"/>
    <p:sldId id="495" r:id="rId25"/>
    <p:sldId id="444" r:id="rId26"/>
    <p:sldId id="496" r:id="rId27"/>
    <p:sldId id="497" r:id="rId28"/>
    <p:sldId id="501" r:id="rId29"/>
    <p:sldId id="498" r:id="rId30"/>
    <p:sldId id="499" r:id="rId31"/>
    <p:sldId id="504" r:id="rId32"/>
    <p:sldId id="502" r:id="rId33"/>
    <p:sldId id="535" r:id="rId34"/>
    <p:sldId id="533" r:id="rId35"/>
    <p:sldId id="534" r:id="rId36"/>
    <p:sldId id="446" r:id="rId37"/>
    <p:sldId id="362" r:id="rId38"/>
    <p:sldId id="447" r:id="rId39"/>
    <p:sldId id="329" r:id="rId40"/>
    <p:sldId id="448" r:id="rId41"/>
    <p:sldId id="449" r:id="rId42"/>
    <p:sldId id="507" r:id="rId43"/>
    <p:sldId id="505" r:id="rId44"/>
    <p:sldId id="506" r:id="rId45"/>
    <p:sldId id="508" r:id="rId46"/>
    <p:sldId id="511" r:id="rId47"/>
    <p:sldId id="513" r:id="rId48"/>
    <p:sldId id="515" r:id="rId49"/>
    <p:sldId id="526" r:id="rId50"/>
    <p:sldId id="482" r:id="rId51"/>
    <p:sldId id="540" r:id="rId52"/>
    <p:sldId id="541" r:id="rId53"/>
    <p:sldId id="542" r:id="rId54"/>
    <p:sldId id="543" r:id="rId55"/>
    <p:sldId id="544" r:id="rId56"/>
    <p:sldId id="545" r:id="rId57"/>
    <p:sldId id="546" r:id="rId58"/>
    <p:sldId id="547" r:id="rId59"/>
    <p:sldId id="548" r:id="rId60"/>
    <p:sldId id="512" r:id="rId61"/>
    <p:sldId id="517" r:id="rId62"/>
    <p:sldId id="519" r:id="rId63"/>
    <p:sldId id="510" r:id="rId64"/>
    <p:sldId id="514" r:id="rId65"/>
    <p:sldId id="516" r:id="rId66"/>
    <p:sldId id="518" r:id="rId67"/>
    <p:sldId id="520" r:id="rId68"/>
    <p:sldId id="521" r:id="rId69"/>
    <p:sldId id="522" r:id="rId70"/>
    <p:sldId id="523" r:id="rId71"/>
    <p:sldId id="528" r:id="rId72"/>
    <p:sldId id="529" r:id="rId73"/>
    <p:sldId id="527" r:id="rId74"/>
    <p:sldId id="530" r:id="rId75"/>
    <p:sldId id="531" r:id="rId76"/>
    <p:sldId id="532" r:id="rId77"/>
    <p:sldId id="538" r:id="rId78"/>
    <p:sldId id="539" r:id="rId79"/>
    <p:sldId id="354" r:id="rId8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0806"/>
    <a:srgbClr val="19BBD5"/>
    <a:srgbClr val="F3EFEA"/>
    <a:srgbClr val="BCBF2F"/>
    <a:srgbClr val="4B1511"/>
    <a:srgbClr val="35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42" autoAdjust="0"/>
    <p:restoredTop sz="83671" autoAdjust="0"/>
  </p:normalViewPr>
  <p:slideViewPr>
    <p:cSldViewPr snapToGrid="0">
      <p:cViewPr>
        <p:scale>
          <a:sx n="145" d="100"/>
          <a:sy n="145" d="100"/>
        </p:scale>
        <p:origin x="1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5707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337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18379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73303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67753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35167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6139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36916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56106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83039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70515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5904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73701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91717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05478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88714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4669682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544988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366369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304363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098945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778124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31019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312510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6771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917182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772783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32022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781576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99553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962621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673946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64826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10136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996663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678907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780285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762764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55556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748247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74087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67180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284159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066018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81320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916383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541597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773068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1420938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259454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820418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221974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222009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897774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810372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93752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5401652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291577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916903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161584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416095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6742969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143496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657114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1201468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626628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37595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6818537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5864069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8154404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4888173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2856739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4842154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46542423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8072217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633132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3753262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522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46075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8857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0000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34275" y="1991812"/>
            <a:ext cx="78888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1pPr>
            <a:lvl2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2pPr>
            <a:lvl3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3pPr>
            <a:lvl4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4pPr>
            <a:lvl5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5pPr>
            <a:lvl6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6pPr>
            <a:lvl7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7pPr>
            <a:lvl8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8pPr>
            <a:lvl9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9pPr>
          </a:lstStyle>
          <a:p>
            <a:endParaRPr dirty="0"/>
          </a:p>
        </p:txBody>
      </p:sp>
      <p:cxnSp>
        <p:nvCxnSpPr>
          <p:cNvPr id="9" name="Shape 9"/>
          <p:cNvCxnSpPr/>
          <p:nvPr/>
        </p:nvCxnSpPr>
        <p:spPr>
          <a:xfrm rot="10800000">
            <a:off x="2588099" y="3641118"/>
            <a:ext cx="3967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oval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600500" y="2040543"/>
            <a:ext cx="5857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defRPr sz="3600"/>
            </a:lvl1pPr>
            <a:lvl2pPr algn="l" rtl="0">
              <a:spcBef>
                <a:spcPts val="0"/>
              </a:spcBef>
              <a:buSzPct val="100000"/>
              <a:defRPr sz="3600"/>
            </a:lvl2pPr>
            <a:lvl3pPr algn="l" rtl="0">
              <a:spcBef>
                <a:spcPts val="0"/>
              </a:spcBef>
              <a:buSzPct val="100000"/>
              <a:defRPr sz="3600"/>
            </a:lvl3pPr>
            <a:lvl4pPr algn="l" rtl="0">
              <a:spcBef>
                <a:spcPts val="0"/>
              </a:spcBef>
              <a:buSzPct val="100000"/>
              <a:defRPr sz="3600"/>
            </a:lvl4pPr>
            <a:lvl5pPr algn="l" rtl="0">
              <a:spcBef>
                <a:spcPts val="0"/>
              </a:spcBef>
              <a:buSzPct val="100000"/>
              <a:defRPr sz="3600"/>
            </a:lvl5pPr>
            <a:lvl6pPr algn="l" rtl="0">
              <a:spcBef>
                <a:spcPts val="0"/>
              </a:spcBef>
              <a:buSzPct val="100000"/>
              <a:defRPr sz="3600"/>
            </a:lvl6pPr>
            <a:lvl7pPr algn="l" rtl="0">
              <a:spcBef>
                <a:spcPts val="0"/>
              </a:spcBef>
              <a:buSzPct val="100000"/>
              <a:defRPr sz="3600"/>
            </a:lvl7pPr>
            <a:lvl8pPr algn="l" rtl="0">
              <a:spcBef>
                <a:spcPts val="0"/>
              </a:spcBef>
              <a:buSzPct val="100000"/>
              <a:defRPr sz="3600"/>
            </a:lvl8pPr>
            <a:lvl9pPr algn="l" rtl="0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2600400" y="3182962"/>
            <a:ext cx="58578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1pPr>
            <a:lvl2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2pPr>
            <a:lvl3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3pPr>
            <a:lvl4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4pPr>
            <a:lvl5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5pPr>
            <a:lvl6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6pPr>
            <a:lvl7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7pPr>
            <a:lvl8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8pPr>
            <a:lvl9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 rot="10800000">
            <a:off x="-15990" y="2933510"/>
            <a:ext cx="2476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cxnSp>
        <p:nvCxnSpPr>
          <p:cNvPr id="21" name="Shape 21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2" name="Shape 22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26350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70698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8" name="Shape 2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600500" y="4396706"/>
            <a:ext cx="3957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360"/>
              </a:spcBef>
              <a:buSzPct val="100000"/>
              <a:buNone/>
              <a:defRPr sz="1800" i="1"/>
            </a:lvl1pPr>
          </a:lstStyle>
          <a:p>
            <a:endParaRPr/>
          </a:p>
        </p:txBody>
      </p:sp>
      <p:cxnSp>
        <p:nvCxnSpPr>
          <p:cNvPr id="42" name="Shape 42"/>
          <p:cNvCxnSpPr/>
          <p:nvPr/>
        </p:nvCxnSpPr>
        <p:spPr>
          <a:xfrm rot="10800000">
            <a:off x="-15899" y="4689846"/>
            <a:ext cx="23339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43" name="Shape 43"/>
          <p:cNvCxnSpPr/>
          <p:nvPr/>
        </p:nvCxnSpPr>
        <p:spPr>
          <a:xfrm>
            <a:off x="6825900" y="4689846"/>
            <a:ext cx="23393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bg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2622900" y="205987"/>
            <a:ext cx="38981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youtu.be/clHOuZmqaZA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.gi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6.jp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991825"/>
            <a:ext cx="6957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 altLang="en-US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파이썬 입문 </a:t>
            </a:r>
            <a:r>
              <a:rPr lang="en-US" altLang="ko" sz="3200" b="0" dirty="0"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  <a:r>
              <a:rPr lang="ko-KR" altLang="en-US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회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차</a:t>
            </a:r>
            <a:b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</a:br>
            <a:r>
              <a:rPr lang="en-US" altLang="ko" sz="3200" b="0" dirty="0" err="1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wifi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 p@$$w0rd: track333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034637" y="1293437"/>
            <a:ext cx="3657600" cy="32839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7200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중간고사</a:t>
            </a:r>
            <a:endParaRPr lang="en-US" altLang="ko" sz="7200" dirty="0">
              <a:solidFill>
                <a:srgbClr val="FF0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3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01980" y="2081978"/>
            <a:ext cx="2497375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객체와 파이썬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62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654068" y="1349746"/>
            <a:ext cx="1957693" cy="2248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파이썬은 객체지향 프로그래밍 언어입니다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22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72250" y="1545026"/>
            <a:ext cx="3121178" cy="1913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객체지향적이지 않은 상태로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코딩을 한다면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6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947956" y="394282"/>
            <a:ext cx="7415868" cy="39690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삼각형 두 개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가 좌표평면 위에 있는데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 두 개의 삼각형을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 </a:t>
            </a:r>
            <a:r>
              <a:rPr lang="ko-KR" altLang="en-US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방향으로 </a:t>
            </a:r>
            <a:r>
              <a:rPr lang="en-US" altLang="ko-KR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1,</a:t>
            </a:r>
            <a:r>
              <a:rPr lang="ko-KR" altLang="en-US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 </a:t>
            </a:r>
            <a:r>
              <a:rPr lang="ko-KR" altLang="en-US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방향으로 </a:t>
            </a:r>
            <a:r>
              <a:rPr lang="en-US" altLang="ko-KR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r>
              <a:rPr lang="ko-KR" altLang="en-US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만큼 이동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하는 시뮬레이션 프로그램을 만들어라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96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60740" y="1648264"/>
            <a:ext cx="3121178" cy="1913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객체지향은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우리가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편하기 위해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하는 것입니다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83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81827" y="1435845"/>
            <a:ext cx="2281410" cy="1584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클래스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(class)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543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581157" y="964856"/>
            <a:ext cx="6339520" cy="3694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클래스</a:t>
            </a:r>
            <a:endParaRPr lang="en-US" altLang="ko-KR" sz="2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endParaRPr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어떠한 개념이 가지고 있는 정보를</a:t>
            </a:r>
            <a:endParaRPr lang="en-US" altLang="ko-KR" sz="2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한 데 모아 구현해 놓을 수 있는 방법</a:t>
            </a:r>
            <a:endParaRPr lang="ko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77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790286" y="964734"/>
            <a:ext cx="4231299" cy="3607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lass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human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height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174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weight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61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951963" y="891926"/>
            <a:ext cx="4046146" cy="3834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yeongmin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human()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yeongmin.height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yeongmin.weight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379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254307" y="2093920"/>
            <a:ext cx="2791109" cy="755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지난주 복습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2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767406" y="1476463"/>
            <a:ext cx="4046146" cy="1367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자 그럼 다시 삼각형으로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17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142624" y="613095"/>
            <a:ext cx="3484679" cy="45216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lass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my_triangle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name = “tri0”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x0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y0 = 0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x1 = 2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y1 = 0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x2 = 1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y2 = 2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3" name="Shape 87"/>
          <p:cNvSpPr txBox="1">
            <a:spLocks/>
          </p:cNvSpPr>
          <p:nvPr/>
        </p:nvSpPr>
        <p:spPr>
          <a:xfrm>
            <a:off x="543435" y="160789"/>
            <a:ext cx="1763537" cy="9046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mytri.py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111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874176" y="872455"/>
            <a:ext cx="4231299" cy="3607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riangle0 =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my_triangle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triangle1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my_triangle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triangle2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my_triangle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triangle3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my_triangle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triangle4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my_triangle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triangle5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my_triangle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3" name="Shape 87"/>
          <p:cNvSpPr txBox="1">
            <a:spLocks/>
          </p:cNvSpPr>
          <p:nvPr/>
        </p:nvSpPr>
        <p:spPr>
          <a:xfrm>
            <a:off x="543435" y="160789"/>
            <a:ext cx="1763537" cy="9046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mytri.py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29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620785" y="293615"/>
            <a:ext cx="2592198" cy="4479721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44522" y="1300292"/>
            <a:ext cx="23447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name = “tri0”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x0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0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y0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0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x1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2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y1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0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x2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1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y2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2</a:t>
            </a:r>
          </a:p>
        </p:txBody>
      </p:sp>
      <p:sp>
        <p:nvSpPr>
          <p:cNvPr id="5" name="타원 4"/>
          <p:cNvSpPr/>
          <p:nvPr/>
        </p:nvSpPr>
        <p:spPr>
          <a:xfrm>
            <a:off x="3506597" y="327171"/>
            <a:ext cx="2592198" cy="4479721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30334" y="1333848"/>
            <a:ext cx="23447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name = “tri0”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x0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0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y0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0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x1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2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y1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0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x2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1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y2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2</a:t>
            </a:r>
          </a:p>
        </p:txBody>
      </p:sp>
      <p:sp>
        <p:nvSpPr>
          <p:cNvPr id="9" name="타원 8"/>
          <p:cNvSpPr/>
          <p:nvPr/>
        </p:nvSpPr>
        <p:spPr>
          <a:xfrm>
            <a:off x="6258186" y="394283"/>
            <a:ext cx="2592198" cy="4479721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81923" y="1400960"/>
            <a:ext cx="23447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name = “tri0”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x0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0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y0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0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x1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2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y1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0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x2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1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y2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40052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581157" y="964856"/>
            <a:ext cx="6339520" cy="3694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클래스</a:t>
            </a:r>
            <a:endParaRPr lang="en-US" altLang="ko-KR" sz="2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endParaRPr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붕어빵을 찍어내는 </a:t>
            </a:r>
            <a:r>
              <a:rPr lang="ko-KR" altLang="en-US" sz="2400" dirty="0" smtClean="0">
                <a:solidFill>
                  <a:srgbClr val="FFFF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붕어빵 틀</a:t>
            </a:r>
            <a:r>
              <a:rPr lang="en-US" altLang="ko-KR" sz="2400" dirty="0" smtClean="0">
                <a:solidFill>
                  <a:srgbClr val="FFFF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ko" sz="2400" dirty="0">
              <a:solidFill>
                <a:srgbClr val="FFFF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3" name="Shape 87"/>
          <p:cNvSpPr txBox="1">
            <a:spLocks/>
          </p:cNvSpPr>
          <p:nvPr/>
        </p:nvSpPr>
        <p:spPr>
          <a:xfrm>
            <a:off x="492298" y="425343"/>
            <a:ext cx="2088859" cy="539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1800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누군가 말했더랬죠</a:t>
            </a:r>
            <a:r>
              <a:rPr lang="en-US" altLang="ko-KR" sz="1800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..</a:t>
            </a:r>
            <a:endParaRPr lang="ko" sz="1800" dirty="0">
              <a:solidFill>
                <a:srgbClr val="92D05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069409" y="522810"/>
            <a:ext cx="4046146" cy="3834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꼭 똑같은 상태로 시작해야만 하나요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이름이라든가 위치를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처음부터 다르게 만들어 낼 수는 없어요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511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566070" y="1157680"/>
            <a:ext cx="4046146" cy="3275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생성자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(constructor)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20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381511" y="964733"/>
            <a:ext cx="5160191" cy="3275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class 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my_triangle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__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init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__(self):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print “constructed”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8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425079" y="293615"/>
            <a:ext cx="2592198" cy="4479721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48816" y="1300292"/>
            <a:ext cx="23447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name 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kumimoji="1" lang="en-US" altLang="ko-KR" sz="24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Zix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x0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0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y0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0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x1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2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y1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0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x2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1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y2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2</a:t>
            </a:r>
          </a:p>
        </p:txBody>
      </p:sp>
      <p:sp>
        <p:nvSpPr>
          <p:cNvPr id="5" name="타원 4"/>
          <p:cNvSpPr/>
          <p:nvPr/>
        </p:nvSpPr>
        <p:spPr>
          <a:xfrm>
            <a:off x="4998787" y="293615"/>
            <a:ext cx="3121756" cy="4479721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65899" y="1468072"/>
            <a:ext cx="29634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name 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kumimoji="1" lang="en-US" altLang="ko-KR" sz="24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fastcampus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x0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y0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x1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7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y1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x2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6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y2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7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18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566070" y="1157680"/>
            <a:ext cx="4046146" cy="3275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멤버 함수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(member function)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4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079154" y="1679126"/>
            <a:ext cx="3770379" cy="1859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for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변수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in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범위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03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222120" y="293615"/>
            <a:ext cx="5160191" cy="3275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class 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my_triangle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.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member_func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(self, ...):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5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425079" y="293615"/>
            <a:ext cx="2592198" cy="4479721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48816" y="1300292"/>
            <a:ext cx="23447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name 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kumimoji="1" lang="en-US" altLang="ko-KR" sz="24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Zix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x0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y0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x1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y1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x2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y2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998787" y="293615"/>
            <a:ext cx="3121756" cy="4479721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65899" y="1468072"/>
            <a:ext cx="29634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name 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kumimoji="1" lang="en-US" altLang="ko-KR" sz="24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fastcampus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x0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y0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x1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7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y1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x2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6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y2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7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38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84263" y="578841"/>
            <a:ext cx="5160191" cy="3275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트라이앵글 클래스에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‘</a:t>
            </a:r>
            <a:r>
              <a:rPr lang="ko-KR" altLang="en-US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삼각형의 무게중심의 </a:t>
            </a:r>
            <a:r>
              <a:rPr lang="en-US" altLang="ko-KR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 </a:t>
            </a:r>
            <a:r>
              <a:rPr lang="ko-KR" altLang="en-US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좌표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를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리턴해주는 멤버함수를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만들어보자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</a:p>
          <a:p>
            <a:pPr algn="ctr"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무게중심의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좌표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(x0 + x1 + x2) / 3</a:t>
            </a:r>
          </a:p>
        </p:txBody>
      </p:sp>
      <p:sp>
        <p:nvSpPr>
          <p:cNvPr id="3" name="Shape 87"/>
          <p:cNvSpPr txBox="1">
            <a:spLocks/>
          </p:cNvSpPr>
          <p:nvPr/>
        </p:nvSpPr>
        <p:spPr>
          <a:xfrm>
            <a:off x="5645790" y="578841"/>
            <a:ext cx="3330429" cy="3825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ex)</a:t>
            </a:r>
          </a:p>
          <a:p>
            <a:pPr>
              <a:spcBef>
                <a:spcPts val="0"/>
              </a:spcBef>
              <a:buNone/>
            </a:pP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 = </a:t>
            </a:r>
            <a:r>
              <a:rPr lang="en-US" altLang="ko-KR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t0.get_cg_x()</a:t>
            </a:r>
            <a:endParaRPr lang="en-US" altLang="ko-KR" dirty="0">
              <a:solidFill>
                <a:srgbClr val="FFC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result</a:t>
            </a:r>
          </a:p>
        </p:txBody>
      </p:sp>
    </p:spTree>
    <p:extLst>
      <p:ext uri="{BB962C8B-B14F-4D97-AF65-F5344CB8AC3E}">
        <p14:creationId xmlns:p14="http://schemas.microsoft.com/office/powerpoint/2010/main" val="101833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008260" y="774690"/>
            <a:ext cx="3657600" cy="32839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숫자를 입력하면</a:t>
            </a:r>
            <a:endParaRPr lang="en-US" altLang="ko-KR" sz="36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해당 숫자만큼의 구구단을 출력하는 프로그램을 만들어보자</a:t>
            </a:r>
            <a:r>
              <a:rPr lang="en-US" altLang="ko-KR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r>
              <a:rPr lang="ko-KR" altLang="en-US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함께</a:t>
            </a:r>
            <a:r>
              <a:rPr lang="en-US" altLang="ko-KR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...)</a:t>
            </a:r>
            <a:endParaRPr lang="en-US" altLang="ko" sz="3600" dirty="0">
              <a:solidFill>
                <a:srgbClr val="FFFF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3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338754" y="2083777"/>
            <a:ext cx="5008388" cy="7644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  <a:hlinkClick r:id="rId3"/>
              </a:rPr>
              <a:t>https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  <a:hlinkClick r:id="rId3"/>
              </a:rPr>
              <a:t>://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  <a:hlinkClick r:id="rId3"/>
              </a:rPr>
              <a:t>youtu.be/clHOuZmqaZA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9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5029200" y="867265"/>
            <a:ext cx="3657600" cy="32839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여러분은 이제</a:t>
            </a:r>
            <a:endParaRPr lang="en-US" altLang="ko-KR" sz="36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천재 개발자 반열에 오르셨습니다</a:t>
            </a:r>
            <a:r>
              <a:rPr lang="en-US" altLang="ko-KR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endParaRPr lang="en-US" altLang="ko" sz="3600" dirty="0">
              <a:solidFill>
                <a:srgbClr val="FFFF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47" y="867265"/>
            <a:ext cx="3305463" cy="384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0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447875" y="1442906"/>
            <a:ext cx="3657600" cy="32839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클래스 구현과</a:t>
            </a:r>
            <a:endParaRPr lang="en-US" altLang="ko-KR" sz="36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함께 배우는</a:t>
            </a:r>
            <a:endParaRPr lang="en-US" altLang="ko-KR" sz="36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3600" dirty="0" smtClean="0">
                <a:solidFill>
                  <a:srgbClr val="FFFF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자료구조</a:t>
            </a:r>
            <a:endParaRPr lang="en-US" altLang="ko" sz="3600" dirty="0">
              <a:solidFill>
                <a:srgbClr val="FFFF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61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1688691" y="958295"/>
            <a:ext cx="5781367" cy="29500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자료구조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(Data structure)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데이터를 효율적으로 관리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표현하기 위해 저장하는 방법</a:t>
            </a: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806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778369" y="1749669"/>
            <a:ext cx="4816231" cy="2168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지난 주에 잠깐 나왔던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sz="48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리스트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와 </a:t>
            </a:r>
            <a:r>
              <a:rPr lang="ko-KR" altLang="en-US" sz="48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딕셔너리</a:t>
            </a:r>
            <a:endParaRPr lang="ko" sz="48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09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382716" y="1259856"/>
            <a:ext cx="5266591" cy="26175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리스트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원소들을 일렬로 나열한 자료구조</a:t>
            </a: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[1,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5]</a:t>
            </a:r>
            <a:endParaRPr lang="en-US" altLang="ko" dirty="0" smtClean="0">
              <a:solidFill>
                <a:schemeClr val="accent1">
                  <a:lumMod val="40000"/>
                  <a:lumOff val="60000"/>
                </a:schemeClr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29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1688691" y="958295"/>
            <a:ext cx="5781367" cy="29500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부터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100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까지 출력하는 프로그램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for n in range(1, 101):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n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52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19145" y="1239716"/>
            <a:ext cx="1723294" cy="8264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[]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726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8501" y="1094387"/>
            <a:ext cx="2891284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[1, 2, 3]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2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069900" y="1050424"/>
            <a:ext cx="3199015" cy="3486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[0]</a:t>
            </a: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[1]</a:t>
            </a: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[2]</a:t>
            </a: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[3]</a:t>
            </a: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[-1]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40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184200" y="1129556"/>
            <a:ext cx="3155053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mylist.append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(999)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454437" y="3134203"/>
            <a:ext cx="4614578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== [1, 2, 3, 999]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412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69799" y="1111971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mylist.append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(“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yaho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410475" y="3134203"/>
            <a:ext cx="4614578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== [1, 2, 3, 999, ‘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yaho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1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069900" y="1050424"/>
            <a:ext cx="3199015" cy="3486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[1:]</a:t>
            </a: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:2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]</a:t>
            </a: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:3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11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69799" y="1111971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mylist.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pop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410475" y="3134203"/>
            <a:ext cx="4614578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== [1, 2, 3, 999]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4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69799" y="1111971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mylist.remove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(2)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410475" y="3134203"/>
            <a:ext cx="4614578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== [1, 3, 999]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40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69799" y="1111971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mylist.insert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(1, “fun”)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410475" y="3134203"/>
            <a:ext cx="4614578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== [1, “fun”, 3, 999]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01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69799" y="1111971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코딩하기 전에 재밌는 사실 하나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509514" y="2489088"/>
            <a:ext cx="4614578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[]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mylist.append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87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308878" y="1310286"/>
            <a:ext cx="4938589" cy="2702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ef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func_name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(arg0, arg1 </a:t>
            </a:r>
            <a:r>
              <a:rPr lang="is-I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…)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is-I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is-I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return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ret_val</a:t>
            </a:r>
            <a:endParaRPr lang="is-I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78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73669" y="785771"/>
            <a:ext cx="4006362" cy="2221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스택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stack)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한쪽으로 쌓고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그쪽으로 빼는 자료구조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82" y="861646"/>
            <a:ext cx="178308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4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123590" y="3094893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가정</a:t>
            </a:r>
            <a:endParaRPr lang="en-US" altLang="ko-KR" sz="4400" dirty="0" smtClean="0">
              <a:solidFill>
                <a:srgbClr val="00B0F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943600" y="3086100"/>
            <a:ext cx="1925515" cy="905607"/>
            <a:chOff x="5943600" y="3086100"/>
            <a:chExt cx="1925515" cy="905607"/>
          </a:xfrm>
        </p:grpSpPr>
        <p:sp>
          <p:nvSpPr>
            <p:cNvPr id="5" name="Shape 87"/>
            <p:cNvSpPr txBox="1">
              <a:spLocks/>
            </p:cNvSpPr>
            <p:nvPr/>
          </p:nvSpPr>
          <p:spPr>
            <a:xfrm>
              <a:off x="6567854" y="3086100"/>
              <a:ext cx="1301261" cy="9056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30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1pPr>
              <a:lvl2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2pPr>
              <a:lvl3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3pPr>
              <a:lvl4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4pPr>
              <a:lvl5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5pPr>
              <a:lvl6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6pPr>
              <a:lvl7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7pPr>
              <a:lvl8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8pPr>
              <a:lvl9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9pPr>
            </a:lstStyle>
            <a:p>
              <a:pPr>
                <a:spcBef>
                  <a:spcPts val="0"/>
                </a:spcBef>
                <a:buNone/>
              </a:pPr>
              <a:r>
                <a:rPr lang="en-US" altLang="ko-KR" sz="4400" dirty="0" smtClean="0">
                  <a:solidFill>
                    <a:srgbClr val="92D050"/>
                  </a:solidFill>
                  <a:latin typeface="Apple SD Gothic Neo Thin" charset="-127"/>
                  <a:ea typeface="Apple SD Gothic Neo Thin" charset="-127"/>
                  <a:cs typeface="Apple SD Gothic Neo Thin" charset="-127"/>
                </a:rPr>
                <a:t>Top</a:t>
              </a:r>
              <a:endParaRPr lang="en-US" altLang="ko-KR" sz="4400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endParaRP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 flipH="1">
              <a:off x="5943600" y="3543301"/>
              <a:ext cx="501162" cy="0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1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123590" y="3094893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가정</a:t>
            </a:r>
            <a:endParaRPr lang="en-US" altLang="ko-KR" sz="4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4123590" y="2280139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강의</a:t>
            </a:r>
            <a:endParaRPr lang="en-US" altLang="ko-KR" sz="4400" dirty="0" smtClean="0">
              <a:solidFill>
                <a:srgbClr val="00B0F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864469" y="2280139"/>
            <a:ext cx="1925515" cy="905607"/>
            <a:chOff x="5943600" y="3086100"/>
            <a:chExt cx="1925515" cy="905607"/>
          </a:xfrm>
        </p:grpSpPr>
        <p:sp>
          <p:nvSpPr>
            <p:cNvPr id="6" name="Shape 87"/>
            <p:cNvSpPr txBox="1">
              <a:spLocks/>
            </p:cNvSpPr>
            <p:nvPr/>
          </p:nvSpPr>
          <p:spPr>
            <a:xfrm>
              <a:off x="6567854" y="3086100"/>
              <a:ext cx="1301261" cy="9056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30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1pPr>
              <a:lvl2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2pPr>
              <a:lvl3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3pPr>
              <a:lvl4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4pPr>
              <a:lvl5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5pPr>
              <a:lvl6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6pPr>
              <a:lvl7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7pPr>
              <a:lvl8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8pPr>
              <a:lvl9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9pPr>
            </a:lstStyle>
            <a:p>
              <a:pPr>
                <a:spcBef>
                  <a:spcPts val="0"/>
                </a:spcBef>
                <a:buNone/>
              </a:pPr>
              <a:r>
                <a:rPr lang="en-US" altLang="ko-KR" sz="4400" dirty="0" smtClean="0">
                  <a:solidFill>
                    <a:srgbClr val="92D050"/>
                  </a:solidFill>
                  <a:latin typeface="Apple SD Gothic Neo Thin" charset="-127"/>
                  <a:ea typeface="Apple SD Gothic Neo Thin" charset="-127"/>
                  <a:cs typeface="Apple SD Gothic Neo Thin" charset="-127"/>
                </a:rPr>
                <a:t>Top</a:t>
              </a:r>
              <a:endParaRPr lang="en-US" altLang="ko-KR" sz="4400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>
              <a:off x="5943600" y="3543301"/>
              <a:ext cx="501162" cy="0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38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123590" y="3094893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가정</a:t>
            </a:r>
            <a:endParaRPr lang="en-US" altLang="ko-KR" sz="4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4123590" y="2280139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강의</a:t>
            </a:r>
            <a:endParaRPr lang="en-US" altLang="ko-KR" sz="4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5" name="Shape 87"/>
          <p:cNvSpPr txBox="1">
            <a:spLocks/>
          </p:cNvSpPr>
          <p:nvPr/>
        </p:nvSpPr>
        <p:spPr>
          <a:xfrm>
            <a:off x="3560881" y="1465385"/>
            <a:ext cx="2347549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쉬는시간</a:t>
            </a:r>
            <a:endParaRPr lang="en-US" altLang="ko-KR" sz="4400" dirty="0" smtClean="0">
              <a:solidFill>
                <a:srgbClr val="00B0F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978770" y="1465385"/>
            <a:ext cx="1925515" cy="905607"/>
            <a:chOff x="5943600" y="3086100"/>
            <a:chExt cx="1925515" cy="905607"/>
          </a:xfrm>
        </p:grpSpPr>
        <p:sp>
          <p:nvSpPr>
            <p:cNvPr id="7" name="Shape 87"/>
            <p:cNvSpPr txBox="1">
              <a:spLocks/>
            </p:cNvSpPr>
            <p:nvPr/>
          </p:nvSpPr>
          <p:spPr>
            <a:xfrm>
              <a:off x="6567854" y="3086100"/>
              <a:ext cx="1301261" cy="9056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30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1pPr>
              <a:lvl2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2pPr>
              <a:lvl3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3pPr>
              <a:lvl4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4pPr>
              <a:lvl5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5pPr>
              <a:lvl6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6pPr>
              <a:lvl7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7pPr>
              <a:lvl8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8pPr>
              <a:lvl9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9pPr>
            </a:lstStyle>
            <a:p>
              <a:pPr>
                <a:spcBef>
                  <a:spcPts val="0"/>
                </a:spcBef>
                <a:buNone/>
              </a:pPr>
              <a:r>
                <a:rPr lang="en-US" altLang="ko-KR" sz="4400" dirty="0" smtClean="0">
                  <a:solidFill>
                    <a:srgbClr val="92D050"/>
                  </a:solidFill>
                  <a:latin typeface="Apple SD Gothic Neo Thin" charset="-127"/>
                  <a:ea typeface="Apple SD Gothic Neo Thin" charset="-127"/>
                  <a:cs typeface="Apple SD Gothic Neo Thin" charset="-127"/>
                </a:rPr>
                <a:t>Top</a:t>
              </a:r>
              <a:endParaRPr lang="en-US" altLang="ko-KR" sz="4400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flipH="1">
              <a:off x="5943600" y="3543301"/>
              <a:ext cx="501162" cy="0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023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123590" y="3094893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가정</a:t>
            </a:r>
            <a:endParaRPr lang="en-US" altLang="ko-KR" sz="4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4123590" y="2280139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강의</a:t>
            </a:r>
            <a:endParaRPr lang="en-US" altLang="ko-KR" sz="4400" dirty="0" smtClean="0">
              <a:solidFill>
                <a:srgbClr val="00B0F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899638" y="2280139"/>
            <a:ext cx="1925515" cy="905607"/>
            <a:chOff x="5943600" y="3086100"/>
            <a:chExt cx="1925515" cy="905607"/>
          </a:xfrm>
        </p:grpSpPr>
        <p:sp>
          <p:nvSpPr>
            <p:cNvPr id="7" name="Shape 87"/>
            <p:cNvSpPr txBox="1">
              <a:spLocks/>
            </p:cNvSpPr>
            <p:nvPr/>
          </p:nvSpPr>
          <p:spPr>
            <a:xfrm>
              <a:off x="6567854" y="3086100"/>
              <a:ext cx="1301261" cy="9056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30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1pPr>
              <a:lvl2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2pPr>
              <a:lvl3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3pPr>
              <a:lvl4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4pPr>
              <a:lvl5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5pPr>
              <a:lvl6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6pPr>
              <a:lvl7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7pPr>
              <a:lvl8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8pPr>
              <a:lvl9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9pPr>
            </a:lstStyle>
            <a:p>
              <a:pPr>
                <a:spcBef>
                  <a:spcPts val="0"/>
                </a:spcBef>
                <a:buNone/>
              </a:pPr>
              <a:r>
                <a:rPr lang="en-US" altLang="ko-KR" sz="4400" dirty="0" smtClean="0">
                  <a:solidFill>
                    <a:srgbClr val="92D050"/>
                  </a:solidFill>
                  <a:latin typeface="Apple SD Gothic Neo Thin" charset="-127"/>
                  <a:ea typeface="Apple SD Gothic Neo Thin" charset="-127"/>
                  <a:cs typeface="Apple SD Gothic Neo Thin" charset="-127"/>
                </a:rPr>
                <a:t>Top</a:t>
              </a:r>
              <a:endParaRPr lang="en-US" altLang="ko-KR" sz="4400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flipH="1">
              <a:off x="5943600" y="3543301"/>
              <a:ext cx="501162" cy="0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19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123590" y="3094893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가정</a:t>
            </a:r>
            <a:endParaRPr lang="en-US" altLang="ko-KR" sz="4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4123590" y="2280139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강의</a:t>
            </a:r>
            <a:endParaRPr lang="en-US" altLang="ko-KR" sz="4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5" name="Shape 87"/>
          <p:cNvSpPr txBox="1">
            <a:spLocks/>
          </p:cNvSpPr>
          <p:nvPr/>
        </p:nvSpPr>
        <p:spPr>
          <a:xfrm>
            <a:off x="3560881" y="1465385"/>
            <a:ext cx="2347549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잠깐 잠듦</a:t>
            </a:r>
            <a:endParaRPr lang="en-US" altLang="ko-KR" sz="4400" dirty="0" smtClean="0">
              <a:solidFill>
                <a:srgbClr val="00B0F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101862" y="1465384"/>
            <a:ext cx="1925515" cy="905607"/>
            <a:chOff x="5943600" y="3086100"/>
            <a:chExt cx="1925515" cy="905607"/>
          </a:xfrm>
        </p:grpSpPr>
        <p:sp>
          <p:nvSpPr>
            <p:cNvPr id="7" name="Shape 87"/>
            <p:cNvSpPr txBox="1">
              <a:spLocks/>
            </p:cNvSpPr>
            <p:nvPr/>
          </p:nvSpPr>
          <p:spPr>
            <a:xfrm>
              <a:off x="6567854" y="3086100"/>
              <a:ext cx="1301261" cy="9056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30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1pPr>
              <a:lvl2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2pPr>
              <a:lvl3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3pPr>
              <a:lvl4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4pPr>
              <a:lvl5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5pPr>
              <a:lvl6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6pPr>
              <a:lvl7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7pPr>
              <a:lvl8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8pPr>
              <a:lvl9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9pPr>
            </a:lstStyle>
            <a:p>
              <a:pPr>
                <a:spcBef>
                  <a:spcPts val="0"/>
                </a:spcBef>
                <a:buNone/>
              </a:pPr>
              <a:r>
                <a:rPr lang="en-US" altLang="ko-KR" sz="4400" dirty="0" smtClean="0">
                  <a:solidFill>
                    <a:srgbClr val="92D050"/>
                  </a:solidFill>
                  <a:latin typeface="Apple SD Gothic Neo Thin" charset="-127"/>
                  <a:ea typeface="Apple SD Gothic Neo Thin" charset="-127"/>
                  <a:cs typeface="Apple SD Gothic Neo Thin" charset="-127"/>
                </a:rPr>
                <a:t>Top</a:t>
              </a:r>
              <a:endParaRPr lang="en-US" altLang="ko-KR" sz="4400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flipH="1">
              <a:off x="5943600" y="3543301"/>
              <a:ext cx="501162" cy="0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49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123590" y="3094893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가정</a:t>
            </a:r>
            <a:endParaRPr lang="en-US" altLang="ko-KR" sz="4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4123590" y="2280139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강의</a:t>
            </a:r>
            <a:endParaRPr lang="en-US" altLang="ko-KR" sz="4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5" name="Shape 87"/>
          <p:cNvSpPr txBox="1">
            <a:spLocks/>
          </p:cNvSpPr>
          <p:nvPr/>
        </p:nvSpPr>
        <p:spPr>
          <a:xfrm>
            <a:off x="3560881" y="1465385"/>
            <a:ext cx="2347549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잠깐 잠듦</a:t>
            </a:r>
            <a:endParaRPr lang="en-US" altLang="ko-KR" sz="4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6" name="Shape 87"/>
          <p:cNvSpPr txBox="1">
            <a:spLocks/>
          </p:cNvSpPr>
          <p:nvPr/>
        </p:nvSpPr>
        <p:spPr>
          <a:xfrm>
            <a:off x="3912577" y="650631"/>
            <a:ext cx="1978268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꿈나라</a:t>
            </a:r>
            <a:endParaRPr lang="en-US" altLang="ko-KR" sz="4400" dirty="0" smtClean="0">
              <a:solidFill>
                <a:srgbClr val="00B0F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890845" y="650631"/>
            <a:ext cx="1925515" cy="905607"/>
            <a:chOff x="5943600" y="3086100"/>
            <a:chExt cx="1925515" cy="905607"/>
          </a:xfrm>
        </p:grpSpPr>
        <p:sp>
          <p:nvSpPr>
            <p:cNvPr id="8" name="Shape 87"/>
            <p:cNvSpPr txBox="1">
              <a:spLocks/>
            </p:cNvSpPr>
            <p:nvPr/>
          </p:nvSpPr>
          <p:spPr>
            <a:xfrm>
              <a:off x="6567854" y="3086100"/>
              <a:ext cx="1301261" cy="9056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30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1pPr>
              <a:lvl2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2pPr>
              <a:lvl3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3pPr>
              <a:lvl4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4pPr>
              <a:lvl5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5pPr>
              <a:lvl6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6pPr>
              <a:lvl7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7pPr>
              <a:lvl8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8pPr>
              <a:lvl9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9pPr>
            </a:lstStyle>
            <a:p>
              <a:pPr>
                <a:spcBef>
                  <a:spcPts val="0"/>
                </a:spcBef>
                <a:buNone/>
              </a:pPr>
              <a:r>
                <a:rPr lang="en-US" altLang="ko-KR" sz="4400" dirty="0" smtClean="0">
                  <a:solidFill>
                    <a:srgbClr val="92D050"/>
                  </a:solidFill>
                  <a:latin typeface="Apple SD Gothic Neo Thin" charset="-127"/>
                  <a:ea typeface="Apple SD Gothic Neo Thin" charset="-127"/>
                  <a:cs typeface="Apple SD Gothic Neo Thin" charset="-127"/>
                </a:rPr>
                <a:t>Top</a:t>
              </a:r>
              <a:endParaRPr lang="en-US" altLang="ko-KR" sz="4400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H="1">
              <a:off x="5943600" y="3543301"/>
              <a:ext cx="501162" cy="0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288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123590" y="3094893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가정</a:t>
            </a:r>
            <a:endParaRPr lang="en-US" altLang="ko-KR" sz="4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4123590" y="2280139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강의</a:t>
            </a:r>
            <a:endParaRPr lang="en-US" altLang="ko-KR" sz="4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5" name="Shape 87"/>
          <p:cNvSpPr txBox="1">
            <a:spLocks/>
          </p:cNvSpPr>
          <p:nvPr/>
        </p:nvSpPr>
        <p:spPr>
          <a:xfrm>
            <a:off x="3560881" y="1465385"/>
            <a:ext cx="2347549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잠깐 잠듦</a:t>
            </a:r>
            <a:endParaRPr lang="en-US" altLang="ko-KR" sz="4400" dirty="0" smtClean="0">
              <a:solidFill>
                <a:srgbClr val="00B0F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101862" y="1465385"/>
            <a:ext cx="1925515" cy="905607"/>
            <a:chOff x="5943600" y="3086100"/>
            <a:chExt cx="1925515" cy="905607"/>
          </a:xfrm>
        </p:grpSpPr>
        <p:sp>
          <p:nvSpPr>
            <p:cNvPr id="8" name="Shape 87"/>
            <p:cNvSpPr txBox="1">
              <a:spLocks/>
            </p:cNvSpPr>
            <p:nvPr/>
          </p:nvSpPr>
          <p:spPr>
            <a:xfrm>
              <a:off x="6567854" y="3086100"/>
              <a:ext cx="1301261" cy="9056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30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1pPr>
              <a:lvl2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2pPr>
              <a:lvl3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3pPr>
              <a:lvl4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4pPr>
              <a:lvl5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5pPr>
              <a:lvl6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6pPr>
              <a:lvl7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7pPr>
              <a:lvl8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8pPr>
              <a:lvl9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9pPr>
            </a:lstStyle>
            <a:p>
              <a:pPr>
                <a:spcBef>
                  <a:spcPts val="0"/>
                </a:spcBef>
                <a:buNone/>
              </a:pPr>
              <a:r>
                <a:rPr lang="en-US" altLang="ko-KR" sz="4400" dirty="0" smtClean="0">
                  <a:solidFill>
                    <a:srgbClr val="92D050"/>
                  </a:solidFill>
                  <a:latin typeface="Apple SD Gothic Neo Thin" charset="-127"/>
                  <a:ea typeface="Apple SD Gothic Neo Thin" charset="-127"/>
                  <a:cs typeface="Apple SD Gothic Neo Thin" charset="-127"/>
                </a:rPr>
                <a:t>Top</a:t>
              </a:r>
              <a:endParaRPr lang="en-US" altLang="ko-KR" sz="4400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H="1">
              <a:off x="5943600" y="3543301"/>
              <a:ext cx="501162" cy="0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8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123590" y="3094893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가정</a:t>
            </a:r>
            <a:endParaRPr lang="en-US" altLang="ko-KR" sz="4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4123590" y="2280139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강의</a:t>
            </a:r>
            <a:endParaRPr lang="en-US" altLang="ko-KR" sz="4400" dirty="0" smtClean="0">
              <a:solidFill>
                <a:srgbClr val="00B0F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864469" y="2280139"/>
            <a:ext cx="1925515" cy="905607"/>
            <a:chOff x="5943600" y="3086100"/>
            <a:chExt cx="1925515" cy="905607"/>
          </a:xfrm>
        </p:grpSpPr>
        <p:sp>
          <p:nvSpPr>
            <p:cNvPr id="7" name="Shape 87"/>
            <p:cNvSpPr txBox="1">
              <a:spLocks/>
            </p:cNvSpPr>
            <p:nvPr/>
          </p:nvSpPr>
          <p:spPr>
            <a:xfrm>
              <a:off x="6567854" y="3086100"/>
              <a:ext cx="1301261" cy="9056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30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1pPr>
              <a:lvl2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2pPr>
              <a:lvl3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3pPr>
              <a:lvl4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4pPr>
              <a:lvl5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5pPr>
              <a:lvl6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6pPr>
              <a:lvl7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7pPr>
              <a:lvl8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8pPr>
              <a:lvl9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9pPr>
            </a:lstStyle>
            <a:p>
              <a:pPr>
                <a:spcBef>
                  <a:spcPts val="0"/>
                </a:spcBef>
                <a:buNone/>
              </a:pPr>
              <a:r>
                <a:rPr lang="en-US" altLang="ko-KR" sz="4400" dirty="0" smtClean="0">
                  <a:solidFill>
                    <a:srgbClr val="92D050"/>
                  </a:solidFill>
                  <a:latin typeface="Apple SD Gothic Neo Thin" charset="-127"/>
                  <a:ea typeface="Apple SD Gothic Neo Thin" charset="-127"/>
                  <a:cs typeface="Apple SD Gothic Neo Thin" charset="-127"/>
                </a:rPr>
                <a:t>Top</a:t>
              </a:r>
              <a:endParaRPr lang="en-US" altLang="ko-KR" sz="4400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flipH="1">
              <a:off x="5943600" y="3543301"/>
              <a:ext cx="501162" cy="0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820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123590" y="3094893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가정</a:t>
            </a:r>
            <a:endParaRPr lang="en-US" altLang="ko-KR" sz="4400" dirty="0" smtClean="0">
              <a:solidFill>
                <a:srgbClr val="00B0F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943600" y="3086100"/>
            <a:ext cx="1925515" cy="905607"/>
            <a:chOff x="5943600" y="3086100"/>
            <a:chExt cx="1925515" cy="905607"/>
          </a:xfrm>
        </p:grpSpPr>
        <p:sp>
          <p:nvSpPr>
            <p:cNvPr id="6" name="Shape 87"/>
            <p:cNvSpPr txBox="1">
              <a:spLocks/>
            </p:cNvSpPr>
            <p:nvPr/>
          </p:nvSpPr>
          <p:spPr>
            <a:xfrm>
              <a:off x="6567854" y="3086100"/>
              <a:ext cx="1301261" cy="9056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30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1pPr>
              <a:lvl2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2pPr>
              <a:lvl3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3pPr>
              <a:lvl4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4pPr>
              <a:lvl5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5pPr>
              <a:lvl6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6pPr>
              <a:lvl7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7pPr>
              <a:lvl8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8pPr>
              <a:lvl9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9pPr>
            </a:lstStyle>
            <a:p>
              <a:pPr>
                <a:spcBef>
                  <a:spcPts val="0"/>
                </a:spcBef>
                <a:buNone/>
              </a:pPr>
              <a:r>
                <a:rPr lang="en-US" altLang="ko-KR" sz="4400" dirty="0" smtClean="0">
                  <a:solidFill>
                    <a:srgbClr val="92D050"/>
                  </a:solidFill>
                  <a:latin typeface="Apple SD Gothic Neo Thin" charset="-127"/>
                  <a:ea typeface="Apple SD Gothic Neo Thin" charset="-127"/>
                  <a:cs typeface="Apple SD Gothic Neo Thin" charset="-127"/>
                </a:rPr>
                <a:t>Top</a:t>
              </a:r>
              <a:endParaRPr lang="en-US" altLang="ko-KR" sz="4400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>
              <a:off x="5943600" y="3543301"/>
              <a:ext cx="501162" cy="0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325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099734" y="190501"/>
            <a:ext cx="7747000" cy="48175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# 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factorial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function using 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recursion</a:t>
            </a:r>
          </a:p>
          <a:p>
            <a:pPr>
              <a:spcBef>
                <a:spcPts val="0"/>
              </a:spcBef>
              <a:buNone/>
            </a:pPr>
            <a:r>
              <a:rPr lang="en-US" altLang="ko" sz="27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factorial(</a:t>
            </a:r>
            <a:r>
              <a:rPr lang="en-US" altLang="ko" sz="27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if </a:t>
            </a:r>
            <a:r>
              <a:rPr lang="en-US" altLang="ko" sz="27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== 1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   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return 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</a:p>
          <a:p>
            <a:pPr>
              <a:spcBef>
                <a:spcPts val="0"/>
              </a:spcBef>
              <a:buNone/>
            </a:pPr>
            <a:endParaRPr lang="en-US" altLang="ko" sz="27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return </a:t>
            </a:r>
            <a:r>
              <a:rPr lang="en-US" altLang="ko" sz="27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* factorial(</a:t>
            </a:r>
            <a:r>
              <a:rPr lang="en-US" altLang="ko" sz="27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- 1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altLang="ko" sz="27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factorial(5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</a:t>
            </a:r>
            <a:endParaRPr lang="ko" sz="27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9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083776" y="776978"/>
            <a:ext cx="5591907" cy="33026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스택의 기능을 가질 수 있는 리스트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mylist.append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(“stack”)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mylist.pop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67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083776" y="776978"/>
            <a:ext cx="5591907" cy="33026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스택의 기능을 가질 수 있는 리스트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mylist.insert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(0, “stack”)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mylist.remove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[0])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99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67453" y="1230923"/>
            <a:ext cx="4281853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클래스를 이용하여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스택을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함께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만들어봅시다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24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73668" y="785770"/>
            <a:ext cx="4613032" cy="3399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queue)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한쪽으로 넣고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반대쪽으로 빼는 자료구조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76" y="1301261"/>
            <a:ext cx="2781083" cy="164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45323" y="908862"/>
            <a:ext cx="5503986" cy="39972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큐의 기능을 가질 수 있는 리스트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mylist.append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queue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mylist.remove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[0])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16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45323" y="908862"/>
            <a:ext cx="5503986" cy="39972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큐의 기능을 가질 수 있는 리스트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mylist.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insert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(0, 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queue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mylist.pop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20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23493" y="1213339"/>
            <a:ext cx="3622430" cy="14595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클래스를 이용하여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큐를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스스로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만들어봅시다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6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505809" y="301495"/>
            <a:ext cx="5266591" cy="26175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딕셔너리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키와 밸류로 이루어진 사전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{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one”,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“two” : 2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}</a:t>
            </a:r>
            <a:endParaRPr lang="en-US" altLang="ko" dirty="0" smtClean="0">
              <a:solidFill>
                <a:schemeClr val="accent1">
                  <a:lumMod val="40000"/>
                  <a:lumOff val="60000"/>
                </a:schemeClr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07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19144" y="1239716"/>
            <a:ext cx="2066193" cy="8264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mydict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{}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8500" y="1094387"/>
            <a:ext cx="4825592" cy="2950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mydict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{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“one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”,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     “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two” : 2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        }</a:t>
            </a:r>
            <a:endParaRPr lang="en-US" altLang="ko" dirty="0">
              <a:solidFill>
                <a:schemeClr val="accent1">
                  <a:lumMod val="40000"/>
                  <a:lumOff val="60000"/>
                </a:schemeClr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8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96333" y="256723"/>
            <a:ext cx="8754533" cy="43406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	</a:t>
            </a:r>
            <a:r>
              <a:rPr lang="ko-KR" altLang="en-US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숙제</a:t>
            </a:r>
            <a:r>
              <a:rPr lang="en-US" altLang="ko-KR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재귀함수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를 이용하여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하노이 탑 계산하는 프로그램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http://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www.coolmath-games.com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/0-tower-of-hanoi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052315" y="1111972"/>
            <a:ext cx="4825592" cy="2950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mydict</a:t>
            </a:r>
            <a:r>
              <a:rPr lang="en-US" altLang="ko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[0]</a:t>
            </a:r>
          </a:p>
          <a:p>
            <a:pPr>
              <a:spcBef>
                <a:spcPts val="0"/>
              </a:spcBef>
              <a:buNone/>
            </a:pPr>
            <a:endParaRPr lang="en-US" altLang="ko" dirty="0" smtClean="0">
              <a:solidFill>
                <a:srgbClr val="FF0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mydict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[“two”]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대괄호 안에 키를 넣어야 함</a:t>
            </a: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8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69799" y="1111971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mydict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[“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sam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”] = 3</a:t>
            </a: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mydict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[4] = “four”</a:t>
            </a: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269799" y="3046279"/>
            <a:ext cx="5476225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mydict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== {1:”one”, “two”:2, ”sam”:3, 4:”four”}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3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69799" y="1147140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del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mydict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[“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sam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”]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269799" y="3046279"/>
            <a:ext cx="5476225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mydict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== {1:”one”, “two”:2, 4:“four”}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45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69799" y="1111971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mydict.keys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129120" y="3002318"/>
            <a:ext cx="5476225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mydict.keys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 == [1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sam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”, “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two”]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00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69799" y="1111971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mydict.items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129120" y="2791302"/>
            <a:ext cx="5476225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mydict.items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 == [(1,”one”),(“sam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”,3), (“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two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”, 2)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79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031630" y="618716"/>
            <a:ext cx="4270132" cy="40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트리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(tree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나무와 같은 자료구조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부모노드는 자식노드를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여러 개 가질 수 있으나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자식노드는 오직 하나의 부모노드 밖에 없다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192" y="933253"/>
            <a:ext cx="3726242" cy="23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031630" y="618716"/>
            <a:ext cx="4270132" cy="40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그래프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(graph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노드와 노드가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엣지로 이어져 있는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노드들의 집합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트리도 그래프의 일종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57" y="1168924"/>
            <a:ext cx="3654676" cy="277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4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96334" y="256723"/>
            <a:ext cx="5620890" cy="43406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숙제</a:t>
            </a:r>
            <a:r>
              <a:rPr lang="en-US" altLang="ko-KR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클래스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를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이용하여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여러 명의 이성에게 구애하는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연애 시뮬레이션 게임 만들기</a:t>
            </a: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618" y="935055"/>
            <a:ext cx="3978681" cy="298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1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61164" y="432570"/>
            <a:ext cx="8754533" cy="43406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	</a:t>
            </a:r>
            <a:r>
              <a:rPr lang="ko-KR" altLang="en-US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조건</a:t>
            </a:r>
            <a:r>
              <a:rPr lang="en-US" altLang="ko-KR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(?),</a:t>
            </a:r>
            <a:r>
              <a:rPr lang="ko-KR" altLang="en-US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힌트</a:t>
            </a:r>
            <a:r>
              <a:rPr lang="en-US" altLang="ko-KR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(?)</a:t>
            </a:r>
            <a:r>
              <a:rPr lang="en-US" altLang="ko-KR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endParaRPr lang="en-US" altLang="ko-KR" dirty="0" smtClean="0">
              <a:solidFill>
                <a:srgbClr val="FFC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남성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은 </a:t>
            </a:r>
            <a:r>
              <a:rPr lang="ko-KR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여성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을 상대로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여성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은 </a:t>
            </a:r>
            <a:r>
              <a:rPr lang="ko-KR" altLang="en-US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남성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을 상대로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여러</a:t>
            </a: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명의 이성을 </a:t>
            </a:r>
            <a:r>
              <a:rPr lang="ko-KR" altLang="en-US" sz="2400" dirty="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해야 하니 </a:t>
            </a:r>
            <a:r>
              <a:rPr lang="ko-KR" altLang="en-US" sz="2400" dirty="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인스턴스</a:t>
            </a:r>
            <a:endParaRPr lang="en-US" altLang="ko-KR" sz="2400" dirty="0" smtClean="0">
              <a:solidFill>
                <a:schemeClr val="bg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이성의 </a:t>
            </a:r>
            <a:r>
              <a:rPr lang="ko-KR" altLang="en-US" sz="2400" dirty="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이름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r>
              <a:rPr lang="ko-KR" altLang="en-US" sz="2400" dirty="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외모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r>
              <a:rPr lang="ko-KR" altLang="en-US" sz="2400" dirty="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호감도</a:t>
            </a: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를 나타내는 </a:t>
            </a:r>
            <a:r>
              <a:rPr lang="ko-KR" altLang="en-US" sz="2400" dirty="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멤버 변수</a:t>
            </a:r>
            <a:endParaRPr lang="en-US" altLang="ko-KR" sz="2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07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991825"/>
            <a:ext cx="6957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altLang="ko" sz="3200" b="0" dirty="0" err="1"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  <a:r>
              <a:rPr lang="en-US" altLang="ko" sz="3200" b="0" dirty="0" err="1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orea.drzix@gmail.com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/>
            </a:r>
            <a:b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</a:b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010 3177 2679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1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055393" y="1742765"/>
            <a:ext cx="3898472" cy="1457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정답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(?)...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제가 원하는 답 공개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10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897622" y="752864"/>
            <a:ext cx="7944374" cy="4045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아이디어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링이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개일 때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위에 쌓인 </a:t>
            </a:r>
            <a:r>
              <a:rPr lang="en-US" altLang="ko-KR" dirty="0" smtClean="0">
                <a:solidFill>
                  <a:srgbClr val="FFFF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(n-1)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개의 링을 </a:t>
            </a:r>
            <a:r>
              <a:rPr lang="ko-KR" altLang="en-US" dirty="0" smtClean="0">
                <a:solidFill>
                  <a:srgbClr val="FFFF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중간탑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으로 옮기고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가장 아래에 있던 </a:t>
            </a:r>
            <a:r>
              <a:rPr lang="en-US" altLang="ko-KR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</a:t>
            </a:r>
            <a:r>
              <a:rPr lang="ko-KR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번째 링을 목적탑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으로 옮긴 뒤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3)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ko-KR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중간탑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에 있는 </a:t>
            </a:r>
            <a:r>
              <a:rPr lang="en-US" altLang="ko-KR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(n-1)</a:t>
            </a:r>
            <a:r>
              <a:rPr lang="ko-KR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개의 링을 목적탑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으로 옮긴다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31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사용자 지정 1">
      <a:majorFont>
        <a:latin typeface="-윤고딕130"/>
        <a:ea typeface="-윤고딕130"/>
        <a:cs typeface=""/>
      </a:majorFont>
      <a:minorFont>
        <a:latin typeface="-윤고딕130"/>
        <a:ea typeface="-윤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3612</TotalTime>
  <Words>904</Words>
  <Application>Microsoft Macintosh PowerPoint</Application>
  <PresentationFormat>화면 슬라이드 쇼(16:9)</PresentationFormat>
  <Paragraphs>322</Paragraphs>
  <Slides>79</Slides>
  <Notes>79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79</vt:i4>
      </vt:variant>
    </vt:vector>
  </HeadingPairs>
  <TitlesOfParts>
    <vt:vector size="86" baseType="lpstr">
      <vt:lpstr>-윤고딕130</vt:lpstr>
      <vt:lpstr>Apple SD Gothic Neo</vt:lpstr>
      <vt:lpstr>Apple SD Gothic Neo Thin</vt:lpstr>
      <vt:lpstr>Montserrat</vt:lpstr>
      <vt:lpstr>PT Serif</vt:lpstr>
      <vt:lpstr>Arial</vt:lpstr>
      <vt:lpstr>Beatrice template</vt:lpstr>
      <vt:lpstr>파이썬 입문 3회차 wifi p@$$w0rd: track333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korea.drzix@gmail.com 010 3177 2679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</dc:title>
  <dc:creator>DrZix</dc:creator>
  <cp:lastModifiedBy>조경민</cp:lastModifiedBy>
  <cp:revision>466</cp:revision>
  <dcterms:modified xsi:type="dcterms:W3CDTF">2016-01-06T18:27:32Z</dcterms:modified>
</cp:coreProperties>
</file>