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66"/>
  </p:notesMasterIdLst>
  <p:sldIdLst>
    <p:sldId id="256" r:id="rId2"/>
    <p:sldId id="357" r:id="rId3"/>
    <p:sldId id="465" r:id="rId4"/>
    <p:sldId id="466" r:id="rId5"/>
    <p:sldId id="440" r:id="rId6"/>
    <p:sldId id="467" r:id="rId7"/>
    <p:sldId id="441" r:id="rId8"/>
    <p:sldId id="442" r:id="rId9"/>
    <p:sldId id="468" r:id="rId10"/>
    <p:sldId id="443" r:id="rId11"/>
    <p:sldId id="359" r:id="rId12"/>
    <p:sldId id="360" r:id="rId13"/>
    <p:sldId id="361" r:id="rId14"/>
    <p:sldId id="444" r:id="rId15"/>
    <p:sldId id="445" r:id="rId16"/>
    <p:sldId id="446" r:id="rId17"/>
    <p:sldId id="362" r:id="rId18"/>
    <p:sldId id="282" r:id="rId19"/>
    <p:sldId id="447" r:id="rId20"/>
    <p:sldId id="329" r:id="rId21"/>
    <p:sldId id="448" r:id="rId22"/>
    <p:sldId id="449" r:id="rId23"/>
    <p:sldId id="469" r:id="rId24"/>
    <p:sldId id="330" r:id="rId25"/>
    <p:sldId id="332" r:id="rId26"/>
    <p:sldId id="470" r:id="rId27"/>
    <p:sldId id="331" r:id="rId28"/>
    <p:sldId id="451" r:id="rId29"/>
    <p:sldId id="333" r:id="rId30"/>
    <p:sldId id="452" r:id="rId31"/>
    <p:sldId id="450" r:id="rId32"/>
    <p:sldId id="453" r:id="rId33"/>
    <p:sldId id="454" r:id="rId34"/>
    <p:sldId id="455" r:id="rId35"/>
    <p:sldId id="456" r:id="rId36"/>
    <p:sldId id="457" r:id="rId37"/>
    <p:sldId id="458" r:id="rId38"/>
    <p:sldId id="459" r:id="rId39"/>
    <p:sldId id="460" r:id="rId40"/>
    <p:sldId id="461" r:id="rId41"/>
    <p:sldId id="462" r:id="rId42"/>
    <p:sldId id="464" r:id="rId43"/>
    <p:sldId id="463" r:id="rId44"/>
    <p:sldId id="363" r:id="rId45"/>
    <p:sldId id="342" r:id="rId46"/>
    <p:sldId id="471" r:id="rId47"/>
    <p:sldId id="343" r:id="rId48"/>
    <p:sldId id="476" r:id="rId49"/>
    <p:sldId id="477" r:id="rId50"/>
    <p:sldId id="478" r:id="rId51"/>
    <p:sldId id="480" r:id="rId52"/>
    <p:sldId id="479" r:id="rId53"/>
    <p:sldId id="472" r:id="rId54"/>
    <p:sldId id="355" r:id="rId55"/>
    <p:sldId id="356" r:id="rId56"/>
    <p:sldId id="434" r:id="rId57"/>
    <p:sldId id="474" r:id="rId58"/>
    <p:sldId id="475" r:id="rId59"/>
    <p:sldId id="436" r:id="rId60"/>
    <p:sldId id="481" r:id="rId61"/>
    <p:sldId id="437" r:id="rId62"/>
    <p:sldId id="482" r:id="rId63"/>
    <p:sldId id="438" r:id="rId64"/>
    <p:sldId id="354" r:id="rId6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0806"/>
    <a:srgbClr val="19BBD5"/>
    <a:srgbClr val="F3EFEA"/>
    <a:srgbClr val="BCBF2F"/>
    <a:srgbClr val="4B1511"/>
    <a:srgbClr val="352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1" autoAdjust="0"/>
    <p:restoredTop sz="83688" autoAdjust="0"/>
  </p:normalViewPr>
  <p:slideViewPr>
    <p:cSldViewPr snapToGrid="0">
      <p:cViewPr varScale="1">
        <p:scale>
          <a:sx n="145" d="100"/>
          <a:sy n="145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5707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337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70515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91717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736636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78087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96262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67394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633312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6482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10136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67890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73701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780285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485596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559749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323538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9249144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6133547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835314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189400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2170527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48635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7566415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798718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7752363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024152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542113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7973007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4517028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860204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314199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9216385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27874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733034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5190452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832332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4948342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248336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6149664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156483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818253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7403971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857535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19600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6677535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582896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226471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997210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541597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62594386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522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36916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699911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56106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83039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0000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34275" y="1991812"/>
            <a:ext cx="78888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1pPr>
            <a:lvl2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2pPr>
            <a:lvl3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3pPr>
            <a:lvl4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4pPr>
            <a:lvl5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5pPr>
            <a:lvl6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6pPr>
            <a:lvl7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7pPr>
            <a:lvl8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8pPr>
            <a:lvl9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9pPr>
          </a:lstStyle>
          <a:p>
            <a:endParaRPr dirty="0"/>
          </a:p>
        </p:txBody>
      </p:sp>
      <p:cxnSp>
        <p:nvCxnSpPr>
          <p:cNvPr id="9" name="Shape 9"/>
          <p:cNvCxnSpPr/>
          <p:nvPr/>
        </p:nvCxnSpPr>
        <p:spPr>
          <a:xfrm rot="10800000">
            <a:off x="2588099" y="3641118"/>
            <a:ext cx="3967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oval" w="lg" len="lg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600500" y="2040543"/>
            <a:ext cx="5857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defRPr sz="3600"/>
            </a:lvl1pPr>
            <a:lvl2pPr algn="l" rtl="0">
              <a:spcBef>
                <a:spcPts val="0"/>
              </a:spcBef>
              <a:buSzPct val="100000"/>
              <a:defRPr sz="3600"/>
            </a:lvl2pPr>
            <a:lvl3pPr algn="l" rtl="0">
              <a:spcBef>
                <a:spcPts val="0"/>
              </a:spcBef>
              <a:buSzPct val="100000"/>
              <a:defRPr sz="3600"/>
            </a:lvl3pPr>
            <a:lvl4pPr algn="l" rtl="0">
              <a:spcBef>
                <a:spcPts val="0"/>
              </a:spcBef>
              <a:buSzPct val="100000"/>
              <a:defRPr sz="3600"/>
            </a:lvl4pPr>
            <a:lvl5pPr algn="l" rtl="0">
              <a:spcBef>
                <a:spcPts val="0"/>
              </a:spcBef>
              <a:buSzPct val="100000"/>
              <a:defRPr sz="3600"/>
            </a:lvl5pPr>
            <a:lvl6pPr algn="l" rtl="0">
              <a:spcBef>
                <a:spcPts val="0"/>
              </a:spcBef>
              <a:buSzPct val="100000"/>
              <a:defRPr sz="3600"/>
            </a:lvl6pPr>
            <a:lvl7pPr algn="l" rtl="0">
              <a:spcBef>
                <a:spcPts val="0"/>
              </a:spcBef>
              <a:buSzPct val="100000"/>
              <a:defRPr sz="3600"/>
            </a:lvl7pPr>
            <a:lvl8pPr algn="l" rtl="0">
              <a:spcBef>
                <a:spcPts val="0"/>
              </a:spcBef>
              <a:buSzPct val="100000"/>
              <a:defRPr sz="3600"/>
            </a:lvl8pPr>
            <a:lvl9pPr algn="l" rtl="0">
              <a:spcBef>
                <a:spcPts val="0"/>
              </a:spcBef>
              <a:buSzPct val="100000"/>
              <a:defRPr sz="3600"/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2600400" y="3182962"/>
            <a:ext cx="58578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1pPr>
            <a:lvl2pPr rtl="0">
              <a:spcBef>
                <a:spcPts val="0"/>
              </a:spcBef>
              <a:buClr>
                <a:srgbClr val="8F7B87"/>
              </a:buClr>
              <a:buNone/>
              <a:defRPr i="1">
                <a:solidFill>
                  <a:srgbClr val="8F7B87"/>
                </a:solidFill>
              </a:defRPr>
            </a:lvl2pPr>
            <a:lvl3pPr rtl="0">
              <a:spcBef>
                <a:spcPts val="0"/>
              </a:spcBef>
              <a:buClr>
                <a:srgbClr val="8F7B87"/>
              </a:buClr>
              <a:buNone/>
              <a:defRPr i="1">
                <a:solidFill>
                  <a:srgbClr val="8F7B87"/>
                </a:solidFill>
              </a:defRPr>
            </a:lvl3pPr>
            <a:lvl4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4pPr>
            <a:lvl5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5pPr>
            <a:lvl6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6pPr>
            <a:lvl7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7pPr>
            <a:lvl8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8pPr>
            <a:lvl9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9pPr>
          </a:lstStyle>
          <a:p>
            <a:endParaRPr/>
          </a:p>
        </p:txBody>
      </p:sp>
      <p:cxnSp>
        <p:nvCxnSpPr>
          <p:cNvPr id="13" name="Shape 13"/>
          <p:cNvCxnSpPr/>
          <p:nvPr/>
        </p:nvCxnSpPr>
        <p:spPr>
          <a:xfrm rot="10800000">
            <a:off x="-15990" y="2933510"/>
            <a:ext cx="2476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622900" y="113175"/>
            <a:ext cx="3898199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17100" y="1498462"/>
            <a:ext cx="7909800" cy="321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cxnSp>
        <p:nvCxnSpPr>
          <p:cNvPr id="21" name="Shape 21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2" name="Shape 22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26350" y="1498462"/>
            <a:ext cx="3644400" cy="320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70698" y="1498462"/>
            <a:ext cx="3644400" cy="320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622900" y="113175"/>
            <a:ext cx="3898199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8" name="Shape 2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600500" y="4396706"/>
            <a:ext cx="3957600" cy="519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360"/>
              </a:spcBef>
              <a:buSzPct val="100000"/>
              <a:buNone/>
              <a:defRPr sz="1800" i="1"/>
            </a:lvl1pPr>
          </a:lstStyle>
          <a:p>
            <a:endParaRPr/>
          </a:p>
        </p:txBody>
      </p:sp>
      <p:cxnSp>
        <p:nvCxnSpPr>
          <p:cNvPr id="42" name="Shape 42"/>
          <p:cNvCxnSpPr/>
          <p:nvPr/>
        </p:nvCxnSpPr>
        <p:spPr>
          <a:xfrm rot="10800000">
            <a:off x="-15899" y="4689846"/>
            <a:ext cx="2333999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43" name="Shape 43"/>
          <p:cNvCxnSpPr/>
          <p:nvPr/>
        </p:nvCxnSpPr>
        <p:spPr>
          <a:xfrm>
            <a:off x="6825900" y="4689846"/>
            <a:ext cx="2339399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gradFill>
          <a:gsLst>
            <a:gs pos="34000">
              <a:schemeClr val="tx1">
                <a:lumMod val="95000"/>
                <a:lumOff val="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1"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tx1">
                <a:lumMod val="95000"/>
                <a:lumOff val="5000"/>
              </a:schemeClr>
            </a:gs>
            <a:gs pos="100000">
              <a:schemeClr val="bg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2622900" y="205987"/>
            <a:ext cx="38981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17100" y="1498462"/>
            <a:ext cx="7909800" cy="321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PT Serif"/>
              <a:buChar char="○"/>
              <a:defRPr sz="3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buChar char="□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6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8%81%EC%96%B4" TargetMode="External"/><Relationship Id="rId4" Type="http://schemas.openxmlformats.org/officeDocument/2006/relationships/hyperlink" Target="https://ko.wikipedia.org/wiki/%EC%A7%91%ED%95%A9" TargetMode="External"/><Relationship Id="rId5" Type="http://schemas.openxmlformats.org/officeDocument/2006/relationships/hyperlink" Target="https://ko.wikipedia.org/wiki/%ED%95%A8%EC%88%98#cite_note-1" TargetMode="External"/><Relationship Id="rId6" Type="http://schemas.openxmlformats.org/officeDocument/2006/relationships/hyperlink" Target="https://ko.wikipedia.org/wiki/%EA%B7%B8%EB%9E%98%ED%94%84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ko.wikipedia.org/wiki/%EC%88%98%ED%95%99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jp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1050575" y="1991825"/>
            <a:ext cx="6957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ko" altLang="en-US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파이썬 입문 </a:t>
            </a: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  <a:r>
              <a:rPr lang="ko-KR" altLang="en-US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회</a:t>
            </a: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차</a:t>
            </a:r>
            <a:endParaRPr lang="ko" sz="3200" b="0" dirty="0"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079154" y="1679126"/>
            <a:ext cx="3770379" cy="1859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for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변수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in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범위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543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354654" y="788687"/>
            <a:ext cx="6339520" cy="36948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z="24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 </a:t>
            </a:r>
            <a:r>
              <a:rPr lang="en-US" altLang="ko-KR" sz="24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int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raw_input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("Enter number: 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"))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 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</a:p>
          <a:p>
            <a:pPr>
              <a:spcBef>
                <a:spcPts val="0"/>
              </a:spcBef>
              <a:buNone/>
            </a:pPr>
            <a:endParaRPr lang="en-US" altLang="ko-KR" sz="2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for </a:t>
            </a:r>
            <a:r>
              <a:rPr lang="en-US" altLang="ko-KR" sz="24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cnt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in range(2, </a:t>
            </a:r>
            <a:r>
              <a:rPr lang="en-US" altLang="ko-KR" sz="24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+ 1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 *= </a:t>
            </a:r>
            <a:r>
              <a:rPr lang="en-US" altLang="ko-KR" sz="24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cnt</a:t>
            </a:r>
            <a:endParaRPr lang="en-US" altLang="ko-KR" sz="2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</a:t>
            </a:r>
            <a:r>
              <a:rPr lang="en-US" altLang="ko-KR" sz="24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str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 + "! is " + </a:t>
            </a:r>
            <a:r>
              <a:rPr lang="en-US" altLang="ko-KR" sz="24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str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(result)</a:t>
            </a:r>
            <a:endParaRPr lang="ko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77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864077" y="2079171"/>
            <a:ext cx="3126657" cy="7893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range?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1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951963" y="891926"/>
            <a:ext cx="4046146" cy="38349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range(a, b, n)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부터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씩 더해서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가 되기 전까지 리스트로 만들어준다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(n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 없을 땐 자동으로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017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951963" y="891926"/>
            <a:ext cx="4046146" cy="38349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range(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0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[0,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4]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11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951963" y="891926"/>
            <a:ext cx="4046146" cy="38349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range(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0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[0,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4]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386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951963" y="891926"/>
            <a:ext cx="4046146" cy="38349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range(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0,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-1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[5,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4,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61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1688691" y="958295"/>
            <a:ext cx="5781367" cy="29500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부터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100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까지 출력하는 프로그램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for n in range(1, 101):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n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806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1389181" y="345689"/>
            <a:ext cx="6662619" cy="38622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for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in range(2, 10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if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% 2 == 0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   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"Found an even number", 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    continue</a:t>
            </a:r>
          </a:p>
          <a:p>
            <a:pPr>
              <a:spcBef>
                <a:spcPts val="0"/>
              </a:spcBef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"Found a number",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25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1389181" y="345689"/>
            <a:ext cx="6662619" cy="38622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for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in range(2, 10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if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% 2 == 0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   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"Found an even number", 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    </a:t>
            </a:r>
            <a:r>
              <a:rPr lang="en-US" altLang="ko" dirty="0" smtClean="0">
                <a:solidFill>
                  <a:srgbClr val="FF0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break</a:t>
            </a:r>
          </a:p>
          <a:p>
            <a:pPr>
              <a:spcBef>
                <a:spcPts val="0"/>
              </a:spcBef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"Found a number",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09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254307" y="2093920"/>
            <a:ext cx="2791109" cy="755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지난주 복습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!!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2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564720" y="1725848"/>
            <a:ext cx="3750479" cy="26175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hile True: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54329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439333" y="1278467"/>
            <a:ext cx="7501468" cy="398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 ~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99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사이의 수를 하나 입력 받고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0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부터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10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의 배수를 제외한 수를 출력하다가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입력 받은 수가 되었을 때 프로그램 종료하는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프로그램을 만들어보자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726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782078" y="1665887"/>
            <a:ext cx="1689331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함수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(function)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22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934" y="431801"/>
            <a:ext cx="83396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hlinkClick r:id="rId2" tooltip="수학"/>
              </a:rPr>
              <a:t>수학</a:t>
            </a:r>
            <a:r>
              <a:rPr lang="ko-KR" altLang="en-US" sz="1600" dirty="0">
                <a:solidFill>
                  <a:schemeClr val="bg1"/>
                </a:solidFill>
              </a:rPr>
              <a:t>에서</a:t>
            </a:r>
            <a:r>
              <a:rPr lang="en-US" altLang="ko-KR" sz="1600" dirty="0">
                <a:solidFill>
                  <a:schemeClr val="bg1"/>
                </a:solidFill>
              </a:rPr>
              <a:t>, </a:t>
            </a:r>
            <a:r>
              <a:rPr lang="ko-KR" altLang="en-US" sz="1600" b="1" dirty="0">
                <a:solidFill>
                  <a:schemeClr val="bg1"/>
                </a:solidFill>
              </a:rPr>
              <a:t>함수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函數</a:t>
            </a:r>
            <a:r>
              <a:rPr lang="en-US" altLang="ko-KR" sz="1600" dirty="0">
                <a:solidFill>
                  <a:schemeClr val="bg1"/>
                </a:solidFill>
              </a:rPr>
              <a:t>, </a:t>
            </a:r>
            <a:r>
              <a:rPr lang="ko-KR" altLang="en-US" sz="1600" dirty="0">
                <a:solidFill>
                  <a:schemeClr val="bg1"/>
                </a:solidFill>
                <a:hlinkClick r:id="rId3" tooltip="영어"/>
              </a:rPr>
              <a:t>영어</a:t>
            </a:r>
            <a:r>
              <a:rPr lang="en-US" altLang="ko-KR" sz="1600" dirty="0">
                <a:solidFill>
                  <a:schemeClr val="bg1"/>
                </a:solidFill>
              </a:rPr>
              <a:t>: function)</a:t>
            </a:r>
            <a:r>
              <a:rPr lang="ko-KR" altLang="en-US" sz="1600" dirty="0">
                <a:solidFill>
                  <a:schemeClr val="bg1"/>
                </a:solidFill>
              </a:rPr>
              <a:t>는 두 </a:t>
            </a:r>
            <a:r>
              <a:rPr lang="ko-KR" altLang="en-US" sz="1600" dirty="0">
                <a:solidFill>
                  <a:schemeClr val="bg1"/>
                </a:solidFill>
                <a:hlinkClick r:id="rId4" tooltip="집합"/>
              </a:rPr>
              <a:t>집합</a:t>
            </a:r>
            <a:r>
              <a:rPr lang="ko-KR" altLang="en-US" sz="1600" dirty="0">
                <a:solidFill>
                  <a:schemeClr val="bg1"/>
                </a:solidFill>
              </a:rPr>
              <a:t> </a:t>
            </a:r>
            <a:r>
              <a:rPr lang="en-US" altLang="ko-KR" sz="1600" dirty="0">
                <a:solidFill>
                  <a:schemeClr val="bg1"/>
                </a:solidFill>
              </a:rPr>
              <a:t>X, Y </a:t>
            </a:r>
            <a:r>
              <a:rPr lang="ko-KR" altLang="en-US" sz="1600" dirty="0">
                <a:solidFill>
                  <a:schemeClr val="bg1"/>
                </a:solidFill>
              </a:rPr>
              <a:t>사이의 특정 대응관계로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집합 </a:t>
            </a:r>
            <a:r>
              <a:rPr lang="en-US" altLang="ko-KR" sz="1600" dirty="0">
                <a:solidFill>
                  <a:schemeClr val="bg1"/>
                </a:solidFill>
              </a:rPr>
              <a:t>X</a:t>
            </a:r>
            <a:r>
              <a:rPr lang="ko-KR" altLang="en-US" sz="1600" dirty="0">
                <a:solidFill>
                  <a:schemeClr val="bg1"/>
                </a:solidFill>
              </a:rPr>
              <a:t>의 모든 원소들을 각각 집합 </a:t>
            </a:r>
            <a:r>
              <a:rPr lang="en-US" altLang="ko-KR" sz="1600" dirty="0">
                <a:solidFill>
                  <a:schemeClr val="bg1"/>
                </a:solidFill>
              </a:rPr>
              <a:t>Y</a:t>
            </a:r>
            <a:r>
              <a:rPr lang="ko-KR" altLang="en-US" sz="1600" dirty="0">
                <a:solidFill>
                  <a:schemeClr val="bg1"/>
                </a:solidFill>
              </a:rPr>
              <a:t>의 유일한 원소에 하나하나 대응시키는 관계이다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또한 함수를 종종 상자에 비유하기도 한다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>
                <a:solidFill>
                  <a:schemeClr val="bg1"/>
                </a:solidFill>
              </a:rPr>
              <a:t>이는 원래의 물건을 또다른 물건으로 바로 바꾸는 식의 상자마술이 오래전부터 중국과 유럽권 문화에서 대중적으로 성행해왔기에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이러한 문화권 나라에서 함수를 상자마술과 관련지어 설명한다면 더욱 더 친근하고 효율적인 교육적 효과를 기대할 수 있기때문에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이 나라들에서부터 함수를 상자로 비유하기 시작하였고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이 과정에서 중국이 함수를 函數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상자 수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  <a:r>
              <a:rPr lang="ko-KR" altLang="en-US" sz="1600" dirty="0">
                <a:solidFill>
                  <a:schemeClr val="bg1"/>
                </a:solidFill>
              </a:rPr>
              <a:t>로 적절히 번역하게 되었다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>
                <a:solidFill>
                  <a:schemeClr val="bg1"/>
                </a:solidFill>
              </a:rPr>
              <a:t>이와같이 이미 여러 곳에서 함수를 상자와 관련지어 설명하고있다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en-US" altLang="ko-KR" sz="1600" baseline="30000" dirty="0">
                <a:solidFill>
                  <a:schemeClr val="bg1"/>
                </a:solidFill>
                <a:hlinkClick r:id="rId5"/>
              </a:rPr>
              <a:t>[1]</a:t>
            </a:r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이러한 상자마술을 수학적으로 관련지어 생각해보면 </a:t>
            </a:r>
            <a:r>
              <a:rPr lang="en-US" altLang="ko-KR" sz="1600" dirty="0">
                <a:solidFill>
                  <a:schemeClr val="bg1"/>
                </a:solidFill>
              </a:rPr>
              <a:t>'</a:t>
            </a:r>
            <a:r>
              <a:rPr lang="ko-KR" altLang="en-US" sz="1600" dirty="0">
                <a:solidFill>
                  <a:schemeClr val="bg1"/>
                </a:solidFill>
              </a:rPr>
              <a:t>이름이 </a:t>
            </a:r>
            <a:r>
              <a:rPr lang="en-US" altLang="ko-KR" sz="1600" dirty="0">
                <a:solidFill>
                  <a:schemeClr val="bg1"/>
                </a:solidFill>
              </a:rPr>
              <a:t>f</a:t>
            </a:r>
            <a:r>
              <a:rPr lang="ko-KR" altLang="en-US" sz="1600" dirty="0">
                <a:solidFill>
                  <a:schemeClr val="bg1"/>
                </a:solidFill>
              </a:rPr>
              <a:t>인 마술상자</a:t>
            </a:r>
            <a:r>
              <a:rPr lang="en-US" altLang="ko-KR" sz="1600" dirty="0">
                <a:solidFill>
                  <a:schemeClr val="bg1"/>
                </a:solidFill>
              </a:rPr>
              <a:t>'</a:t>
            </a:r>
            <a:r>
              <a:rPr lang="ko-KR" altLang="en-US" sz="1600" dirty="0">
                <a:solidFill>
                  <a:schemeClr val="bg1"/>
                </a:solidFill>
              </a:rPr>
              <a:t>에 </a:t>
            </a:r>
            <a:r>
              <a:rPr lang="ko-KR" altLang="en-US" sz="1600" b="1" dirty="0">
                <a:solidFill>
                  <a:schemeClr val="bg1"/>
                </a:solidFill>
              </a:rPr>
              <a:t>일정한 가치가 있는 물건</a:t>
            </a:r>
            <a:r>
              <a:rPr lang="ko-KR" altLang="en-US" sz="1600" dirty="0">
                <a:solidFill>
                  <a:schemeClr val="bg1"/>
                </a:solidFill>
              </a:rPr>
              <a:t>을 넣으면 </a:t>
            </a:r>
            <a:r>
              <a:rPr lang="ko-KR" altLang="en-US" sz="1600" b="1" dirty="0">
                <a:solidFill>
                  <a:schemeClr val="bg1"/>
                </a:solidFill>
              </a:rPr>
              <a:t>그 가치에 알맞은 돈의 액수</a:t>
            </a:r>
            <a:r>
              <a:rPr lang="ko-KR" altLang="en-US" sz="1600" dirty="0">
                <a:solidFill>
                  <a:schemeClr val="bg1"/>
                </a:solidFill>
              </a:rPr>
              <a:t>가 나온다고 할때</a:t>
            </a:r>
            <a:r>
              <a:rPr lang="en-US" altLang="ko-KR" sz="1600" dirty="0">
                <a:solidFill>
                  <a:schemeClr val="bg1"/>
                </a:solidFill>
              </a:rPr>
              <a:t>, '</a:t>
            </a:r>
            <a:r>
              <a:rPr lang="ko-KR" altLang="en-US" sz="1600" dirty="0">
                <a:solidFill>
                  <a:schemeClr val="bg1"/>
                </a:solidFill>
              </a:rPr>
              <a:t>모든 물건</a:t>
            </a:r>
            <a:r>
              <a:rPr lang="en-US" altLang="ko-KR" sz="1600" dirty="0">
                <a:solidFill>
                  <a:schemeClr val="bg1"/>
                </a:solidFill>
              </a:rPr>
              <a:t>'</a:t>
            </a:r>
            <a:r>
              <a:rPr lang="ko-KR" altLang="en-US" sz="1600" dirty="0">
                <a:solidFill>
                  <a:schemeClr val="bg1"/>
                </a:solidFill>
              </a:rPr>
              <a:t>이 반드시 </a:t>
            </a:r>
            <a:r>
              <a:rPr lang="en-US" altLang="ko-KR" sz="1600" dirty="0">
                <a:solidFill>
                  <a:schemeClr val="bg1"/>
                </a:solidFill>
              </a:rPr>
              <a:t>'</a:t>
            </a:r>
            <a:r>
              <a:rPr lang="ko-KR" altLang="en-US" sz="1600" dirty="0">
                <a:solidFill>
                  <a:schemeClr val="bg1"/>
                </a:solidFill>
              </a:rPr>
              <a:t>그 물건의 가치에 맞는 돈의 액수</a:t>
            </a:r>
            <a:r>
              <a:rPr lang="en-US" altLang="ko-KR" sz="1600" dirty="0">
                <a:solidFill>
                  <a:schemeClr val="bg1"/>
                </a:solidFill>
              </a:rPr>
              <a:t>'</a:t>
            </a:r>
            <a:r>
              <a:rPr lang="ko-KR" altLang="en-US" sz="1600" dirty="0">
                <a:solidFill>
                  <a:schemeClr val="bg1"/>
                </a:solidFill>
              </a:rPr>
              <a:t>로 나오는 관계가 바로 함수인 것이다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>
                <a:solidFill>
                  <a:schemeClr val="bg1"/>
                </a:solidFill>
              </a:rPr>
              <a:t>여기서 정의역은 우주 상의 모든 물건들의 모임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공역은 돈의 액수이다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함수는 수학에서 중요한 역할을 하며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이 함수를 나타내는 방법에는 크게 세 가지가 있다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>
                <a:solidFill>
                  <a:schemeClr val="bg1"/>
                </a:solidFill>
              </a:rPr>
              <a:t>첫 번째는 식으로써 나타내는 것이고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다른 하나는 </a:t>
            </a:r>
            <a:r>
              <a:rPr lang="ko-KR" altLang="en-US" sz="1600" dirty="0">
                <a:solidFill>
                  <a:schemeClr val="bg1"/>
                </a:solidFill>
                <a:hlinkClick r:id="rId6" tooltip="그래프"/>
              </a:rPr>
              <a:t>그래프</a:t>
            </a:r>
            <a:r>
              <a:rPr lang="ko-KR" altLang="en-US" sz="1600" dirty="0">
                <a:solidFill>
                  <a:schemeClr val="bg1"/>
                </a:solidFill>
              </a:rPr>
              <a:t>로써 나타내는 것이며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마지막으로 두 집합간의 대응관계로 나타내는 것이다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>
                <a:solidFill>
                  <a:schemeClr val="bg1"/>
                </a:solidFill>
              </a:rPr>
              <a:t>식으로 나타낼 때에는 그래프로 그리지 못한 영역까지 추측할 수 있다는 장점이 있지만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식으로 나타내기 힘든 함수가 있다는 점에서 한계를 가진다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>
                <a:solidFill>
                  <a:schemeClr val="bg1"/>
                </a:solidFill>
              </a:rPr>
              <a:t>따라서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함수는 주로 두 집합간의 대응관계를 통해서 나타낸다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019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782078" y="1665887"/>
            <a:ext cx="1689331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1005011" y="1396689"/>
            <a:ext cx="3702455" cy="191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함수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f(x)?</a:t>
            </a: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수학 수업이 아니라 컴퓨터 수업인데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743" y="876389"/>
            <a:ext cx="4069822" cy="295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2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210733" y="970027"/>
            <a:ext cx="7078133" cy="3381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쉽게 말해서 함수라는 것은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입력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매개변수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argument, parameter)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을 주면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출력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(return)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을 뱉어내는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작은 프로그램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83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047344" y="1970685"/>
            <a:ext cx="2584855" cy="975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메인 프로그램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5627810" y="1970686"/>
            <a:ext cx="2584855" cy="975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더하는 함수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767666" y="1951703"/>
            <a:ext cx="1778000" cy="0"/>
          </a:xfrm>
          <a:prstGeom prst="straightConnector1">
            <a:avLst/>
          </a:prstGeom>
          <a:ln w="730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3767666" y="2946398"/>
            <a:ext cx="1744133" cy="0"/>
          </a:xfrm>
          <a:prstGeom prst="straightConnector1">
            <a:avLst/>
          </a:prstGeom>
          <a:ln w="730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4132" y="1085024"/>
            <a:ext cx="9990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a</a:t>
            </a:r>
            <a:r>
              <a:rPr kumimoji="1" lang="ko-KR" altLang="en-US" dirty="0" smtClean="0">
                <a:solidFill>
                  <a:schemeClr val="bg1"/>
                </a:solidFill>
              </a:rPr>
              <a:t>랑 </a:t>
            </a:r>
            <a:r>
              <a:rPr kumimoji="1" lang="en-US" altLang="ko-KR" dirty="0" smtClean="0">
                <a:solidFill>
                  <a:schemeClr val="bg1"/>
                </a:solidFill>
              </a:rPr>
              <a:t>b</a:t>
            </a:r>
            <a:r>
              <a:rPr kumimoji="1" lang="ko-KR" altLang="en-US" dirty="0" smtClean="0">
                <a:solidFill>
                  <a:schemeClr val="bg1"/>
                </a:solidFill>
              </a:rPr>
              <a:t>랑 더하면 뭐야</a:t>
            </a:r>
            <a:r>
              <a:rPr kumimoji="1" lang="en-US" altLang="ko-KR" dirty="0" smtClean="0">
                <a:solidFill>
                  <a:schemeClr val="bg1"/>
                </a:solidFill>
              </a:rPr>
              <a:t>?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4132" y="3202429"/>
            <a:ext cx="9990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응 그건</a:t>
            </a:r>
            <a:endParaRPr kumimoji="1" lang="en-US" altLang="ko-KR" dirty="0" smtClean="0">
              <a:solidFill>
                <a:schemeClr val="bg1"/>
              </a:solidFill>
            </a:endParaRPr>
          </a:p>
          <a:p>
            <a:r>
              <a:rPr kumimoji="1" lang="en-US" altLang="ko-KR" dirty="0" smtClean="0">
                <a:solidFill>
                  <a:schemeClr val="bg1"/>
                </a:solidFill>
              </a:rPr>
              <a:t>a + b</a:t>
            </a:r>
          </a:p>
          <a:p>
            <a:r>
              <a:rPr kumimoji="1" lang="ko-KR" altLang="en-US" dirty="0" smtClean="0">
                <a:solidFill>
                  <a:schemeClr val="bg1"/>
                </a:solidFill>
              </a:rPr>
              <a:t>란다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74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258078" y="1792887"/>
            <a:ext cx="4938589" cy="1517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여기서 매개변수나 리턴값이 </a:t>
            </a:r>
            <a:r>
              <a:rPr lang="ko-KR" altLang="en-US" dirty="0" smtClean="0">
                <a:solidFill>
                  <a:srgbClr val="FFFF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없어도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상관이 없다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556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308878" y="1310286"/>
            <a:ext cx="4938589" cy="2702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ef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func_name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(arg0, arg1 </a:t>
            </a:r>
            <a:r>
              <a:rPr lang="is-I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…)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is-I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0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is-I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return 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ret_val</a:t>
            </a:r>
            <a:endParaRPr lang="is-I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367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7"/>
          <p:cNvSpPr txBox="1">
            <a:spLocks/>
          </p:cNvSpPr>
          <p:nvPr/>
        </p:nvSpPr>
        <p:spPr>
          <a:xfrm>
            <a:off x="2174521" y="1096400"/>
            <a:ext cx="7079545" cy="27474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def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my_sub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(first, second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 = first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– second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return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</a:t>
            </a:r>
          </a:p>
          <a:p>
            <a:pPr>
              <a:spcBef>
                <a:spcPts val="0"/>
              </a:spcBef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my_sub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(5, 3)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24000" y="539747"/>
          <a:ext cx="6096000" cy="4150785"/>
        </p:xfrm>
        <a:graphic>
          <a:graphicData uri="http://schemas.openxmlformats.org/drawingml/2006/table">
            <a:tbl>
              <a:tblPr firstRow="1" bandRow="1"/>
              <a:tblGrid>
                <a:gridCol w="3048000"/>
                <a:gridCol w="3048000"/>
              </a:tblGrid>
              <a:tr h="830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+</a:t>
                      </a:r>
                      <a:endParaRPr lang="ko-KR" altLang="en-US" sz="28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더하기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-</a:t>
                      </a:r>
                      <a:endParaRPr lang="ko-KR" altLang="en-US" sz="28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빼기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*</a:t>
                      </a:r>
                      <a:endParaRPr lang="ko-KR" altLang="en-US" sz="28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곱하기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/</a:t>
                      </a:r>
                      <a:endParaRPr lang="ko-KR" altLang="en-US" sz="28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나누기</a:t>
                      </a:r>
                      <a:endParaRPr lang="en-US" altLang="ko-KR" sz="1400" b="0" i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en-US" altLang="ko-KR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(</a:t>
                      </a:r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둘 다 </a:t>
                      </a:r>
                      <a:r>
                        <a:rPr lang="en-US" altLang="ko-KR" sz="1400" b="0" i="0" dirty="0" err="1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int</a:t>
                      </a:r>
                      <a:r>
                        <a:rPr lang="ko-KR" altLang="en-US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면 결과도 </a:t>
                      </a:r>
                      <a:r>
                        <a:rPr lang="en-US" altLang="ko-KR" sz="1400" b="0" i="0" baseline="0" dirty="0" err="1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int</a:t>
                      </a:r>
                      <a:r>
                        <a:rPr lang="en-US" altLang="ko-KR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하나라도 </a:t>
                      </a:r>
                      <a:r>
                        <a:rPr lang="en-US" altLang="ko-KR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float</a:t>
                      </a:r>
                      <a:r>
                        <a:rPr lang="ko-KR" altLang="en-US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이면 결과는 </a:t>
                      </a:r>
                      <a:r>
                        <a:rPr lang="en-US" altLang="ko-KR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float)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%</a:t>
                      </a:r>
                      <a:endParaRPr lang="ko-KR" altLang="en-US" sz="28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나머지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5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070878" y="1030886"/>
            <a:ext cx="4938589" cy="2702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내가 만드는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더하기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빼기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곱하기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나누기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정수 나누기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를 만들어보자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endParaRPr lang="is-I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481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7"/>
          <p:cNvSpPr txBox="1">
            <a:spLocks/>
          </p:cNvSpPr>
          <p:nvPr/>
        </p:nvSpPr>
        <p:spPr>
          <a:xfrm>
            <a:off x="2174521" y="1096400"/>
            <a:ext cx="7079545" cy="27474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def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my_sub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(first,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second = 5):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 = first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– second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return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</a:t>
            </a:r>
          </a:p>
          <a:p>
            <a:pPr>
              <a:spcBef>
                <a:spcPts val="0"/>
              </a:spcBef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my_sub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(5, 3)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066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749145" y="1191752"/>
            <a:ext cx="4938589" cy="2702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디폴트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기본값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default)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기입하지 않는다면 자동으로 그 값으로 생각한다</a:t>
            </a:r>
            <a:endParaRPr lang="is-I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474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7"/>
          <p:cNvSpPr txBox="1">
            <a:spLocks/>
          </p:cNvSpPr>
          <p:nvPr/>
        </p:nvSpPr>
        <p:spPr>
          <a:xfrm>
            <a:off x="2174521" y="1096400"/>
            <a:ext cx="7079545" cy="27474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def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my_sub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(first,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second):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 = first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– second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return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</a:t>
            </a:r>
          </a:p>
          <a:p>
            <a:pPr>
              <a:spcBef>
                <a:spcPts val="0"/>
              </a:spcBef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my_sub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(first = 5, second = 3)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873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7"/>
          <p:cNvSpPr txBox="1">
            <a:spLocks/>
          </p:cNvSpPr>
          <p:nvPr/>
        </p:nvSpPr>
        <p:spPr>
          <a:xfrm>
            <a:off x="2174521" y="1096400"/>
            <a:ext cx="7079545" cy="27474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def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my_sub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(first,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second):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 = first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– second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return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</a:t>
            </a:r>
          </a:p>
          <a:p>
            <a:pPr>
              <a:spcBef>
                <a:spcPts val="0"/>
              </a:spcBef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my_sub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(second = 3,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first = 5)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056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503612" y="1843686"/>
            <a:ext cx="5065588" cy="1653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정의된 키워드에 값을 넣어주는 형태로 매개변수를 넘길 수 있다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88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7"/>
          <p:cNvSpPr txBox="1">
            <a:spLocks/>
          </p:cNvSpPr>
          <p:nvPr/>
        </p:nvSpPr>
        <p:spPr>
          <a:xfrm>
            <a:off x="2379134" y="622267"/>
            <a:ext cx="7823200" cy="4051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def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my_add2(*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nums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print 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nums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result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0 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for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 in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nums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   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 +=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</a:t>
            </a:r>
          </a:p>
          <a:p>
            <a:pPr>
              <a:spcBef>
                <a:spcPts val="0"/>
              </a:spcBef>
              <a:buNone/>
            </a:pP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return result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89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435879" y="886953"/>
            <a:ext cx="5065588" cy="32998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매개변수를 몇 개를 줄 지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딱 정해진 상황이 아닐 때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*를 이용하여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튜플의 형태로 넘길 수 있다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튜플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-&gt;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(1,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7,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8)”</a:t>
            </a:r>
          </a:p>
        </p:txBody>
      </p:sp>
    </p:spTree>
    <p:extLst>
      <p:ext uri="{BB962C8B-B14F-4D97-AF65-F5344CB8AC3E}">
        <p14:creationId xmlns:p14="http://schemas.microsoft.com/office/powerpoint/2010/main" val="190164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7"/>
          <p:cNvSpPr txBox="1">
            <a:spLocks/>
          </p:cNvSpPr>
          <p:nvPr/>
        </p:nvSpPr>
        <p:spPr>
          <a:xfrm>
            <a:off x="2497667" y="1223401"/>
            <a:ext cx="7823200" cy="4051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def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my_thing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(**thing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thing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for k, v in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thing.items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   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v, "in my",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8071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478212" y="1191753"/>
            <a:ext cx="5065588" cy="32998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매개변수를 몇 개를 줄 지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딱 정해진 상황이 아닐 때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**를 이용하여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딕셔너리의 형태로 넘길 수 있다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15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153049"/>
              </p:ext>
            </p:extLst>
          </p:nvPr>
        </p:nvGraphicFramePr>
        <p:xfrm>
          <a:off x="1524000" y="539747"/>
          <a:ext cx="6096000" cy="2490471"/>
        </p:xfrm>
        <a:graphic>
          <a:graphicData uri="http://schemas.openxmlformats.org/drawingml/2006/table">
            <a:tbl>
              <a:tblPr firstRow="1" bandRow="1"/>
              <a:tblGrid>
                <a:gridCol w="3048000"/>
                <a:gridCol w="3048000"/>
              </a:tblGrid>
              <a:tr h="830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//</a:t>
                      </a:r>
                      <a:endParaRPr lang="ko-KR" altLang="en-US" sz="28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나누고 소수점 아래 없애기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**</a:t>
                      </a:r>
                      <a:endParaRPr lang="ko-KR" altLang="en-US" sz="28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거듭제곱하기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&lt;&lt;,</a:t>
                      </a:r>
                      <a:r>
                        <a:rPr lang="ko-KR" altLang="en-US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 </a:t>
                      </a:r>
                      <a:r>
                        <a:rPr lang="en-US" altLang="ko-KR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&gt;&gt;</a:t>
                      </a:r>
                      <a:endParaRPr lang="ko-KR" altLang="en-US" sz="28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비트 단위 </a:t>
                      </a:r>
                      <a:r>
                        <a:rPr lang="en-US" altLang="ko-KR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Shift</a:t>
                      </a:r>
                      <a:r>
                        <a:rPr lang="en-US" altLang="ko-KR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 </a:t>
                      </a:r>
                      <a:r>
                        <a:rPr lang="ko-KR" altLang="en-US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연산</a:t>
                      </a:r>
                      <a:endParaRPr lang="en-US" altLang="ko-KR" sz="1400" b="0" i="0" baseline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en-US" altLang="ko-KR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2</a:t>
                      </a:r>
                      <a:r>
                        <a:rPr lang="ko-KR" altLang="en-US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로 곱하거나 나누는 효과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1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452812" y="1124020"/>
            <a:ext cx="5641322" cy="2575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딕셔너리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(dictionary)?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Key – Value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의 형태를 갖는 자료구조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687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201334" y="1361087"/>
            <a:ext cx="5130800" cy="2575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left_pocket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': 'cellphone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',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right_pocket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':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'nothing’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65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319868" y="2065867"/>
            <a:ext cx="5130800" cy="1820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Local variable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과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Global variable</a:t>
            </a:r>
          </a:p>
        </p:txBody>
      </p:sp>
    </p:spTree>
    <p:extLst>
      <p:ext uri="{BB962C8B-B14F-4D97-AF65-F5344CB8AC3E}">
        <p14:creationId xmlns:p14="http://schemas.microsoft.com/office/powerpoint/2010/main" val="210696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127738" y="624254"/>
            <a:ext cx="7625862" cy="39985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z="24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def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use_local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 = 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33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"Local variable x is", 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</a:t>
            </a:r>
          </a:p>
          <a:p>
            <a:pPr>
              <a:spcBef>
                <a:spcPts val="0"/>
              </a:spcBef>
              <a:buNone/>
            </a:pPr>
            <a:endParaRPr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 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100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24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use_local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  <a:endParaRPr lang="en-US" altLang="ko-KR" sz="2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241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706349" y="2219024"/>
            <a:ext cx="5741586" cy="6864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재귀 함수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(recursive function)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2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773969" y="1298615"/>
            <a:ext cx="4498898" cy="25537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재귀함수란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자기 안에서 자기 자신을 호출하는 함수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81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-451256" y="2013019"/>
            <a:ext cx="2584855" cy="975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함수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132666" y="2032001"/>
            <a:ext cx="2584855" cy="975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함수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774576" y="2013019"/>
            <a:ext cx="1778000" cy="0"/>
          </a:xfrm>
          <a:prstGeom prst="straightConnector1">
            <a:avLst/>
          </a:prstGeom>
          <a:ln w="730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1774576" y="3007714"/>
            <a:ext cx="1744133" cy="0"/>
          </a:xfrm>
          <a:prstGeom prst="straightConnector1">
            <a:avLst/>
          </a:prstGeom>
          <a:ln w="730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91042" y="1146340"/>
            <a:ext cx="999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나 자신 호출</a:t>
            </a:r>
            <a:r>
              <a:rPr kumimoji="1" lang="en-US" altLang="ko-KR" dirty="0" smtClean="0">
                <a:solidFill>
                  <a:schemeClr val="bg1"/>
                </a:solidFill>
              </a:rPr>
              <a:t>!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91042" y="3263745"/>
            <a:ext cx="99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리턴값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Shape 87"/>
          <p:cNvSpPr txBox="1">
            <a:spLocks/>
          </p:cNvSpPr>
          <p:nvPr/>
        </p:nvSpPr>
        <p:spPr>
          <a:xfrm>
            <a:off x="6559145" y="2013019"/>
            <a:ext cx="2584855" cy="975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함수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201055" y="2013019"/>
            <a:ext cx="1778000" cy="0"/>
          </a:xfrm>
          <a:prstGeom prst="straightConnector1">
            <a:avLst/>
          </a:prstGeom>
          <a:ln w="730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5201055" y="3007714"/>
            <a:ext cx="1744133" cy="0"/>
          </a:xfrm>
          <a:prstGeom prst="straightConnector1">
            <a:avLst/>
          </a:prstGeom>
          <a:ln w="730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17521" y="1146340"/>
            <a:ext cx="999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나 자신 호출</a:t>
            </a:r>
            <a:r>
              <a:rPr kumimoji="1" lang="en-US" altLang="ko-KR" dirty="0" smtClean="0">
                <a:solidFill>
                  <a:schemeClr val="bg1"/>
                </a:solidFill>
              </a:rPr>
              <a:t>!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7521" y="3263745"/>
            <a:ext cx="99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리턴값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3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8" grpId="0"/>
      <p:bldP spid="13" grpId="0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099734" y="190501"/>
            <a:ext cx="7747000" cy="48175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# recursive function using </a:t>
            </a: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recursion</a:t>
            </a:r>
          </a:p>
          <a:p>
            <a:pPr>
              <a:spcBef>
                <a:spcPts val="0"/>
              </a:spcBef>
              <a:buNone/>
            </a:pPr>
            <a:r>
              <a:rPr lang="en-US" altLang="ko" sz="27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def</a:t>
            </a: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factorial(</a:t>
            </a:r>
            <a:r>
              <a:rPr lang="en-US" altLang="ko" sz="27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</a:t>
            </a: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):</a:t>
            </a:r>
          </a:p>
          <a:p>
            <a:pPr>
              <a:spcBef>
                <a:spcPts val="0"/>
              </a:spcBef>
              <a:buNone/>
            </a:pP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return </a:t>
            </a:r>
            <a:r>
              <a:rPr lang="en-US" altLang="ko" sz="27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* factorial(</a:t>
            </a:r>
            <a:r>
              <a:rPr lang="en-US" altLang="ko" sz="27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- 1</a:t>
            </a: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</a:p>
          <a:p>
            <a:pPr>
              <a:spcBef>
                <a:spcPts val="0"/>
              </a:spcBef>
              <a:buNone/>
            </a:pPr>
            <a:endParaRPr lang="en-US" altLang="ko" sz="27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 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factorial(5</a:t>
            </a: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</a:t>
            </a:r>
            <a:endParaRPr lang="ko" sz="27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191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-451256" y="2013019"/>
            <a:ext cx="2584855" cy="975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함수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132666" y="2032001"/>
            <a:ext cx="2584855" cy="975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함수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774576" y="2593714"/>
            <a:ext cx="1778000" cy="0"/>
          </a:xfrm>
          <a:prstGeom prst="straightConnector1">
            <a:avLst/>
          </a:prstGeom>
          <a:ln w="730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91042" y="1727035"/>
            <a:ext cx="999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나 자신 호출</a:t>
            </a:r>
            <a:r>
              <a:rPr kumimoji="1" lang="en-US" altLang="ko-KR" dirty="0" smtClean="0">
                <a:solidFill>
                  <a:schemeClr val="bg1"/>
                </a:solidFill>
              </a:rPr>
              <a:t>!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Shape 87"/>
          <p:cNvSpPr txBox="1">
            <a:spLocks/>
          </p:cNvSpPr>
          <p:nvPr/>
        </p:nvSpPr>
        <p:spPr>
          <a:xfrm>
            <a:off x="6559145" y="2013019"/>
            <a:ext cx="2584855" cy="975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함수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260322" y="2593714"/>
            <a:ext cx="1778000" cy="0"/>
          </a:xfrm>
          <a:prstGeom prst="straightConnector1">
            <a:avLst/>
          </a:prstGeom>
          <a:ln w="730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76788" y="1727035"/>
            <a:ext cx="999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나 자신 호출</a:t>
            </a:r>
            <a:r>
              <a:rPr kumimoji="1" lang="en-US" altLang="ko-KR" dirty="0" smtClean="0">
                <a:solidFill>
                  <a:schemeClr val="bg1"/>
                </a:solidFill>
              </a:rPr>
              <a:t>!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23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8" grpId="0"/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-451256" y="2013019"/>
            <a:ext cx="2584855" cy="975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함수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132666" y="2032001"/>
            <a:ext cx="2584855" cy="975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함수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774576" y="2593714"/>
            <a:ext cx="1778000" cy="0"/>
          </a:xfrm>
          <a:prstGeom prst="straightConnector1">
            <a:avLst/>
          </a:prstGeom>
          <a:ln w="730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91042" y="1727035"/>
            <a:ext cx="999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나 자신 호출</a:t>
            </a:r>
            <a:r>
              <a:rPr kumimoji="1" lang="en-US" altLang="ko-KR" dirty="0" smtClean="0">
                <a:solidFill>
                  <a:schemeClr val="bg1"/>
                </a:solidFill>
              </a:rPr>
              <a:t>!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Shape 87"/>
          <p:cNvSpPr txBox="1">
            <a:spLocks/>
          </p:cNvSpPr>
          <p:nvPr/>
        </p:nvSpPr>
        <p:spPr>
          <a:xfrm>
            <a:off x="6559145" y="2013019"/>
            <a:ext cx="2584855" cy="975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함수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260322" y="2593714"/>
            <a:ext cx="1778000" cy="0"/>
          </a:xfrm>
          <a:prstGeom prst="straightConnector1">
            <a:avLst/>
          </a:prstGeom>
          <a:ln w="730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76788" y="1727035"/>
            <a:ext cx="999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나 자신 호출</a:t>
            </a:r>
            <a:r>
              <a:rPr kumimoji="1" lang="en-US" altLang="ko-KR" dirty="0" smtClean="0">
                <a:solidFill>
                  <a:schemeClr val="bg1"/>
                </a:solidFill>
              </a:rPr>
              <a:t>!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60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8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444154" y="1052597"/>
            <a:ext cx="4794846" cy="29182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hr-HR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+---+---+---+---+---+---+ |   P  |  y   |   t  |   h  |   o |  n  | +---+---+---+---+---+---+ 0     1      2     3     4     5     6 -6  -5    -4    -3   -2   -1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405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-451256" y="2013019"/>
            <a:ext cx="2584855" cy="975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함수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132666" y="2032001"/>
            <a:ext cx="2584855" cy="975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함수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774576" y="2593714"/>
            <a:ext cx="1778000" cy="0"/>
          </a:xfrm>
          <a:prstGeom prst="straightConnector1">
            <a:avLst/>
          </a:prstGeom>
          <a:ln w="730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91042" y="1727035"/>
            <a:ext cx="999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나 자신 호출</a:t>
            </a:r>
            <a:r>
              <a:rPr kumimoji="1" lang="en-US" altLang="ko-KR" dirty="0" smtClean="0">
                <a:solidFill>
                  <a:schemeClr val="bg1"/>
                </a:solidFill>
              </a:rPr>
              <a:t>!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Shape 87"/>
          <p:cNvSpPr txBox="1">
            <a:spLocks/>
          </p:cNvSpPr>
          <p:nvPr/>
        </p:nvSpPr>
        <p:spPr>
          <a:xfrm>
            <a:off x="6559145" y="2013019"/>
            <a:ext cx="2584855" cy="975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함수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260322" y="2593714"/>
            <a:ext cx="1778000" cy="0"/>
          </a:xfrm>
          <a:prstGeom prst="straightConnector1">
            <a:avLst/>
          </a:prstGeom>
          <a:ln w="730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76788" y="1727035"/>
            <a:ext cx="999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나 자신 호출</a:t>
            </a:r>
            <a:r>
              <a:rPr kumimoji="1" lang="en-US" altLang="ko-KR" dirty="0" smtClean="0">
                <a:solidFill>
                  <a:schemeClr val="bg1"/>
                </a:solidFill>
              </a:rPr>
              <a:t>!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58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8" grpId="0"/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380517" y="309156"/>
            <a:ext cx="5832148" cy="43390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번째 함수로 돌아갈 주소 기록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번째 함수로 돌아갈 주소 기록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번째 함수로 돌아갈 주소 기록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4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번째 함수로 돌아갈 주소 기록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52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913919" y="1646888"/>
            <a:ext cx="4714548" cy="2442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언제까지 호출해야하지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메모리는 가득차가는데</a:t>
            </a:r>
            <a:r>
              <a:rPr lang="is-I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…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31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099734" y="190501"/>
            <a:ext cx="7747000" cy="48175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# recursive function using </a:t>
            </a: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recursion</a:t>
            </a:r>
          </a:p>
          <a:p>
            <a:pPr>
              <a:spcBef>
                <a:spcPts val="0"/>
              </a:spcBef>
              <a:buNone/>
            </a:pPr>
            <a:r>
              <a:rPr lang="en-US" altLang="ko" sz="27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def</a:t>
            </a: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factorial(</a:t>
            </a:r>
            <a:r>
              <a:rPr lang="en-US" altLang="ko" sz="27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</a:t>
            </a: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):</a:t>
            </a:r>
          </a:p>
          <a:p>
            <a:pPr>
              <a:spcBef>
                <a:spcPts val="0"/>
              </a:spcBef>
              <a:buNone/>
            </a:pP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if </a:t>
            </a:r>
            <a:r>
              <a:rPr lang="en-US" altLang="ko" sz="27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== 1</a:t>
            </a: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    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return </a:t>
            </a: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</a:p>
          <a:p>
            <a:pPr>
              <a:spcBef>
                <a:spcPts val="0"/>
              </a:spcBef>
              <a:buNone/>
            </a:pPr>
            <a:endParaRPr lang="en-US" altLang="ko" sz="27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return </a:t>
            </a:r>
            <a:r>
              <a:rPr lang="en-US" altLang="ko" sz="27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* factorial(</a:t>
            </a:r>
            <a:r>
              <a:rPr lang="en-US" altLang="ko" sz="27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- 1</a:t>
            </a: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</a:p>
          <a:p>
            <a:pPr>
              <a:spcBef>
                <a:spcPts val="0"/>
              </a:spcBef>
              <a:buNone/>
            </a:pPr>
            <a:endParaRPr lang="en-US" altLang="ko" sz="27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 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factorial(5</a:t>
            </a: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</a:t>
            </a:r>
            <a:endParaRPr lang="ko" sz="27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953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10252" y="1469088"/>
            <a:ext cx="3259704" cy="19887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재귀함수를 이용한 다른 프로그램을 구현해보자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62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813251" y="1274354"/>
            <a:ext cx="3563081" cy="2476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피보나치 수열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앞앞값와 앞값를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더한 값이 지금값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83" y="369418"/>
            <a:ext cx="28765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6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43220" y="1628326"/>
            <a:ext cx="3770379" cy="1859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for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문을 이용한 피보나치 함수 구현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함께 해봐요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</a:p>
          <a:p>
            <a:pPr>
              <a:spcBef>
                <a:spcPts val="0"/>
              </a:spcBef>
              <a:buNone/>
            </a:pP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610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358553" y="1797660"/>
            <a:ext cx="3770379" cy="1859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재귀함수를 이용한 피보나치 함수 구현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426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358553" y="1797660"/>
            <a:ext cx="3770379" cy="1859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재귀함수를 이용한 피보나치 함수 구현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rgbClr val="FF0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너무 느리다</a:t>
            </a:r>
            <a:endParaRPr lang="ko" dirty="0">
              <a:solidFill>
                <a:srgbClr val="FF00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943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638886" y="536126"/>
            <a:ext cx="5497579" cy="42475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ib(50) -&gt; fib(49) + fib(48)</a:t>
            </a:r>
          </a:p>
          <a:p>
            <a:pPr>
              <a:spcBef>
                <a:spcPts val="0"/>
              </a:spcBef>
              <a:buNone/>
            </a:pP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fib(49)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-&gt;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fib(48)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+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fib(47)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fib(48)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-&gt;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fib(47)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+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fib(46)</a:t>
            </a:r>
          </a:p>
          <a:p>
            <a:pPr>
              <a:spcBef>
                <a:spcPts val="0"/>
              </a:spcBef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fib(48) -&gt; fib(47) + fib(46)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fib(47)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-&gt;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fib(46)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+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fib(45)</a:t>
            </a: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ko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85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494954" y="2000862"/>
            <a:ext cx="5252045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para = “Python</a:t>
            </a:r>
            <a:r>
              <a:rPr lang="en-US" altLang="ko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\</a:t>
            </a:r>
            <a:r>
              <a:rPr lang="en-US" altLang="ko" b="1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and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me”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62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921934" y="1888066"/>
            <a:ext cx="5935132" cy="16171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rgbClr val="FF0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계산한 걸 또 계산해야하는 상황 발생</a:t>
            </a:r>
            <a:endParaRPr lang="ko" altLang="ko-KR" dirty="0">
              <a:solidFill>
                <a:srgbClr val="FF00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61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56954" y="1442059"/>
            <a:ext cx="3770379" cy="1859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컴퓨터는 계산만 잘 하는 친구가 아니라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기억도 잘 하는 친구입니다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661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581400" y="1972733"/>
            <a:ext cx="3445933" cy="13292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Memoization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004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96333" y="256723"/>
            <a:ext cx="8754533" cy="43406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	</a:t>
            </a:r>
            <a:r>
              <a:rPr lang="ko-KR" altLang="en-US" dirty="0" smtClean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숙제</a:t>
            </a:r>
            <a:r>
              <a:rPr lang="en-US" altLang="ko-KR" dirty="0" smtClean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lang="ko-KR" altLang="en-US" dirty="0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재귀함수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를 이용하여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</a:t>
            </a: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하노이 탑 계산하는 프로그램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http://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www.coolmath-games.com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/0-tower-of-hanoi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37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1050575" y="1991825"/>
            <a:ext cx="6957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altLang="ko" sz="3200" b="0" dirty="0" err="1">
                <a:latin typeface="Apple SD Gothic Neo Thin" charset="-127"/>
                <a:ea typeface="Apple SD Gothic Neo Thin" charset="-127"/>
                <a:cs typeface="Apple SD Gothic Neo Thin" charset="-127"/>
              </a:rPr>
              <a:t>k</a:t>
            </a:r>
            <a:r>
              <a:rPr lang="en-US" altLang="ko" sz="3200" b="0" dirty="0" err="1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orea.drzix@gmail.com</a:t>
            </a: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/>
            </a:r>
            <a:b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</a:b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010 3177 2679</a:t>
            </a:r>
            <a:endParaRPr lang="ko" sz="3200" b="0" dirty="0"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1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77088" y="383726"/>
            <a:ext cx="2297179" cy="43914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if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조건절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elif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조건절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4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e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lse: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022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375487" y="1611393"/>
            <a:ext cx="3770379" cy="1859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hile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조건절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83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609600"/>
            <a:ext cx="49911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9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사용자 지정 1">
      <a:majorFont>
        <a:latin typeface="-윤고딕130"/>
        <a:ea typeface="-윤고딕130"/>
        <a:cs typeface=""/>
      </a:majorFont>
      <a:minorFont>
        <a:latin typeface="-윤고딕130"/>
        <a:ea typeface="-윤고딕13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2275</TotalTime>
  <Words>895</Words>
  <Application>Microsoft Macintosh PowerPoint</Application>
  <PresentationFormat>화면 슬라이드 쇼(16:9)</PresentationFormat>
  <Paragraphs>259</Paragraphs>
  <Slides>64</Slides>
  <Notes>55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9" baseType="lpstr">
      <vt:lpstr>Apple SD Gothic Neo Thin</vt:lpstr>
      <vt:lpstr>Montserrat</vt:lpstr>
      <vt:lpstr>PT Serif</vt:lpstr>
      <vt:lpstr>Arial</vt:lpstr>
      <vt:lpstr>Beatrice template</vt:lpstr>
      <vt:lpstr>파이썬 입문 2회차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korea.drzix@gmail.com 010 3177 2679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</dc:title>
  <dc:creator>DrZix</dc:creator>
  <cp:lastModifiedBy>조경민</cp:lastModifiedBy>
  <cp:revision>287</cp:revision>
  <dcterms:modified xsi:type="dcterms:W3CDTF">2016-03-07T05:08:12Z</dcterms:modified>
</cp:coreProperties>
</file>