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 SemiBold"/>
      <p:regular r:id="rId26"/>
      <p:bold r:id="rId27"/>
      <p:italic r:id="rId28"/>
      <p:boldItalic r:id="rId29"/>
    </p:embeddedFont>
    <p:embeddedFont>
      <p:font typeface="Nunito"/>
      <p:regular r:id="rId30"/>
      <p:bold r:id="rId31"/>
      <p:italic r:id="rId32"/>
      <p:boldItalic r:id="rId33"/>
    </p:embeddedFont>
    <p:embeddedFont>
      <p:font typeface="Average"/>
      <p:regular r:id="rId34"/>
    </p:embeddedFont>
    <p:embeddedFont>
      <p:font typeface="Nunito Medium"/>
      <p:regular r:id="rId35"/>
      <p:bold r:id="rId36"/>
      <p:italic r:id="rId37"/>
      <p:boldItalic r:id="rId38"/>
    </p:embeddedFont>
    <p:embeddedFont>
      <p:font typeface="Oswald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680">
          <p15:clr>
            <a:srgbClr val="747775"/>
          </p15:clr>
        </p15:guide>
        <p15:guide id="2" pos="4989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80"/>
        <p:guide pos="498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SemiBold-regular.fntdata"/><Relationship Id="rId25" Type="http://schemas.openxmlformats.org/officeDocument/2006/relationships/slide" Target="slides/slide20.xml"/><Relationship Id="rId28" Type="http://schemas.openxmlformats.org/officeDocument/2006/relationships/font" Target="fonts/NunitoSemiBold-italic.fntdata"/><Relationship Id="rId27" Type="http://schemas.openxmlformats.org/officeDocument/2006/relationships/font" Target="fonts/Nunito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35" Type="http://schemas.openxmlformats.org/officeDocument/2006/relationships/font" Target="fonts/NunitoMedium-regular.fntdata"/><Relationship Id="rId12" Type="http://schemas.openxmlformats.org/officeDocument/2006/relationships/slide" Target="slides/slide7.xml"/><Relationship Id="rId34" Type="http://schemas.openxmlformats.org/officeDocument/2006/relationships/font" Target="fonts/Average-regular.fntdata"/><Relationship Id="rId15" Type="http://schemas.openxmlformats.org/officeDocument/2006/relationships/slide" Target="slides/slide10.xml"/><Relationship Id="rId37" Type="http://schemas.openxmlformats.org/officeDocument/2006/relationships/font" Target="fonts/NunitoMedium-italic.fntdata"/><Relationship Id="rId14" Type="http://schemas.openxmlformats.org/officeDocument/2006/relationships/slide" Target="slides/slide9.xml"/><Relationship Id="rId36" Type="http://schemas.openxmlformats.org/officeDocument/2006/relationships/font" Target="fonts/NunitoMedium-bold.fntdata"/><Relationship Id="rId17" Type="http://schemas.openxmlformats.org/officeDocument/2006/relationships/slide" Target="slides/slide12.xml"/><Relationship Id="rId39" Type="http://schemas.openxmlformats.org/officeDocument/2006/relationships/font" Target="fonts/Oswald-regular.fntdata"/><Relationship Id="rId16" Type="http://schemas.openxmlformats.org/officeDocument/2006/relationships/slide" Target="slides/slide11.xml"/><Relationship Id="rId38" Type="http://schemas.openxmlformats.org/officeDocument/2006/relationships/font" Target="fonts/NunitoMedium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5497bd4e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5497bd4e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5497bd4e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5497bd4e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5497bd4e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5497bd4e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5497bd4e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5497bd4e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5497bd4e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5497bd4e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5497bd4e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5497bd4e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5497bd4e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25497bd4e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5497bd4e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5497bd4e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5497bd4e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5497bd4e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5497bd4e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25497bd4e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25497bd4e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25497bd4e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5497bd4e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25497bd4e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5497bd4e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25497bd4e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5497bd4e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25497bd4e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5497bd4e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5497bd4e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5497bd4e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5497bd4e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5497bd4e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5497bd4e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5497bd4e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5497bd4e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5497bd4e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5497bd4e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2" name="Google Shape;12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4079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rgbClr val="0050A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  <a:defRPr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○"/>
              <a:defRPr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■"/>
              <a:defRPr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  <a:defRPr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○"/>
              <a:defRPr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■"/>
              <a:defRPr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  <a:defRPr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○"/>
              <a:defRPr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■"/>
              <a:defRPr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7555675" y="4705600"/>
            <a:ext cx="16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Antoine OBLIGIS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SQL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/>
        </p:nvSpPr>
        <p:spPr>
          <a:xfrm>
            <a:off x="1080000" y="292200"/>
            <a:ext cx="6840000" cy="45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5. Conditions avec </a:t>
            </a:r>
            <a:r>
              <a:rPr b="1" lang="fr" sz="1200">
                <a:solidFill>
                  <a:srgbClr val="F92672"/>
                </a:solidFill>
                <a:latin typeface="Nunito"/>
                <a:ea typeface="Nunito"/>
                <a:cs typeface="Nunito"/>
                <a:sym typeface="Nunito"/>
              </a:rPr>
              <a:t>WHERE</a:t>
            </a:r>
            <a:endParaRPr b="1" sz="1200">
              <a:solidFill>
                <a:srgbClr val="F9267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fr" sz="1200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  <a:t>SELECT * FROM invoice WHERE invoice_id = 160025;</a:t>
            </a:r>
            <a:br>
              <a:rPr b="1" lang="fr" sz="1200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fr" sz="12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Récupère les factures ayant l’identifiant 160025.</a:t>
            </a:r>
            <a:endParaRPr sz="12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fr" sz="1200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  <a:t>SELECT * FROM invoice WHERE total &gt;= 10;</a:t>
            </a:r>
            <a:br>
              <a:rPr b="1" lang="fr" sz="1200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fr" sz="12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Récupère les factures dont le total est supérieur ou égal à 10.</a:t>
            </a:r>
            <a:endParaRPr sz="12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fr" sz="1200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  <a:t>SELECT * FROM invoice WHERE time BETWEEN '9:00' AND '9:30';</a:t>
            </a:r>
            <a:br>
              <a:rPr b="1" lang="fr" sz="1200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fr" sz="12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Récupère les factures générées entre 9h00 et 9h30.</a:t>
            </a:r>
            <a:endParaRPr sz="12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fr" sz="1200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  <a:t>SELECT * FROM article WHERE article_id IN (12, 13, 14, 15);</a:t>
            </a:r>
            <a:br>
              <a:rPr b="1" lang="fr" sz="1200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fr" sz="12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Récupère les articles ayant un </a:t>
            </a:r>
            <a:r>
              <a:rPr lang="fr" sz="1200">
                <a:solidFill>
                  <a:srgbClr val="F9267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article_id</a:t>
            </a:r>
            <a:r>
              <a:rPr lang="fr" sz="12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dans la liste donnée.</a:t>
            </a:r>
            <a:endParaRPr sz="12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fr" sz="1200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  <a:t>SELECT * FROM article WHERE article_name LIKE 'BAGUETTE%';</a:t>
            </a:r>
            <a:br>
              <a:rPr b="1" lang="fr" sz="1200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fr" sz="12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Récupère les articles dont le nom commence par "BAGUETTE".</a:t>
            </a:r>
            <a:endParaRPr sz="12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fr" sz="1200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  <a:t>SELECT * FROM article WHERE article_name NOT LIKE 'BAGUETTE%';</a:t>
            </a:r>
            <a:br>
              <a:rPr lang="fr" sz="1200">
                <a:solidFill>
                  <a:srgbClr val="E6DB74"/>
                </a:solidFill>
                <a:latin typeface="Nunito SemiBold"/>
                <a:ea typeface="Nunito SemiBold"/>
                <a:cs typeface="Nunito SemiBold"/>
                <a:sym typeface="Nunito SemiBold"/>
              </a:rPr>
            </a:br>
            <a:r>
              <a:rPr lang="fr" sz="12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Récupère les articles dont le nom ne commence pas par "BAGUETTE".</a:t>
            </a:r>
            <a:endParaRPr sz="12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fr" sz="1200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  <a:t>SELECT * FROM invoice WHERE time BETWEEN '9:00' AND '9:30' AND total &gt; 5;</a:t>
            </a:r>
            <a:br>
              <a:rPr b="1" lang="fr" sz="1200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fr" sz="12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Récupère les factures générées entre 9h00 et 9h30, et dont le total est supérieur à 5.</a:t>
            </a:r>
            <a:endParaRPr sz="12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fr" sz="12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Requête imbriquée :</a:t>
            </a:r>
            <a:br>
              <a:rPr lang="fr" sz="12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</a:br>
            <a:r>
              <a:rPr b="1" lang="fr" sz="1200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  <a:t>SELECT * FROM invoice_item WHERE article_id = (SELECT article_id FROM article WHERE article_name = 'CROISSANT');</a:t>
            </a:r>
            <a:br>
              <a:rPr b="1" lang="fr" sz="1200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fr" sz="12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Récupère les lignes de </a:t>
            </a:r>
            <a:r>
              <a:rPr lang="fr" sz="1200">
                <a:solidFill>
                  <a:srgbClr val="F9267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invoice_item</a:t>
            </a:r>
            <a:r>
              <a:rPr lang="fr" sz="12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associées à l’article nommé "CROISSANT".</a:t>
            </a:r>
            <a:endParaRPr sz="12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SemiBold"/>
              <a:buChar char="●"/>
            </a:pPr>
            <a:r>
              <a:t/>
            </a:r>
            <a:endParaRPr sz="12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/>
        </p:nvSpPr>
        <p:spPr>
          <a:xfrm>
            <a:off x="1080000" y="1799100"/>
            <a:ext cx="6840000" cy="15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6. Trier les données avec </a:t>
            </a:r>
            <a:r>
              <a:rPr b="1" lang="fr">
                <a:solidFill>
                  <a:srgbClr val="F92672"/>
                </a:solidFill>
                <a:latin typeface="Nunito"/>
                <a:ea typeface="Nunito"/>
                <a:cs typeface="Nunito"/>
                <a:sym typeface="Nunito"/>
              </a:rPr>
              <a:t>ORDER BY</a:t>
            </a:r>
            <a:endParaRPr b="1">
              <a:solidFill>
                <a:srgbClr val="F9267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  <a:t>SELECT * FROM invoice ORDER BY total;</a:t>
            </a:r>
            <a:br>
              <a:rPr b="1" lang="fr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fr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Trie les factures par total en ordre croissant.</a:t>
            </a:r>
            <a:endParaRPr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  <a:t>SELECT * FROM invoice ORDER BY total DESC;</a:t>
            </a:r>
            <a:br>
              <a:rPr b="1" lang="fr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fr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Trie les factures par total en ordre décroissant.</a:t>
            </a:r>
            <a:endParaRPr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/>
        </p:nvSpPr>
        <p:spPr>
          <a:xfrm>
            <a:off x="1080000" y="1303500"/>
            <a:ext cx="6840000" cy="21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7. Groupement avec </a:t>
            </a:r>
            <a:r>
              <a:rPr b="1" lang="fr" sz="1300">
                <a:solidFill>
                  <a:srgbClr val="F92672"/>
                </a:solidFill>
                <a:latin typeface="Nunito"/>
                <a:ea typeface="Nunito"/>
                <a:cs typeface="Nunito"/>
                <a:sym typeface="Nunito"/>
              </a:rPr>
              <a:t>GROUP BY</a:t>
            </a:r>
            <a:endParaRPr b="1" sz="1300">
              <a:solidFill>
                <a:srgbClr val="F9267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fr" sz="1300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  <a:t>SELECT article_id, SUM(quantity) AS quantite_vendue_par_article FROM invoice_item GROUP BY article_id;</a:t>
            </a:r>
            <a:br>
              <a:rPr b="1" lang="fr" sz="1300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fr" sz="13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Calcule le total des quantités vendues pour chaque </a:t>
            </a:r>
            <a:r>
              <a:rPr lang="fr" sz="1300">
                <a:solidFill>
                  <a:srgbClr val="F9267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article_id</a:t>
            </a:r>
            <a:r>
              <a:rPr lang="fr" sz="13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.</a:t>
            </a:r>
            <a:endParaRPr sz="13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fr" sz="1300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  <a:t>SELECT article_id, SUM(quantity) AS quantite_vendue_par_article FROM invoice_item GROUP BY article_id HAVING quantite_vendue_par_article &gt;= 5;</a:t>
            </a:r>
            <a:br>
              <a:rPr b="1" lang="fr" sz="1300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fr" sz="13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Même requête, mais affiche uniquement les articles avec une quantité vendue supérieure ou égale à 5.</a:t>
            </a:r>
            <a:endParaRPr sz="13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jointures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000" y="152400"/>
            <a:ext cx="683613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/>
        </p:nvSpPr>
        <p:spPr>
          <a:xfrm>
            <a:off x="1080000" y="292200"/>
            <a:ext cx="6840000" cy="43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8. Les jointures</a:t>
            </a:r>
            <a:endParaRPr sz="12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fr" sz="1200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  <a:t>SELECT * FROM invoice_item INNER JOIN article ON invoice_item.article_id = article.article_id;</a:t>
            </a:r>
            <a:br>
              <a:rPr b="1" lang="fr" sz="1200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fr" sz="12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Récupère les lignes communes aux tables </a:t>
            </a:r>
            <a:r>
              <a:rPr lang="fr" sz="1200">
                <a:solidFill>
                  <a:srgbClr val="F9267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invoice_item</a:t>
            </a:r>
            <a:r>
              <a:rPr lang="fr" sz="12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et article.</a:t>
            </a:r>
            <a:endParaRPr sz="12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fr" sz="1200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  <a:t>SELECT * FROM invoice_item LEFT JOIN article ON invoice_item.article_id = article.article_id;</a:t>
            </a:r>
            <a:br>
              <a:rPr b="1" lang="fr" sz="1200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fr" sz="12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Récupère toutes les lignes de </a:t>
            </a:r>
            <a:r>
              <a:rPr lang="fr" sz="1200">
                <a:solidFill>
                  <a:srgbClr val="F9267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invoice_item</a:t>
            </a:r>
            <a:r>
              <a:rPr lang="fr" sz="12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et complète avec article si possible.</a:t>
            </a:r>
            <a:endParaRPr sz="12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fr" sz="1200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  <a:t>SELECT * FROM invoice_item RIGHT JOIN article ON invoice_item.article_id = article.article_id;</a:t>
            </a:r>
            <a:br>
              <a:rPr b="1" lang="fr" sz="1200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fr" sz="12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Récupère toutes les lignes de article et complète avec </a:t>
            </a:r>
            <a:r>
              <a:rPr lang="fr" sz="1200">
                <a:solidFill>
                  <a:srgbClr val="F9267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invoice_item</a:t>
            </a:r>
            <a:r>
              <a:rPr lang="fr" sz="12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si possible.</a:t>
            </a:r>
            <a:endParaRPr sz="12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fr" sz="12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Requête jointe avec tri :</a:t>
            </a:r>
            <a:br>
              <a:rPr lang="fr" sz="12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</a:br>
            <a:r>
              <a:rPr b="1" lang="fr" sz="1200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  <a:t>SELECT item.invoice_id, a.article_name, item.quantity FROM invoice_item AS item INNER JOIN article AS a ON item.article_id = a.article_id ORDER BY item.invoice_id;</a:t>
            </a:r>
            <a:br>
              <a:rPr lang="fr" sz="1200">
                <a:solidFill>
                  <a:srgbClr val="E6DB74"/>
                </a:solidFill>
                <a:latin typeface="Nunito SemiBold"/>
                <a:ea typeface="Nunito SemiBold"/>
                <a:cs typeface="Nunito SemiBold"/>
                <a:sym typeface="Nunito SemiBold"/>
              </a:rPr>
            </a:br>
            <a:r>
              <a:rPr lang="fr" sz="12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Associe chaque facture avec le nom de l’article et la quantité, triées par </a:t>
            </a:r>
            <a:r>
              <a:rPr lang="fr" sz="1200">
                <a:solidFill>
                  <a:srgbClr val="F9267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invoice_id</a:t>
            </a:r>
            <a:r>
              <a:rPr lang="fr" sz="12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.</a:t>
            </a:r>
            <a:endParaRPr sz="12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fr" sz="12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Requête jointe complète :</a:t>
            </a:r>
            <a:br>
              <a:rPr lang="fr" sz="12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</a:br>
            <a:r>
              <a:rPr b="1" lang="fr" sz="1200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  <a:t>SELECT i.invoice_id, i.date, i.time, a.article_name, a.unit_price, item.quantity, i.total FROM invoice_item AS item INNER JOIN invoice AS i ON item.invoice_id = i.invoice_id INNER JOIN article AS a ON item.article_id = a.article_id ORDER BY i.invoice_id;</a:t>
            </a:r>
            <a:br>
              <a:rPr b="1" lang="fr" sz="1200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fr" sz="12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Affiche les détails complets des factures, articles, et quantités vendues.</a:t>
            </a:r>
            <a:endParaRPr sz="12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/>
        </p:nvSpPr>
        <p:spPr>
          <a:xfrm>
            <a:off x="1080000" y="101250"/>
            <a:ext cx="68400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Explorer les données</a:t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●"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Lister tous les articles disponibles avec leurs prix.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●"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Afficher les factures ayant un total supérieur à 10 €.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Effectuer des calculs</a:t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●"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Trouver le montant total des ventes pour la journée.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●"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Identifier l'article le plus vendu.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Utiliser des jointures</a:t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●"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Associer chaque facture à ses articles et quantités correspondants.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●"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Lister tous les articles qui n'ont pas encore été vendus.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Créer des statistiques</a:t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●"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Calculer la quantité totale vendue pour chaque article.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●"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Trouver les heures où les ventes sont les plus importantes.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Requêtes imbriquées</a:t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●"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Trouver toutes les factures contenant au moins un "CROISSANT".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●"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Lister les factures avec plus de 5 articles au total.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●"/>
            </a:pPr>
            <a:r>
              <a:t/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/>
        </p:nvSpPr>
        <p:spPr>
          <a:xfrm>
            <a:off x="1080000" y="38900"/>
            <a:ext cx="6840000" cy="46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Explorer les données</a:t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●"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SELECT article_name, unit_price FROM article;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●"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SELECT * FROM invoice WHERE total &gt; 10;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Effectuer des calculs</a:t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●"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SELECT SUM(total) AS montant_total FROM invoice;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●"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SELECT article_id, SUM(quantity) AS total_vendu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FROM invoice_item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GROUP BY article_id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ORDER BY total_vendu DESC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LIMIT 1;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Utiliser des jointures</a:t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●"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SELECT i.invoice_id, a.article_name, item.quantity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FROM invoice_item AS item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INNER JOIN article AS a ON item.article_id = a.article_id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INNER JOIN invoice AS i ON item.invoice_id = i.invoice_id;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●"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SELECT article_name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FROM article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WHERE article_id NOT IN (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SELECT DISTINCT article_id FROM invoice_item);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/>
        </p:nvSpPr>
        <p:spPr>
          <a:xfrm>
            <a:off x="1080000" y="46775"/>
            <a:ext cx="68400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Créer des statistiques</a:t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●"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SELECT a.article_name, SUM(item.quantity) AS total_vendu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FROM article AS a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INNER JOIN invoice_item AS item ON a.article_id = item.article_id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GROUP BY a.article_name;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●"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SELECT time, SUM(total) AS montant_total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FROM invoice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GROUP BY time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ORDER BY montant_total DESC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LIMIT 1;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Requêtes imbriquées</a:t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●"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SELECT DISTINCT i.invoice_id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FROM invoice AS i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INNER JOIN invoice_item AS item ON i.invoice_id = item.invoice_id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WHERE item.article_id = (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    SELECT article_id FROM article WHERE article_name = 'CROISSANT');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●"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SELECT i.invoice_id, SUM(item.quantity) AS total_articles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FROM invoice AS i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INNER JOIN invoice_item AS item ON i.invoice_id = item.invoice_id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GROUP BY i.invoice_id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HAVING total_articles &gt; 5;</a:t>
            </a:r>
            <a:endParaRPr sz="12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/>
        </p:nvSpPr>
        <p:spPr>
          <a:xfrm>
            <a:off x="1080000" y="179250"/>
            <a:ext cx="6840000" cy="47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6. Requêtes avancées avec filtres</a:t>
            </a:r>
            <a:endParaRPr sz="13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9845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emiBold"/>
              <a:buChar char="●"/>
            </a:pPr>
            <a:r>
              <a:rPr lang="fr" sz="11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Trouver toutes les factures contenant à la fois un "CROISSANT" et une "BAGUETTE"</a:t>
            </a:r>
            <a:endParaRPr sz="11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emiBold"/>
              <a:buChar char="●"/>
            </a:pPr>
            <a:r>
              <a:rPr lang="fr" sz="11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Lister les articles dont le nom contient "PAIN" (insensible à la casse)</a:t>
            </a:r>
            <a:endParaRPr sz="11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7. Requêtes sur les ventes</a:t>
            </a:r>
            <a:endParaRPr sz="13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emiBold"/>
              <a:buChar char="●"/>
            </a:pPr>
            <a:r>
              <a:rPr lang="fr" sz="11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Identifier les articles ayant généré le plus de revenus (prix * quantité)</a:t>
            </a:r>
            <a:endParaRPr sz="11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emiBold"/>
              <a:buChar char="●"/>
            </a:pPr>
            <a:r>
              <a:rPr lang="fr" sz="11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Trouver les factures où plus de 3 types d’articles différents ont été achetés</a:t>
            </a:r>
            <a:endParaRPr sz="11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8. Analyse des horaires de vente</a:t>
            </a:r>
            <a:endParaRPr sz="13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emiBold"/>
              <a:buChar char="●"/>
            </a:pPr>
            <a:r>
              <a:rPr lang="fr" sz="11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Identifier l'heure où le montant total des ventes a été le plus élevé</a:t>
            </a:r>
            <a:endParaRPr sz="11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emiBold"/>
              <a:buChar char="●"/>
            </a:pPr>
            <a:r>
              <a:rPr lang="fr" sz="11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Trouver le nombre de factures émises par tranche horaire de 30 minutes</a:t>
            </a:r>
            <a:endParaRPr sz="11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9. Requêtes avec sous-requêtes et conditions</a:t>
            </a:r>
            <a:endParaRPr sz="13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emiBold"/>
              <a:buChar char="●"/>
            </a:pPr>
            <a:r>
              <a:rPr lang="fr" sz="11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Lister les articles vendus uniquement une fois (quantité totale = 1)</a:t>
            </a:r>
            <a:endParaRPr sz="11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emiBold"/>
              <a:buChar char="●"/>
            </a:pPr>
            <a:r>
              <a:rPr lang="fr" sz="11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Trouver les factures ayant au moins un article vendu plus de 5 fois</a:t>
            </a:r>
            <a:endParaRPr sz="11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10. Requêtes avec jointures multiples</a:t>
            </a:r>
            <a:endParaRPr sz="13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emiBold"/>
              <a:buChar char="●"/>
            </a:pPr>
            <a:r>
              <a:rPr lang="fr" sz="11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Lister toutes les factures avec leurs articles et le montant total par article</a:t>
            </a:r>
            <a:endParaRPr sz="11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1080000" y="2141250"/>
            <a:ext cx="68400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Qu’est-ce que le SQL ?</a:t>
            </a:r>
            <a:endParaRPr sz="5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/>
        </p:nvSpPr>
        <p:spPr>
          <a:xfrm>
            <a:off x="1080000" y="179250"/>
            <a:ext cx="6840000" cy="6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6. Requêtes avancées avec filtres</a:t>
            </a:r>
            <a:endParaRPr sz="13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9845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emiBold"/>
              <a:buChar char="●"/>
            </a:pPr>
            <a:r>
              <a:rPr lang="fr" sz="11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SELECT DISTINCT i.invoice_id</a:t>
            </a:r>
            <a:endParaRPr sz="11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FROM invoice_item AS item</a:t>
            </a:r>
            <a:endParaRPr sz="11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INNER JOIN invoice AS i ON item.invoice_id = i.invoice_id</a:t>
            </a:r>
            <a:endParaRPr sz="11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WHERE item.article_id IN (</a:t>
            </a:r>
            <a:endParaRPr sz="11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   SELECT article_id FROM article WHERE article_name IN ('CROISSANT', 'BAGUETTE')</a:t>
            </a:r>
            <a:endParaRPr sz="11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)</a:t>
            </a:r>
            <a:endParaRPr sz="11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GROUP BY i.invoice_id</a:t>
            </a:r>
            <a:endParaRPr sz="11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HAVING COUNT(DISTINCT item.article_id) = 2;</a:t>
            </a:r>
            <a:endParaRPr sz="11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emiBold"/>
              <a:buChar char="●"/>
            </a:pPr>
            <a:r>
              <a:rPr lang="fr" sz="11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SELECT article_name</a:t>
            </a:r>
            <a:endParaRPr sz="11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FROM article</a:t>
            </a:r>
            <a:endParaRPr sz="11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WHERE article_name LIKE '%PAIN%';</a:t>
            </a:r>
            <a:endParaRPr sz="11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7. Requêtes sur les ventes</a:t>
            </a:r>
            <a:endParaRPr sz="13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emiBold"/>
              <a:buChar char="●"/>
            </a:pPr>
            <a:r>
              <a:rPr lang="fr" sz="11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Identifier les articles ayant généré le plus de revenus (prix * quantité)</a:t>
            </a:r>
            <a:endParaRPr sz="11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emiBold"/>
              <a:buChar char="●"/>
            </a:pPr>
            <a:r>
              <a:rPr lang="fr" sz="11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Trouver les factures où plus de 3 types d’articles différents ont été achetés</a:t>
            </a:r>
            <a:endParaRPr sz="11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8. Analyse des horaires de vente</a:t>
            </a:r>
            <a:endParaRPr sz="13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emiBold"/>
              <a:buChar char="●"/>
            </a:pPr>
            <a:r>
              <a:rPr lang="fr" sz="11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Identifier l'heure où le montant total des ventes a été le plus élevé</a:t>
            </a:r>
            <a:endParaRPr sz="11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emiBold"/>
              <a:buChar char="●"/>
            </a:pPr>
            <a:r>
              <a:rPr lang="fr" sz="11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Trouver le nombre de factures émises par tranche horaire de 30 minutes</a:t>
            </a:r>
            <a:endParaRPr sz="11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9. Requêtes avec sous-requêtes et conditions</a:t>
            </a:r>
            <a:endParaRPr sz="13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emiBold"/>
              <a:buChar char="●"/>
            </a:pPr>
            <a:r>
              <a:rPr lang="fr" sz="11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Lister les articles vendus uniquement une fois (quantité totale = 1)</a:t>
            </a:r>
            <a:endParaRPr sz="11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emiBold"/>
              <a:buChar char="●"/>
            </a:pPr>
            <a:r>
              <a:rPr lang="fr" sz="11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Trouver les factures ayant au moins un article vendu plus de 5 fois</a:t>
            </a:r>
            <a:endParaRPr sz="11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10. Requêtes avec jointures multiples</a:t>
            </a:r>
            <a:endParaRPr sz="13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emiBold"/>
              <a:buChar char="●"/>
            </a:pPr>
            <a:r>
              <a:rPr lang="fr" sz="11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Lister toutes les factures avec leurs articles et le montant total par article</a:t>
            </a:r>
            <a:endParaRPr sz="11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1080000" y="1176775"/>
            <a:ext cx="6840000" cy="22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chemeClr val="dk1"/>
                </a:solidFill>
              </a:rPr>
              <a:t>Cours SQL : Requêtes fondamentales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chemeClr val="dk1"/>
                </a:solidFill>
              </a:rPr>
              <a:t>Introduction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SQL (Structured Query Language) est un langage utilisé pour manipuler des bases de données relationnelles. Nous allons étudier plusieurs types de requêtes avec des exemples spécifiques.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1080000" y="1303500"/>
            <a:ext cx="6840000" cy="25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1. Lecture de données simples avec </a:t>
            </a:r>
            <a:r>
              <a:rPr b="1" lang="fr">
                <a:solidFill>
                  <a:srgbClr val="F92672"/>
                </a:solidFill>
                <a:latin typeface="Nunito"/>
                <a:ea typeface="Nunito"/>
                <a:cs typeface="Nunito"/>
                <a:sym typeface="Nunito"/>
              </a:rPr>
              <a:t>SELECT</a:t>
            </a:r>
            <a:endParaRPr b="1">
              <a:solidFill>
                <a:srgbClr val="F9267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  <a:t>SELECT * FROM invoice;</a:t>
            </a:r>
            <a:br>
              <a:rPr b="1" lang="fr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fr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Récupère toutes les colonnes et toutes les lignes de la table </a:t>
            </a:r>
            <a:r>
              <a:rPr lang="fr">
                <a:solidFill>
                  <a:srgbClr val="F9267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invoice</a:t>
            </a:r>
            <a:r>
              <a:rPr lang="fr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.</a:t>
            </a:r>
            <a:endParaRPr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  <a:t>SELECT * FROM article;</a:t>
            </a:r>
            <a:br>
              <a:rPr b="1" lang="fr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fr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Récupère toutes les colonnes et toutes les lignes de la table </a:t>
            </a:r>
            <a:r>
              <a:rPr lang="fr">
                <a:solidFill>
                  <a:srgbClr val="F9267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article</a:t>
            </a:r>
            <a:r>
              <a:rPr lang="fr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.</a:t>
            </a:r>
            <a:endParaRPr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  <a:t>SELECT invoice_id, total FROM invoice;</a:t>
            </a:r>
            <a:br>
              <a:rPr b="1" lang="fr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fr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Sélectionne uniquement les colonnes </a:t>
            </a:r>
            <a:r>
              <a:rPr lang="fr">
                <a:solidFill>
                  <a:srgbClr val="F9267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invoice_id</a:t>
            </a:r>
            <a:r>
              <a:rPr lang="fr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et total de la table </a:t>
            </a:r>
            <a:r>
              <a:rPr lang="fr">
                <a:solidFill>
                  <a:srgbClr val="F9267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invoice</a:t>
            </a:r>
            <a:r>
              <a:rPr lang="fr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.</a:t>
            </a:r>
            <a:endParaRPr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  <a:t>SELECT article_name, unit_price FROM article;</a:t>
            </a:r>
            <a:br>
              <a:rPr b="1" lang="fr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fr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Récupère les colonnes </a:t>
            </a:r>
            <a:r>
              <a:rPr lang="fr">
                <a:solidFill>
                  <a:srgbClr val="F9267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article_name</a:t>
            </a:r>
            <a:r>
              <a:rPr lang="fr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et </a:t>
            </a:r>
            <a:r>
              <a:rPr lang="fr">
                <a:solidFill>
                  <a:srgbClr val="F9267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unit_price</a:t>
            </a:r>
            <a:r>
              <a:rPr lang="fr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de la table </a:t>
            </a:r>
            <a:r>
              <a:rPr lang="fr">
                <a:solidFill>
                  <a:srgbClr val="F9267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article</a:t>
            </a:r>
            <a:r>
              <a:rPr lang="fr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.</a:t>
            </a:r>
            <a:endParaRPr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1080000" y="1799100"/>
            <a:ext cx="6840000" cy="15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2. Élimination des doublons avec </a:t>
            </a:r>
            <a:r>
              <a:rPr b="1" lang="fr">
                <a:solidFill>
                  <a:srgbClr val="F92672"/>
                </a:solidFill>
                <a:latin typeface="Nunito"/>
                <a:ea typeface="Nunito"/>
                <a:cs typeface="Nunito"/>
                <a:sym typeface="Nunito"/>
              </a:rPr>
              <a:t>DISTINCT</a:t>
            </a:r>
            <a:endParaRPr b="1">
              <a:solidFill>
                <a:srgbClr val="F9267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  <a:t>SELECT DISTINCT invoice_id FROM invoice_item;</a:t>
            </a:r>
            <a:br>
              <a:rPr b="1" lang="fr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fr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Récupère uniquement les valeurs uniques de </a:t>
            </a:r>
            <a:r>
              <a:rPr lang="fr">
                <a:solidFill>
                  <a:srgbClr val="F9267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invoice_id</a:t>
            </a:r>
            <a:r>
              <a:rPr lang="fr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dans </a:t>
            </a:r>
            <a:r>
              <a:rPr lang="fr">
                <a:solidFill>
                  <a:srgbClr val="F9267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invoice_item</a:t>
            </a:r>
            <a:r>
              <a:rPr lang="fr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.</a:t>
            </a:r>
            <a:endParaRPr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  <a:t>SELECT DISTINCT article_id FROM invoice_item;</a:t>
            </a:r>
            <a:br>
              <a:rPr b="1" lang="fr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fr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Récupère uniquement les valeurs uniques de </a:t>
            </a:r>
            <a:r>
              <a:rPr lang="fr">
                <a:solidFill>
                  <a:srgbClr val="F9267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article_id</a:t>
            </a:r>
            <a:r>
              <a:rPr lang="fr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dans </a:t>
            </a:r>
            <a:r>
              <a:rPr lang="fr">
                <a:solidFill>
                  <a:srgbClr val="F9267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invoice_item</a:t>
            </a:r>
            <a:r>
              <a:rPr lang="fr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.</a:t>
            </a:r>
            <a:endParaRPr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1080000" y="1303500"/>
            <a:ext cx="68400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3. Limiter les résultats avec </a:t>
            </a:r>
            <a:r>
              <a:rPr b="1" lang="fr">
                <a:solidFill>
                  <a:srgbClr val="F92672"/>
                </a:solidFill>
                <a:latin typeface="Nunito"/>
                <a:ea typeface="Nunito"/>
                <a:cs typeface="Nunito"/>
                <a:sym typeface="Nunito"/>
              </a:rPr>
              <a:t>LIMIT</a:t>
            </a:r>
            <a:endParaRPr b="1">
              <a:solidFill>
                <a:srgbClr val="F9267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  <a:t>SELECT * FROM invoice LIMIT 5;</a:t>
            </a:r>
            <a:br>
              <a:rPr b="1" lang="fr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fr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Affiche uniquement les 5 premières lignes de la table </a:t>
            </a:r>
            <a:r>
              <a:rPr lang="fr">
                <a:solidFill>
                  <a:srgbClr val="F9267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invoice</a:t>
            </a:r>
            <a:r>
              <a:rPr lang="fr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.</a:t>
            </a:r>
            <a:endParaRPr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1080000" y="2141250"/>
            <a:ext cx="68400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COUNT, SUM, AVG, MIN, MAX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/>
        </p:nvSpPr>
        <p:spPr>
          <a:xfrm>
            <a:off x="1080000" y="931650"/>
            <a:ext cx="6840000" cy="3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4. Fonctions d’agrégation</a:t>
            </a:r>
            <a:endParaRPr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  <a:t>SELECT COUNT(*) FROM invoice;</a:t>
            </a:r>
            <a:br>
              <a:rPr b="1" lang="fr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fr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Compte le nombre total de lignes dans la table </a:t>
            </a:r>
            <a:r>
              <a:rPr lang="fr">
                <a:solidFill>
                  <a:srgbClr val="F9267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invoice</a:t>
            </a:r>
            <a:r>
              <a:rPr lang="fr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.</a:t>
            </a:r>
            <a:endParaRPr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  <a:t>SELECT SUM(total) FROM invoice;</a:t>
            </a:r>
            <a:br>
              <a:rPr b="1" lang="fr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fr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Calcule la somme totale de la colonne </a:t>
            </a:r>
            <a:r>
              <a:rPr lang="fr">
                <a:solidFill>
                  <a:srgbClr val="F9267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total</a:t>
            </a:r>
            <a:r>
              <a:rPr lang="fr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.</a:t>
            </a:r>
            <a:endParaRPr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  <a:t>SELECT AVG(total) FROM invoice;</a:t>
            </a:r>
            <a:br>
              <a:rPr b="1" lang="fr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fr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Calcule la moyenne des valeurs dans la colonne </a:t>
            </a:r>
            <a:r>
              <a:rPr lang="fr">
                <a:solidFill>
                  <a:srgbClr val="F9267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total</a:t>
            </a:r>
            <a:r>
              <a:rPr lang="fr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.</a:t>
            </a:r>
            <a:endParaRPr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  <a:t>SELECT MIN(total) FROM invoice;</a:t>
            </a:r>
            <a:br>
              <a:rPr b="1" lang="fr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fr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Trouve la plus petite valeur dans la colonne </a:t>
            </a:r>
            <a:r>
              <a:rPr lang="fr">
                <a:solidFill>
                  <a:srgbClr val="F9267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total</a:t>
            </a:r>
            <a:r>
              <a:rPr lang="fr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.</a:t>
            </a:r>
            <a:endParaRPr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  <a:t>SELECT MAX(total) FROM invoice;</a:t>
            </a:r>
            <a:br>
              <a:rPr b="1" lang="fr">
                <a:solidFill>
                  <a:srgbClr val="E6DB74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fr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Trouve la plus grande valeur dans la colonne </a:t>
            </a:r>
            <a:r>
              <a:rPr lang="fr">
                <a:solidFill>
                  <a:srgbClr val="F9267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total</a:t>
            </a:r>
            <a:r>
              <a:rPr lang="fr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.</a:t>
            </a:r>
            <a:endParaRPr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emiBold"/>
              <a:buChar char="●"/>
            </a:pPr>
            <a:r>
              <a:t/>
            </a:r>
            <a:endParaRPr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1080000" y="288350"/>
            <a:ext cx="6840000" cy="45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=, &gt;, &lt;, &gt;=, &lt;=, &lt;&gt;,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BETWEEN ... AND ...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IN, LIKE, NOT IN, NOT LIKE,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AND, 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