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1"/>
  </p:notesMasterIdLst>
  <p:sldIdLst>
    <p:sldId id="256" r:id="rId2"/>
    <p:sldId id="261" r:id="rId3"/>
    <p:sldId id="259" r:id="rId4"/>
    <p:sldId id="315" r:id="rId5"/>
    <p:sldId id="263" r:id="rId6"/>
    <p:sldId id="264" r:id="rId7"/>
    <p:sldId id="265" r:id="rId8"/>
    <p:sldId id="266" r:id="rId9"/>
    <p:sldId id="267" r:id="rId10"/>
    <p:sldId id="321" r:id="rId11"/>
    <p:sldId id="268" r:id="rId12"/>
    <p:sldId id="269" r:id="rId13"/>
    <p:sldId id="322" r:id="rId14"/>
    <p:sldId id="323" r:id="rId15"/>
    <p:sldId id="270" r:id="rId16"/>
    <p:sldId id="271" r:id="rId17"/>
    <p:sldId id="324" r:id="rId18"/>
    <p:sldId id="272" r:id="rId19"/>
    <p:sldId id="273" r:id="rId20"/>
    <p:sldId id="274" r:id="rId21"/>
    <p:sldId id="275" r:id="rId22"/>
    <p:sldId id="276" r:id="rId23"/>
    <p:sldId id="278" r:id="rId24"/>
    <p:sldId id="279" r:id="rId25"/>
    <p:sldId id="317" r:id="rId26"/>
    <p:sldId id="280" r:id="rId27"/>
    <p:sldId id="282" r:id="rId28"/>
    <p:sldId id="283" r:id="rId29"/>
    <p:sldId id="284" r:id="rId30"/>
    <p:sldId id="285" r:id="rId31"/>
    <p:sldId id="286" r:id="rId32"/>
    <p:sldId id="325" r:id="rId33"/>
    <p:sldId id="318" r:id="rId34"/>
    <p:sldId id="326" r:id="rId35"/>
    <p:sldId id="328" r:id="rId36"/>
    <p:sldId id="329" r:id="rId37"/>
    <p:sldId id="330" r:id="rId38"/>
    <p:sldId id="297" r:id="rId39"/>
    <p:sldId id="327" r:id="rId40"/>
  </p:sldIdLst>
  <p:sldSz cx="9144000" cy="6858000" type="letter"/>
  <p:notesSz cx="6858000" cy="9144000"/>
  <p:defaultTextStyle>
    <a:defPPr>
      <a:defRPr lang="ru-RU"/>
    </a:defPPr>
    <a:lvl1pPr algn="l" defTabSz="912813" rtl="0" fontAlgn="base">
      <a:spcBef>
        <a:spcPct val="0"/>
      </a:spcBef>
      <a:spcAft>
        <a:spcPct val="0"/>
      </a:spcAft>
      <a:defRPr kern="1200">
        <a:solidFill>
          <a:schemeClr val="tx1"/>
        </a:solidFill>
        <a:latin typeface="Arial" charset="0"/>
        <a:ea typeface="+mn-ea"/>
        <a:cs typeface="Arial" charset="0"/>
      </a:defRPr>
    </a:lvl1pPr>
    <a:lvl2pPr marL="455613" indent="1588" algn="l" defTabSz="912813" rtl="0" fontAlgn="base">
      <a:spcBef>
        <a:spcPct val="0"/>
      </a:spcBef>
      <a:spcAft>
        <a:spcPct val="0"/>
      </a:spcAft>
      <a:defRPr kern="1200">
        <a:solidFill>
          <a:schemeClr val="tx1"/>
        </a:solidFill>
        <a:latin typeface="Arial" charset="0"/>
        <a:ea typeface="+mn-ea"/>
        <a:cs typeface="Arial" charset="0"/>
      </a:defRPr>
    </a:lvl2pPr>
    <a:lvl3pPr marL="912813" indent="1588" algn="l" defTabSz="912813" rtl="0" fontAlgn="base">
      <a:spcBef>
        <a:spcPct val="0"/>
      </a:spcBef>
      <a:spcAft>
        <a:spcPct val="0"/>
      </a:spcAft>
      <a:defRPr kern="1200">
        <a:solidFill>
          <a:schemeClr val="tx1"/>
        </a:solidFill>
        <a:latin typeface="Arial" charset="0"/>
        <a:ea typeface="+mn-ea"/>
        <a:cs typeface="Arial" charset="0"/>
      </a:defRPr>
    </a:lvl3pPr>
    <a:lvl4pPr marL="1370013" indent="1588" algn="l" defTabSz="912813" rtl="0" fontAlgn="base">
      <a:spcBef>
        <a:spcPct val="0"/>
      </a:spcBef>
      <a:spcAft>
        <a:spcPct val="0"/>
      </a:spcAft>
      <a:defRPr kern="1200">
        <a:solidFill>
          <a:schemeClr val="tx1"/>
        </a:solidFill>
        <a:latin typeface="Arial" charset="0"/>
        <a:ea typeface="+mn-ea"/>
        <a:cs typeface="Arial" charset="0"/>
      </a:defRPr>
    </a:lvl4pPr>
    <a:lvl5pPr marL="1827213" indent="1588" algn="l" defTabSz="912813"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uri Shtivelman" initials="" lastIdx="9" clrIdx="0"/>
  <p:cmAuthor id="1" name=" "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8400"/>
    <a:srgbClr val="428BD0"/>
    <a:srgbClr val="4085C8"/>
    <a:srgbClr val="5D5B14"/>
    <a:srgbClr val="FF435E"/>
    <a:srgbClr val="FF92AC"/>
    <a:srgbClr val="0000F7"/>
    <a:srgbClr val="FD0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7" autoAdjust="0"/>
    <p:restoredTop sz="65187" autoAdjust="0"/>
  </p:normalViewPr>
  <p:slideViewPr>
    <p:cSldViewPr snapToGrid="0">
      <p:cViewPr>
        <p:scale>
          <a:sx n="50" d="100"/>
          <a:sy n="50" d="100"/>
        </p:scale>
        <p:origin x="-1812" y="-438"/>
      </p:cViewPr>
      <p:guideLst>
        <p:guide orient="horz" pos="714"/>
        <p:guide pos="52"/>
      </p:guideLst>
    </p:cSldViewPr>
  </p:slideViewPr>
  <p:outlineViewPr>
    <p:cViewPr>
      <p:scale>
        <a:sx n="33" d="100"/>
        <a:sy n="33" d="100"/>
      </p:scale>
      <p:origin x="0" y="20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BCC177-718C-4B4F-8E06-7554D950AD28}" type="doc">
      <dgm:prSet loTypeId="urn:microsoft.com/office/officeart/2005/8/layout/cycle7" loCatId="cycle" qsTypeId="urn:microsoft.com/office/officeart/2005/8/quickstyle/simple4" qsCatId="simple" csTypeId="urn:microsoft.com/office/officeart/2005/8/colors/colorful3" csCatId="colorful" phldr="1"/>
      <dgm:spPr/>
      <dgm:t>
        <a:bodyPr/>
        <a:lstStyle/>
        <a:p>
          <a:endParaRPr lang="ru-RU"/>
        </a:p>
      </dgm:t>
    </dgm:pt>
    <dgm:pt modelId="{6F0A9216-6D7E-4FEF-8FF8-BD8DC01E5214}">
      <dgm:prSet phldrT="[Текст]"/>
      <dgm:spPr>
        <a:xfrm>
          <a:off x="2838970" y="290096"/>
          <a:ext cx="2551658" cy="1275829"/>
        </a:xfrm>
        <a:prstGeom prst="roundRect">
          <a:avLst>
            <a:gd name="adj" fmla="val 10000"/>
          </a:avLst>
        </a:prstGeom>
        <a:gradFill rotWithShape="0">
          <a:gsLst>
            <a:gs pos="0">
              <a:srgbClr val="9BBB59">
                <a:hueOff val="0"/>
                <a:satOff val="0"/>
                <a:lumOff val="0"/>
                <a:alphaOff val="0"/>
                <a:tint val="100000"/>
                <a:shade val="100000"/>
                <a:satMod val="130000"/>
              </a:srgbClr>
            </a:gs>
            <a:gs pos="100000">
              <a:srgbClr val="9BBB59">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dgm:spPr>
      <dgm:t>
        <a:bodyPr/>
        <a:lstStyle/>
        <a:p>
          <a:r>
            <a:rPr lang="en-US" dirty="0" smtClean="0">
              <a:solidFill>
                <a:sysClr val="window" lastClr="FFFFFF"/>
              </a:solidFill>
              <a:latin typeface="Arial"/>
              <a:ea typeface="+mn-ea"/>
              <a:cs typeface="+mn-cs"/>
            </a:rPr>
            <a:t>Controller</a:t>
          </a:r>
          <a:endParaRPr lang="ru-RU" dirty="0">
            <a:solidFill>
              <a:sysClr val="window" lastClr="FFFFFF"/>
            </a:solidFill>
            <a:latin typeface="Arial"/>
            <a:ea typeface="+mn-ea"/>
            <a:cs typeface="+mn-cs"/>
          </a:endParaRPr>
        </a:p>
      </dgm:t>
    </dgm:pt>
    <dgm:pt modelId="{96B41DE5-5B30-471F-BCF3-89241A9874C6}" type="parTrans" cxnId="{375EC099-ECFC-4CDA-B9C3-67609ABDFE3F}">
      <dgm:prSet/>
      <dgm:spPr/>
      <dgm:t>
        <a:bodyPr/>
        <a:lstStyle/>
        <a:p>
          <a:endParaRPr lang="ru-RU"/>
        </a:p>
      </dgm:t>
    </dgm:pt>
    <dgm:pt modelId="{9DA52E50-57F8-4BC6-87CF-09EDA0FE97FE}" type="sibTrans" cxnId="{375EC099-ECFC-4CDA-B9C3-67609ABDFE3F}">
      <dgm:prSet>
        <dgm:style>
          <a:lnRef idx="1">
            <a:schemeClr val="accent3"/>
          </a:lnRef>
          <a:fillRef idx="3">
            <a:schemeClr val="accent3"/>
          </a:fillRef>
          <a:effectRef idx="2">
            <a:schemeClr val="accent3"/>
          </a:effectRef>
          <a:fontRef idx="minor">
            <a:schemeClr val="lt1"/>
          </a:fontRef>
        </dgm:style>
      </dgm:prSet>
      <dgm:spPr>
        <a:xfrm rot="3474983">
          <a:off x="4503232" y="2385579"/>
          <a:ext cx="1330571" cy="446540"/>
        </a:xfrm>
        <a:prstGeom prst="rightArrow">
          <a:avLst/>
        </a:prstGeom>
        <a:gradFill rotWithShape="1">
          <a:gsLst>
            <a:gs pos="0">
              <a:srgbClr val="9BBB59">
                <a:tint val="100000"/>
                <a:shade val="100000"/>
                <a:satMod val="130000"/>
              </a:srgbClr>
            </a:gs>
            <a:gs pos="100000">
              <a:srgbClr val="9BBB59">
                <a:tint val="50000"/>
                <a:shade val="100000"/>
                <a:satMod val="350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dgm:spPr>
      <dgm:t>
        <a:bodyPr/>
        <a:lstStyle/>
        <a:p>
          <a:endParaRPr lang="ru-RU">
            <a:solidFill>
              <a:sysClr val="window" lastClr="FFFFFF"/>
            </a:solidFill>
            <a:latin typeface="Arial"/>
            <a:ea typeface="+mn-ea"/>
            <a:cs typeface="+mn-cs"/>
          </a:endParaRPr>
        </a:p>
      </dgm:t>
    </dgm:pt>
    <dgm:pt modelId="{715B89CE-3066-4607-84F7-DBB7A0639DBF}">
      <dgm:prSet phldrT="[Текст]">
        <dgm:style>
          <a:lnRef idx="1">
            <a:schemeClr val="accent5"/>
          </a:lnRef>
          <a:fillRef idx="3">
            <a:schemeClr val="accent5"/>
          </a:fillRef>
          <a:effectRef idx="2">
            <a:schemeClr val="accent5"/>
          </a:effectRef>
          <a:fontRef idx="minor">
            <a:schemeClr val="lt1"/>
          </a:fontRef>
        </dgm:style>
      </dgm:prSet>
      <dgm:spPr>
        <a:xfrm>
          <a:off x="4946407" y="3651772"/>
          <a:ext cx="2551658" cy="1275829"/>
        </a:xfrm>
        <a:prstGeom prst="roundRect">
          <a:avLst>
            <a:gd name="adj" fmla="val 10000"/>
          </a:avLst>
        </a:prstGeom>
        <a:gradFill rotWithShape="1">
          <a:gsLst>
            <a:gs pos="0">
              <a:srgbClr val="4BACC6">
                <a:tint val="100000"/>
                <a:shade val="100000"/>
                <a:satMod val="130000"/>
              </a:srgbClr>
            </a:gs>
            <a:gs pos="100000">
              <a:srgbClr val="4BACC6">
                <a:tint val="50000"/>
                <a:shade val="100000"/>
                <a:satMod val="350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dgm:spPr>
      <dgm:t>
        <a:bodyPr/>
        <a:lstStyle/>
        <a:p>
          <a:r>
            <a:rPr lang="en-US" dirty="0" smtClean="0">
              <a:solidFill>
                <a:sysClr val="window" lastClr="FFFFFF"/>
              </a:solidFill>
              <a:latin typeface="Arial"/>
              <a:ea typeface="+mn-ea"/>
              <a:cs typeface="+mn-cs"/>
            </a:rPr>
            <a:t>Model</a:t>
          </a:r>
          <a:endParaRPr lang="ru-RU" dirty="0">
            <a:solidFill>
              <a:sysClr val="window" lastClr="FFFFFF"/>
            </a:solidFill>
            <a:latin typeface="Arial"/>
            <a:ea typeface="+mn-ea"/>
            <a:cs typeface="+mn-cs"/>
          </a:endParaRPr>
        </a:p>
      </dgm:t>
    </dgm:pt>
    <dgm:pt modelId="{5D9A4E84-BA7E-4ACF-A53B-566081DAFC09}" type="parTrans" cxnId="{8EA3868E-78D1-4F84-B6A8-BD347EF588B7}">
      <dgm:prSet/>
      <dgm:spPr/>
      <dgm:t>
        <a:bodyPr/>
        <a:lstStyle/>
        <a:p>
          <a:endParaRPr lang="ru-RU"/>
        </a:p>
      </dgm:t>
    </dgm:pt>
    <dgm:pt modelId="{D640023E-8C3A-4908-BA9B-0F1C88DFD8A3}" type="sibTrans" cxnId="{8EA3868E-78D1-4F84-B6A8-BD347EF588B7}">
      <dgm:prSet>
        <dgm:style>
          <a:lnRef idx="1">
            <a:schemeClr val="accent4"/>
          </a:lnRef>
          <a:fillRef idx="3">
            <a:schemeClr val="accent4"/>
          </a:fillRef>
          <a:effectRef idx="2">
            <a:schemeClr val="accent4"/>
          </a:effectRef>
          <a:fontRef idx="minor">
            <a:schemeClr val="lt1"/>
          </a:fontRef>
        </dgm:style>
      </dgm:prSet>
      <dgm:spPr>
        <a:xfrm rot="10800000">
          <a:off x="3449514" y="4066417"/>
          <a:ext cx="1330571" cy="446540"/>
        </a:xfrm>
        <a:prstGeom prst="leftArrow">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dgm:spPr>
      <dgm:t>
        <a:bodyPr/>
        <a:lstStyle/>
        <a:p>
          <a:endParaRPr lang="ru-RU">
            <a:solidFill>
              <a:sysClr val="window" lastClr="FFFFFF"/>
            </a:solidFill>
            <a:latin typeface="Arial"/>
            <a:ea typeface="+mn-ea"/>
            <a:cs typeface="+mn-cs"/>
          </a:endParaRPr>
        </a:p>
      </dgm:t>
    </dgm:pt>
    <dgm:pt modelId="{A542BF3E-E89F-437E-A668-26DF6D37CE08}">
      <dgm:prSet phldrT="[Текст]"/>
      <dgm:spPr>
        <a:xfrm>
          <a:off x="731534" y="3651772"/>
          <a:ext cx="2551658" cy="1275829"/>
        </a:xfrm>
        <a:prstGeom prst="roundRect">
          <a:avLst>
            <a:gd name="adj" fmla="val 10000"/>
          </a:avLst>
        </a:prstGeom>
        <a:gradFill rotWithShape="0">
          <a:gsLst>
            <a:gs pos="0">
              <a:srgbClr val="9BBB59">
                <a:hueOff val="11250264"/>
                <a:satOff val="-16880"/>
                <a:lumOff val="-2745"/>
                <a:alphaOff val="0"/>
                <a:tint val="100000"/>
                <a:shade val="100000"/>
                <a:satMod val="130000"/>
              </a:srgbClr>
            </a:gs>
            <a:gs pos="100000">
              <a:srgbClr val="9BBB59">
                <a:hueOff val="11250264"/>
                <a:satOff val="-16880"/>
                <a:lumOff val="-2745"/>
                <a:alphaOff val="0"/>
                <a:tint val="50000"/>
                <a:shade val="100000"/>
                <a:satMod val="350000"/>
              </a:srgbClr>
            </a:gs>
          </a:gsLst>
          <a:lin ang="16200000" scaled="0"/>
        </a:gradFill>
        <a:ln>
          <a:noFill/>
        </a:ln>
        <a:effectLst>
          <a:outerShdw blurRad="40000" dist="23000" dir="5400000" rotWithShape="0">
            <a:srgbClr val="000000">
              <a:alpha val="35000"/>
            </a:srgbClr>
          </a:outerShdw>
        </a:effectLst>
      </dgm:spPr>
      <dgm:t>
        <a:bodyPr/>
        <a:lstStyle/>
        <a:p>
          <a:r>
            <a:rPr lang="en-US" dirty="0" smtClean="0">
              <a:solidFill>
                <a:sysClr val="window" lastClr="FFFFFF"/>
              </a:solidFill>
              <a:latin typeface="Arial"/>
              <a:ea typeface="+mn-ea"/>
              <a:cs typeface="+mn-cs"/>
            </a:rPr>
            <a:t>View</a:t>
          </a:r>
          <a:endParaRPr lang="ru-RU" dirty="0">
            <a:solidFill>
              <a:sysClr val="window" lastClr="FFFFFF"/>
            </a:solidFill>
            <a:latin typeface="Arial"/>
            <a:ea typeface="+mn-ea"/>
            <a:cs typeface="+mn-cs"/>
          </a:endParaRPr>
        </a:p>
      </dgm:t>
    </dgm:pt>
    <dgm:pt modelId="{8BFA6020-3E37-432B-8A86-8141142635CF}" type="parTrans" cxnId="{35C56D40-B848-4F02-85D4-7F55A9533651}">
      <dgm:prSet/>
      <dgm:spPr/>
      <dgm:t>
        <a:bodyPr/>
        <a:lstStyle/>
        <a:p>
          <a:endParaRPr lang="ru-RU"/>
        </a:p>
      </dgm:t>
    </dgm:pt>
    <dgm:pt modelId="{44A44DAF-DB2E-4D33-BFEB-C6F43219C7D8}" type="sibTrans" cxnId="{35C56D40-B848-4F02-85D4-7F55A9533651}">
      <dgm:prSet>
        <dgm:style>
          <a:lnRef idx="1">
            <a:schemeClr val="accent3"/>
          </a:lnRef>
          <a:fillRef idx="3">
            <a:schemeClr val="accent3"/>
          </a:fillRef>
          <a:effectRef idx="2">
            <a:schemeClr val="accent3"/>
          </a:effectRef>
          <a:fontRef idx="minor">
            <a:schemeClr val="lt1"/>
          </a:fontRef>
        </dgm:style>
      </dgm:prSet>
      <dgm:spPr>
        <a:xfrm rot="18125017">
          <a:off x="2395796" y="2385579"/>
          <a:ext cx="1330571" cy="446540"/>
        </a:xfrm>
        <a:prstGeom prst="leftArrow">
          <a:avLst/>
        </a:prstGeom>
        <a:gradFill rotWithShape="1">
          <a:gsLst>
            <a:gs pos="0">
              <a:srgbClr val="9BBB59">
                <a:tint val="100000"/>
                <a:shade val="100000"/>
                <a:satMod val="130000"/>
              </a:srgbClr>
            </a:gs>
            <a:gs pos="100000">
              <a:srgbClr val="9BBB59">
                <a:tint val="50000"/>
                <a:shade val="100000"/>
                <a:satMod val="350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dgm:spPr>
      <dgm:t>
        <a:bodyPr/>
        <a:lstStyle/>
        <a:p>
          <a:endParaRPr lang="ru-RU">
            <a:solidFill>
              <a:sysClr val="window" lastClr="FFFFFF"/>
            </a:solidFill>
            <a:latin typeface="Arial"/>
            <a:ea typeface="+mn-ea"/>
            <a:cs typeface="+mn-cs"/>
          </a:endParaRPr>
        </a:p>
      </dgm:t>
    </dgm:pt>
    <dgm:pt modelId="{B6CBE0E6-A71A-4D1B-B8C4-BA13EAC10A09}" type="pres">
      <dgm:prSet presAssocID="{CDBCC177-718C-4B4F-8E06-7554D950AD28}" presName="Name0" presStyleCnt="0">
        <dgm:presLayoutVars>
          <dgm:dir/>
          <dgm:resizeHandles val="exact"/>
        </dgm:presLayoutVars>
      </dgm:prSet>
      <dgm:spPr/>
      <dgm:t>
        <a:bodyPr/>
        <a:lstStyle/>
        <a:p>
          <a:endParaRPr lang="en-US"/>
        </a:p>
      </dgm:t>
    </dgm:pt>
    <dgm:pt modelId="{9514C520-EE23-4073-A745-9D2A46F0EDFE}" type="pres">
      <dgm:prSet presAssocID="{6F0A9216-6D7E-4FEF-8FF8-BD8DC01E5214}" presName="node" presStyleLbl="node1" presStyleIdx="0" presStyleCnt="3" custRadScaleRad="88144">
        <dgm:presLayoutVars>
          <dgm:bulletEnabled val="1"/>
        </dgm:presLayoutVars>
      </dgm:prSet>
      <dgm:spPr/>
      <dgm:t>
        <a:bodyPr/>
        <a:lstStyle/>
        <a:p>
          <a:endParaRPr lang="en-US"/>
        </a:p>
      </dgm:t>
    </dgm:pt>
    <dgm:pt modelId="{77ABA1BC-C478-476E-8C76-CAE4FD68EFDD}" type="pres">
      <dgm:prSet presAssocID="{9DA52E50-57F8-4BC6-87CF-09EDA0FE97FE}" presName="sibTrans" presStyleLbl="sibTrans2D1" presStyleIdx="0" presStyleCnt="3"/>
      <dgm:spPr>
        <a:prstGeom prst="rightArrow">
          <a:avLst/>
        </a:prstGeom>
      </dgm:spPr>
      <dgm:t>
        <a:bodyPr/>
        <a:lstStyle/>
        <a:p>
          <a:endParaRPr lang="en-US"/>
        </a:p>
      </dgm:t>
    </dgm:pt>
    <dgm:pt modelId="{08970165-FB8A-4CEA-9D39-8FA9E4AFFFB3}" type="pres">
      <dgm:prSet presAssocID="{9DA52E50-57F8-4BC6-87CF-09EDA0FE97FE}" presName="connectorText" presStyleLbl="sibTrans2D1" presStyleIdx="0" presStyleCnt="3"/>
      <dgm:spPr/>
      <dgm:t>
        <a:bodyPr/>
        <a:lstStyle/>
        <a:p>
          <a:endParaRPr lang="en-US"/>
        </a:p>
      </dgm:t>
    </dgm:pt>
    <dgm:pt modelId="{24BDDFC9-03AD-4A47-A808-E0FCED3656AB}" type="pres">
      <dgm:prSet presAssocID="{715B89CE-3066-4607-84F7-DBB7A0639DBF}" presName="node" presStyleLbl="node1" presStyleIdx="1" presStyleCnt="3">
        <dgm:presLayoutVars>
          <dgm:bulletEnabled val="1"/>
        </dgm:presLayoutVars>
      </dgm:prSet>
      <dgm:spPr/>
      <dgm:t>
        <a:bodyPr/>
        <a:lstStyle/>
        <a:p>
          <a:endParaRPr lang="ru-RU"/>
        </a:p>
      </dgm:t>
    </dgm:pt>
    <dgm:pt modelId="{593CBE50-081F-4BD9-BE9E-8FB5D335C5B5}" type="pres">
      <dgm:prSet presAssocID="{D640023E-8C3A-4908-BA9B-0F1C88DFD8A3}" presName="sibTrans" presStyleLbl="sibTrans2D1" presStyleIdx="1" presStyleCnt="3"/>
      <dgm:spPr>
        <a:prstGeom prst="leftArrow">
          <a:avLst/>
        </a:prstGeom>
      </dgm:spPr>
      <dgm:t>
        <a:bodyPr/>
        <a:lstStyle/>
        <a:p>
          <a:endParaRPr lang="en-US"/>
        </a:p>
      </dgm:t>
    </dgm:pt>
    <dgm:pt modelId="{359267EC-2392-4E85-806D-40C52AE687E2}" type="pres">
      <dgm:prSet presAssocID="{D640023E-8C3A-4908-BA9B-0F1C88DFD8A3}" presName="connectorText" presStyleLbl="sibTrans2D1" presStyleIdx="1" presStyleCnt="3"/>
      <dgm:spPr/>
      <dgm:t>
        <a:bodyPr/>
        <a:lstStyle/>
        <a:p>
          <a:endParaRPr lang="en-US"/>
        </a:p>
      </dgm:t>
    </dgm:pt>
    <dgm:pt modelId="{9E9D55BF-A082-4476-84B3-1E3DD8F91896}" type="pres">
      <dgm:prSet presAssocID="{A542BF3E-E89F-437E-A668-26DF6D37CE08}" presName="node" presStyleLbl="node1" presStyleIdx="2" presStyleCnt="3">
        <dgm:presLayoutVars>
          <dgm:bulletEnabled val="1"/>
        </dgm:presLayoutVars>
      </dgm:prSet>
      <dgm:spPr/>
      <dgm:t>
        <a:bodyPr/>
        <a:lstStyle/>
        <a:p>
          <a:endParaRPr lang="en-US"/>
        </a:p>
      </dgm:t>
    </dgm:pt>
    <dgm:pt modelId="{3D4AA805-D1B4-49D4-AB11-4282F741C177}" type="pres">
      <dgm:prSet presAssocID="{44A44DAF-DB2E-4D33-BFEB-C6F43219C7D8}" presName="sibTrans" presStyleLbl="sibTrans2D1" presStyleIdx="2" presStyleCnt="3"/>
      <dgm:spPr>
        <a:prstGeom prst="leftArrow">
          <a:avLst/>
        </a:prstGeom>
      </dgm:spPr>
      <dgm:t>
        <a:bodyPr/>
        <a:lstStyle/>
        <a:p>
          <a:endParaRPr lang="en-US"/>
        </a:p>
      </dgm:t>
    </dgm:pt>
    <dgm:pt modelId="{7786F9A3-8576-4198-9C96-B9F134F4D5FB}" type="pres">
      <dgm:prSet presAssocID="{44A44DAF-DB2E-4D33-BFEB-C6F43219C7D8}" presName="connectorText" presStyleLbl="sibTrans2D1" presStyleIdx="2" presStyleCnt="3"/>
      <dgm:spPr/>
      <dgm:t>
        <a:bodyPr/>
        <a:lstStyle/>
        <a:p>
          <a:endParaRPr lang="en-US"/>
        </a:p>
      </dgm:t>
    </dgm:pt>
  </dgm:ptLst>
  <dgm:cxnLst>
    <dgm:cxn modelId="{27522033-A3AD-476C-9B60-2479D550EBC2}" type="presOf" srcId="{D640023E-8C3A-4908-BA9B-0F1C88DFD8A3}" destId="{593CBE50-081F-4BD9-BE9E-8FB5D335C5B5}" srcOrd="0" destOrd="0" presId="urn:microsoft.com/office/officeart/2005/8/layout/cycle7"/>
    <dgm:cxn modelId="{375EC099-ECFC-4CDA-B9C3-67609ABDFE3F}" srcId="{CDBCC177-718C-4B4F-8E06-7554D950AD28}" destId="{6F0A9216-6D7E-4FEF-8FF8-BD8DC01E5214}" srcOrd="0" destOrd="0" parTransId="{96B41DE5-5B30-471F-BCF3-89241A9874C6}" sibTransId="{9DA52E50-57F8-4BC6-87CF-09EDA0FE97FE}"/>
    <dgm:cxn modelId="{9A04BFBB-E6C3-4402-9CA3-C49E94C12891}" type="presOf" srcId="{CDBCC177-718C-4B4F-8E06-7554D950AD28}" destId="{B6CBE0E6-A71A-4D1B-B8C4-BA13EAC10A09}" srcOrd="0" destOrd="0" presId="urn:microsoft.com/office/officeart/2005/8/layout/cycle7"/>
    <dgm:cxn modelId="{926A76B1-A88B-47B7-B602-B8419228BF97}" type="presOf" srcId="{9DA52E50-57F8-4BC6-87CF-09EDA0FE97FE}" destId="{08970165-FB8A-4CEA-9D39-8FA9E4AFFFB3}" srcOrd="1" destOrd="0" presId="urn:microsoft.com/office/officeart/2005/8/layout/cycle7"/>
    <dgm:cxn modelId="{0E225C0C-CE80-4A46-9E22-2F4984B28FFA}" type="presOf" srcId="{D640023E-8C3A-4908-BA9B-0F1C88DFD8A3}" destId="{359267EC-2392-4E85-806D-40C52AE687E2}" srcOrd="1" destOrd="0" presId="urn:microsoft.com/office/officeart/2005/8/layout/cycle7"/>
    <dgm:cxn modelId="{F4A86B91-7765-4E78-ABDF-0F46C3C6FEAA}" type="presOf" srcId="{6F0A9216-6D7E-4FEF-8FF8-BD8DC01E5214}" destId="{9514C520-EE23-4073-A745-9D2A46F0EDFE}" srcOrd="0" destOrd="0" presId="urn:microsoft.com/office/officeart/2005/8/layout/cycle7"/>
    <dgm:cxn modelId="{84B0BD1B-28BF-45D7-BC5C-20C5138FC1D4}" type="presOf" srcId="{A542BF3E-E89F-437E-A668-26DF6D37CE08}" destId="{9E9D55BF-A082-4476-84B3-1E3DD8F91896}" srcOrd="0" destOrd="0" presId="urn:microsoft.com/office/officeart/2005/8/layout/cycle7"/>
    <dgm:cxn modelId="{0EEE532A-A462-4032-BB44-D1A2BCE87B15}" type="presOf" srcId="{44A44DAF-DB2E-4D33-BFEB-C6F43219C7D8}" destId="{7786F9A3-8576-4198-9C96-B9F134F4D5FB}" srcOrd="1" destOrd="0" presId="urn:microsoft.com/office/officeart/2005/8/layout/cycle7"/>
    <dgm:cxn modelId="{A728AF09-C6F3-4BFA-894A-DCAC525D1981}" type="presOf" srcId="{9DA52E50-57F8-4BC6-87CF-09EDA0FE97FE}" destId="{77ABA1BC-C478-476E-8C76-CAE4FD68EFDD}" srcOrd="0" destOrd="0" presId="urn:microsoft.com/office/officeart/2005/8/layout/cycle7"/>
    <dgm:cxn modelId="{8EA3868E-78D1-4F84-B6A8-BD347EF588B7}" srcId="{CDBCC177-718C-4B4F-8E06-7554D950AD28}" destId="{715B89CE-3066-4607-84F7-DBB7A0639DBF}" srcOrd="1" destOrd="0" parTransId="{5D9A4E84-BA7E-4ACF-A53B-566081DAFC09}" sibTransId="{D640023E-8C3A-4908-BA9B-0F1C88DFD8A3}"/>
    <dgm:cxn modelId="{F5EBD845-8F38-49E9-B757-91942158C3CB}" type="presOf" srcId="{44A44DAF-DB2E-4D33-BFEB-C6F43219C7D8}" destId="{3D4AA805-D1B4-49D4-AB11-4282F741C177}" srcOrd="0" destOrd="0" presId="urn:microsoft.com/office/officeart/2005/8/layout/cycle7"/>
    <dgm:cxn modelId="{35C56D40-B848-4F02-85D4-7F55A9533651}" srcId="{CDBCC177-718C-4B4F-8E06-7554D950AD28}" destId="{A542BF3E-E89F-437E-A668-26DF6D37CE08}" srcOrd="2" destOrd="0" parTransId="{8BFA6020-3E37-432B-8A86-8141142635CF}" sibTransId="{44A44DAF-DB2E-4D33-BFEB-C6F43219C7D8}"/>
    <dgm:cxn modelId="{2BEE5BD7-6659-4B5C-8680-91E0528C5145}" type="presOf" srcId="{715B89CE-3066-4607-84F7-DBB7A0639DBF}" destId="{24BDDFC9-03AD-4A47-A808-E0FCED3656AB}" srcOrd="0" destOrd="0" presId="urn:microsoft.com/office/officeart/2005/8/layout/cycle7"/>
    <dgm:cxn modelId="{D5A10C27-66A9-4120-8F08-E1F00D4D7A34}" type="presParOf" srcId="{B6CBE0E6-A71A-4D1B-B8C4-BA13EAC10A09}" destId="{9514C520-EE23-4073-A745-9D2A46F0EDFE}" srcOrd="0" destOrd="0" presId="urn:microsoft.com/office/officeart/2005/8/layout/cycle7"/>
    <dgm:cxn modelId="{F2EABC83-F647-4013-8060-D648EE99E616}" type="presParOf" srcId="{B6CBE0E6-A71A-4D1B-B8C4-BA13EAC10A09}" destId="{77ABA1BC-C478-476E-8C76-CAE4FD68EFDD}" srcOrd="1" destOrd="0" presId="urn:microsoft.com/office/officeart/2005/8/layout/cycle7"/>
    <dgm:cxn modelId="{C43567EE-F3C3-410A-B0B5-61C2B1AD3F60}" type="presParOf" srcId="{77ABA1BC-C478-476E-8C76-CAE4FD68EFDD}" destId="{08970165-FB8A-4CEA-9D39-8FA9E4AFFFB3}" srcOrd="0" destOrd="0" presId="urn:microsoft.com/office/officeart/2005/8/layout/cycle7"/>
    <dgm:cxn modelId="{4FEF41B8-60C4-48BD-8CCA-B4026E1E7DE6}" type="presParOf" srcId="{B6CBE0E6-A71A-4D1B-B8C4-BA13EAC10A09}" destId="{24BDDFC9-03AD-4A47-A808-E0FCED3656AB}" srcOrd="2" destOrd="0" presId="urn:microsoft.com/office/officeart/2005/8/layout/cycle7"/>
    <dgm:cxn modelId="{48EFCDBA-6ACF-4CBD-8F71-AA7336F1EB3D}" type="presParOf" srcId="{B6CBE0E6-A71A-4D1B-B8C4-BA13EAC10A09}" destId="{593CBE50-081F-4BD9-BE9E-8FB5D335C5B5}" srcOrd="3" destOrd="0" presId="urn:microsoft.com/office/officeart/2005/8/layout/cycle7"/>
    <dgm:cxn modelId="{9EEB7E54-C8AD-4509-A0B8-02D83F562FC9}" type="presParOf" srcId="{593CBE50-081F-4BD9-BE9E-8FB5D335C5B5}" destId="{359267EC-2392-4E85-806D-40C52AE687E2}" srcOrd="0" destOrd="0" presId="urn:microsoft.com/office/officeart/2005/8/layout/cycle7"/>
    <dgm:cxn modelId="{632BD262-13A9-4434-A182-B43918C447A3}" type="presParOf" srcId="{B6CBE0E6-A71A-4D1B-B8C4-BA13EAC10A09}" destId="{9E9D55BF-A082-4476-84B3-1E3DD8F91896}" srcOrd="4" destOrd="0" presId="urn:microsoft.com/office/officeart/2005/8/layout/cycle7"/>
    <dgm:cxn modelId="{E929ED71-880C-4315-BFCA-834DE497D57A}" type="presParOf" srcId="{B6CBE0E6-A71A-4D1B-B8C4-BA13EAC10A09}" destId="{3D4AA805-D1B4-49D4-AB11-4282F741C177}" srcOrd="5" destOrd="0" presId="urn:microsoft.com/office/officeart/2005/8/layout/cycle7"/>
    <dgm:cxn modelId="{E489406C-BFE5-454A-AA6B-7CA8E6A4D7E0}" type="presParOf" srcId="{3D4AA805-D1B4-49D4-AB11-4282F741C177}" destId="{7786F9A3-8576-4198-9C96-B9F134F4D5FB}"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4C520-EE23-4073-A745-9D2A46F0EDFE}">
      <dsp:nvSpPr>
        <dsp:cNvPr id="0" name=""/>
        <dsp:cNvSpPr/>
      </dsp:nvSpPr>
      <dsp:spPr>
        <a:xfrm>
          <a:off x="2838970" y="290096"/>
          <a:ext cx="2551658" cy="1275829"/>
        </a:xfrm>
        <a:prstGeom prst="roundRect">
          <a:avLst>
            <a:gd name="adj" fmla="val 10000"/>
          </a:avLst>
        </a:prstGeom>
        <a:gradFill rotWithShape="0">
          <a:gsLst>
            <a:gs pos="0">
              <a:srgbClr val="9BBB59">
                <a:hueOff val="0"/>
                <a:satOff val="0"/>
                <a:lumOff val="0"/>
                <a:alphaOff val="0"/>
                <a:tint val="100000"/>
                <a:shade val="100000"/>
                <a:satMod val="130000"/>
              </a:srgbClr>
            </a:gs>
            <a:gs pos="100000">
              <a:srgbClr val="9BBB59">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solidFill>
                <a:sysClr val="window" lastClr="FFFFFF"/>
              </a:solidFill>
              <a:latin typeface="Arial"/>
              <a:ea typeface="+mn-ea"/>
              <a:cs typeface="+mn-cs"/>
            </a:rPr>
            <a:t>Controller</a:t>
          </a:r>
          <a:endParaRPr lang="ru-RU" sz="3900" kern="1200" dirty="0">
            <a:solidFill>
              <a:sysClr val="window" lastClr="FFFFFF"/>
            </a:solidFill>
            <a:latin typeface="Arial"/>
            <a:ea typeface="+mn-ea"/>
            <a:cs typeface="+mn-cs"/>
          </a:endParaRPr>
        </a:p>
      </dsp:txBody>
      <dsp:txXfrm>
        <a:off x="2876338" y="327464"/>
        <a:ext cx="2476922" cy="1201093"/>
      </dsp:txXfrm>
    </dsp:sp>
    <dsp:sp modelId="{77ABA1BC-C478-476E-8C76-CAE4FD68EFDD}">
      <dsp:nvSpPr>
        <dsp:cNvPr id="0" name=""/>
        <dsp:cNvSpPr/>
      </dsp:nvSpPr>
      <dsp:spPr>
        <a:xfrm rot="3474983">
          <a:off x="4503232" y="2385579"/>
          <a:ext cx="1330571" cy="446540"/>
        </a:xfrm>
        <a:prstGeom prst="rightArrow">
          <a:avLst/>
        </a:prstGeom>
        <a:gradFill rotWithShape="1">
          <a:gsLst>
            <a:gs pos="0">
              <a:srgbClr val="9BBB59">
                <a:tint val="100000"/>
                <a:shade val="100000"/>
                <a:satMod val="130000"/>
              </a:srgbClr>
            </a:gs>
            <a:gs pos="100000">
              <a:srgbClr val="9BBB59">
                <a:tint val="50000"/>
                <a:shade val="100000"/>
                <a:satMod val="350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ru-RU" sz="1600" kern="1200">
            <a:solidFill>
              <a:sysClr val="window" lastClr="FFFFFF"/>
            </a:solidFill>
            <a:latin typeface="Arial"/>
            <a:ea typeface="+mn-ea"/>
            <a:cs typeface="+mn-cs"/>
          </a:endParaRPr>
        </a:p>
      </dsp:txBody>
      <dsp:txXfrm>
        <a:off x="4529402" y="2449921"/>
        <a:ext cx="1218936" cy="223270"/>
      </dsp:txXfrm>
    </dsp:sp>
    <dsp:sp modelId="{24BDDFC9-03AD-4A47-A808-E0FCED3656AB}">
      <dsp:nvSpPr>
        <dsp:cNvPr id="0" name=""/>
        <dsp:cNvSpPr/>
      </dsp:nvSpPr>
      <dsp:spPr>
        <a:xfrm>
          <a:off x="4946407" y="3651772"/>
          <a:ext cx="2551658" cy="1275829"/>
        </a:xfrm>
        <a:prstGeom prst="roundRect">
          <a:avLst>
            <a:gd name="adj" fmla="val 10000"/>
          </a:avLst>
        </a:prstGeom>
        <a:gradFill rotWithShape="1">
          <a:gsLst>
            <a:gs pos="0">
              <a:srgbClr val="4BACC6">
                <a:tint val="100000"/>
                <a:shade val="100000"/>
                <a:satMod val="130000"/>
              </a:srgbClr>
            </a:gs>
            <a:gs pos="100000">
              <a:srgbClr val="4BACC6">
                <a:tint val="50000"/>
                <a:shade val="100000"/>
                <a:satMod val="350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solidFill>
                <a:sysClr val="window" lastClr="FFFFFF"/>
              </a:solidFill>
              <a:latin typeface="Arial"/>
              <a:ea typeface="+mn-ea"/>
              <a:cs typeface="+mn-cs"/>
            </a:rPr>
            <a:t>Model</a:t>
          </a:r>
          <a:endParaRPr lang="ru-RU" sz="3900" kern="1200" dirty="0">
            <a:solidFill>
              <a:sysClr val="window" lastClr="FFFFFF"/>
            </a:solidFill>
            <a:latin typeface="Arial"/>
            <a:ea typeface="+mn-ea"/>
            <a:cs typeface="+mn-cs"/>
          </a:endParaRPr>
        </a:p>
      </dsp:txBody>
      <dsp:txXfrm>
        <a:off x="4983775" y="3689140"/>
        <a:ext cx="2476922" cy="1201093"/>
      </dsp:txXfrm>
    </dsp:sp>
    <dsp:sp modelId="{593CBE50-081F-4BD9-BE9E-8FB5D335C5B5}">
      <dsp:nvSpPr>
        <dsp:cNvPr id="0" name=""/>
        <dsp:cNvSpPr/>
      </dsp:nvSpPr>
      <dsp:spPr>
        <a:xfrm rot="10800000">
          <a:off x="3449514" y="4066417"/>
          <a:ext cx="1330571" cy="446540"/>
        </a:xfrm>
        <a:prstGeom prst="leftArrow">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ru-RU" sz="1600" kern="1200">
            <a:solidFill>
              <a:sysClr val="window" lastClr="FFFFFF"/>
            </a:solidFill>
            <a:latin typeface="Arial"/>
            <a:ea typeface="+mn-ea"/>
            <a:cs typeface="+mn-cs"/>
          </a:endParaRPr>
        </a:p>
      </dsp:txBody>
      <dsp:txXfrm rot="10800000">
        <a:off x="3449514" y="4178052"/>
        <a:ext cx="1218936" cy="223270"/>
      </dsp:txXfrm>
    </dsp:sp>
    <dsp:sp modelId="{9E9D55BF-A082-4476-84B3-1E3DD8F91896}">
      <dsp:nvSpPr>
        <dsp:cNvPr id="0" name=""/>
        <dsp:cNvSpPr/>
      </dsp:nvSpPr>
      <dsp:spPr>
        <a:xfrm>
          <a:off x="731534" y="3651772"/>
          <a:ext cx="2551658" cy="1275829"/>
        </a:xfrm>
        <a:prstGeom prst="roundRect">
          <a:avLst>
            <a:gd name="adj" fmla="val 10000"/>
          </a:avLst>
        </a:prstGeom>
        <a:gradFill rotWithShape="0">
          <a:gsLst>
            <a:gs pos="0">
              <a:srgbClr val="9BBB59">
                <a:hueOff val="11250264"/>
                <a:satOff val="-16880"/>
                <a:lumOff val="-2745"/>
                <a:alphaOff val="0"/>
                <a:tint val="100000"/>
                <a:shade val="100000"/>
                <a:satMod val="130000"/>
              </a:srgbClr>
            </a:gs>
            <a:gs pos="100000">
              <a:srgbClr val="9BBB59">
                <a:hueOff val="11250264"/>
                <a:satOff val="-16880"/>
                <a:lumOff val="-2745"/>
                <a:alphaOff val="0"/>
                <a:tint val="50000"/>
                <a:shade val="100000"/>
                <a:satMod val="350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solidFill>
                <a:sysClr val="window" lastClr="FFFFFF"/>
              </a:solidFill>
              <a:latin typeface="Arial"/>
              <a:ea typeface="+mn-ea"/>
              <a:cs typeface="+mn-cs"/>
            </a:rPr>
            <a:t>View</a:t>
          </a:r>
          <a:endParaRPr lang="ru-RU" sz="3900" kern="1200" dirty="0">
            <a:solidFill>
              <a:sysClr val="window" lastClr="FFFFFF"/>
            </a:solidFill>
            <a:latin typeface="Arial"/>
            <a:ea typeface="+mn-ea"/>
            <a:cs typeface="+mn-cs"/>
          </a:endParaRPr>
        </a:p>
      </dsp:txBody>
      <dsp:txXfrm>
        <a:off x="768902" y="3689140"/>
        <a:ext cx="2476922" cy="1201093"/>
      </dsp:txXfrm>
    </dsp:sp>
    <dsp:sp modelId="{3D4AA805-D1B4-49D4-AB11-4282F741C177}">
      <dsp:nvSpPr>
        <dsp:cNvPr id="0" name=""/>
        <dsp:cNvSpPr/>
      </dsp:nvSpPr>
      <dsp:spPr>
        <a:xfrm rot="18125017">
          <a:off x="2395796" y="2385579"/>
          <a:ext cx="1330571" cy="446540"/>
        </a:xfrm>
        <a:prstGeom prst="leftArrow">
          <a:avLst/>
        </a:prstGeom>
        <a:gradFill rotWithShape="1">
          <a:gsLst>
            <a:gs pos="0">
              <a:srgbClr val="9BBB59">
                <a:tint val="100000"/>
                <a:shade val="100000"/>
                <a:satMod val="130000"/>
              </a:srgbClr>
            </a:gs>
            <a:gs pos="100000">
              <a:srgbClr val="9BBB59">
                <a:tint val="50000"/>
                <a:shade val="100000"/>
                <a:satMod val="350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ru-RU" sz="1600" kern="1200">
            <a:solidFill>
              <a:sysClr val="window" lastClr="FFFFFF"/>
            </a:solidFill>
            <a:latin typeface="Arial"/>
            <a:ea typeface="+mn-ea"/>
            <a:cs typeface="+mn-cs"/>
          </a:endParaRPr>
        </a:p>
      </dsp:txBody>
      <dsp:txXfrm>
        <a:off x="2481261" y="2449921"/>
        <a:ext cx="1218936" cy="223270"/>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1" tIns="45716" rIns="91431" bIns="45716" rtlCol="0"/>
          <a:lstStyle>
            <a:lvl1pPr algn="l" defTabSz="914253"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1" tIns="45716" rIns="91431" bIns="45716" rtlCol="0"/>
          <a:lstStyle>
            <a:lvl1pPr algn="r" defTabSz="914253" fontAlgn="auto">
              <a:spcBef>
                <a:spcPts val="0"/>
              </a:spcBef>
              <a:spcAft>
                <a:spcPts val="0"/>
              </a:spcAft>
              <a:defRPr sz="1200">
                <a:latin typeface="+mn-lt"/>
                <a:cs typeface="+mn-cs"/>
              </a:defRPr>
            </a:lvl1pPr>
          </a:lstStyle>
          <a:p>
            <a:pPr>
              <a:defRPr/>
            </a:pPr>
            <a:fld id="{DF7F477B-7506-44B9-AF99-268D795BF2B3}" type="datetimeFigureOut">
              <a:rPr lang="en-US"/>
              <a:pPr>
                <a:defRPr/>
              </a:pPr>
              <a:t>10/30/2015</a:t>
            </a:fld>
            <a:endParaRPr lang="en-US" dirty="0"/>
          </a:p>
        </p:txBody>
      </p:sp>
      <p:sp>
        <p:nvSpPr>
          <p:cNvPr id="4" name="Slide Image Placeholder 3"/>
          <p:cNvSpPr>
            <a:spLocks noGrp="1" noRot="1" noChangeAspect="1"/>
          </p:cNvSpPr>
          <p:nvPr>
            <p:ph type="sldImg" idx="2"/>
          </p:nvPr>
        </p:nvSpPr>
        <p:spPr>
          <a:xfrm>
            <a:off x="1144588" y="685800"/>
            <a:ext cx="4570412" cy="3429000"/>
          </a:xfrm>
          <a:prstGeom prst="rect">
            <a:avLst/>
          </a:prstGeom>
          <a:noFill/>
          <a:ln w="12700">
            <a:solidFill>
              <a:prstClr val="black"/>
            </a:solidFill>
          </a:ln>
        </p:spPr>
        <p:txBody>
          <a:bodyPr vert="horz" lIns="91431" tIns="45716" rIns="91431" bIns="45716" rtlCol="0" anchor="ctr"/>
          <a:lstStyle/>
          <a:p>
            <a:pPr lvl="0"/>
            <a:endParaRPr lang="en-US" noProof="0" dirty="0"/>
          </a:p>
        </p:txBody>
      </p:sp>
      <p:sp>
        <p:nvSpPr>
          <p:cNvPr id="5" name="Notes Placeholder 4"/>
          <p:cNvSpPr>
            <a:spLocks noGrp="1"/>
          </p:cNvSpPr>
          <p:nvPr>
            <p:ph type="body" sz="quarter" idx="3"/>
          </p:nvPr>
        </p:nvSpPr>
        <p:spPr>
          <a:xfrm>
            <a:off x="685800" y="4343401"/>
            <a:ext cx="5486400" cy="4114800"/>
          </a:xfrm>
          <a:prstGeom prst="rect">
            <a:avLst/>
          </a:prstGeom>
        </p:spPr>
        <p:txBody>
          <a:bodyPr vert="horz" lIns="91431" tIns="45716" rIns="91431" bIns="4571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31" tIns="45716" rIns="91431" bIns="45716" rtlCol="0" anchor="b"/>
          <a:lstStyle>
            <a:lvl1pPr algn="l" defTabSz="914253"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31" tIns="45716" rIns="91431" bIns="45716" rtlCol="0" anchor="b"/>
          <a:lstStyle>
            <a:lvl1pPr algn="r" defTabSz="914253" fontAlgn="auto">
              <a:spcBef>
                <a:spcPts val="0"/>
              </a:spcBef>
              <a:spcAft>
                <a:spcPts val="0"/>
              </a:spcAft>
              <a:defRPr sz="1200">
                <a:latin typeface="+mn-lt"/>
                <a:cs typeface="+mn-cs"/>
              </a:defRPr>
            </a:lvl1pPr>
          </a:lstStyle>
          <a:p>
            <a:pPr>
              <a:defRPr/>
            </a:pPr>
            <a:fld id="{57DC5EDA-BEC3-4932-8801-AEF9B9B3B442}" type="slidenum">
              <a:rPr lang="en-US"/>
              <a:pPr>
                <a:defRPr/>
              </a:pPr>
              <a:t>‹#›</a:t>
            </a:fld>
            <a:endParaRPr lang="en-US" dirty="0"/>
          </a:p>
        </p:txBody>
      </p:sp>
    </p:spTree>
    <p:extLst>
      <p:ext uri="{BB962C8B-B14F-4D97-AF65-F5344CB8AC3E}">
        <p14:creationId xmlns:p14="http://schemas.microsoft.com/office/powerpoint/2010/main" val="3877742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ru.wikipedia.org/wiki/WAR_(%D1%82%D0%B8%D0%BF_%D1%84%D0%B0%D0%B9%D0%BB%D0%B0)" TargetMode="External"/><Relationship Id="rId3" Type="http://schemas.openxmlformats.org/officeDocument/2006/relationships/hyperlink" Target="https://ru.wikipedia.org/wiki/Apache_Tomcat" TargetMode="External"/><Relationship Id="rId7" Type="http://schemas.openxmlformats.org/officeDocument/2006/relationships/hyperlink" Target="https://ru.wikipedia.org/wiki/Java_EE"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ru.wikipedia.org/wiki/Java_Virtual_Machine" TargetMode="External"/><Relationship Id="rId5" Type="http://schemas.openxmlformats.org/officeDocument/2006/relationships/hyperlink" Target="https://ru.wikipedia.org/wiki/Java" TargetMode="External"/><Relationship Id="rId4" Type="http://schemas.openxmlformats.org/officeDocument/2006/relationships/hyperlink" Target="https://ru.wikipedia.org/wiki/%D0%91%D0%B0%D0%B9%D1%82-%D0%BA%D0%BE%D0%B4" TargetMode="External"/><Relationship Id="rId9" Type="http://schemas.openxmlformats.org/officeDocument/2006/relationships/hyperlink" Target="https://ru.wikipedia.org/wiki/EAR"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ocs.oracle.com/javaee/5/tutorial/doc/bnagl.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docs.oracle.com/javaee/5/tutorial/doc/bnafo.html" TargetMode="External"/><Relationship Id="rId5" Type="http://schemas.openxmlformats.org/officeDocument/2006/relationships/hyperlink" Target="http://docs.oracle.com/javaee/5/tutorial/doc/bnafv.html" TargetMode="External"/><Relationship Id="rId4" Type="http://schemas.openxmlformats.org/officeDocument/2006/relationships/hyperlink" Target="http://docs.oracle.com/javaee/5/tutorial/doc/bnagm.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docs.oracle.com/javaee/5/tutorial/doc/bnaiy.html"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docs.oracle.com/javaee/5/tutorial/doc/bnalj.html"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en.wikipedia.org/wiki/JavaServer_Pages"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en.wikipedia.org/wiki/HTML" TargetMode="External"/><Relationship Id="rId4" Type="http://schemas.openxmlformats.org/officeDocument/2006/relationships/hyperlink" Target="http://en.wikipedia.org/wiki/Java_(programming_language)"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3.org/MarkUp/"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w3.org/TR/REC-xml/" TargetMode="External"/><Relationship Id="rId5" Type="http://schemas.openxmlformats.org/officeDocument/2006/relationships/hyperlink" Target="http://xml.coverpages.org/wap-wml.html" TargetMode="External"/><Relationship Id="rId4" Type="http://schemas.openxmlformats.org/officeDocument/2006/relationships/hyperlink" Target="http://www.w3.org/TR/SV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0</a:t>
            </a:fld>
            <a:endParaRPr lang="en-US" dirty="0"/>
          </a:p>
        </p:txBody>
      </p:sp>
    </p:spTree>
    <p:extLst>
      <p:ext uri="{BB962C8B-B14F-4D97-AF65-F5344CB8AC3E}">
        <p14:creationId xmlns:p14="http://schemas.microsoft.com/office/powerpoint/2010/main" val="2646514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Поэтому можно сделать </a:t>
            </a:r>
            <a:r>
              <a:rPr lang="ru-RU" dirty="0" err="1" smtClean="0"/>
              <a:t>маппинг</a:t>
            </a:r>
            <a:r>
              <a:rPr lang="ru-RU" dirty="0" smtClean="0"/>
              <a:t>, форвард и т.п.</a:t>
            </a:r>
          </a:p>
          <a:p>
            <a:endParaRPr lang="ru-RU" dirty="0" smtClean="0"/>
          </a:p>
          <a:p>
            <a:pPr marL="609600" indent="-609600" eaLnBrk="1" hangingPunct="1">
              <a:lnSpc>
                <a:spcPct val="80000"/>
              </a:lnSpc>
              <a:buFontTx/>
              <a:buAutoNum type="arabicPeriod"/>
            </a:pPr>
            <a:r>
              <a:rPr lang="ru-RU" sz="1200" dirty="0" smtClean="0"/>
              <a:t>Контейнер транслирует </a:t>
            </a:r>
            <a:r>
              <a:rPr lang="en-US" sz="1200" dirty="0" smtClean="0"/>
              <a:t>JSP </a:t>
            </a:r>
            <a:r>
              <a:rPr lang="ru-RU" sz="1200" dirty="0" smtClean="0"/>
              <a:t>в исходный текст класса </a:t>
            </a:r>
            <a:r>
              <a:rPr lang="ru-RU" sz="1200" dirty="0" err="1" smtClean="0"/>
              <a:t>сервлета</a:t>
            </a:r>
            <a:r>
              <a:rPr lang="ru-RU" sz="1200" dirty="0" smtClean="0"/>
              <a:t> (</a:t>
            </a:r>
            <a:r>
              <a:rPr lang="en-US" sz="1200" dirty="0" smtClean="0"/>
              <a:t>.java</a:t>
            </a:r>
            <a:r>
              <a:rPr lang="ru-RU" sz="1200" dirty="0" smtClean="0"/>
              <a:t>)</a:t>
            </a:r>
            <a:endParaRPr lang="en-US" sz="1200" dirty="0" smtClean="0"/>
          </a:p>
          <a:p>
            <a:pPr marL="609600" indent="-609600" eaLnBrk="1" hangingPunct="1">
              <a:lnSpc>
                <a:spcPct val="80000"/>
              </a:lnSpc>
              <a:buFontTx/>
              <a:buAutoNum type="arabicPeriod"/>
            </a:pPr>
            <a:r>
              <a:rPr lang="ru-RU" sz="1200" dirty="0" smtClean="0"/>
              <a:t>Контейнер компилирует созданный код в класс </a:t>
            </a:r>
            <a:r>
              <a:rPr lang="ru-RU" sz="1200" dirty="0" err="1" smtClean="0"/>
              <a:t>сервлета</a:t>
            </a:r>
            <a:r>
              <a:rPr lang="ru-RU" sz="1200" dirty="0" smtClean="0"/>
              <a:t>.</a:t>
            </a:r>
          </a:p>
          <a:p>
            <a:pPr marL="609600" indent="-609600" eaLnBrk="1" hangingPunct="1">
              <a:lnSpc>
                <a:spcPct val="80000"/>
              </a:lnSpc>
              <a:buFontTx/>
              <a:buAutoNum type="arabicPeriod"/>
            </a:pPr>
            <a:r>
              <a:rPr lang="ru-RU" sz="1200" dirty="0" smtClean="0"/>
              <a:t>Контейнер загружает созданный класс и направляет запрос для обработки созданному </a:t>
            </a:r>
            <a:r>
              <a:rPr lang="ru-RU" sz="1200" dirty="0" err="1" smtClean="0"/>
              <a:t>сервлету</a:t>
            </a:r>
            <a:endParaRPr lang="ru-RU" sz="1200" dirty="0" smtClean="0"/>
          </a:p>
          <a:p>
            <a:endParaRPr lang="en-US" dirty="0" smtClean="0"/>
          </a:p>
          <a:p>
            <a:r>
              <a:rPr lang="ru-RU" sz="1200" kern="1200" dirty="0" smtClean="0">
                <a:solidFill>
                  <a:schemeClr val="tx1"/>
                </a:solidFill>
                <a:effectLst/>
                <a:latin typeface="+mn-lt"/>
                <a:ea typeface="+mn-ea"/>
                <a:cs typeface="+mn-cs"/>
              </a:rPr>
              <a:t>Код страницы транслируется в </a:t>
            </a:r>
            <a:r>
              <a:rPr lang="ru-RU" sz="1200" kern="1200" dirty="0" err="1" smtClean="0">
                <a:solidFill>
                  <a:schemeClr val="tx1"/>
                </a:solidFill>
                <a:effectLst/>
                <a:latin typeface="+mn-lt"/>
                <a:ea typeface="+mn-ea"/>
                <a:cs typeface="+mn-cs"/>
              </a:rPr>
              <a:t>java</a:t>
            </a:r>
            <a:r>
              <a:rPr lang="ru-RU" sz="1200" kern="1200" dirty="0" smtClean="0">
                <a:solidFill>
                  <a:schemeClr val="tx1"/>
                </a:solidFill>
                <a:effectLst/>
                <a:latin typeface="+mn-lt"/>
                <a:ea typeface="+mn-ea"/>
                <a:cs typeface="+mn-cs"/>
              </a:rPr>
              <a:t>-код </a:t>
            </a:r>
            <a:r>
              <a:rPr lang="ru-RU" sz="1200" kern="1200" dirty="0" err="1" smtClean="0">
                <a:solidFill>
                  <a:schemeClr val="tx1"/>
                </a:solidFill>
                <a:effectLst/>
                <a:latin typeface="+mn-lt"/>
                <a:ea typeface="+mn-ea"/>
                <a:cs typeface="+mn-cs"/>
              </a:rPr>
              <a:t>сервлета</a:t>
            </a:r>
            <a:r>
              <a:rPr lang="ru-RU" sz="1200" kern="1200" dirty="0" smtClean="0">
                <a:solidFill>
                  <a:schemeClr val="tx1"/>
                </a:solidFill>
                <a:effectLst/>
                <a:latin typeface="+mn-lt"/>
                <a:ea typeface="+mn-ea"/>
                <a:cs typeface="+mn-cs"/>
              </a:rPr>
              <a:t> с помощью компилятора JSP страниц </a:t>
            </a:r>
            <a:r>
              <a:rPr lang="ru-RU" sz="1200" u="sng" kern="1200" dirty="0" err="1" smtClean="0">
                <a:solidFill>
                  <a:schemeClr val="tx1"/>
                </a:solidFill>
                <a:effectLst/>
                <a:latin typeface="+mn-lt"/>
                <a:ea typeface="+mn-ea"/>
                <a:cs typeface="+mn-cs"/>
                <a:hlinkClick r:id="rId3" tooltip="Apache Tomcat"/>
              </a:rPr>
              <a:t>Jasper</a:t>
            </a:r>
            <a:r>
              <a:rPr lang="ru-RU" sz="1200" kern="1200" dirty="0" smtClean="0">
                <a:solidFill>
                  <a:schemeClr val="tx1"/>
                </a:solidFill>
                <a:effectLst/>
                <a:latin typeface="+mn-lt"/>
                <a:ea typeface="+mn-ea"/>
                <a:cs typeface="+mn-cs"/>
              </a:rPr>
              <a:t>, и затем компилируется в </a:t>
            </a:r>
            <a:r>
              <a:rPr lang="ru-RU" sz="1200" u="sng" kern="1200" dirty="0" smtClean="0">
                <a:solidFill>
                  <a:schemeClr val="tx1"/>
                </a:solidFill>
                <a:effectLst/>
                <a:latin typeface="+mn-lt"/>
                <a:ea typeface="+mn-ea"/>
                <a:cs typeface="+mn-cs"/>
                <a:hlinkClick r:id="rId4" tooltip="Байт-код"/>
              </a:rPr>
              <a:t>байт-код</a:t>
            </a:r>
            <a:r>
              <a:rPr lang="ru-RU" sz="1200" kern="1200" dirty="0" smtClean="0">
                <a:solidFill>
                  <a:schemeClr val="tx1"/>
                </a:solidFill>
                <a:effectLst/>
                <a:latin typeface="+mn-lt"/>
                <a:ea typeface="+mn-ea"/>
                <a:cs typeface="+mn-cs"/>
              </a:rPr>
              <a:t> виртуальной машины </a:t>
            </a:r>
            <a:r>
              <a:rPr lang="ru-RU" sz="1200" u="sng" kern="1200" dirty="0" err="1" smtClean="0">
                <a:solidFill>
                  <a:schemeClr val="tx1"/>
                </a:solidFill>
                <a:effectLst/>
                <a:latin typeface="+mn-lt"/>
                <a:ea typeface="+mn-ea"/>
                <a:cs typeface="+mn-cs"/>
                <a:hlinkClick r:id="rId5" tooltip="Java"/>
              </a:rPr>
              <a:t>java</a:t>
            </a:r>
            <a:r>
              <a:rPr lang="ru-RU" sz="1200" kern="1200" dirty="0" smtClean="0">
                <a:solidFill>
                  <a:schemeClr val="tx1"/>
                </a:solidFill>
                <a:effectLst/>
                <a:latin typeface="+mn-lt"/>
                <a:ea typeface="+mn-ea"/>
                <a:cs typeface="+mn-cs"/>
              </a:rPr>
              <a:t> (</a:t>
            </a:r>
            <a:r>
              <a:rPr lang="ru-RU" sz="1200" u="sng" kern="1200" dirty="0" smtClean="0">
                <a:solidFill>
                  <a:schemeClr val="tx1"/>
                </a:solidFill>
                <a:effectLst/>
                <a:latin typeface="+mn-lt"/>
                <a:ea typeface="+mn-ea"/>
                <a:cs typeface="+mn-cs"/>
                <a:hlinkClick r:id="rId6" tooltip="Java Virtual Machine"/>
              </a:rPr>
              <a:t>JVM</a:t>
            </a:r>
            <a:r>
              <a:rPr lang="ru-RU" sz="1200" kern="1200" dirty="0" smtClean="0">
                <a:solidFill>
                  <a:schemeClr val="tx1"/>
                </a:solidFill>
                <a:effectLst/>
                <a:latin typeface="+mn-lt"/>
                <a:ea typeface="+mn-ea"/>
                <a:cs typeface="+mn-cs"/>
              </a:rPr>
              <a:t>).  JSP страницы загружаются на сервере и управляются из структуры специального </a:t>
            </a:r>
            <a:r>
              <a:rPr lang="ru-RU" sz="1200" kern="1200" dirty="0" err="1" smtClean="0">
                <a:solidFill>
                  <a:schemeClr val="tx1"/>
                </a:solidFill>
                <a:effectLst/>
                <a:latin typeface="+mn-lt"/>
                <a:ea typeface="+mn-ea"/>
                <a:cs typeface="+mn-cs"/>
              </a:rPr>
              <a:t>Java</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server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packet</a:t>
            </a:r>
            <a:r>
              <a:rPr lang="ru-RU" sz="1200" kern="1200" dirty="0" smtClean="0">
                <a:solidFill>
                  <a:schemeClr val="tx1"/>
                </a:solidFill>
                <a:effectLst/>
                <a:latin typeface="+mn-lt"/>
                <a:ea typeface="+mn-ea"/>
                <a:cs typeface="+mn-cs"/>
              </a:rPr>
              <a:t>, который называется </a:t>
            </a:r>
            <a:r>
              <a:rPr lang="ru-RU" sz="1200" u="sng" kern="1200" dirty="0" err="1" smtClean="0">
                <a:solidFill>
                  <a:schemeClr val="tx1"/>
                </a:solidFill>
                <a:effectLst/>
                <a:latin typeface="+mn-lt"/>
                <a:ea typeface="+mn-ea"/>
                <a:cs typeface="+mn-cs"/>
                <a:hlinkClick r:id="rId7" tooltip="Java EE"/>
              </a:rPr>
              <a:t>Java</a:t>
            </a:r>
            <a:r>
              <a:rPr lang="ru-RU" sz="1200" u="sng" kern="1200" dirty="0" smtClean="0">
                <a:solidFill>
                  <a:schemeClr val="tx1"/>
                </a:solidFill>
                <a:effectLst/>
                <a:latin typeface="+mn-lt"/>
                <a:ea typeface="+mn-ea"/>
                <a:cs typeface="+mn-cs"/>
                <a:hlinkClick r:id="rId7" tooltip="Java EE"/>
              </a:rPr>
              <a:t> EE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Application</a:t>
            </a:r>
            <a:r>
              <a:rPr lang="ru-RU" sz="1200" kern="1200" dirty="0" smtClean="0">
                <a:solidFill>
                  <a:schemeClr val="tx1"/>
                </a:solidFill>
                <a:effectLst/>
                <a:latin typeface="+mn-lt"/>
                <a:ea typeface="+mn-ea"/>
                <a:cs typeface="+mn-cs"/>
              </a:rPr>
              <a:t>, в большинстве своём упакованные в файловые архивы </a:t>
            </a:r>
            <a:r>
              <a:rPr lang="ru-RU" sz="1200" u="sng" kern="1200" dirty="0" smtClean="0">
                <a:solidFill>
                  <a:schemeClr val="tx1"/>
                </a:solidFill>
                <a:effectLst/>
                <a:latin typeface="+mn-lt"/>
                <a:ea typeface="+mn-ea"/>
                <a:cs typeface="+mn-cs"/>
                <a:hlinkClick r:id="rId8" tooltip="WAR (тип файла)"/>
              </a:rPr>
              <a:t>.</a:t>
            </a:r>
            <a:r>
              <a:rPr lang="ru-RU" sz="1200" u="sng" kern="1200" dirty="0" err="1" smtClean="0">
                <a:solidFill>
                  <a:schemeClr val="tx1"/>
                </a:solidFill>
                <a:effectLst/>
                <a:latin typeface="+mn-lt"/>
                <a:ea typeface="+mn-ea"/>
                <a:cs typeface="+mn-cs"/>
                <a:hlinkClick r:id="rId8" tooltip="WAR (тип файла)"/>
              </a:rPr>
              <a:t>war</a:t>
            </a:r>
            <a:r>
              <a:rPr lang="ru-RU" sz="1200" kern="1200" dirty="0" smtClean="0">
                <a:solidFill>
                  <a:schemeClr val="tx1"/>
                </a:solidFill>
                <a:effectLst/>
                <a:latin typeface="+mn-lt"/>
                <a:ea typeface="+mn-ea"/>
                <a:cs typeface="+mn-cs"/>
              </a:rPr>
              <a:t> и </a:t>
            </a:r>
            <a:r>
              <a:rPr lang="ru-RU" sz="1200" u="sng" kern="1200" dirty="0" smtClean="0">
                <a:solidFill>
                  <a:schemeClr val="tx1"/>
                </a:solidFill>
                <a:effectLst/>
                <a:latin typeface="+mn-lt"/>
                <a:ea typeface="+mn-ea"/>
                <a:cs typeface="+mn-cs"/>
                <a:hlinkClick r:id="rId9" tooltip="EAR"/>
              </a:rPr>
              <a:t>.</a:t>
            </a:r>
            <a:r>
              <a:rPr lang="ru-RU" sz="1200" u="sng" kern="1200" dirty="0" err="1" smtClean="0">
                <a:solidFill>
                  <a:schemeClr val="tx1"/>
                </a:solidFill>
                <a:effectLst/>
                <a:latin typeface="+mn-lt"/>
                <a:ea typeface="+mn-ea"/>
                <a:cs typeface="+mn-cs"/>
                <a:hlinkClick r:id="rId9" tooltip="EAR"/>
              </a:rPr>
              <a:t>ear</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Страница JSP обслуживает запросы, как </a:t>
            </a:r>
            <a:r>
              <a:rPr lang="ru-RU" sz="1200" kern="1200" dirty="0" err="1" smtClean="0">
                <a:solidFill>
                  <a:schemeClr val="tx1"/>
                </a:solidFill>
                <a:effectLst/>
                <a:latin typeface="+mn-lt"/>
                <a:ea typeface="+mn-ea"/>
                <a:cs typeface="+mn-cs"/>
              </a:rPr>
              <a:t>сервлет</a:t>
            </a:r>
            <a:r>
              <a:rPr lang="ru-RU" sz="1200" kern="1200" dirty="0" smtClean="0">
                <a:solidFill>
                  <a:schemeClr val="tx1"/>
                </a:solidFill>
                <a:effectLst/>
                <a:latin typeface="+mn-lt"/>
                <a:ea typeface="+mn-ea"/>
                <a:cs typeface="+mn-cs"/>
              </a:rPr>
              <a:t>. Следовательно, жизненный цикл и многие возможности страниц JSP (в частности, динамические аспекты) определяются технологией </a:t>
            </a:r>
            <a:r>
              <a:rPr lang="ru-RU" sz="1200" kern="1200" dirty="0" err="1" smtClean="0">
                <a:solidFill>
                  <a:schemeClr val="tx1"/>
                </a:solidFill>
                <a:effectLst/>
                <a:latin typeface="+mn-lt"/>
                <a:ea typeface="+mn-ea"/>
                <a:cs typeface="+mn-cs"/>
              </a:rPr>
              <a:t>Java</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Servlet</a:t>
            </a:r>
            <a:r>
              <a:rPr lang="ru-RU" sz="1200" kern="1200" dirty="0" smtClean="0">
                <a:solidFill>
                  <a:schemeClr val="tx1"/>
                </a:solidFill>
                <a:effectLst/>
                <a:latin typeface="+mn-lt"/>
                <a:ea typeface="+mn-ea"/>
                <a:cs typeface="+mn-cs"/>
              </a:rPr>
              <a:t>. Когда запрос отображается на страницу JSP, он обрабатывается специальным </a:t>
            </a:r>
            <a:r>
              <a:rPr lang="ru-RU" sz="1200" kern="1200" dirty="0" err="1" smtClean="0">
                <a:solidFill>
                  <a:schemeClr val="tx1"/>
                </a:solidFill>
                <a:effectLst/>
                <a:latin typeface="+mn-lt"/>
                <a:ea typeface="+mn-ea"/>
                <a:cs typeface="+mn-cs"/>
              </a:rPr>
              <a:t>сервлетом</a:t>
            </a:r>
            <a:r>
              <a:rPr lang="ru-RU" sz="1200" kern="1200" dirty="0" smtClean="0">
                <a:solidFill>
                  <a:schemeClr val="tx1"/>
                </a:solidFill>
                <a:effectLst/>
                <a:latin typeface="+mn-lt"/>
                <a:ea typeface="+mn-ea"/>
                <a:cs typeface="+mn-cs"/>
              </a:rPr>
              <a:t>, который сначала проверяет, не старше ли </a:t>
            </a:r>
            <a:r>
              <a:rPr lang="ru-RU" sz="1200" kern="1200" dirty="0" err="1" smtClean="0">
                <a:solidFill>
                  <a:schemeClr val="tx1"/>
                </a:solidFill>
                <a:effectLst/>
                <a:latin typeface="+mn-lt"/>
                <a:ea typeface="+mn-ea"/>
                <a:cs typeface="+mn-cs"/>
              </a:rPr>
              <a:t>сервлет</a:t>
            </a:r>
            <a:r>
              <a:rPr lang="ru-RU" sz="1200" kern="1200" dirty="0" smtClean="0">
                <a:solidFill>
                  <a:schemeClr val="tx1"/>
                </a:solidFill>
                <a:effectLst/>
                <a:latin typeface="+mn-lt"/>
                <a:ea typeface="+mn-ea"/>
                <a:cs typeface="+mn-cs"/>
              </a:rPr>
              <a:t> страницы JSP, чем сама страница JSP. Если это так, он переводит страницу JSP в класс </a:t>
            </a:r>
            <a:r>
              <a:rPr lang="ru-RU" sz="1200" kern="1200" dirty="0" err="1" smtClean="0">
                <a:solidFill>
                  <a:schemeClr val="tx1"/>
                </a:solidFill>
                <a:effectLst/>
                <a:latin typeface="+mn-lt"/>
                <a:ea typeface="+mn-ea"/>
                <a:cs typeface="+mn-cs"/>
              </a:rPr>
              <a:t>сервлета</a:t>
            </a:r>
            <a:r>
              <a:rPr lang="ru-RU" sz="1200" kern="1200" dirty="0" smtClean="0">
                <a:solidFill>
                  <a:schemeClr val="tx1"/>
                </a:solidFill>
                <a:effectLst/>
                <a:latin typeface="+mn-lt"/>
                <a:ea typeface="+mn-ea"/>
                <a:cs typeface="+mn-cs"/>
              </a:rPr>
              <a:t> и компилирует класс. При разработке </a:t>
            </a:r>
            <a:r>
              <a:rPr lang="ru-RU" sz="1200" kern="1200" dirty="0" err="1"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-приложения одним из преимуществ страниц JSP перед </a:t>
            </a:r>
            <a:r>
              <a:rPr lang="ru-RU" sz="1200" kern="1200" dirty="0" err="1" smtClean="0">
                <a:solidFill>
                  <a:schemeClr val="tx1"/>
                </a:solidFill>
                <a:effectLst/>
                <a:latin typeface="+mn-lt"/>
                <a:ea typeface="+mn-ea"/>
                <a:cs typeface="+mn-cs"/>
              </a:rPr>
              <a:t>сервлетами</a:t>
            </a:r>
            <a:r>
              <a:rPr lang="ru-RU" sz="1200" kern="1200" dirty="0" smtClean="0">
                <a:solidFill>
                  <a:schemeClr val="tx1"/>
                </a:solidFill>
                <a:effectLst/>
                <a:latin typeface="+mn-lt"/>
                <a:ea typeface="+mn-ea"/>
                <a:cs typeface="+mn-cs"/>
              </a:rPr>
              <a:t> является то, что процесс построения (компиляции страницы JSP в </a:t>
            </a:r>
            <a:r>
              <a:rPr lang="ru-RU" sz="1200" kern="1200" dirty="0" err="1" smtClean="0">
                <a:solidFill>
                  <a:schemeClr val="tx1"/>
                </a:solidFill>
                <a:effectLst/>
                <a:latin typeface="+mn-lt"/>
                <a:ea typeface="+mn-ea"/>
                <a:cs typeface="+mn-cs"/>
              </a:rPr>
              <a:t>сервлет</a:t>
            </a:r>
            <a:r>
              <a:rPr lang="ru-RU" sz="1200" kern="1200" dirty="0" smtClean="0">
                <a:solidFill>
                  <a:schemeClr val="tx1"/>
                </a:solidFill>
                <a:effectLst/>
                <a:latin typeface="+mn-lt"/>
                <a:ea typeface="+mn-ea"/>
                <a:cs typeface="+mn-cs"/>
              </a:rPr>
              <a:t>) выполняется автоматически.</a:t>
            </a:r>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9</a:t>
            </a:fld>
            <a:endParaRPr lang="en-US" dirty="0"/>
          </a:p>
        </p:txBody>
      </p:sp>
    </p:spTree>
    <p:extLst>
      <p:ext uri="{BB962C8B-B14F-4D97-AF65-F5344CB8AC3E}">
        <p14:creationId xmlns:p14="http://schemas.microsoft.com/office/powerpoint/2010/main" val="3642614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10</a:t>
            </a:fld>
            <a:endParaRPr lang="en-US" dirty="0"/>
          </a:p>
        </p:txBody>
      </p:sp>
    </p:spTree>
    <p:extLst>
      <p:ext uri="{BB962C8B-B14F-4D97-AF65-F5344CB8AC3E}">
        <p14:creationId xmlns:p14="http://schemas.microsoft.com/office/powerpoint/2010/main" val="1330746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11</a:t>
            </a:fld>
            <a:endParaRPr lang="en-US" dirty="0"/>
          </a:p>
        </p:txBody>
      </p:sp>
    </p:spTree>
    <p:extLst>
      <p:ext uri="{BB962C8B-B14F-4D97-AF65-F5344CB8AC3E}">
        <p14:creationId xmlns:p14="http://schemas.microsoft.com/office/powerpoint/2010/main" val="3642614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90000"/>
              </a:lnSpc>
              <a:buFontTx/>
              <a:buNone/>
            </a:pPr>
            <a:r>
              <a:rPr lang="en-US" sz="1400" b="1" dirty="0" smtClean="0"/>
              <a:t>MVC (</a:t>
            </a:r>
            <a:r>
              <a:rPr lang="ru-RU" sz="1400" b="1" dirty="0" err="1" smtClean="0"/>
              <a:t>Model</a:t>
            </a:r>
            <a:r>
              <a:rPr lang="ru-RU" sz="1400" b="1" dirty="0" smtClean="0"/>
              <a:t>-</a:t>
            </a:r>
            <a:r>
              <a:rPr lang="en-US" sz="1400" b="1" dirty="0" smtClean="0"/>
              <a:t>V</a:t>
            </a:r>
            <a:r>
              <a:rPr lang="ru-RU" sz="1400" b="1" dirty="0" err="1" smtClean="0"/>
              <a:t>iew</a:t>
            </a:r>
            <a:r>
              <a:rPr lang="ru-RU" sz="1400" b="1" dirty="0" smtClean="0"/>
              <a:t>-</a:t>
            </a:r>
            <a:r>
              <a:rPr lang="en-US" sz="1400" b="1" dirty="0" smtClean="0"/>
              <a:t>C</a:t>
            </a:r>
            <a:r>
              <a:rPr lang="ru-RU" sz="1400" b="1" dirty="0" err="1" smtClean="0"/>
              <a:t>ontroller</a:t>
            </a:r>
            <a:r>
              <a:rPr lang="en-US" sz="1400" b="1" dirty="0" smtClean="0"/>
              <a:t>)</a:t>
            </a:r>
          </a:p>
          <a:p>
            <a:pPr>
              <a:lnSpc>
                <a:spcPct val="90000"/>
              </a:lnSpc>
              <a:buFontTx/>
              <a:buNone/>
            </a:pPr>
            <a:r>
              <a:rPr lang="ru-RU" sz="1200" b="1" dirty="0" smtClean="0">
                <a:solidFill>
                  <a:schemeClr val="tx1"/>
                </a:solidFill>
              </a:rPr>
              <a:t>     модель данных</a:t>
            </a:r>
            <a:r>
              <a:rPr lang="ru-RU" sz="1200" dirty="0" smtClean="0"/>
              <a:t> приложения, </a:t>
            </a:r>
            <a:r>
              <a:rPr lang="ru-RU" sz="1200" b="1" dirty="0" smtClean="0">
                <a:solidFill>
                  <a:schemeClr val="tx1"/>
                </a:solidFill>
              </a:rPr>
              <a:t>пользовательский интерфейс</a:t>
            </a:r>
            <a:r>
              <a:rPr lang="ru-RU" sz="1200" dirty="0" smtClean="0"/>
              <a:t> и </a:t>
            </a:r>
            <a:r>
              <a:rPr lang="ru-RU" sz="1200" b="1" dirty="0" smtClean="0">
                <a:solidFill>
                  <a:schemeClr val="tx1"/>
                </a:solidFill>
              </a:rPr>
              <a:t>управляющая логика</a:t>
            </a:r>
            <a:r>
              <a:rPr lang="ru-RU" sz="1200" dirty="0" smtClean="0"/>
              <a:t> разделены так, что модификация одного из компонентов оказывает минимальное воздействие на другие компоненты</a:t>
            </a:r>
            <a:endParaRPr lang="en-US" sz="1200" dirty="0" smtClean="0"/>
          </a:p>
          <a:p>
            <a:pPr>
              <a:lnSpc>
                <a:spcPct val="90000"/>
              </a:lnSpc>
              <a:buFontTx/>
              <a:buNone/>
            </a:pPr>
            <a:endParaRPr lang="en-US" sz="1200" dirty="0" smtClean="0"/>
          </a:p>
          <a:p>
            <a:pPr>
              <a:lnSpc>
                <a:spcPct val="80000"/>
              </a:lnSpc>
              <a:buFontTx/>
              <a:buNone/>
            </a:pPr>
            <a:r>
              <a:rPr lang="ru-RU" b="1" dirty="0" smtClean="0"/>
              <a:t>Модель (</a:t>
            </a:r>
            <a:r>
              <a:rPr lang="ru-RU" b="1" dirty="0" err="1" smtClean="0"/>
              <a:t>Model</a:t>
            </a:r>
            <a:r>
              <a:rPr lang="ru-RU" b="1" dirty="0" smtClean="0"/>
              <a:t>).</a:t>
            </a:r>
            <a:r>
              <a:rPr lang="ru-RU" sz="1200" dirty="0" smtClean="0"/>
              <a:t> </a:t>
            </a:r>
            <a:endParaRPr lang="en-US" sz="1200" dirty="0" smtClean="0"/>
          </a:p>
          <a:p>
            <a:pPr>
              <a:lnSpc>
                <a:spcPct val="80000"/>
              </a:lnSpc>
              <a:buFontTx/>
              <a:buNone/>
            </a:pPr>
            <a:r>
              <a:rPr lang="ru-RU" sz="1200" dirty="0" smtClean="0"/>
              <a:t>Модель предоставляет данные (обычно для </a:t>
            </a:r>
            <a:r>
              <a:rPr lang="ru-RU" sz="1200" dirty="0" err="1" smtClean="0"/>
              <a:t>View</a:t>
            </a:r>
            <a:r>
              <a:rPr lang="ru-RU" sz="1200" dirty="0" smtClean="0"/>
              <a:t>), а также реагирует на запросы (обычно от контролера ), изменяя свое состояние.</a:t>
            </a:r>
          </a:p>
          <a:p>
            <a:pPr>
              <a:lnSpc>
                <a:spcPct val="90000"/>
              </a:lnSpc>
              <a:buFontTx/>
              <a:buNone/>
            </a:pPr>
            <a:endParaRPr lang="en-US" sz="1200" dirty="0" smtClean="0"/>
          </a:p>
          <a:p>
            <a:pPr>
              <a:lnSpc>
                <a:spcPct val="90000"/>
              </a:lnSpc>
              <a:buFontTx/>
              <a:buNone/>
            </a:pPr>
            <a:r>
              <a:rPr lang="ru-RU" b="1" dirty="0" smtClean="0"/>
              <a:t>Представление (</a:t>
            </a:r>
            <a:r>
              <a:rPr lang="ru-RU" b="1" dirty="0" err="1" smtClean="0"/>
              <a:t>View</a:t>
            </a:r>
            <a:r>
              <a:rPr lang="ru-RU" b="1" dirty="0" smtClean="0"/>
              <a:t>)</a:t>
            </a:r>
            <a:endParaRPr 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Отвечает за отображение информации (пользовательский интерфейс). </a:t>
            </a:r>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12</a:t>
            </a:fld>
            <a:endParaRPr lang="en-US" dirty="0"/>
          </a:p>
        </p:txBody>
      </p:sp>
    </p:spTree>
    <p:extLst>
      <p:ext uri="{BB962C8B-B14F-4D97-AF65-F5344CB8AC3E}">
        <p14:creationId xmlns:p14="http://schemas.microsoft.com/office/powerpoint/2010/main" val="3642614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13</a:t>
            </a:fld>
            <a:endParaRPr lang="en-US" dirty="0"/>
          </a:p>
        </p:txBody>
      </p:sp>
    </p:spTree>
    <p:extLst>
      <p:ext uri="{BB962C8B-B14F-4D97-AF65-F5344CB8AC3E}">
        <p14:creationId xmlns:p14="http://schemas.microsoft.com/office/powerpoint/2010/main" val="298951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Данная директива предоставляет атрибуты для JSP страницы. Атрибуты, определённые в этой директиве, внедряются в данную JSP страницу и на все её вложенные статические элементы, независимо от того были ли они вставлены с помощью директивы </a:t>
            </a:r>
            <a:r>
              <a:rPr lang="ru-RU" dirty="0" err="1" smtClean="0"/>
              <a:t>include</a:t>
            </a:r>
            <a:r>
              <a:rPr lang="ru-RU" sz="1200" b="0" i="0" kern="1200" dirty="0" smtClean="0">
                <a:solidFill>
                  <a:schemeClr val="tx1"/>
                </a:solidFill>
                <a:effectLst/>
                <a:latin typeface="+mn-lt"/>
                <a:ea typeface="+mn-ea"/>
                <a:cs typeface="+mn-cs"/>
              </a:rPr>
              <a:t> или с помощью действия </a:t>
            </a:r>
            <a:r>
              <a:rPr lang="ru-RU" dirty="0" err="1" smtClean="0"/>
              <a:t>jsp:include</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Пример </a:t>
            </a:r>
            <a:r>
              <a:rPr lang="en-US" sz="1200" b="0" i="0" kern="1200" dirty="0" err="1" smtClean="0">
                <a:solidFill>
                  <a:schemeClr val="tx1"/>
                </a:solidFill>
                <a:effectLst/>
                <a:latin typeface="+mn-lt"/>
                <a:ea typeface="+mn-ea"/>
                <a:cs typeface="+mn-cs"/>
              </a:rPr>
              <a:t>jsp:include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jsp:import</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taglib</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jsp:useBean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jsp:setProperty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14</a:t>
            </a:fld>
            <a:endParaRPr lang="en-US" dirty="0"/>
          </a:p>
        </p:txBody>
      </p:sp>
    </p:spTree>
    <p:extLst>
      <p:ext uri="{BB962C8B-B14F-4D97-AF65-F5344CB8AC3E}">
        <p14:creationId xmlns:p14="http://schemas.microsoft.com/office/powerpoint/2010/main" val="1757267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docs.oracle.com/</a:t>
            </a:r>
            <a:r>
              <a:rPr lang="en-US" dirty="0" err="1" smtClean="0"/>
              <a:t>javaee</a:t>
            </a:r>
            <a:r>
              <a:rPr lang="en-US" dirty="0" smtClean="0"/>
              <a:t>/5/tutorial/doc/bnahq.html</a:t>
            </a:r>
            <a:endParaRPr lang="ru-RU" dirty="0" smtClean="0"/>
          </a:p>
          <a:p>
            <a:endParaRPr lang="ru-RU" dirty="0" smtClean="0"/>
          </a:p>
          <a:p>
            <a:r>
              <a:rPr lang="en-US" dirty="0" smtClean="0"/>
              <a:t>expression language allows page authors to use simple expressions to perform the following tasks:</a:t>
            </a:r>
          </a:p>
          <a:p>
            <a:r>
              <a:rPr lang="en-US" dirty="0" smtClean="0"/>
              <a:t>Dynamically read application data stored in JavaBeans components, various data structures, and implicit objects</a:t>
            </a:r>
          </a:p>
          <a:p>
            <a:r>
              <a:rPr lang="en-US" dirty="0" smtClean="0"/>
              <a:t>Dynamically write data, such as user input into forms, to JavaBeans components</a:t>
            </a:r>
          </a:p>
          <a:p>
            <a:r>
              <a:rPr lang="en-US" dirty="0" smtClean="0"/>
              <a:t>Invoke arbitrary static and public methods</a:t>
            </a:r>
          </a:p>
          <a:p>
            <a:r>
              <a:rPr lang="en-US" dirty="0" smtClean="0"/>
              <a:t>Dynamically perform arithmetic operations</a:t>
            </a:r>
            <a:endParaRPr lang="ru-RU" dirty="0" smtClean="0"/>
          </a:p>
          <a:p>
            <a:endParaRPr lang="ru-RU" dirty="0" smtClean="0"/>
          </a:p>
          <a:p>
            <a:r>
              <a:rPr lang="en-US" dirty="0" smtClean="0"/>
              <a:t>To refer to these objects, you write an expression using a variable name with which you created the object. The following expression references a JavaBeans component called customer.</a:t>
            </a:r>
          </a:p>
          <a:p>
            <a:r>
              <a:rPr lang="en-US" dirty="0" smtClean="0"/>
              <a:t>${customer}The web container evaluates a variable that appears in an expression by looking up its value according to the behavior of </a:t>
            </a:r>
            <a:r>
              <a:rPr lang="en-US" dirty="0" err="1" smtClean="0"/>
              <a:t>PageContext.find</a:t>
            </a:r>
            <a:r>
              <a:rPr lang="en-US" b="1" dirty="0" err="1" smtClean="0"/>
              <a:t>Attribute</a:t>
            </a:r>
            <a:r>
              <a:rPr lang="en-US" dirty="0" smtClean="0"/>
              <a:t>(String), where the String argument is the name of the variable. For example, when evaluating the expression ${customer}, the container will look for customer in the page, request, session, and application scopes and will return its value. If customer is not found, null is returned.</a:t>
            </a:r>
          </a:p>
          <a:p>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Теперь вспомним </a:t>
            </a:r>
            <a:r>
              <a:rPr lang="ru-RU" dirty="0" err="1" smtClean="0"/>
              <a:t>скоупы</a:t>
            </a:r>
            <a:endParaRPr lang="ru-RU" dirty="0" smtClean="0"/>
          </a:p>
          <a:p>
            <a:endParaRPr lang="en-US" dirty="0" smtClean="0"/>
          </a:p>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15</a:t>
            </a:fld>
            <a:endParaRPr lang="en-US" dirty="0"/>
          </a:p>
        </p:txBody>
      </p:sp>
    </p:spTree>
    <p:extLst>
      <p:ext uri="{BB962C8B-B14F-4D97-AF65-F5344CB8AC3E}">
        <p14:creationId xmlns:p14="http://schemas.microsoft.com/office/powerpoint/2010/main" val="1814421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pPr>
              <a:buFontTx/>
              <a:buNone/>
            </a:pPr>
            <a:r>
              <a:rPr lang="en-US" b="1" dirty="0" smtClean="0"/>
              <a:t>Implicit objects</a:t>
            </a:r>
            <a:r>
              <a:rPr lang="en-US" dirty="0" smtClean="0"/>
              <a:t> are created by the web container and contain information related to a particular request, page, session, or application.</a:t>
            </a:r>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16</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You can access a variety of objects, including enterprise beans and JavaBeans components, within a JSP page. JSP technology automatically makes some objects available, and you can also create and access application-specific objects.</a:t>
            </a:r>
            <a:endParaRPr lang="ru-RU" dirty="0" smtClean="0"/>
          </a:p>
          <a:p>
            <a:endParaRPr lang="ru-RU" dirty="0" smtClean="0"/>
          </a:p>
          <a:p>
            <a:r>
              <a:rPr lang="en-US" b="1" dirty="0" smtClean="0"/>
              <a:t>Implicit Objects</a:t>
            </a:r>
          </a:p>
          <a:p>
            <a:r>
              <a:rPr lang="en-US" dirty="0" smtClean="0"/>
              <a:t>The JSP expression language defines a set of implicit objects:</a:t>
            </a:r>
          </a:p>
          <a:p>
            <a:r>
              <a:rPr lang="en-US" dirty="0" err="1" smtClean="0"/>
              <a:t>pageContext</a:t>
            </a:r>
            <a:r>
              <a:rPr lang="en-US" dirty="0" smtClean="0"/>
              <a:t>: The context for the JSP page. Provides access to various objects including:</a:t>
            </a:r>
          </a:p>
          <a:p>
            <a:pPr lvl="1"/>
            <a:r>
              <a:rPr lang="en-US" dirty="0" err="1" smtClean="0"/>
              <a:t>servletContext</a:t>
            </a:r>
            <a:r>
              <a:rPr lang="en-US" dirty="0" smtClean="0"/>
              <a:t>: The context for the JSP page’s servlet and any web components contained in the same application. See </a:t>
            </a:r>
            <a:r>
              <a:rPr lang="en-US" dirty="0" smtClean="0">
                <a:hlinkClick r:id="rId3"/>
              </a:rPr>
              <a:t>Accessing the Web Context</a:t>
            </a:r>
            <a:r>
              <a:rPr lang="en-US" dirty="0" smtClean="0"/>
              <a:t>.</a:t>
            </a:r>
          </a:p>
          <a:p>
            <a:pPr lvl="1"/>
            <a:r>
              <a:rPr lang="en-US" dirty="0" smtClean="0"/>
              <a:t>session: The session object for the client. See </a:t>
            </a:r>
            <a:r>
              <a:rPr lang="en-US" dirty="0" smtClean="0">
                <a:hlinkClick r:id="rId4"/>
              </a:rPr>
              <a:t>Maintaining Client State</a:t>
            </a:r>
            <a:r>
              <a:rPr lang="en-US" dirty="0" smtClean="0"/>
              <a:t>.</a:t>
            </a:r>
          </a:p>
          <a:p>
            <a:pPr lvl="1"/>
            <a:r>
              <a:rPr lang="en-US" dirty="0" smtClean="0"/>
              <a:t>request: The request triggering the execution of the JSP page. See </a:t>
            </a:r>
            <a:r>
              <a:rPr lang="en-US" dirty="0" smtClean="0">
                <a:hlinkClick r:id="rId5"/>
              </a:rPr>
              <a:t>Getting Information from Requests</a:t>
            </a:r>
            <a:r>
              <a:rPr lang="en-US" dirty="0" smtClean="0"/>
              <a:t>.</a:t>
            </a:r>
          </a:p>
          <a:p>
            <a:pPr lvl="1"/>
            <a:r>
              <a:rPr lang="en-US" dirty="0" smtClean="0"/>
              <a:t>response: The response returned by the JSP page. See </a:t>
            </a:r>
            <a:r>
              <a:rPr lang="en-US" dirty="0" smtClean="0">
                <a:hlinkClick r:id="rId5"/>
              </a:rPr>
              <a:t>Constructing Responses</a:t>
            </a:r>
            <a:r>
              <a:rPr lang="en-US" dirty="0" smtClean="0"/>
              <a:t>.</a:t>
            </a:r>
          </a:p>
          <a:p>
            <a:r>
              <a:rPr lang="en-US" dirty="0" smtClean="0"/>
              <a:t>In addition, several implicit objects are available that allow easy access to the following objects:</a:t>
            </a:r>
          </a:p>
          <a:p>
            <a:pPr lvl="1"/>
            <a:r>
              <a:rPr lang="en-US" dirty="0" err="1" smtClean="0"/>
              <a:t>param</a:t>
            </a:r>
            <a:r>
              <a:rPr lang="en-US" dirty="0" smtClean="0"/>
              <a:t>: Maps a request parameter name to a single value</a:t>
            </a:r>
          </a:p>
          <a:p>
            <a:pPr lvl="1"/>
            <a:r>
              <a:rPr lang="en-US" dirty="0" err="1" smtClean="0"/>
              <a:t>paramValues</a:t>
            </a:r>
            <a:r>
              <a:rPr lang="en-US" dirty="0" smtClean="0"/>
              <a:t>: Maps a request parameter name to an array of values</a:t>
            </a:r>
          </a:p>
          <a:p>
            <a:pPr lvl="1"/>
            <a:r>
              <a:rPr lang="en-US" dirty="0" smtClean="0"/>
              <a:t>header: Maps a request header name to a single value</a:t>
            </a:r>
          </a:p>
          <a:p>
            <a:pPr lvl="1"/>
            <a:r>
              <a:rPr lang="en-US" dirty="0" err="1" smtClean="0"/>
              <a:t>headerValues</a:t>
            </a:r>
            <a:r>
              <a:rPr lang="en-US" dirty="0" smtClean="0"/>
              <a:t>: Maps a request header name to an array of values</a:t>
            </a:r>
          </a:p>
          <a:p>
            <a:pPr lvl="1"/>
            <a:r>
              <a:rPr lang="en-US" dirty="0" smtClean="0"/>
              <a:t>cookie: Maps a cookie name to a single cookie</a:t>
            </a:r>
          </a:p>
          <a:p>
            <a:pPr lvl="1"/>
            <a:r>
              <a:rPr lang="en-US" dirty="0" err="1" smtClean="0"/>
              <a:t>initParam</a:t>
            </a:r>
            <a:r>
              <a:rPr lang="en-US" dirty="0" smtClean="0"/>
              <a:t>: Maps a context initialization parameter name to a single value</a:t>
            </a:r>
          </a:p>
          <a:p>
            <a:r>
              <a:rPr lang="en-US" dirty="0" smtClean="0"/>
              <a:t>Finally, there are objects that allow access to the various scoped variables described in </a:t>
            </a:r>
            <a:r>
              <a:rPr lang="en-US" dirty="0" smtClean="0">
                <a:hlinkClick r:id="rId6"/>
              </a:rPr>
              <a:t>Using Scope Objects</a:t>
            </a:r>
            <a:r>
              <a:rPr lang="en-US" dirty="0" smtClean="0"/>
              <a:t>.</a:t>
            </a:r>
          </a:p>
          <a:p>
            <a:pPr lvl="1"/>
            <a:r>
              <a:rPr lang="en-US" dirty="0" err="1" smtClean="0"/>
              <a:t>pageScope</a:t>
            </a:r>
            <a:r>
              <a:rPr lang="en-US" dirty="0" smtClean="0"/>
              <a:t>: Maps page-scoped variable names to their values</a:t>
            </a:r>
          </a:p>
          <a:p>
            <a:pPr lvl="1"/>
            <a:r>
              <a:rPr lang="en-US" dirty="0" err="1" smtClean="0"/>
              <a:t>requestScope</a:t>
            </a:r>
            <a:r>
              <a:rPr lang="en-US" dirty="0" smtClean="0"/>
              <a:t>: Maps request-scoped variable names to their values</a:t>
            </a:r>
          </a:p>
          <a:p>
            <a:pPr lvl="1"/>
            <a:r>
              <a:rPr lang="en-US" dirty="0" err="1" smtClean="0"/>
              <a:t>sessionScope</a:t>
            </a:r>
            <a:r>
              <a:rPr lang="en-US" dirty="0" smtClean="0"/>
              <a:t>: Maps session-scoped variable names to their values</a:t>
            </a:r>
          </a:p>
          <a:p>
            <a:pPr lvl="1"/>
            <a:r>
              <a:rPr lang="en-US" dirty="0" err="1" smtClean="0"/>
              <a:t>applicationScope</a:t>
            </a:r>
            <a:r>
              <a:rPr lang="en-US" dirty="0" smtClean="0"/>
              <a:t>: Maps application-scoped variable names to their values</a:t>
            </a:r>
          </a:p>
          <a:p>
            <a:endParaRPr lang="ru-RU" dirty="0" smtClean="0"/>
          </a:p>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17</a:t>
            </a:fld>
            <a:endParaRPr lang="en-US" dirty="0"/>
          </a:p>
        </p:txBody>
      </p:sp>
    </p:spTree>
    <p:extLst>
      <p:ext uri="{BB962C8B-B14F-4D97-AF65-F5344CB8AC3E}">
        <p14:creationId xmlns:p14="http://schemas.microsoft.com/office/powerpoint/2010/main" val="2996630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10000"/>
          </a:bodyPr>
          <a:lstStyle/>
          <a:p>
            <a:r>
              <a:rPr lang="en-US" dirty="0" smtClean="0"/>
              <a:t>http://docs.oracle.com/javaee/5/tutorial/doc/bnahq.html#bnain – </a:t>
            </a:r>
            <a:r>
              <a:rPr lang="ru-RU" dirty="0" smtClean="0"/>
              <a:t>сделать</a:t>
            </a:r>
            <a:r>
              <a:rPr lang="ru-RU" baseline="0" dirty="0" smtClean="0"/>
              <a:t> задачку</a:t>
            </a:r>
            <a:endParaRPr lang="en-US" baseline="0" dirty="0" smtClean="0"/>
          </a:p>
          <a:p>
            <a:endParaRPr lang="en-US" baseline="0" dirty="0" smtClean="0"/>
          </a:p>
          <a:p>
            <a:r>
              <a:rPr lang="en-US" sz="1200" dirty="0" smtClean="0"/>
              <a:t> </a:t>
            </a:r>
            <a:r>
              <a:rPr lang="en-US" sz="1200" b="1" dirty="0" smtClean="0"/>
              <a:t>Arithmetic: </a:t>
            </a:r>
            <a:r>
              <a:rPr lang="en-US" sz="1200" dirty="0" smtClean="0">
                <a:latin typeface="Courier New" panose="02070309020205020404" pitchFamily="49" charset="0"/>
                <a:cs typeface="Courier New" panose="02070309020205020404" pitchFamily="49" charset="0"/>
              </a:rPr>
              <a:t>+, - (binary), *, / and div, % and mod, - (unary)</a:t>
            </a:r>
          </a:p>
          <a:p>
            <a:r>
              <a:rPr lang="en-US" sz="1200" dirty="0" smtClean="0"/>
              <a:t>    </a:t>
            </a:r>
            <a:r>
              <a:rPr lang="en-US" sz="1200" b="1" dirty="0" smtClean="0"/>
              <a:t>Logical:</a:t>
            </a:r>
            <a:r>
              <a:rPr lang="en-US" sz="1200" dirty="0" smtClean="0"/>
              <a:t> </a:t>
            </a:r>
            <a:r>
              <a:rPr lang="en-US" sz="1200" dirty="0" smtClean="0">
                <a:latin typeface="Courier New" panose="02070309020205020404" pitchFamily="49" charset="0"/>
                <a:cs typeface="Courier New" panose="02070309020205020404" pitchFamily="49" charset="0"/>
              </a:rPr>
              <a:t>and, &amp;&amp;, or, ||, not, !</a:t>
            </a:r>
          </a:p>
          <a:p>
            <a:r>
              <a:rPr lang="en-US" sz="1200" dirty="0" smtClean="0"/>
              <a:t>    </a:t>
            </a:r>
            <a:r>
              <a:rPr lang="en-US" sz="1200" b="1" dirty="0" smtClean="0"/>
              <a:t>Relational:</a:t>
            </a:r>
            <a:r>
              <a:rPr lang="en-US" sz="1200" dirty="0" smtClean="0"/>
              <a:t> </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eq</a:t>
            </a:r>
            <a:r>
              <a:rPr lang="en-US" sz="1200" dirty="0" smtClean="0">
                <a:latin typeface="Courier New" panose="02070309020205020404" pitchFamily="49" charset="0"/>
                <a:cs typeface="Courier New" panose="02070309020205020404" pitchFamily="49" charset="0"/>
              </a:rPr>
              <a:t>, !=, ne, &lt;, </a:t>
            </a:r>
            <a:r>
              <a:rPr lang="en-US" sz="1200" dirty="0" err="1" smtClean="0">
                <a:latin typeface="Courier New" panose="02070309020205020404" pitchFamily="49" charset="0"/>
                <a:cs typeface="Courier New" panose="02070309020205020404" pitchFamily="49" charset="0"/>
              </a:rPr>
              <a:t>lt</a:t>
            </a:r>
            <a:r>
              <a:rPr lang="en-US" sz="1200" dirty="0" smtClean="0">
                <a:latin typeface="Courier New" panose="02070309020205020404" pitchFamily="49" charset="0"/>
                <a:cs typeface="Courier New" panose="02070309020205020404" pitchFamily="49" charset="0"/>
              </a:rPr>
              <a:t>, &gt;, </a:t>
            </a:r>
            <a:r>
              <a:rPr lang="en-US" sz="1200" dirty="0" err="1" smtClean="0">
                <a:latin typeface="Courier New" panose="02070309020205020404" pitchFamily="49" charset="0"/>
                <a:cs typeface="Courier New" panose="02070309020205020404" pitchFamily="49" charset="0"/>
              </a:rPr>
              <a:t>gt</a:t>
            </a:r>
            <a:r>
              <a:rPr lang="en-US" sz="1200" dirty="0" smtClean="0">
                <a:latin typeface="Courier New" panose="02070309020205020404" pitchFamily="49" charset="0"/>
                <a:cs typeface="Courier New" panose="02070309020205020404" pitchFamily="49" charset="0"/>
              </a:rPr>
              <a:t>, &lt;=, </a:t>
            </a:r>
            <a:r>
              <a:rPr lang="en-US" sz="1200" dirty="0" err="1" smtClean="0">
                <a:latin typeface="Courier New" panose="02070309020205020404" pitchFamily="49" charset="0"/>
                <a:cs typeface="Courier New" panose="02070309020205020404" pitchFamily="49" charset="0"/>
              </a:rPr>
              <a:t>ge</a:t>
            </a:r>
            <a:r>
              <a:rPr lang="en-US" sz="1200" dirty="0" smtClean="0">
                <a:latin typeface="Courier New" panose="02070309020205020404" pitchFamily="49" charset="0"/>
                <a:cs typeface="Courier New" panose="02070309020205020404" pitchFamily="49" charset="0"/>
              </a:rPr>
              <a:t>, &gt;=, le</a:t>
            </a:r>
            <a:r>
              <a:rPr lang="en-US" sz="1200" dirty="0" smtClean="0"/>
              <a:t>. Comparisons can be made against other values, or against </a:t>
            </a:r>
            <a:r>
              <a:rPr lang="en-US" sz="1200" dirty="0" err="1" smtClean="0"/>
              <a:t>boolean</a:t>
            </a:r>
            <a:r>
              <a:rPr lang="en-US" sz="1200" dirty="0" smtClean="0"/>
              <a:t>, string, integer, or floating point literals.</a:t>
            </a:r>
          </a:p>
          <a:p>
            <a:r>
              <a:rPr lang="en-US" sz="1200" dirty="0" smtClean="0"/>
              <a:t>    </a:t>
            </a:r>
            <a:r>
              <a:rPr lang="en-US" sz="1200" b="1" dirty="0" smtClean="0"/>
              <a:t>Empty:</a:t>
            </a:r>
            <a:r>
              <a:rPr lang="en-US" sz="1200" dirty="0" smtClean="0"/>
              <a:t> The </a:t>
            </a:r>
            <a:r>
              <a:rPr lang="en-US" sz="1200" dirty="0" smtClean="0">
                <a:latin typeface="Courier New" panose="02070309020205020404" pitchFamily="49" charset="0"/>
                <a:cs typeface="Courier New" panose="02070309020205020404" pitchFamily="49" charset="0"/>
              </a:rPr>
              <a:t>empty</a:t>
            </a:r>
            <a:r>
              <a:rPr lang="en-US" sz="1200" dirty="0" smtClean="0"/>
              <a:t> operator is a prefix operation that can be used to determine whether a value is null or empty.</a:t>
            </a:r>
          </a:p>
          <a:p>
            <a:r>
              <a:rPr lang="en-US" sz="1200" dirty="0" smtClean="0"/>
              <a:t>    </a:t>
            </a:r>
            <a:r>
              <a:rPr lang="en-US" sz="1200" b="1" dirty="0" smtClean="0"/>
              <a:t>Conditional: </a:t>
            </a:r>
            <a:r>
              <a:rPr lang="en-US" sz="1200" dirty="0" smtClean="0">
                <a:latin typeface="Courier New" panose="02070309020205020404" pitchFamily="49" charset="0"/>
                <a:cs typeface="Courier New" panose="02070309020205020404" pitchFamily="49" charset="0"/>
              </a:rPr>
              <a:t>A ? B : C</a:t>
            </a:r>
            <a:r>
              <a:rPr lang="en-US" sz="1200" dirty="0" smtClean="0"/>
              <a:t>. Evaluate B or C, depending on the result of the evaluation of A.</a:t>
            </a:r>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18</a:t>
            </a:fld>
            <a:endParaRPr lang="en-US" dirty="0"/>
          </a:p>
        </p:txBody>
      </p:sp>
    </p:spTree>
    <p:extLst>
      <p:ext uri="{BB962C8B-B14F-4D97-AF65-F5344CB8AC3E}">
        <p14:creationId xmlns:p14="http://schemas.microsoft.com/office/powerpoint/2010/main" val="142518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a:t>
            </a:fld>
            <a:endParaRPr lang="en-US" dirty="0"/>
          </a:p>
        </p:txBody>
      </p:sp>
    </p:spTree>
    <p:extLst>
      <p:ext uri="{BB962C8B-B14F-4D97-AF65-F5344CB8AC3E}">
        <p14:creationId xmlns:p14="http://schemas.microsoft.com/office/powerpoint/2010/main" val="1302669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А что если у нас</a:t>
            </a:r>
            <a:r>
              <a:rPr lang="ru-RU" baseline="0" dirty="0" smtClean="0"/>
              <a:t> переменная – список?</a:t>
            </a:r>
            <a:endParaRPr lang="en-US" baseline="0" dirty="0" smtClean="0"/>
          </a:p>
          <a:p>
            <a:endParaRPr lang="en-US" baseline="0" dirty="0" smtClean="0"/>
          </a:p>
          <a:p>
            <a:r>
              <a:rPr lang="en-US" dirty="0" err="1" smtClean="0"/>
              <a:t>JavaServer</a:t>
            </a:r>
            <a:r>
              <a:rPr lang="en-US" dirty="0" smtClean="0"/>
              <a:t> Pages Standard Tag Library (JSTL) encapsulates as simple tags the core functionality common to many Web applications. JSTL has support for common, structural tasks such as iteration and conditionals, tags for manipulating XML documents, internationalization tags, and SQL tags.</a:t>
            </a:r>
            <a:endParaRPr lang="ru-RU" dirty="0" smtClean="0"/>
          </a:p>
          <a:p>
            <a:pPr lvl="0"/>
            <a:endParaRPr lang="ru-RU" dirty="0" smtClean="0">
              <a:latin typeface="Courier New" pitchFamily="49" charset="0"/>
              <a:cs typeface="Courier New" pitchFamily="49" charset="0"/>
            </a:endParaRPr>
          </a:p>
          <a:p>
            <a:pPr lvl="1"/>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19</a:t>
            </a:fld>
            <a:endParaRPr lang="en-US" dirty="0"/>
          </a:p>
        </p:txBody>
      </p:sp>
    </p:spTree>
    <p:extLst>
      <p:ext uri="{BB962C8B-B14F-4D97-AF65-F5344CB8AC3E}">
        <p14:creationId xmlns:p14="http://schemas.microsoft.com/office/powerpoint/2010/main" val="1126344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20</a:t>
            </a:fld>
            <a:endParaRPr lang="en-US" dirty="0"/>
          </a:p>
        </p:txBody>
      </p:sp>
    </p:spTree>
    <p:extLst>
      <p:ext uri="{BB962C8B-B14F-4D97-AF65-F5344CB8AC3E}">
        <p14:creationId xmlns:p14="http://schemas.microsoft.com/office/powerpoint/2010/main" val="4089564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You can set the resource bundle at runtime with the JSTL </a:t>
            </a:r>
            <a:r>
              <a:rPr lang="en-US" dirty="0" err="1" smtClean="0"/>
              <a:t>fmt:setBundle</a:t>
            </a:r>
            <a:r>
              <a:rPr lang="en-US" dirty="0" smtClean="0"/>
              <a:t> and </a:t>
            </a:r>
            <a:r>
              <a:rPr lang="en-US" dirty="0" err="1" smtClean="0"/>
              <a:t>fmt:bundle</a:t>
            </a:r>
            <a:r>
              <a:rPr lang="en-US" dirty="0" smtClean="0"/>
              <a:t> tags. </a:t>
            </a:r>
            <a:r>
              <a:rPr lang="en-US" dirty="0" err="1" smtClean="0"/>
              <a:t>fmt:setBundle</a:t>
            </a:r>
            <a:r>
              <a:rPr lang="en-US" dirty="0" smtClean="0"/>
              <a:t> is used to set the localization context in a variable or configuration variable for a specified scope. </a:t>
            </a:r>
            <a:r>
              <a:rPr lang="en-US" dirty="0" err="1" smtClean="0"/>
              <a:t>fmt:bundle</a:t>
            </a:r>
            <a:r>
              <a:rPr lang="en-US" dirty="0" smtClean="0"/>
              <a:t> is used to set the resource bundle for a given tag body.</a:t>
            </a:r>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21</a:t>
            </a:fld>
            <a:endParaRPr lang="en-US" dirty="0"/>
          </a:p>
        </p:txBody>
      </p:sp>
    </p:spTree>
    <p:extLst>
      <p:ext uri="{BB962C8B-B14F-4D97-AF65-F5344CB8AC3E}">
        <p14:creationId xmlns:p14="http://schemas.microsoft.com/office/powerpoint/2010/main" val="3536974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22</a:t>
            </a:fld>
            <a:endParaRPr lang="en-US" dirty="0"/>
          </a:p>
        </p:txBody>
      </p:sp>
    </p:spTree>
    <p:extLst>
      <p:ext uri="{BB962C8B-B14F-4D97-AF65-F5344CB8AC3E}">
        <p14:creationId xmlns:p14="http://schemas.microsoft.com/office/powerpoint/2010/main" val="1683614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23</a:t>
            </a:fld>
            <a:endParaRPr lang="en-US" dirty="0"/>
          </a:p>
        </p:txBody>
      </p:sp>
    </p:spTree>
    <p:extLst>
      <p:ext uri="{BB962C8B-B14F-4D97-AF65-F5344CB8AC3E}">
        <p14:creationId xmlns:p14="http://schemas.microsoft.com/office/powerpoint/2010/main" val="2594814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24</a:t>
            </a:fld>
            <a:endParaRPr lang="en-US" dirty="0"/>
          </a:p>
        </p:txBody>
      </p:sp>
    </p:spTree>
    <p:extLst>
      <p:ext uri="{BB962C8B-B14F-4D97-AF65-F5344CB8AC3E}">
        <p14:creationId xmlns:p14="http://schemas.microsoft.com/office/powerpoint/2010/main" val="2989517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25</a:t>
            </a:fld>
            <a:endParaRPr lang="en-US" dirty="0"/>
          </a:p>
        </p:txBody>
      </p:sp>
    </p:spTree>
    <p:extLst>
      <p:ext uri="{BB962C8B-B14F-4D97-AF65-F5344CB8AC3E}">
        <p14:creationId xmlns:p14="http://schemas.microsoft.com/office/powerpoint/2010/main" val="926689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JSP - (</a:t>
            </a:r>
            <a:r>
              <a:rPr lang="ru-RU" dirty="0" smtClean="0"/>
              <a:t>убираем дублирование)</a:t>
            </a:r>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26</a:t>
            </a:fld>
            <a:endParaRPr lang="en-US" dirty="0"/>
          </a:p>
        </p:txBody>
      </p:sp>
    </p:spTree>
    <p:extLst>
      <p:ext uri="{BB962C8B-B14F-4D97-AF65-F5344CB8AC3E}">
        <p14:creationId xmlns:p14="http://schemas.microsoft.com/office/powerpoint/2010/main" val="1987574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http://docs.oracle.com/javaee/5/tutorial/doc/bnall.html</a:t>
            </a:r>
          </a:p>
          <a:p>
            <a:endParaRPr lang="en-US" b="1" dirty="0" smtClean="0"/>
          </a:p>
          <a:p>
            <a:r>
              <a:rPr lang="en-US" b="1" dirty="0" smtClean="0"/>
              <a:t>Custom tags</a:t>
            </a:r>
            <a:r>
              <a:rPr lang="en-US" dirty="0" smtClean="0"/>
              <a:t> are user-defined JSP language elements that encapsulate recurring tasks. Custom tags are distributed in a </a:t>
            </a:r>
            <a:r>
              <a:rPr lang="en-US" b="1" dirty="0" smtClean="0"/>
              <a:t>tag library</a:t>
            </a:r>
            <a:r>
              <a:rPr lang="en-US" dirty="0" smtClean="0"/>
              <a:t>, which defines a set of related custom tags and contains the objects that implement the tags.</a:t>
            </a:r>
          </a:p>
          <a:p>
            <a:r>
              <a:rPr lang="en-US" dirty="0" smtClean="0"/>
              <a:t>Custom tags have the syntax</a:t>
            </a:r>
          </a:p>
          <a:p>
            <a:r>
              <a:rPr lang="en-US" dirty="0" smtClean="0"/>
              <a:t>&lt;</a:t>
            </a:r>
            <a:r>
              <a:rPr lang="en-US" dirty="0" err="1" smtClean="0"/>
              <a:t>prefix:tag</a:t>
            </a:r>
            <a:r>
              <a:rPr lang="en-US" dirty="0" smtClean="0"/>
              <a:t> attr1="value" ... </a:t>
            </a:r>
            <a:r>
              <a:rPr lang="en-US" dirty="0" err="1" smtClean="0"/>
              <a:t>attrN</a:t>
            </a:r>
            <a:r>
              <a:rPr lang="en-US" dirty="0" smtClean="0"/>
              <a:t>="value" /&gt;or</a:t>
            </a:r>
          </a:p>
          <a:p>
            <a:r>
              <a:rPr lang="en-US" dirty="0" smtClean="0"/>
              <a:t>&lt;</a:t>
            </a:r>
            <a:r>
              <a:rPr lang="en-US" dirty="0" err="1" smtClean="0"/>
              <a:t>prefix:tag</a:t>
            </a:r>
            <a:r>
              <a:rPr lang="en-US" dirty="0" smtClean="0"/>
              <a:t> attr1="value" ... </a:t>
            </a:r>
            <a:r>
              <a:rPr lang="en-US" dirty="0" err="1" smtClean="0"/>
              <a:t>attrN</a:t>
            </a:r>
            <a:r>
              <a:rPr lang="en-US" dirty="0" smtClean="0"/>
              <a:t>="value" &gt; </a:t>
            </a:r>
            <a:r>
              <a:rPr lang="en-US" i="1" dirty="0" smtClean="0"/>
              <a:t>body</a:t>
            </a:r>
            <a:r>
              <a:rPr lang="en-US" dirty="0" smtClean="0"/>
              <a:t>&lt;/</a:t>
            </a:r>
            <a:r>
              <a:rPr lang="en-US" dirty="0" err="1" smtClean="0"/>
              <a:t>prefix:tag</a:t>
            </a:r>
            <a:r>
              <a:rPr lang="en-US" dirty="0" smtClean="0"/>
              <a:t>&gt;where prefix distinguishes tags for a library, tag is the tag identifier, and attr1 ... </a:t>
            </a:r>
            <a:r>
              <a:rPr lang="en-US" dirty="0" err="1" smtClean="0"/>
              <a:t>attrN</a:t>
            </a:r>
            <a:r>
              <a:rPr lang="en-US" dirty="0" smtClean="0"/>
              <a:t> are attributes that modify the behavior of the tag.</a:t>
            </a:r>
          </a:p>
          <a:p>
            <a:r>
              <a:rPr lang="en-US" dirty="0" smtClean="0"/>
              <a:t>To use a custom tag in a JSP page, you must</a:t>
            </a:r>
          </a:p>
          <a:p>
            <a:r>
              <a:rPr lang="en-US" dirty="0" smtClean="0"/>
              <a:t>Declare the tag library containing the tag</a:t>
            </a:r>
          </a:p>
          <a:p>
            <a:r>
              <a:rPr lang="en-US" dirty="0" smtClean="0"/>
              <a:t>Make the tag library implementation available to the web application</a:t>
            </a:r>
          </a:p>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27</a:t>
            </a:fld>
            <a:endParaRPr lang="en-US" dirty="0"/>
          </a:p>
        </p:txBody>
      </p:sp>
    </p:spTree>
    <p:extLst>
      <p:ext uri="{BB962C8B-B14F-4D97-AF65-F5344CB8AC3E}">
        <p14:creationId xmlns:p14="http://schemas.microsoft.com/office/powerpoint/2010/main" val="494291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Какие классы наследуем</a:t>
            </a:r>
          </a:p>
          <a:p>
            <a:r>
              <a:rPr lang="ru-RU" dirty="0" smtClean="0"/>
              <a:t>Какие есть методы</a:t>
            </a:r>
          </a:p>
          <a:p>
            <a:r>
              <a:rPr lang="ru-RU" dirty="0" smtClean="0"/>
              <a:t>Описание тэгов</a:t>
            </a:r>
          </a:p>
          <a:p>
            <a:endParaRPr lang="en-US" dirty="0" smtClean="0"/>
          </a:p>
          <a:p>
            <a:r>
              <a:rPr lang="ru-RU" dirty="0" smtClean="0"/>
              <a:t>Пример и как писать</a:t>
            </a:r>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28</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Здесь картинка 3-х уровней и показываем, какой рассматриваем: клиент + между ним и сервером + уровень представления на сервере</a:t>
            </a:r>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a:t>
            </a:fld>
            <a:endParaRPr lang="en-US" dirty="0"/>
          </a:p>
        </p:txBody>
      </p:sp>
    </p:spTree>
    <p:extLst>
      <p:ext uri="{BB962C8B-B14F-4D97-AF65-F5344CB8AC3E}">
        <p14:creationId xmlns:p14="http://schemas.microsoft.com/office/powerpoint/2010/main" val="39115782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alt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29</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30</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en-US" b="1" dirty="0" smtClean="0"/>
              <a:t>Functions</a:t>
            </a:r>
          </a:p>
          <a:p>
            <a:r>
              <a:rPr lang="en-US" dirty="0" smtClean="0"/>
              <a:t>The JSP expression language allows you to define a function that can be invoked in an expression. Functions are defined using the same mechanisms as custom tags (see </a:t>
            </a:r>
            <a:r>
              <a:rPr lang="en-US" dirty="0" smtClean="0">
                <a:hlinkClick r:id="rId3"/>
              </a:rPr>
              <a:t>Using Custom Tags</a:t>
            </a:r>
            <a:r>
              <a:rPr lang="en-US" dirty="0" smtClean="0"/>
              <a:t> and </a:t>
            </a:r>
            <a:r>
              <a:rPr lang="en-US" dirty="0" smtClean="0">
                <a:hlinkClick r:id="rId4"/>
              </a:rPr>
              <a:t>Chapter 8, Custom Tags in JSP Pages</a:t>
            </a:r>
            <a:r>
              <a:rPr lang="en-US" dirty="0" smtClean="0"/>
              <a:t>).</a:t>
            </a:r>
          </a:p>
          <a:p>
            <a:r>
              <a:rPr lang="en-US" dirty="0" smtClean="0"/>
              <a:t>At first glance, functions seem similar to method expressions, but they are different in the following ways:</a:t>
            </a:r>
          </a:p>
          <a:p>
            <a:r>
              <a:rPr lang="en-US" dirty="0" smtClean="0"/>
              <a:t>Functions refer to static methods that return a value. </a:t>
            </a:r>
          </a:p>
          <a:p>
            <a:r>
              <a:rPr lang="en-US" dirty="0" smtClean="0"/>
              <a:t>Function parameters and invocations are specified as part of an EL expression. </a:t>
            </a:r>
          </a:p>
          <a:p>
            <a:r>
              <a:rPr lang="en-US" b="1" dirty="0" smtClean="0"/>
              <a:t>Using Functions</a:t>
            </a:r>
          </a:p>
          <a:p>
            <a:r>
              <a:rPr lang="en-US" dirty="0" smtClean="0"/>
              <a:t>Functions can appear in static text and tag attribute values.</a:t>
            </a:r>
          </a:p>
          <a:p>
            <a:r>
              <a:rPr lang="en-US" dirty="0" smtClean="0"/>
              <a:t>To use a function in a JSP page, you use a </a:t>
            </a:r>
            <a:r>
              <a:rPr lang="en-US" dirty="0" err="1" smtClean="0"/>
              <a:t>taglib</a:t>
            </a:r>
            <a:r>
              <a:rPr lang="en-US" dirty="0" smtClean="0"/>
              <a:t> directive to import the tag library containing the function. Then you preface the function invocation with the prefix declared in the directive.</a:t>
            </a:r>
          </a:p>
          <a:p>
            <a:r>
              <a:rPr lang="en-US" dirty="0" smtClean="0"/>
              <a:t>For example, the date example page </a:t>
            </a:r>
            <a:r>
              <a:rPr lang="en-US" dirty="0" err="1" smtClean="0"/>
              <a:t>index.jsp</a:t>
            </a:r>
            <a:r>
              <a:rPr lang="en-US" dirty="0" smtClean="0"/>
              <a:t> imports the /functions library and invokes the function equals in an expression:</a:t>
            </a:r>
          </a:p>
          <a:p>
            <a:r>
              <a:rPr lang="en-US" dirty="0" smtClean="0"/>
              <a:t>&lt;%@ </a:t>
            </a:r>
            <a:r>
              <a:rPr lang="en-US" dirty="0" err="1" smtClean="0"/>
              <a:t>taglib</a:t>
            </a:r>
            <a:r>
              <a:rPr lang="en-US" dirty="0" smtClean="0"/>
              <a:t> prefix="f" </a:t>
            </a:r>
            <a:r>
              <a:rPr lang="en-US" dirty="0" err="1" smtClean="0"/>
              <a:t>uri</a:t>
            </a:r>
            <a:r>
              <a:rPr lang="en-US" dirty="0" smtClean="0"/>
              <a:t>="/functions"%&gt; ... &lt;</a:t>
            </a:r>
            <a:r>
              <a:rPr lang="en-US" dirty="0" err="1" smtClean="0"/>
              <a:t>c:when</a:t>
            </a:r>
            <a:r>
              <a:rPr lang="en-US" dirty="0" smtClean="0"/>
              <a:t> test="${</a:t>
            </a:r>
            <a:r>
              <a:rPr lang="en-US" dirty="0" err="1" smtClean="0"/>
              <a:t>f:equals</a:t>
            </a:r>
            <a:r>
              <a:rPr lang="en-US" dirty="0" smtClean="0"/>
              <a:t>(</a:t>
            </a:r>
            <a:r>
              <a:rPr lang="en-US" dirty="0" err="1" smtClean="0"/>
              <a:t>selectedLocaleString</a:t>
            </a:r>
            <a:r>
              <a:rPr lang="en-US" dirty="0" smtClean="0"/>
              <a:t>, </a:t>
            </a:r>
            <a:r>
              <a:rPr lang="en-US" dirty="0" err="1" smtClean="0"/>
              <a:t>localeString</a:t>
            </a:r>
            <a:r>
              <a:rPr lang="en-US" dirty="0" smtClean="0"/>
              <a:t>)}" &gt;In this example, the expression referencing the function is using immediate evaluation syntax. </a:t>
            </a:r>
          </a:p>
          <a:p>
            <a:r>
              <a:rPr lang="en-US" b="1" dirty="0" smtClean="0"/>
              <a:t>Defining Functions</a:t>
            </a:r>
          </a:p>
          <a:p>
            <a:r>
              <a:rPr lang="en-US" dirty="0" smtClean="0"/>
              <a:t>To define a function, program it as a public static method in a public class. </a:t>
            </a:r>
          </a:p>
          <a:p>
            <a:r>
              <a:rPr lang="en-US" dirty="0" smtClean="0"/>
              <a:t>Then map the function name as used in the EL expression to the defining class and function signature in a TLD</a:t>
            </a:r>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31</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32</a:t>
            </a:fld>
            <a:endParaRPr lang="en-US" dirty="0"/>
          </a:p>
        </p:txBody>
      </p:sp>
    </p:spTree>
    <p:extLst>
      <p:ext uri="{BB962C8B-B14F-4D97-AF65-F5344CB8AC3E}">
        <p14:creationId xmlns:p14="http://schemas.microsoft.com/office/powerpoint/2010/main" val="2989517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en-US" sz="1200" b="0" i="0" kern="1200" dirty="0" smtClean="0">
                <a:solidFill>
                  <a:schemeClr val="tx1"/>
                </a:solidFill>
                <a:effectLst/>
                <a:latin typeface="+mn-lt"/>
                <a:ea typeface="+mn-ea"/>
                <a:cs typeface="+mn-cs"/>
              </a:rPr>
              <a:t>In </a:t>
            </a:r>
            <a:r>
              <a:rPr lang="en-US" sz="1200" b="0" i="0" u="none" strike="noStrike" kern="1200" dirty="0" err="1" smtClean="0">
                <a:solidFill>
                  <a:schemeClr val="tx1"/>
                </a:solidFill>
                <a:effectLst/>
                <a:latin typeface="+mn-lt"/>
                <a:ea typeface="+mn-ea"/>
                <a:cs typeface="+mn-cs"/>
                <a:hlinkClick r:id="rId3" tooltip="JavaServer Pages"/>
              </a:rPr>
              <a:t>JavaServer</a:t>
            </a:r>
            <a:r>
              <a:rPr lang="en-US" sz="1200" b="0" i="0" u="none" strike="noStrike" kern="1200" dirty="0" smtClean="0">
                <a:solidFill>
                  <a:schemeClr val="tx1"/>
                </a:solidFill>
                <a:effectLst/>
                <a:latin typeface="+mn-lt"/>
                <a:ea typeface="+mn-ea"/>
                <a:cs typeface="+mn-cs"/>
                <a:hlinkClick r:id="rId3" tooltip="JavaServer Pages"/>
              </a:rPr>
              <a:t> Pages</a:t>
            </a:r>
            <a:r>
              <a:rPr lang="en-US" sz="1200" b="0" i="0" kern="1200" dirty="0" smtClean="0">
                <a:solidFill>
                  <a:schemeClr val="tx1"/>
                </a:solidFill>
                <a:effectLst/>
                <a:latin typeface="+mn-lt"/>
                <a:ea typeface="+mn-ea"/>
                <a:cs typeface="+mn-cs"/>
              </a:rPr>
              <a:t> (JSP) technology, a </a:t>
            </a:r>
            <a:r>
              <a:rPr lang="en-US" sz="1200" b="1" i="0" kern="1200" dirty="0" err="1" smtClean="0">
                <a:solidFill>
                  <a:schemeClr val="tx1"/>
                </a:solidFill>
                <a:effectLst/>
                <a:latin typeface="+mn-lt"/>
                <a:ea typeface="+mn-ea"/>
                <a:cs typeface="+mn-cs"/>
              </a:rPr>
              <a:t>scriptlet</a:t>
            </a:r>
            <a:r>
              <a:rPr lang="en-US" sz="1200" b="0" i="0" kern="1200" dirty="0" smtClean="0">
                <a:solidFill>
                  <a:schemeClr val="tx1"/>
                </a:solidFill>
                <a:effectLst/>
                <a:latin typeface="+mn-lt"/>
                <a:ea typeface="+mn-ea"/>
                <a:cs typeface="+mn-cs"/>
              </a:rPr>
              <a:t> is a piece of </a:t>
            </a:r>
            <a:r>
              <a:rPr lang="en-US" sz="1200" b="0" i="0" u="none" strike="noStrike" kern="1200" dirty="0" smtClean="0">
                <a:solidFill>
                  <a:schemeClr val="tx1"/>
                </a:solidFill>
                <a:effectLst/>
                <a:latin typeface="+mn-lt"/>
                <a:ea typeface="+mn-ea"/>
                <a:cs typeface="+mn-cs"/>
                <a:hlinkClick r:id="rId4" tooltip="Java (programming language)"/>
              </a:rPr>
              <a:t>Java</a:t>
            </a:r>
            <a:r>
              <a:rPr lang="en-US" sz="1200" b="0" i="0" kern="1200" dirty="0" smtClean="0">
                <a:solidFill>
                  <a:schemeClr val="tx1"/>
                </a:solidFill>
                <a:effectLst/>
                <a:latin typeface="+mn-lt"/>
                <a:ea typeface="+mn-ea"/>
                <a:cs typeface="+mn-cs"/>
              </a:rPr>
              <a:t>-code embedded in the </a:t>
            </a:r>
            <a:r>
              <a:rPr lang="en-US" sz="1200" b="0" i="0" u="none" strike="noStrike" kern="1200" dirty="0" smtClean="0">
                <a:solidFill>
                  <a:schemeClr val="tx1"/>
                </a:solidFill>
                <a:effectLst/>
                <a:latin typeface="+mn-lt"/>
                <a:ea typeface="+mn-ea"/>
                <a:cs typeface="+mn-cs"/>
                <a:hlinkClick r:id="rId5" tooltip="HTML"/>
              </a:rPr>
              <a:t>HTML</a:t>
            </a:r>
            <a:r>
              <a:rPr lang="en-US" sz="1200" b="0" i="0" kern="1200" dirty="0" smtClean="0">
                <a:solidFill>
                  <a:schemeClr val="tx1"/>
                </a:solidFill>
                <a:effectLst/>
                <a:latin typeface="+mn-lt"/>
                <a:ea typeface="+mn-ea"/>
                <a:cs typeface="+mn-cs"/>
              </a:rPr>
              <a:t>-like JSP code. The </a:t>
            </a:r>
            <a:r>
              <a:rPr lang="en-US" sz="1200" b="0" i="0" kern="1200" dirty="0" err="1" smtClean="0">
                <a:solidFill>
                  <a:schemeClr val="tx1"/>
                </a:solidFill>
                <a:effectLst/>
                <a:latin typeface="+mn-lt"/>
                <a:ea typeface="+mn-ea"/>
                <a:cs typeface="+mn-cs"/>
              </a:rPr>
              <a:t>scriptlet</a:t>
            </a:r>
            <a:r>
              <a:rPr lang="en-US" sz="1200" b="0" i="0" kern="1200" dirty="0" smtClean="0">
                <a:solidFill>
                  <a:schemeClr val="tx1"/>
                </a:solidFill>
                <a:effectLst/>
                <a:latin typeface="+mn-lt"/>
                <a:ea typeface="+mn-ea"/>
                <a:cs typeface="+mn-cs"/>
              </a:rPr>
              <a:t> is everything inside the &lt;%  %&gt; tags. Between these the user can add any valid </a:t>
            </a:r>
            <a:r>
              <a:rPr lang="en-US" sz="1200" b="0" i="0" kern="1200" dirty="0" err="1" smtClean="0">
                <a:solidFill>
                  <a:schemeClr val="tx1"/>
                </a:solidFill>
                <a:effectLst/>
                <a:latin typeface="+mn-lt"/>
                <a:ea typeface="+mn-ea"/>
                <a:cs typeface="+mn-cs"/>
              </a:rPr>
              <a:t>Scriplet</a:t>
            </a:r>
            <a:r>
              <a:rPr lang="en-US" sz="1200" b="0" i="0" kern="1200" dirty="0" smtClean="0">
                <a:solidFill>
                  <a:schemeClr val="tx1"/>
                </a:solidFill>
                <a:effectLst/>
                <a:latin typeface="+mn-lt"/>
                <a:ea typeface="+mn-ea"/>
                <a:cs typeface="+mn-cs"/>
              </a:rPr>
              <a:t> i.e. any valid Java Code.</a:t>
            </a:r>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33</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ru-RU" dirty="0" smtClean="0"/>
              <a:t>Преимущества JSF 2 по сравнению с MVC (</a:t>
            </a:r>
            <a:r>
              <a:rPr lang="ru-RU" dirty="0" err="1" smtClean="0"/>
              <a:t>servlet</a:t>
            </a:r>
            <a:r>
              <a:rPr lang="ru-RU" dirty="0" smtClean="0"/>
              <a:t> + </a:t>
            </a:r>
            <a:r>
              <a:rPr lang="ru-RU" dirty="0" err="1" smtClean="0"/>
              <a:t>jsp</a:t>
            </a:r>
            <a:r>
              <a:rPr lang="ru-RU" dirty="0" smtClean="0"/>
              <a:t>):JSF обеспечивает программиста хорошим набором API, что даёт возможность создавать свои компоненты. Также можно воспользоваться уже готовыми компонентами, такими как: </a:t>
            </a:r>
            <a:r>
              <a:rPr lang="ru-RU" dirty="0" err="1" smtClean="0"/>
              <a:t>PrimeFaces</a:t>
            </a:r>
            <a:r>
              <a:rPr lang="ru-RU" dirty="0" smtClean="0"/>
              <a:t>, </a:t>
            </a:r>
            <a:r>
              <a:rPr lang="ru-RU" dirty="0" err="1" smtClean="0"/>
              <a:t>ICEfaces</a:t>
            </a:r>
            <a:r>
              <a:rPr lang="ru-RU" dirty="0" smtClean="0"/>
              <a:t>, </a:t>
            </a:r>
            <a:r>
              <a:rPr lang="ru-RU" dirty="0" err="1" smtClean="0"/>
              <a:t>RichFaces</a:t>
            </a:r>
            <a:r>
              <a:rPr lang="ru-RU" dirty="0" smtClean="0"/>
              <a:t>, </a:t>
            </a:r>
            <a:r>
              <a:rPr lang="ru-RU" dirty="0" err="1" smtClean="0"/>
              <a:t>PrettyFaces</a:t>
            </a:r>
            <a:r>
              <a:rPr lang="ru-RU" dirty="0" smtClean="0"/>
              <a:t>, </a:t>
            </a:r>
            <a:r>
              <a:rPr lang="ru-RU" dirty="0" err="1" smtClean="0"/>
              <a:t>OpenFaces</a:t>
            </a:r>
            <a:r>
              <a:rPr lang="ru-RU" dirty="0" smtClean="0"/>
              <a:t> и др.</a:t>
            </a:r>
          </a:p>
          <a:p>
            <a:r>
              <a:rPr lang="ru-RU" dirty="0" smtClean="0"/>
              <a:t>С помощью JSF легко указать, с помощью какого </a:t>
            </a:r>
            <a:r>
              <a:rPr lang="ru-RU" dirty="0" err="1" smtClean="0"/>
              <a:t>Java</a:t>
            </a:r>
            <a:r>
              <a:rPr lang="ru-RU" dirty="0" smtClean="0"/>
              <a:t> кода будет обрабатываться форма.</a:t>
            </a:r>
          </a:p>
          <a:p>
            <a:r>
              <a:rPr lang="ru-RU" dirty="0" smtClean="0"/>
              <a:t>В JSP мы можем использовать </a:t>
            </a:r>
            <a:r>
              <a:rPr lang="ru-RU" dirty="0" err="1" smtClean="0"/>
              <a:t>property</a:t>
            </a:r>
            <a:r>
              <a:rPr lang="ru-RU" dirty="0" smtClean="0"/>
              <a:t>="*" c </a:t>
            </a:r>
            <a:r>
              <a:rPr lang="ru-RU" dirty="0" err="1" smtClean="0"/>
              <a:t>jsp:setProperty</a:t>
            </a:r>
            <a:r>
              <a:rPr lang="ru-RU" dirty="0" smtClean="0"/>
              <a:t> тегом, чтоб автоматически наполнить </a:t>
            </a:r>
            <a:r>
              <a:rPr lang="ru-RU" dirty="0" err="1" smtClean="0"/>
              <a:t>bean</a:t>
            </a:r>
            <a:r>
              <a:rPr lang="ru-RU" dirty="0" smtClean="0"/>
              <a:t> отправленными в форме параметрами. JSF расширяет это свойство, а также добавляет возможность </a:t>
            </a:r>
            <a:r>
              <a:rPr lang="ru-RU" dirty="0" err="1" smtClean="0"/>
              <a:t>валидировать</a:t>
            </a:r>
            <a:r>
              <a:rPr lang="ru-RU" dirty="0" smtClean="0"/>
              <a:t>/конвертировать значения.</a:t>
            </a:r>
          </a:p>
          <a:p>
            <a:r>
              <a:rPr lang="ru-RU" dirty="0" smtClean="0"/>
              <a:t>JSF дает вам возможность без использования </a:t>
            </a:r>
            <a:r>
              <a:rPr lang="ru-RU" dirty="0" err="1" smtClean="0"/>
              <a:t>JavaScript</a:t>
            </a:r>
            <a:r>
              <a:rPr lang="ru-RU" dirty="0" smtClean="0"/>
              <a:t>, а также AJAX ориентированных </a:t>
            </a:r>
            <a:r>
              <a:rPr lang="ru-RU" dirty="0" err="1" smtClean="0"/>
              <a:t>фреймворков</a:t>
            </a:r>
            <a:r>
              <a:rPr lang="ru-RU" dirty="0" smtClean="0"/>
              <a:t>, таких, как </a:t>
            </a:r>
            <a:r>
              <a:rPr lang="ru-RU" dirty="0" err="1" smtClean="0"/>
              <a:t>Jquery</a:t>
            </a:r>
            <a:r>
              <a:rPr lang="ru-RU" dirty="0" smtClean="0"/>
              <a:t>, EXT-JS, </a:t>
            </a:r>
            <a:r>
              <a:rPr lang="ru-RU" dirty="0" err="1" smtClean="0"/>
              <a:t>Prototype</a:t>
            </a:r>
            <a:r>
              <a:rPr lang="ru-RU" dirty="0" smtClean="0"/>
              <a:t> и др. писать AJAX ориентированное приложение, используя простые в использовании компоненты JSF.</a:t>
            </a:r>
          </a:p>
          <a:p>
            <a:r>
              <a:rPr lang="ru-RU" dirty="0" smtClean="0"/>
              <a:t>JSF имеет встроенную возможность </a:t>
            </a:r>
            <a:r>
              <a:rPr lang="ru-RU" dirty="0" err="1" smtClean="0"/>
              <a:t>валидировать</a:t>
            </a:r>
            <a:r>
              <a:rPr lang="ru-RU" dirty="0" smtClean="0"/>
              <a:t> поля форм, конвертировать </a:t>
            </a:r>
            <a:r>
              <a:rPr lang="ru-RU" dirty="0" err="1" smtClean="0"/>
              <a:t>string</a:t>
            </a:r>
            <a:r>
              <a:rPr lang="ru-RU" dirty="0" smtClean="0"/>
              <a:t> поля ко многим другим типам данных. Если </a:t>
            </a:r>
            <a:r>
              <a:rPr lang="ru-RU" dirty="0" err="1" smtClean="0"/>
              <a:t>валидация</a:t>
            </a:r>
            <a:r>
              <a:rPr lang="ru-RU" dirty="0" smtClean="0"/>
              <a:t>/конвертация прошла с ошибкой, форма может быть автоматически показана с ошибкой вместе с предыдущими установленными значениями. </a:t>
            </a:r>
            <a:r>
              <a:rPr lang="ru-RU" dirty="0" err="1" smtClean="0"/>
              <a:t>Валидация</a:t>
            </a:r>
            <a:r>
              <a:rPr lang="ru-RU" dirty="0" smtClean="0"/>
              <a:t>/конвертация проходит на серверной стороне.</a:t>
            </a:r>
          </a:p>
          <a:p>
            <a:r>
              <a:rPr lang="ru-RU" dirty="0" smtClean="0"/>
              <a:t>Хотя у JSP есть </a:t>
            </a:r>
            <a:r>
              <a:rPr lang="ru-RU" dirty="0" err="1" smtClean="0"/>
              <a:t>jsp:include</a:t>
            </a:r>
            <a:r>
              <a:rPr lang="ru-RU" dirty="0" smtClean="0"/>
              <a:t> тег для вставки контента, однако JSF имеет полноценную поддержку системы </a:t>
            </a:r>
            <a:r>
              <a:rPr lang="ru-RU" dirty="0" err="1" smtClean="0"/>
              <a:t>шаблонизации</a:t>
            </a:r>
            <a:r>
              <a:rPr lang="ru-RU" dirty="0" smtClean="0"/>
              <a:t> страниц, которая позволяет создавать макет страницы, либо ее часть для дальнейшего использования.</a:t>
            </a:r>
          </a:p>
          <a:p>
            <a:r>
              <a:rPr lang="ru-RU" dirty="0" smtClean="0"/>
              <a:t>Централизованная файловая конфигурации JSF, что позволяет вместо жесткого кодирования данных в программе </a:t>
            </a:r>
            <a:r>
              <a:rPr lang="ru-RU" dirty="0" err="1" smtClean="0"/>
              <a:t>Java</a:t>
            </a:r>
            <a:r>
              <a:rPr lang="ru-RU" dirty="0" smtClean="0"/>
              <a:t> выносить ее в конфигурационный файл. Что позволяет без редактирования </a:t>
            </a:r>
            <a:r>
              <a:rPr lang="ru-RU" dirty="0" err="1" smtClean="0"/>
              <a:t>Java</a:t>
            </a:r>
            <a:r>
              <a:rPr lang="ru-RU" dirty="0" smtClean="0"/>
              <a:t> кода и перекомпиляции изменить эти данные.</a:t>
            </a:r>
          </a:p>
          <a:p>
            <a:r>
              <a:rPr lang="ru-RU" dirty="0" smtClean="0"/>
              <a:t>В JSF также можно использовать MVC подход.</a:t>
            </a:r>
          </a:p>
          <a:p>
            <a:r>
              <a:rPr lang="ru-RU" dirty="0" smtClean="0"/>
              <a:t>Быстрая и легкая разработка со старта.</a:t>
            </a:r>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35</a:t>
            </a:fld>
            <a:endParaRPr lang="en-US" dirty="0"/>
          </a:p>
        </p:txBody>
      </p:sp>
    </p:spTree>
    <p:extLst>
      <p:ext uri="{BB962C8B-B14F-4D97-AF65-F5344CB8AC3E}">
        <p14:creationId xmlns:p14="http://schemas.microsoft.com/office/powerpoint/2010/main" val="12206574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Если у вас уже есть приложение, которое написано на </a:t>
            </a:r>
            <a:r>
              <a:rPr lang="ru-RU" dirty="0" err="1" smtClean="0"/>
              <a:t>servlet</a:t>
            </a:r>
            <a:r>
              <a:rPr lang="ru-RU" dirty="0" smtClean="0"/>
              <a:t> + </a:t>
            </a:r>
            <a:r>
              <a:rPr lang="ru-RU" dirty="0" err="1" smtClean="0"/>
              <a:t>jsp</a:t>
            </a:r>
            <a:r>
              <a:rPr lang="ru-RU" dirty="0" smtClean="0"/>
              <a:t>, и у вас есть необходимость сделать в нем некоторый AJAX функционал, то гораздо проще использовать, например, </a:t>
            </a:r>
            <a:r>
              <a:rPr lang="ru-RU" dirty="0" err="1" smtClean="0"/>
              <a:t>Jquery</a:t>
            </a:r>
            <a:r>
              <a:rPr lang="ru-RU" dirty="0" smtClean="0"/>
              <a:t> (если вы знаете </a:t>
            </a:r>
            <a:r>
              <a:rPr lang="ru-RU" dirty="0" err="1" smtClean="0"/>
              <a:t>JavaScript</a:t>
            </a:r>
            <a:r>
              <a:rPr lang="ru-RU" dirty="0" smtClean="0"/>
              <a:t>), чем перевести это приложение на JSF.</a:t>
            </a:r>
          </a:p>
          <a:p>
            <a:r>
              <a:rPr lang="ru-RU" dirty="0" smtClean="0"/>
              <a:t>По сравнению с JSP и </a:t>
            </a:r>
            <a:r>
              <a:rPr lang="ru-RU" dirty="0" err="1" smtClean="0"/>
              <a:t>servlet</a:t>
            </a:r>
            <a:r>
              <a:rPr lang="ru-RU" dirty="0" smtClean="0"/>
              <a:t> на JSF написано заметно меньше документации.</a:t>
            </a:r>
          </a:p>
          <a:p>
            <a:r>
              <a:rPr lang="ru-RU" dirty="0" smtClean="0"/>
              <a:t>У JSF приложения есть много моментов, которые тяжело отследить, понять и оптимизировать, например генерация </a:t>
            </a:r>
            <a:r>
              <a:rPr lang="ru-RU" dirty="0" err="1" smtClean="0"/>
              <a:t>html</a:t>
            </a:r>
            <a:r>
              <a:rPr lang="ru-RU" dirty="0" smtClean="0"/>
              <a:t>/</a:t>
            </a:r>
            <a:r>
              <a:rPr lang="ru-RU" dirty="0" err="1" smtClean="0"/>
              <a:t>css</a:t>
            </a:r>
            <a:r>
              <a:rPr lang="ru-RU" dirty="0" smtClean="0"/>
              <a:t>/</a:t>
            </a:r>
            <a:r>
              <a:rPr lang="ru-RU" dirty="0" err="1" smtClean="0"/>
              <a:t>javascript</a:t>
            </a:r>
            <a:r>
              <a:rPr lang="ru-RU" dirty="0" smtClean="0"/>
              <a:t> кода выбранным компонентом, и др.</a:t>
            </a:r>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36</a:t>
            </a:fld>
            <a:endParaRPr lang="en-US" dirty="0"/>
          </a:p>
        </p:txBody>
      </p:sp>
    </p:spTree>
    <p:extLst>
      <p:ext uri="{BB962C8B-B14F-4D97-AF65-F5344CB8AC3E}">
        <p14:creationId xmlns:p14="http://schemas.microsoft.com/office/powerpoint/2010/main" val="2406536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en-US" altLang="ru-RU" dirty="0" smtClean="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37</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a:t>
            </a:fld>
            <a:endParaRPr lang="en-US" dirty="0"/>
          </a:p>
        </p:txBody>
      </p:sp>
    </p:spTree>
    <p:extLst>
      <p:ext uri="{BB962C8B-B14F-4D97-AF65-F5344CB8AC3E}">
        <p14:creationId xmlns:p14="http://schemas.microsoft.com/office/powerpoint/2010/main" val="2989517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4</a:t>
            </a:fld>
            <a:endParaRPr lang="en-US" dirty="0"/>
          </a:p>
        </p:txBody>
      </p:sp>
    </p:spTree>
    <p:extLst>
      <p:ext uri="{BB962C8B-B14F-4D97-AF65-F5344CB8AC3E}">
        <p14:creationId xmlns:p14="http://schemas.microsoft.com/office/powerpoint/2010/main" val="57997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5</a:t>
            </a:fld>
            <a:endParaRPr lang="en-US" dirty="0"/>
          </a:p>
        </p:txBody>
      </p:sp>
    </p:spTree>
    <p:extLst>
      <p:ext uri="{BB962C8B-B14F-4D97-AF65-F5344CB8AC3E}">
        <p14:creationId xmlns:p14="http://schemas.microsoft.com/office/powerpoint/2010/main" val="298951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baseline="0" dirty="0" smtClean="0"/>
              <a:t>определение</a:t>
            </a:r>
            <a:r>
              <a:rPr lang="en-US" b="1" baseline="0" dirty="0" smtClean="0"/>
              <a:t>:</a:t>
            </a:r>
            <a:endParaRPr lang="ru-RU" b="1" baseline="0" dirty="0" smtClean="0"/>
          </a:p>
          <a:p>
            <a:r>
              <a:rPr lang="en-US" dirty="0" smtClean="0"/>
              <a:t>A </a:t>
            </a:r>
            <a:r>
              <a:rPr lang="en-US" b="1" dirty="0" smtClean="0"/>
              <a:t>JSP page</a:t>
            </a:r>
            <a:r>
              <a:rPr lang="en-US" dirty="0" smtClean="0"/>
              <a:t> is a text document that contains two types of text: static data, which can be expressed in any text-based format (such as </a:t>
            </a:r>
            <a:r>
              <a:rPr lang="en-US" dirty="0" smtClean="0">
                <a:hlinkClick r:id="rId3"/>
              </a:rPr>
              <a:t>HTML</a:t>
            </a:r>
            <a:r>
              <a:rPr lang="en-US" dirty="0" smtClean="0"/>
              <a:t>, </a:t>
            </a:r>
            <a:r>
              <a:rPr lang="en-US" dirty="0" smtClean="0">
                <a:hlinkClick r:id="rId4"/>
              </a:rPr>
              <a:t>SVG</a:t>
            </a:r>
            <a:r>
              <a:rPr lang="en-US" dirty="0" smtClean="0"/>
              <a:t>, </a:t>
            </a:r>
            <a:r>
              <a:rPr lang="en-US" dirty="0" smtClean="0">
                <a:hlinkClick r:id="rId5"/>
              </a:rPr>
              <a:t>WML</a:t>
            </a:r>
            <a:r>
              <a:rPr lang="en-US" dirty="0" smtClean="0"/>
              <a:t>, and </a:t>
            </a:r>
            <a:r>
              <a:rPr lang="en-US" dirty="0" smtClean="0">
                <a:hlinkClick r:id="rId6"/>
              </a:rPr>
              <a:t>XML</a:t>
            </a:r>
            <a:r>
              <a:rPr lang="en-US" dirty="0" smtClean="0"/>
              <a:t>), and JSP elements, which construct dynamic content.</a:t>
            </a:r>
          </a:p>
          <a:p>
            <a:r>
              <a:rPr lang="en-US" dirty="0" smtClean="0"/>
              <a:t>The recommended file extension for the source file of a JSP page is .</a:t>
            </a:r>
            <a:r>
              <a:rPr lang="en-US" dirty="0" err="1" smtClean="0"/>
              <a:t>jsp</a:t>
            </a:r>
            <a:r>
              <a:rPr lang="en-US" dirty="0" smtClean="0"/>
              <a:t>. The page can be composed of a top file that includes other files that contain either a complete JSP page or a fragment of a JSP page. The recommended extension for the source file of a fragment of a JSP page is .</a:t>
            </a:r>
            <a:r>
              <a:rPr lang="en-US" dirty="0" err="1" smtClean="0"/>
              <a:t>jspf</a:t>
            </a:r>
            <a:r>
              <a:rPr lang="en-US" dirty="0" smtClean="0"/>
              <a:t>.</a:t>
            </a:r>
          </a:p>
          <a:p>
            <a:endParaRPr lang="en-US" b="1" baseline="0" dirty="0" smtClean="0"/>
          </a:p>
          <a:p>
            <a:r>
              <a:rPr lang="ru-RU" b="1" baseline="0" dirty="0" smtClean="0"/>
              <a:t>Сразу сказать, в чем плюсы</a:t>
            </a:r>
          </a:p>
          <a:p>
            <a:endParaRPr lang="ru-RU" b="1" baseline="0" dirty="0" smtClean="0"/>
          </a:p>
          <a:p>
            <a:endParaRPr lang="ru-RU" b="1"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6</a:t>
            </a:fld>
            <a:endParaRPr lang="en-US" dirty="0"/>
          </a:p>
        </p:txBody>
      </p:sp>
    </p:spTree>
    <p:extLst>
      <p:ext uri="{BB962C8B-B14F-4D97-AF65-F5344CB8AC3E}">
        <p14:creationId xmlns:p14="http://schemas.microsoft.com/office/powerpoint/2010/main" val="1436157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7</a:t>
            </a:fld>
            <a:endParaRPr lang="en-US" dirty="0"/>
          </a:p>
        </p:txBody>
      </p:sp>
    </p:spTree>
    <p:extLst>
      <p:ext uri="{BB962C8B-B14F-4D97-AF65-F5344CB8AC3E}">
        <p14:creationId xmlns:p14="http://schemas.microsoft.com/office/powerpoint/2010/main" val="1405975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sz="1200" dirty="0" smtClean="0"/>
              <a:t>Нужно просто отправить серверу запрос на получение ресурса с именем </a:t>
            </a:r>
            <a:r>
              <a:rPr lang="en-US" sz="1200" dirty="0" smtClean="0"/>
              <a:t>JSP </a:t>
            </a:r>
            <a:r>
              <a:rPr lang="ru-RU" sz="1200" dirty="0" smtClean="0"/>
              <a:t>страницы</a:t>
            </a:r>
          </a:p>
          <a:p>
            <a:endParaRPr lang="ru-RU" dirty="0" smtClean="0"/>
          </a:p>
          <a:p>
            <a:r>
              <a:rPr lang="ru-RU" dirty="0" smtClean="0"/>
              <a:t>Или</a:t>
            </a:r>
          </a:p>
          <a:p>
            <a:r>
              <a:rPr lang="ru-RU" dirty="0" smtClean="0"/>
              <a:t>Сделать </a:t>
            </a:r>
            <a:r>
              <a:rPr lang="ru-RU" dirty="0" err="1" smtClean="0"/>
              <a:t>маппинг</a:t>
            </a:r>
            <a:r>
              <a:rPr lang="ru-RU" dirty="0" smtClean="0"/>
              <a:t> как</a:t>
            </a:r>
            <a:r>
              <a:rPr lang="ru-RU" baseline="0" dirty="0" smtClean="0"/>
              <a:t> мы делали в случае </a:t>
            </a:r>
            <a:r>
              <a:rPr lang="ru-RU" baseline="0" dirty="0" err="1" smtClean="0"/>
              <a:t>сервлета</a:t>
            </a:r>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8</a:t>
            </a:fld>
            <a:endParaRPr lang="en-US" dirty="0"/>
          </a:p>
        </p:txBody>
      </p:sp>
    </p:spTree>
    <p:extLst>
      <p:ext uri="{BB962C8B-B14F-4D97-AF65-F5344CB8AC3E}">
        <p14:creationId xmlns:p14="http://schemas.microsoft.com/office/powerpoint/2010/main" val="1702763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1353456" y="4366127"/>
            <a:ext cx="6862350" cy="706733"/>
          </a:xfrm>
          <a:prstGeom prst="rect">
            <a:avLst/>
          </a:prstGeom>
        </p:spPr>
        <p:txBody>
          <a:bodyPr lIns="91434" tIns="45718" rIns="91434" bIns="45718" anchor="t"/>
          <a:lstStyle>
            <a:lvl1pPr algn="l">
              <a:defRPr sz="3200" b="1" cap="none" baseline="0">
                <a:solidFill>
                  <a:srgbClr val="0956A2"/>
                </a:solidFill>
                <a:latin typeface="Arial" pitchFamily="34" charset="0"/>
                <a:cs typeface="Arial" pitchFamily="34" charset="0"/>
              </a:defRPr>
            </a:lvl1pPr>
          </a:lstStyle>
          <a:p>
            <a:r>
              <a:rPr lang="en-US" dirty="0" smtClean="0"/>
              <a:t>Click to edit Master title style</a:t>
            </a:r>
            <a:endParaRPr lang="ru-RU" dirty="0"/>
          </a:p>
        </p:txBody>
      </p:sp>
      <p:sp>
        <p:nvSpPr>
          <p:cNvPr id="8" name="Text Placeholder 2"/>
          <p:cNvSpPr>
            <a:spLocks noGrp="1"/>
          </p:cNvSpPr>
          <p:nvPr>
            <p:ph type="body" idx="1"/>
          </p:nvPr>
        </p:nvSpPr>
        <p:spPr>
          <a:xfrm>
            <a:off x="1364342" y="5536736"/>
            <a:ext cx="6862350" cy="524345"/>
          </a:xfrm>
          <a:prstGeom prst="rect">
            <a:avLst/>
          </a:prstGeom>
        </p:spPr>
        <p:txBody>
          <a:bodyPr lIns="91434" tIns="45718" rIns="91434" bIns="45718" anchor="b"/>
          <a:lstStyle>
            <a:lvl1pPr marL="0" indent="0">
              <a:buNone/>
              <a:defRPr sz="2400">
                <a:solidFill>
                  <a:schemeClr val="tx1"/>
                </a:solidFill>
                <a:latin typeface="Arial" pitchFamily="34" charset="0"/>
                <a:cs typeface="Arial" pitchFamily="34" charset="0"/>
              </a:defRPr>
            </a:lvl1pPr>
            <a:lvl2pPr marL="457171" indent="0">
              <a:buNone/>
              <a:defRPr sz="1800">
                <a:solidFill>
                  <a:schemeClr val="tx1">
                    <a:tint val="75000"/>
                  </a:schemeClr>
                </a:solidFill>
              </a:defRPr>
            </a:lvl2pPr>
            <a:lvl3pPr marL="914342" indent="0">
              <a:buNone/>
              <a:defRPr sz="1600">
                <a:solidFill>
                  <a:schemeClr val="tx1">
                    <a:tint val="75000"/>
                  </a:schemeClr>
                </a:solidFill>
              </a:defRPr>
            </a:lvl3pPr>
            <a:lvl4pPr marL="1371513" indent="0">
              <a:buNone/>
              <a:defRPr sz="1400">
                <a:solidFill>
                  <a:schemeClr val="tx1">
                    <a:tint val="75000"/>
                  </a:schemeClr>
                </a:solidFill>
              </a:defRPr>
            </a:lvl4pPr>
            <a:lvl5pPr marL="1828684" indent="0">
              <a:buNone/>
              <a:defRPr sz="1400">
                <a:solidFill>
                  <a:schemeClr val="tx1">
                    <a:tint val="75000"/>
                  </a:schemeClr>
                </a:solidFill>
              </a:defRPr>
            </a:lvl5pPr>
            <a:lvl6pPr marL="2285855" indent="0">
              <a:buNone/>
              <a:defRPr sz="1400">
                <a:solidFill>
                  <a:schemeClr val="tx1">
                    <a:tint val="75000"/>
                  </a:schemeClr>
                </a:solidFill>
              </a:defRPr>
            </a:lvl6pPr>
            <a:lvl7pPr marL="2743026" indent="0">
              <a:buNone/>
              <a:defRPr sz="1400">
                <a:solidFill>
                  <a:schemeClr val="tx1">
                    <a:tint val="75000"/>
                  </a:schemeClr>
                </a:solidFill>
              </a:defRPr>
            </a:lvl7pPr>
            <a:lvl8pPr marL="3200198" indent="0">
              <a:buNone/>
              <a:defRPr sz="1400">
                <a:solidFill>
                  <a:schemeClr val="tx1">
                    <a:tint val="75000"/>
                  </a:schemeClr>
                </a:solidFill>
              </a:defRPr>
            </a:lvl8pPr>
            <a:lvl9pPr marL="3657369" indent="0">
              <a:buNone/>
              <a:defRPr sz="1400">
                <a:solidFill>
                  <a:schemeClr val="tx1">
                    <a:tint val="75000"/>
                  </a:schemeClr>
                </a:solidFill>
              </a:defRPr>
            </a:lvl9pPr>
          </a:lstStyle>
          <a:p>
            <a:pPr lvl="0"/>
            <a:r>
              <a:rPr lang="en-US" dirty="0" smtClean="0"/>
              <a:t>Click to edit Master text styles</a:t>
            </a:r>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12038" t="20980" r="12038" b="25174"/>
          <a:stretch/>
        </p:blipFill>
        <p:spPr>
          <a:xfrm>
            <a:off x="387531" y="238638"/>
            <a:ext cx="2800170" cy="956156"/>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63915" y="1739900"/>
            <a:ext cx="7146685" cy="2349500"/>
          </a:xfrm>
          <a:prstGeom prst="rect">
            <a:avLst/>
          </a:prstGeom>
        </p:spPr>
      </p:pic>
      <p:sp>
        <p:nvSpPr>
          <p:cNvPr id="4" name="TextBox 3"/>
          <p:cNvSpPr txBox="1"/>
          <p:nvPr userDrawn="1"/>
        </p:nvSpPr>
        <p:spPr>
          <a:xfrm>
            <a:off x="4517573" y="881750"/>
            <a:ext cx="4103496" cy="338554"/>
          </a:xfrm>
          <a:prstGeom prst="rect">
            <a:avLst/>
          </a:prstGeom>
          <a:noFill/>
        </p:spPr>
        <p:txBody>
          <a:bodyPr wrap="none" rtlCol="0">
            <a:spAutoFit/>
          </a:bodyPr>
          <a:lstStyle/>
          <a:p>
            <a:r>
              <a:rPr lang="en-US" sz="1600" b="1" i="1" dirty="0" smtClean="0">
                <a:solidFill>
                  <a:schemeClr val="bg1">
                    <a:lumMod val="50000"/>
                  </a:schemeClr>
                </a:solidFill>
              </a:rPr>
              <a:t>Core Systems Transformation</a:t>
            </a:r>
            <a:r>
              <a:rPr lang="en-US" sz="1600" b="1" i="1" baseline="0" dirty="0" smtClean="0">
                <a:solidFill>
                  <a:schemeClr val="bg1">
                    <a:lumMod val="50000"/>
                  </a:schemeClr>
                </a:solidFill>
              </a:rPr>
              <a:t> Solutions</a:t>
            </a:r>
            <a:endParaRPr lang="en-US" sz="1600" b="1" i="1" dirty="0">
              <a:solidFill>
                <a:schemeClr val="bg1">
                  <a:lumMod val="50000"/>
                </a:schemeClr>
              </a:solidFill>
            </a:endParaRP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Placeholder 12"/>
          <p:cNvSpPr>
            <a:spLocks noGrp="1"/>
          </p:cNvSpPr>
          <p:nvPr>
            <p:ph type="title"/>
          </p:nvPr>
        </p:nvSpPr>
        <p:spPr>
          <a:xfrm>
            <a:off x="361950" y="19050"/>
            <a:ext cx="8499021" cy="990600"/>
          </a:xfrm>
          <a:prstGeom prst="rect">
            <a:avLst/>
          </a:prstGeom>
        </p:spPr>
        <p:txBody>
          <a:bodyPr rtlCol="0">
            <a:normAutofit/>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3692" y="1219200"/>
            <a:ext cx="8487280" cy="4800600"/>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Placeholder 12"/>
          <p:cNvSpPr>
            <a:spLocks noGrp="1"/>
          </p:cNvSpPr>
          <p:nvPr>
            <p:ph type="title"/>
          </p:nvPr>
        </p:nvSpPr>
        <p:spPr>
          <a:xfrm>
            <a:off x="361950" y="19050"/>
            <a:ext cx="8499021" cy="990600"/>
          </a:xfrm>
          <a:prstGeom prst="rect">
            <a:avLst/>
          </a:prstGeom>
        </p:spPr>
        <p:txBody>
          <a:bodyPr rtlCol="0">
            <a:normAutofit/>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7" name="Content Placeholder 5"/>
          <p:cNvSpPr>
            <a:spLocks noGrp="1"/>
          </p:cNvSpPr>
          <p:nvPr>
            <p:ph sz="quarter" idx="10"/>
          </p:nvPr>
        </p:nvSpPr>
        <p:spPr>
          <a:xfrm>
            <a:off x="373691" y="1219200"/>
            <a:ext cx="2456595" cy="4811486"/>
          </a:xfrm>
        </p:spPr>
        <p:txBody>
          <a:bodyPr>
            <a:normAutofit/>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5"/>
          <p:cNvSpPr>
            <a:spLocks noGrp="1"/>
          </p:cNvSpPr>
          <p:nvPr>
            <p:ph sz="quarter" idx="11"/>
          </p:nvPr>
        </p:nvSpPr>
        <p:spPr>
          <a:xfrm>
            <a:off x="3265715" y="1197428"/>
            <a:ext cx="5551714" cy="4811486"/>
          </a:xfrm>
        </p:spPr>
        <p:txBody>
          <a:bodyPr>
            <a:normAutofit/>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2"/>
          <p:cNvSpPr>
            <a:spLocks noGrp="1"/>
          </p:cNvSpPr>
          <p:nvPr>
            <p:ph type="title"/>
          </p:nvPr>
        </p:nvSpPr>
        <p:spPr>
          <a:xfrm>
            <a:off x="361950" y="19050"/>
            <a:ext cx="8499021" cy="990600"/>
          </a:xfrm>
          <a:prstGeom prst="rect">
            <a:avLst/>
          </a:prstGeom>
        </p:spPr>
        <p:txBody>
          <a:bodyPr rtlCol="0">
            <a:normAutofit/>
          </a:bodyPr>
          <a:lstStyle>
            <a:lvl1pPr>
              <a:defRPr>
                <a:latin typeface="Arial" pitchFamily="34" charset="0"/>
                <a:cs typeface="Arial" pitchFamily="34" charset="0"/>
              </a:defRPr>
            </a:lvl1pPr>
          </a:lstStyle>
          <a:p>
            <a:r>
              <a:rPr lang="en-US" dirty="0" smtClean="0"/>
              <a:t>Click to edit Master title style</a:t>
            </a:r>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329" y="1220788"/>
            <a:ext cx="8371114" cy="48307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12"/>
          <p:cNvSpPr>
            <a:spLocks noGrp="1"/>
          </p:cNvSpPr>
          <p:nvPr>
            <p:ph type="title"/>
          </p:nvPr>
        </p:nvSpPr>
        <p:spPr>
          <a:xfrm>
            <a:off x="361950" y="19050"/>
            <a:ext cx="8499021" cy="990600"/>
          </a:xfrm>
          <a:prstGeom prst="rect">
            <a:avLst/>
          </a:prstGeom>
        </p:spPr>
        <p:txBody>
          <a:bodyPr rtlCol="0">
            <a:normAutofit/>
          </a:bodyPr>
          <a:lstStyle>
            <a:lvl1pPr>
              <a:defRPr>
                <a:latin typeface="Arial" pitchFamily="34" charset="0"/>
                <a:cs typeface="Arial" pitchFamily="34" charset="0"/>
              </a:defRPr>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152400"/>
            <a:ext cx="80010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936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Text Box 8"/>
          <p:cNvSpPr txBox="1">
            <a:spLocks noChangeArrowheads="1"/>
          </p:cNvSpPr>
          <p:nvPr/>
        </p:nvSpPr>
        <p:spPr bwMode="auto">
          <a:xfrm>
            <a:off x="207963" y="6477457"/>
            <a:ext cx="900112" cy="358775"/>
          </a:xfrm>
          <a:prstGeom prst="rect">
            <a:avLst/>
          </a:prstGeom>
          <a:noFill/>
          <a:ln w="9525">
            <a:noFill/>
            <a:round/>
            <a:headEnd/>
            <a:tailEnd/>
          </a:ln>
        </p:spPr>
        <p:txBody>
          <a:bodyPr lIns="89994" tIns="60872" rIns="89994" bIns="44998"/>
          <a:lstStyle/>
          <a:p>
            <a:pPr hangingPunct="0">
              <a:lnSpc>
                <a:spcPct val="93000"/>
              </a:lnSpc>
              <a:buClr>
                <a:srgbClr val="000000"/>
              </a:buClr>
              <a:buSzPct val="100000"/>
              <a:buFont typeface="Times New Roman" pitchFamily="18" charset="0"/>
              <a:buNone/>
              <a:tabLst>
                <a:tab pos="722313" algn="l"/>
                <a:tab pos="1446213" algn="l"/>
                <a:tab pos="2170113" algn="l"/>
              </a:tabLst>
              <a:defRPr/>
            </a:pPr>
            <a:r>
              <a:rPr lang="en-US" sz="1200">
                <a:solidFill>
                  <a:schemeClr val="bg1"/>
                </a:solidFill>
                <a:latin typeface="Calibri" pitchFamily="34" charset="0"/>
              </a:rPr>
              <a:t> </a:t>
            </a:r>
            <a:r>
              <a:rPr lang="en-US" sz="1200" b="1">
                <a:solidFill>
                  <a:schemeClr val="bg1"/>
                </a:solidFill>
                <a:latin typeface="Calibri" pitchFamily="34" charset="0"/>
              </a:rPr>
              <a:t>                </a:t>
            </a:r>
            <a:endParaRPr lang="ru-RU" sz="1200" b="1">
              <a:solidFill>
                <a:schemeClr val="bg1"/>
              </a:solidFill>
              <a:latin typeface="Calibri" pitchFamily="34" charset="0"/>
            </a:endParaRPr>
          </a:p>
        </p:txBody>
      </p:sp>
      <p:sp>
        <p:nvSpPr>
          <p:cNvPr id="1030" name="Title Placeholder 12"/>
          <p:cNvSpPr>
            <a:spLocks noGrp="1"/>
          </p:cNvSpPr>
          <p:nvPr>
            <p:ph type="title"/>
          </p:nvPr>
        </p:nvSpPr>
        <p:spPr bwMode="auto">
          <a:xfrm>
            <a:off x="390525" y="0"/>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cxnSp>
        <p:nvCxnSpPr>
          <p:cNvPr id="11" name="Straight Connector 10"/>
          <p:cNvCxnSpPr/>
          <p:nvPr/>
        </p:nvCxnSpPr>
        <p:spPr>
          <a:xfrm>
            <a:off x="456835" y="920750"/>
            <a:ext cx="8229843" cy="0"/>
          </a:xfrm>
          <a:prstGeom prst="line">
            <a:avLst/>
          </a:prstGeom>
          <a:ln w="25400" cap="sq">
            <a:gradFill flip="none" rotWithShape="1">
              <a:gsLst>
                <a:gs pos="100000">
                  <a:srgbClr val="FFFFFF"/>
                </a:gs>
                <a:gs pos="50000">
                  <a:schemeClr val="accent1"/>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032" name="Text Placeholder 14"/>
          <p:cNvSpPr>
            <a:spLocks noGrp="1"/>
          </p:cNvSpPr>
          <p:nvPr>
            <p:ph type="body" idx="1"/>
          </p:nvPr>
        </p:nvSpPr>
        <p:spPr bwMode="auto">
          <a:xfrm>
            <a:off x="361950" y="1162050"/>
            <a:ext cx="8401050" cy="4814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Text Box 8"/>
          <p:cNvSpPr txBox="1">
            <a:spLocks noChangeArrowheads="1"/>
          </p:cNvSpPr>
          <p:nvPr userDrawn="1"/>
        </p:nvSpPr>
        <p:spPr bwMode="auto">
          <a:xfrm>
            <a:off x="3601243" y="6515557"/>
            <a:ext cx="1941513" cy="358775"/>
          </a:xfrm>
          <a:prstGeom prst="rect">
            <a:avLst/>
          </a:prstGeom>
          <a:noFill/>
          <a:ln w="9525">
            <a:noFill/>
            <a:round/>
            <a:headEnd/>
            <a:tailEnd/>
          </a:ln>
        </p:spPr>
        <p:txBody>
          <a:bodyPr lIns="89994" tIns="60872" rIns="89994" bIns="44998"/>
          <a:lstStyle/>
          <a:p>
            <a:pPr algn="ctr" hangingPunct="0">
              <a:lnSpc>
                <a:spcPct val="93000"/>
              </a:lnSpc>
              <a:buClr>
                <a:srgbClr val="000000"/>
              </a:buClr>
              <a:buSzPct val="100000"/>
              <a:buFont typeface="Times New Roman" pitchFamily="18" charset="0"/>
              <a:buNone/>
              <a:tabLst>
                <a:tab pos="722313" algn="l"/>
                <a:tab pos="1446213" algn="l"/>
                <a:tab pos="2170113" algn="l"/>
              </a:tabLst>
              <a:defRPr/>
            </a:pPr>
            <a:r>
              <a:rPr lang="en-US" sz="1200" b="0" dirty="0">
                <a:solidFill>
                  <a:schemeClr val="bg1">
                    <a:lumMod val="50000"/>
                  </a:schemeClr>
                </a:solidFill>
                <a:latin typeface="Arial" pitchFamily="34" charset="0"/>
                <a:cs typeface="Arial" pitchFamily="34" charset="0"/>
              </a:rPr>
              <a:t>Confidential</a:t>
            </a:r>
            <a:endParaRPr lang="ru-RU" sz="1200" b="0" dirty="0">
              <a:solidFill>
                <a:schemeClr val="bg1">
                  <a:lumMod val="50000"/>
                </a:schemeClr>
              </a:solidFill>
              <a:latin typeface="Arial" pitchFamily="34" charset="0"/>
              <a:cs typeface="Arial" pitchFamily="34" charset="0"/>
            </a:endParaRPr>
          </a:p>
        </p:txBody>
      </p:sp>
      <p:sp>
        <p:nvSpPr>
          <p:cNvPr id="3" name="Text Box 8"/>
          <p:cNvSpPr txBox="1">
            <a:spLocks noChangeArrowheads="1"/>
          </p:cNvSpPr>
          <p:nvPr userDrawn="1"/>
        </p:nvSpPr>
        <p:spPr bwMode="auto">
          <a:xfrm>
            <a:off x="8033662" y="6488573"/>
            <a:ext cx="1001485" cy="251273"/>
          </a:xfrm>
          <a:prstGeom prst="rect">
            <a:avLst/>
          </a:prstGeom>
          <a:noFill/>
          <a:ln w="9525">
            <a:noFill/>
            <a:round/>
            <a:headEnd/>
            <a:tailEnd/>
          </a:ln>
        </p:spPr>
        <p:txBody>
          <a:bodyPr lIns="89994" tIns="60872" rIns="89994" bIns="44998"/>
          <a:lstStyle/>
          <a:p>
            <a:pPr hangingPunct="0">
              <a:lnSpc>
                <a:spcPct val="93000"/>
              </a:lnSpc>
              <a:buClr>
                <a:srgbClr val="000000"/>
              </a:buClr>
              <a:buSzPct val="100000"/>
              <a:buFont typeface="Times New Roman" pitchFamily="18" charset="0"/>
              <a:buNone/>
              <a:tabLst>
                <a:tab pos="722313" algn="l"/>
                <a:tab pos="1446213" algn="l"/>
                <a:tab pos="2170113" algn="l"/>
              </a:tabLst>
              <a:defRPr/>
            </a:pPr>
            <a:r>
              <a:rPr lang="en-US" sz="1000" dirty="0">
                <a:solidFill>
                  <a:schemeClr val="bg1"/>
                </a:solidFill>
                <a:latin typeface="Calibri" pitchFamily="34" charset="0"/>
              </a:rPr>
              <a:t>                 </a:t>
            </a:r>
            <a:fld id="{5E70A2C8-B120-4F58-AC48-A7000D70256A}" type="slidenum">
              <a:rPr lang="en-US" sz="1200">
                <a:solidFill>
                  <a:schemeClr val="tx1"/>
                </a:solidFill>
                <a:latin typeface="Calibri" pitchFamily="34" charset="0"/>
              </a:rPr>
              <a:pPr hangingPunct="0">
                <a:lnSpc>
                  <a:spcPct val="93000"/>
                </a:lnSpc>
                <a:buClr>
                  <a:srgbClr val="000000"/>
                </a:buClr>
                <a:buSzPct val="100000"/>
                <a:buFont typeface="Times New Roman" pitchFamily="18" charset="0"/>
                <a:buNone/>
                <a:tabLst>
                  <a:tab pos="722313" algn="l"/>
                  <a:tab pos="1446213" algn="l"/>
                  <a:tab pos="2170113" algn="l"/>
                </a:tabLst>
                <a:defRPr/>
              </a:pPr>
              <a:t>‹#›</a:t>
            </a:fld>
            <a:endParaRPr lang="ru-RU" sz="1200" dirty="0">
              <a:solidFill>
                <a:schemeClr val="tx1"/>
              </a:solidFill>
              <a:latin typeface="Calibri" pitchFamily="34" charset="0"/>
            </a:endParaRPr>
          </a:p>
        </p:txBody>
      </p:sp>
      <p:pic>
        <p:nvPicPr>
          <p:cNvPr id="12" name="Picture 11"/>
          <p:cNvPicPr>
            <a:picLocks noChangeAspect="1"/>
          </p:cNvPicPr>
          <p:nvPr userDrawn="1"/>
        </p:nvPicPr>
        <p:blipFill rotWithShape="1">
          <a:blip r:embed="rId8" cstate="print">
            <a:extLst>
              <a:ext uri="{28A0092B-C50C-407E-A947-70E740481C1C}">
                <a14:useLocalDpi xmlns:a14="http://schemas.microsoft.com/office/drawing/2010/main" val="0"/>
              </a:ext>
            </a:extLst>
          </a:blip>
          <a:srcRect l="12038" t="20980" r="12038" b="25174"/>
          <a:stretch/>
        </p:blipFill>
        <p:spPr>
          <a:xfrm>
            <a:off x="413291" y="6231503"/>
            <a:ext cx="1344930" cy="459245"/>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3" r:id="rId4"/>
    <p:sldLayoutId id="2147483659" r:id="rId5"/>
    <p:sldLayoutId id="2147483661" r:id="rId6"/>
  </p:sldLayoutIdLst>
  <p:transition>
    <p:wipe dir="r"/>
  </p:transition>
  <p:hf sldNum="0" hdr="0" ftr="0"/>
  <p:txStyles>
    <p:titleStyle>
      <a:lvl1pPr algn="l" defTabSz="912813" rtl="0" eaLnBrk="0" fontAlgn="base" hangingPunct="0">
        <a:spcBef>
          <a:spcPct val="0"/>
        </a:spcBef>
        <a:spcAft>
          <a:spcPct val="0"/>
        </a:spcAft>
        <a:defRPr sz="2400" b="1" kern="1200">
          <a:solidFill>
            <a:schemeClr val="accent1"/>
          </a:solidFill>
          <a:latin typeface="Arial" pitchFamily="34" charset="0"/>
          <a:ea typeface="+mj-ea"/>
          <a:cs typeface="Arial" pitchFamily="34" charset="0"/>
        </a:defRPr>
      </a:lvl1pPr>
      <a:lvl2pPr algn="l" defTabSz="912813" rtl="0" eaLnBrk="0" fontAlgn="base" hangingPunct="0">
        <a:spcBef>
          <a:spcPct val="0"/>
        </a:spcBef>
        <a:spcAft>
          <a:spcPct val="0"/>
        </a:spcAft>
        <a:defRPr sz="2400" b="1">
          <a:solidFill>
            <a:schemeClr val="accent1"/>
          </a:solidFill>
          <a:latin typeface="Calibri" pitchFamily="34" charset="0"/>
        </a:defRPr>
      </a:lvl2pPr>
      <a:lvl3pPr algn="l" defTabSz="912813" rtl="0" eaLnBrk="0" fontAlgn="base" hangingPunct="0">
        <a:spcBef>
          <a:spcPct val="0"/>
        </a:spcBef>
        <a:spcAft>
          <a:spcPct val="0"/>
        </a:spcAft>
        <a:defRPr sz="2400" b="1">
          <a:solidFill>
            <a:schemeClr val="accent1"/>
          </a:solidFill>
          <a:latin typeface="Calibri" pitchFamily="34" charset="0"/>
        </a:defRPr>
      </a:lvl3pPr>
      <a:lvl4pPr algn="l" defTabSz="912813" rtl="0" eaLnBrk="0" fontAlgn="base" hangingPunct="0">
        <a:spcBef>
          <a:spcPct val="0"/>
        </a:spcBef>
        <a:spcAft>
          <a:spcPct val="0"/>
        </a:spcAft>
        <a:defRPr sz="2400" b="1">
          <a:solidFill>
            <a:schemeClr val="accent1"/>
          </a:solidFill>
          <a:latin typeface="Calibri" pitchFamily="34" charset="0"/>
        </a:defRPr>
      </a:lvl4pPr>
      <a:lvl5pPr algn="l" defTabSz="912813" rtl="0" eaLnBrk="0" fontAlgn="base" hangingPunct="0">
        <a:spcBef>
          <a:spcPct val="0"/>
        </a:spcBef>
        <a:spcAft>
          <a:spcPct val="0"/>
        </a:spcAft>
        <a:defRPr sz="2400" b="1">
          <a:solidFill>
            <a:schemeClr val="accent1"/>
          </a:solidFill>
          <a:latin typeface="Calibri" pitchFamily="34" charset="0"/>
        </a:defRPr>
      </a:lvl5pPr>
      <a:lvl6pPr marL="457200" algn="l" defTabSz="912813" rtl="0" fontAlgn="base">
        <a:spcBef>
          <a:spcPct val="0"/>
        </a:spcBef>
        <a:spcAft>
          <a:spcPct val="0"/>
        </a:spcAft>
        <a:defRPr sz="2800">
          <a:solidFill>
            <a:schemeClr val="accent1"/>
          </a:solidFill>
          <a:latin typeface="Calibri" pitchFamily="34" charset="0"/>
        </a:defRPr>
      </a:lvl6pPr>
      <a:lvl7pPr marL="914400" algn="l" defTabSz="912813" rtl="0" fontAlgn="base">
        <a:spcBef>
          <a:spcPct val="0"/>
        </a:spcBef>
        <a:spcAft>
          <a:spcPct val="0"/>
        </a:spcAft>
        <a:defRPr sz="2800">
          <a:solidFill>
            <a:schemeClr val="accent1"/>
          </a:solidFill>
          <a:latin typeface="Calibri" pitchFamily="34" charset="0"/>
        </a:defRPr>
      </a:lvl7pPr>
      <a:lvl8pPr marL="1371600" algn="l" defTabSz="912813" rtl="0" fontAlgn="base">
        <a:spcBef>
          <a:spcPct val="0"/>
        </a:spcBef>
        <a:spcAft>
          <a:spcPct val="0"/>
        </a:spcAft>
        <a:defRPr sz="2800">
          <a:solidFill>
            <a:schemeClr val="accent1"/>
          </a:solidFill>
          <a:latin typeface="Calibri" pitchFamily="34" charset="0"/>
        </a:defRPr>
      </a:lvl8pPr>
      <a:lvl9pPr marL="1828800" algn="l" defTabSz="912813" rtl="0" fontAlgn="base">
        <a:spcBef>
          <a:spcPct val="0"/>
        </a:spcBef>
        <a:spcAft>
          <a:spcPct val="0"/>
        </a:spcAft>
        <a:defRPr sz="2800">
          <a:solidFill>
            <a:schemeClr val="accent1"/>
          </a:solidFill>
          <a:latin typeface="Calibri" pitchFamily="34" charset="0"/>
        </a:defRPr>
      </a:lvl9pPr>
    </p:titleStyle>
    <p:bodyStyle>
      <a:lvl1pPr marL="341313" indent="-341313" algn="l" defTabSz="912813"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1363" indent="-284163" algn="l" defTabSz="912813"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1413" indent="-227013" algn="l" defTabSz="912813"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5986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58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jcp.org/en/jsr/detail?id=314"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www.tutorialspoint.com/jsf/" TargetMode="External"/><Relationship Id="rId3" Type="http://schemas.openxmlformats.org/officeDocument/2006/relationships/hyperlink" Target="http://docs.oracle.com/javaee/5/tutorial/doc/bnagx.html" TargetMode="External"/><Relationship Id="rId7" Type="http://schemas.openxmlformats.org/officeDocument/2006/relationships/hyperlink" Target="https://jcp.org/aboutJava/communityprocess/mrel/jsr314/index2.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docs.oracle.com/javaee/5/tutorial/doc/bnaiy.html" TargetMode="External"/><Relationship Id="rId5" Type="http://schemas.openxmlformats.org/officeDocument/2006/relationships/hyperlink" Target="http://docs.oracle.com/javaee/5/tutorial/doc/bnake.html" TargetMode="External"/><Relationship Id="rId4" Type="http://schemas.openxmlformats.org/officeDocument/2006/relationships/hyperlink" Target="https://jstl.java.ne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4366127"/>
            <a:ext cx="6862350" cy="917073"/>
          </a:xfrm>
        </p:spPr>
        <p:txBody>
          <a:bodyPr/>
          <a:lstStyle/>
          <a:p>
            <a:r>
              <a:rPr lang="en-US" altLang="ru-RU" sz="2800" dirty="0" smtClean="0">
                <a:latin typeface="Arial" charset="0"/>
                <a:cs typeface="Arial" charset="0"/>
              </a:rPr>
              <a:t>JSP</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endParaRPr lang="en-US" sz="2800" dirty="0">
              <a:latin typeface="Arial" pitchFamily="34" charset="0"/>
              <a:cs typeface="Arial" pitchFamily="34" charset="0"/>
            </a:endParaRPr>
          </a:p>
        </p:txBody>
      </p:sp>
      <p:sp>
        <p:nvSpPr>
          <p:cNvPr id="3" name="Text Placeholder 2"/>
          <p:cNvSpPr>
            <a:spLocks noGrp="1"/>
          </p:cNvSpPr>
          <p:nvPr>
            <p:ph type="body" idx="1"/>
          </p:nvPr>
        </p:nvSpPr>
        <p:spPr/>
        <p:txBody>
          <a:bodyPr/>
          <a:lstStyle/>
          <a:p>
            <a:r>
              <a:rPr lang="en-US" dirty="0" smtClean="0"/>
              <a:t>October</a:t>
            </a:r>
            <a:r>
              <a:rPr lang="en-US" dirty="0" smtClean="0">
                <a:latin typeface="Arial" pitchFamily="34" charset="0"/>
                <a:cs typeface="Arial" pitchFamily="34" charset="0"/>
              </a:rPr>
              <a:t> </a:t>
            </a:r>
            <a:r>
              <a:rPr lang="en-US" dirty="0" smtClean="0"/>
              <a:t>30</a:t>
            </a:r>
            <a:r>
              <a:rPr lang="en-US" dirty="0" smtClean="0">
                <a:latin typeface="Arial" pitchFamily="34" charset="0"/>
                <a:cs typeface="Arial" pitchFamily="34" charset="0"/>
              </a:rPr>
              <a:t>, 2015</a:t>
            </a:r>
            <a:endParaRPr lang="en-US" dirty="0">
              <a:latin typeface="Arial" pitchFamily="34" charset="0"/>
              <a:cs typeface="Arial" pitchFamily="34" charset="0"/>
            </a:endParaRPr>
          </a:p>
        </p:txBody>
      </p:sp>
    </p:spTree>
    <p:extLst>
      <p:ext uri="{BB962C8B-B14F-4D97-AF65-F5344CB8AC3E}">
        <p14:creationId xmlns:p14="http://schemas.microsoft.com/office/powerpoint/2010/main" val="2614329740"/>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a:t>
            </a:r>
            <a:r>
              <a:rPr lang="ru-RU" dirty="0"/>
              <a:t>это</a:t>
            </a:r>
            <a:r>
              <a:rPr lang="en-US" dirty="0"/>
              <a:t> Servlet</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594" y="2258615"/>
            <a:ext cx="8297862"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9796626"/>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a:t>
            </a:r>
            <a:r>
              <a:rPr lang="ru-RU" dirty="0"/>
              <a:t>из </a:t>
            </a:r>
            <a:r>
              <a:rPr lang="en-US" dirty="0"/>
              <a:t>Servlet </a:t>
            </a:r>
            <a:r>
              <a:rPr lang="ru-RU" dirty="0"/>
              <a:t>в </a:t>
            </a:r>
            <a:r>
              <a:rPr lang="en-US" dirty="0"/>
              <a:t>JSP</a:t>
            </a:r>
          </a:p>
        </p:txBody>
      </p:sp>
      <p:sp>
        <p:nvSpPr>
          <p:cNvPr id="21" name="Объект 32"/>
          <p:cNvSpPr txBox="1">
            <a:spLocks/>
          </p:cNvSpPr>
          <p:nvPr/>
        </p:nvSpPr>
        <p:spPr bwMode="auto">
          <a:xfrm>
            <a:off x="4657632" y="1143001"/>
            <a:ext cx="4029168" cy="4928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Arial"/>
                <a:ea typeface="+mn-ea"/>
                <a:cs typeface="Arial"/>
              </a:rPr>
              <a:t>Servlet:</a:t>
            </a:r>
          </a:p>
          <a:p>
            <a:pPr marL="342900" marR="0" lvl="0" indent="-3429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ru-RU" sz="2400" b="0" i="0" u="none" strike="noStrike" kern="1200" cap="none" spc="0" normalizeH="0" baseline="0" noProof="0" dirty="0" smtClean="0">
                <a:ln>
                  <a:noFill/>
                </a:ln>
                <a:solidFill>
                  <a:sysClr val="windowText" lastClr="000000"/>
                </a:solidFill>
                <a:effectLst/>
                <a:uLnTx/>
                <a:uFillTx/>
                <a:latin typeface="Arial"/>
                <a:ea typeface="+mn-ea"/>
                <a:cs typeface="Arial"/>
              </a:rPr>
              <a:t>Делает необходимые операции</a:t>
            </a:r>
          </a:p>
          <a:p>
            <a:pPr marL="342900" marR="0" lvl="0" indent="-3429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ru-RU" sz="2400" b="0" i="0" u="none" strike="noStrike" kern="1200" cap="none" spc="0" normalizeH="0" baseline="0" noProof="0" dirty="0" smtClean="0">
                <a:ln>
                  <a:noFill/>
                </a:ln>
                <a:solidFill>
                  <a:sysClr val="windowText" lastClr="000000"/>
                </a:solidFill>
                <a:effectLst/>
                <a:uLnTx/>
                <a:uFillTx/>
                <a:latin typeface="Arial"/>
                <a:ea typeface="+mn-ea"/>
                <a:cs typeface="Arial"/>
              </a:rPr>
              <a:t>Подготавливает данные</a:t>
            </a:r>
          </a:p>
          <a:p>
            <a:pPr marL="342900" marR="0" lvl="0" indent="-3429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endParaRPr kumimoji="0" lang="ru-RU" sz="2400" b="0" i="0" u="none" strike="noStrike" kern="1200" cap="none" spc="0" normalizeH="0" baseline="0" noProof="0" dirty="0" smtClean="0">
              <a:ln>
                <a:noFill/>
              </a:ln>
              <a:solidFill>
                <a:sysClr val="windowText" lastClr="000000"/>
              </a:solidFill>
              <a:effectLst/>
              <a:uLnTx/>
              <a:uFillTx/>
              <a:latin typeface="Arial"/>
              <a:ea typeface="+mn-ea"/>
              <a:cs typeface="Arial"/>
            </a:endParaRPr>
          </a:p>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Arial"/>
                <a:ea typeface="+mn-ea"/>
                <a:cs typeface="Arial"/>
              </a:rPr>
              <a:t>JSP:</a:t>
            </a:r>
          </a:p>
          <a:p>
            <a:pPr marL="342900" marR="0" lvl="0" indent="-3429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ru-RU" sz="2400" b="0" i="0" u="none" strike="noStrike" kern="1200" cap="none" spc="0" normalizeH="0" baseline="0" noProof="0" dirty="0" smtClean="0">
                <a:ln>
                  <a:noFill/>
                </a:ln>
                <a:solidFill>
                  <a:sysClr val="windowText" lastClr="000000"/>
                </a:solidFill>
                <a:effectLst/>
                <a:uLnTx/>
                <a:uFillTx/>
                <a:latin typeface="Arial"/>
                <a:ea typeface="+mn-ea"/>
                <a:cs typeface="Arial"/>
              </a:rPr>
              <a:t>Отображает </a:t>
            </a:r>
            <a:endParaRPr kumimoji="0" lang="ru-RU" sz="2400" b="0" i="0" u="none" strike="noStrike" kern="1200" cap="none" spc="0" normalizeH="0" baseline="0" noProof="0" dirty="0">
              <a:ln>
                <a:noFill/>
              </a:ln>
              <a:solidFill>
                <a:sysClr val="windowText" lastClr="000000"/>
              </a:solidFill>
              <a:effectLst/>
              <a:uLnTx/>
              <a:uFillTx/>
              <a:latin typeface="Arial"/>
              <a:ea typeface="+mn-ea"/>
              <a:cs typeface="Arial"/>
            </a:endParaRPr>
          </a:p>
        </p:txBody>
      </p:sp>
      <p:sp>
        <p:nvSpPr>
          <p:cNvPr id="22" name="Скругленный прямоугольник 21"/>
          <p:cNvSpPr/>
          <p:nvPr/>
        </p:nvSpPr>
        <p:spPr>
          <a:xfrm>
            <a:off x="636712" y="2195689"/>
            <a:ext cx="205680" cy="2592288"/>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23" name="Скругленный прямоугольник 22"/>
          <p:cNvSpPr/>
          <p:nvPr/>
        </p:nvSpPr>
        <p:spPr>
          <a:xfrm>
            <a:off x="2318888" y="2204864"/>
            <a:ext cx="2037088" cy="2592288"/>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24" name="TextBox 23"/>
          <p:cNvSpPr txBox="1"/>
          <p:nvPr/>
        </p:nvSpPr>
        <p:spPr bwMode="auto">
          <a:xfrm>
            <a:off x="179512" y="1804754"/>
            <a:ext cx="1096775"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sz="2000" dirty="0" smtClean="0">
                <a:solidFill>
                  <a:prstClr val="black"/>
                </a:solidFill>
                <a:latin typeface="Arial"/>
                <a:cs typeface="Arial"/>
              </a:rPr>
              <a:t>browser</a:t>
            </a:r>
            <a:endParaRPr lang="ru-RU" sz="2000" dirty="0" smtClean="0">
              <a:solidFill>
                <a:prstClr val="black"/>
              </a:solidFill>
              <a:latin typeface="Arial"/>
              <a:cs typeface="Arial"/>
            </a:endParaRPr>
          </a:p>
        </p:txBody>
      </p:sp>
      <p:sp>
        <p:nvSpPr>
          <p:cNvPr id="25" name="TextBox 24"/>
          <p:cNvSpPr txBox="1"/>
          <p:nvPr/>
        </p:nvSpPr>
        <p:spPr bwMode="auto">
          <a:xfrm>
            <a:off x="2518760" y="1804754"/>
            <a:ext cx="896399"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sz="2000" dirty="0" smtClean="0">
                <a:solidFill>
                  <a:prstClr val="black"/>
                </a:solidFill>
                <a:latin typeface="Arial"/>
                <a:cs typeface="Arial"/>
              </a:rPr>
              <a:t>server</a:t>
            </a:r>
            <a:endParaRPr lang="ru-RU" sz="2000" dirty="0" smtClean="0">
              <a:solidFill>
                <a:prstClr val="black"/>
              </a:solidFill>
              <a:latin typeface="Arial"/>
              <a:cs typeface="Arial"/>
            </a:endParaRPr>
          </a:p>
        </p:txBody>
      </p:sp>
      <p:cxnSp>
        <p:nvCxnSpPr>
          <p:cNvPr id="26" name="Прямая со стрелкой 25"/>
          <p:cNvCxnSpPr/>
          <p:nvPr/>
        </p:nvCxnSpPr>
        <p:spPr>
          <a:xfrm>
            <a:off x="842392" y="2708920"/>
            <a:ext cx="1476496" cy="0"/>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sp>
        <p:nvSpPr>
          <p:cNvPr id="27" name="TextBox 26"/>
          <p:cNvSpPr txBox="1"/>
          <p:nvPr/>
        </p:nvSpPr>
        <p:spPr bwMode="auto">
          <a:xfrm>
            <a:off x="1007096" y="2411596"/>
            <a:ext cx="1043876" cy="369332"/>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dirty="0" err="1" smtClean="0">
                <a:solidFill>
                  <a:prstClr val="black"/>
                </a:solidFill>
                <a:latin typeface="Arial"/>
                <a:cs typeface="Arial"/>
              </a:rPr>
              <a:t>someUrl</a:t>
            </a:r>
            <a:endParaRPr lang="ru-RU" dirty="0" smtClean="0">
              <a:solidFill>
                <a:prstClr val="black"/>
              </a:solidFill>
              <a:latin typeface="Arial"/>
              <a:cs typeface="Arial"/>
            </a:endParaRPr>
          </a:p>
        </p:txBody>
      </p:sp>
      <p:sp>
        <p:nvSpPr>
          <p:cNvPr id="28" name="Скругленный прямоугольник 27"/>
          <p:cNvSpPr/>
          <p:nvPr/>
        </p:nvSpPr>
        <p:spPr>
          <a:xfrm>
            <a:off x="2694827" y="2564904"/>
            <a:ext cx="1440664" cy="792088"/>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a:ea typeface="+mn-ea"/>
                <a:cs typeface="+mn-cs"/>
              </a:rPr>
              <a:t>servlet</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cxnSp>
        <p:nvCxnSpPr>
          <p:cNvPr id="29" name="Прямая со стрелкой 28"/>
          <p:cNvCxnSpPr/>
          <p:nvPr/>
        </p:nvCxnSpPr>
        <p:spPr>
          <a:xfrm>
            <a:off x="2330790" y="2708920"/>
            <a:ext cx="375939" cy="0"/>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cxnSp>
        <p:nvCxnSpPr>
          <p:cNvPr id="30" name="Прямая со стрелкой 29"/>
          <p:cNvCxnSpPr>
            <a:endCxn id="32" idx="0"/>
          </p:cNvCxnSpPr>
          <p:nvPr/>
        </p:nvCxnSpPr>
        <p:spPr>
          <a:xfrm>
            <a:off x="3415159" y="3356992"/>
            <a:ext cx="0" cy="432048"/>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sp>
        <p:nvSpPr>
          <p:cNvPr id="31" name="TextBox 30"/>
          <p:cNvSpPr txBox="1"/>
          <p:nvPr/>
        </p:nvSpPr>
        <p:spPr bwMode="auto">
          <a:xfrm>
            <a:off x="2435403" y="3404841"/>
            <a:ext cx="954107" cy="369332"/>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dirty="0" smtClean="0">
                <a:solidFill>
                  <a:prstClr val="black"/>
                </a:solidFill>
                <a:latin typeface="Arial"/>
                <a:cs typeface="Arial"/>
              </a:rPr>
              <a:t>forward</a:t>
            </a:r>
            <a:endParaRPr lang="ru-RU" dirty="0" smtClean="0">
              <a:solidFill>
                <a:prstClr val="black"/>
              </a:solidFill>
              <a:latin typeface="Arial"/>
              <a:cs typeface="Arial"/>
            </a:endParaRPr>
          </a:p>
        </p:txBody>
      </p:sp>
      <p:sp>
        <p:nvSpPr>
          <p:cNvPr id="32" name="Скругленный прямоугольник 31"/>
          <p:cNvSpPr/>
          <p:nvPr/>
        </p:nvSpPr>
        <p:spPr>
          <a:xfrm>
            <a:off x="2694827" y="3789040"/>
            <a:ext cx="1440664" cy="792088"/>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white"/>
                </a:solidFill>
                <a:effectLst/>
                <a:uLnTx/>
                <a:uFillTx/>
                <a:latin typeface="Arial"/>
                <a:ea typeface="+mn-ea"/>
                <a:cs typeface="+mn-cs"/>
              </a:rPr>
              <a:t>jsp</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cxnSp>
        <p:nvCxnSpPr>
          <p:cNvPr id="33" name="Прямая со стрелкой 32"/>
          <p:cNvCxnSpPr/>
          <p:nvPr/>
        </p:nvCxnSpPr>
        <p:spPr>
          <a:xfrm flipV="1">
            <a:off x="3759048" y="3356992"/>
            <a:ext cx="0" cy="417181"/>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cxnSp>
        <p:nvCxnSpPr>
          <p:cNvPr id="34" name="Прямая со стрелкой 33"/>
          <p:cNvCxnSpPr/>
          <p:nvPr/>
        </p:nvCxnSpPr>
        <p:spPr>
          <a:xfrm flipH="1">
            <a:off x="854294" y="3198109"/>
            <a:ext cx="1476496" cy="0"/>
          </a:xfrm>
          <a:prstGeom prst="straightConnector1">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sp>
        <p:nvSpPr>
          <p:cNvPr id="35" name="TextBox 34"/>
          <p:cNvSpPr txBox="1"/>
          <p:nvPr/>
        </p:nvSpPr>
        <p:spPr bwMode="auto">
          <a:xfrm>
            <a:off x="1223120" y="2900785"/>
            <a:ext cx="748923" cy="369332"/>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dirty="0" smtClean="0">
                <a:solidFill>
                  <a:prstClr val="black"/>
                </a:solidFill>
                <a:latin typeface="Arial"/>
                <a:cs typeface="Arial"/>
              </a:rPr>
              <a:t>result</a:t>
            </a:r>
            <a:endParaRPr lang="ru-RU" dirty="0" smtClean="0">
              <a:solidFill>
                <a:prstClr val="black"/>
              </a:solidFill>
              <a:latin typeface="Arial"/>
              <a:cs typeface="Arial"/>
            </a:endParaRPr>
          </a:p>
        </p:txBody>
      </p:sp>
      <p:cxnSp>
        <p:nvCxnSpPr>
          <p:cNvPr id="36" name="Прямая со стрелкой 35"/>
          <p:cNvCxnSpPr/>
          <p:nvPr/>
        </p:nvCxnSpPr>
        <p:spPr>
          <a:xfrm flipH="1">
            <a:off x="2318888" y="3198109"/>
            <a:ext cx="364037" cy="0"/>
          </a:xfrm>
          <a:prstGeom prst="straightConnector1">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spTree>
    <p:extLst>
      <p:ext uri="{BB962C8B-B14F-4D97-AF65-F5344CB8AC3E}">
        <p14:creationId xmlns:p14="http://schemas.microsoft.com/office/powerpoint/2010/main" val="42731522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a:t>
            </a:r>
            <a:r>
              <a:rPr lang="ru-RU" dirty="0"/>
              <a:t>из </a:t>
            </a:r>
            <a:r>
              <a:rPr lang="en-US" dirty="0"/>
              <a:t>Servlet </a:t>
            </a:r>
            <a:r>
              <a:rPr lang="ru-RU" dirty="0"/>
              <a:t>в </a:t>
            </a:r>
            <a:r>
              <a:rPr lang="en-US" dirty="0"/>
              <a:t>JSP</a:t>
            </a:r>
          </a:p>
        </p:txBody>
      </p:sp>
      <p:sp>
        <p:nvSpPr>
          <p:cNvPr id="18" name="Содержимое 4"/>
          <p:cNvSpPr txBox="1">
            <a:spLocks/>
          </p:cNvSpPr>
          <p:nvPr/>
        </p:nvSpPr>
        <p:spPr bwMode="auto">
          <a:xfrm>
            <a:off x="457200" y="1412776"/>
            <a:ext cx="8229600" cy="3073656"/>
          </a:xfrm>
          <a:prstGeom prst="rect">
            <a:avLst/>
          </a:prstGeom>
          <a:noFill/>
          <a:ln w="9525">
            <a:solidFill>
              <a:srgbClr val="4F81BD"/>
            </a:solid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&lt;</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web-app </a:t>
            </a:r>
            <a:r>
              <a:rPr kumimoji="0" lang="ru-RU" sz="1600" b="1" i="0" u="none" strike="noStrike" kern="1200" cap="none" spc="0" normalizeH="0" baseline="0" noProof="0" dirty="0" smtClean="0">
                <a:ln>
                  <a:noFill/>
                </a:ln>
                <a:solidFill>
                  <a:srgbClr val="C0504D"/>
                </a:solidFill>
                <a:effectLst/>
                <a:uLnTx/>
                <a:uFillTx/>
                <a:latin typeface="Arial"/>
                <a:ea typeface="+mn-ea"/>
                <a:cs typeface="Arial"/>
              </a:rPr>
              <a:t>…</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&gt;</a:t>
            </a:r>
            <a:endPar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endParaRP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    </a:t>
            </a:r>
            <a:r>
              <a:rPr kumimoji="0" lang="en-US" sz="1600" b="1" i="0" u="none" strike="noStrike" kern="1200" cap="none" spc="0" normalizeH="0" baseline="0" noProof="0" dirty="0">
                <a:ln>
                  <a:noFill/>
                </a:ln>
                <a:solidFill>
                  <a:srgbClr val="C0504D">
                    <a:lumMod val="75000"/>
                  </a:srgbClr>
                </a:solidFill>
                <a:effectLst/>
                <a:uLnTx/>
                <a:uFillTx/>
                <a:latin typeface="Arial"/>
                <a:ea typeface="+mn-ea"/>
                <a:cs typeface="Arial"/>
              </a:rPr>
              <a:t>&lt;servlet&gt;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&lt;</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servlet-name&gt;</a:t>
            </a:r>
            <a:r>
              <a:rPr kumimoji="0" lang="en-US" sz="1600" b="1" i="0" u="none" strike="noStrike" kern="1200" cap="none" spc="0" normalizeH="0" baseline="0" noProof="0" dirty="0" smtClean="0">
                <a:ln>
                  <a:noFill/>
                </a:ln>
                <a:solidFill>
                  <a:prstClr val="black"/>
                </a:solidFill>
                <a:effectLst/>
                <a:uLnTx/>
                <a:uFillTx/>
                <a:latin typeface="Arial"/>
                <a:ea typeface="+mn-ea"/>
                <a:cs typeface="Arial"/>
              </a:rPr>
              <a:t>first</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&lt;/</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servlet-name&gt;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&lt;</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servlet-class&gt;</a:t>
            </a:r>
            <a:r>
              <a:rPr kumimoji="0" lang="en-US" sz="1600" b="1" i="0" u="none" strike="noStrike" kern="1200" cap="none" spc="0" normalizeH="0" baseline="0" noProof="0" dirty="0" err="1" smtClean="0">
                <a:ln>
                  <a:noFill/>
                </a:ln>
                <a:solidFill>
                  <a:prstClr val="black"/>
                </a:solidFill>
                <a:effectLst/>
                <a:uLnTx/>
                <a:uFillTx/>
                <a:latin typeface="Arial"/>
                <a:ea typeface="+mn-ea"/>
                <a:cs typeface="Arial"/>
              </a:rPr>
              <a:t>FirstServlet</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&lt;/</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servlet-class&gt;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a:t>
            </a:r>
            <a:r>
              <a:rPr kumimoji="0" lang="en-US" sz="1600" b="1" i="0" u="none" strike="noStrike" kern="1200" cap="none" spc="0" normalizeH="0" baseline="0" noProof="0" dirty="0">
                <a:ln>
                  <a:noFill/>
                </a:ln>
                <a:solidFill>
                  <a:srgbClr val="C0504D">
                    <a:lumMod val="75000"/>
                  </a:srgbClr>
                </a:solidFill>
                <a:effectLst/>
                <a:uLnTx/>
                <a:uFillTx/>
                <a:latin typeface="Arial"/>
                <a:ea typeface="+mn-ea"/>
                <a:cs typeface="Arial"/>
              </a:rPr>
              <a:t>&lt;/servlet&gt;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a:t>
            </a:r>
            <a:r>
              <a:rPr kumimoji="0" lang="en-US" sz="1600" b="1" i="0" u="none" strike="noStrike" kern="1200" cap="none" spc="0" normalizeH="0" baseline="0" noProof="0" dirty="0">
                <a:ln>
                  <a:noFill/>
                </a:ln>
                <a:solidFill>
                  <a:srgbClr val="C0504D">
                    <a:lumMod val="75000"/>
                  </a:srgbClr>
                </a:solidFill>
                <a:effectLst/>
                <a:uLnTx/>
                <a:uFillTx/>
                <a:latin typeface="Arial"/>
                <a:ea typeface="+mn-ea"/>
                <a:cs typeface="Arial"/>
              </a:rPr>
              <a:t>&lt;servlet-mapping&gt;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&lt;</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servlet-name&gt;</a:t>
            </a:r>
            <a:r>
              <a:rPr kumimoji="0" lang="en-US" sz="1600" b="1" i="0" u="none" strike="noStrike" kern="1200" cap="none" spc="0" normalizeH="0" baseline="0" noProof="0" dirty="0" smtClean="0">
                <a:ln>
                  <a:noFill/>
                </a:ln>
                <a:solidFill>
                  <a:prstClr val="black"/>
                </a:solidFill>
                <a:effectLst/>
                <a:uLnTx/>
                <a:uFillTx/>
                <a:latin typeface="Arial"/>
                <a:ea typeface="+mn-ea"/>
                <a:cs typeface="Arial"/>
              </a:rPr>
              <a:t>first</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&lt;/</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servlet-name&gt;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&lt;</a:t>
            </a:r>
            <a:r>
              <a:rPr kumimoji="0" lang="en-US" sz="1600" b="1" i="0" u="none" strike="noStrike" kern="1200" cap="none" spc="0" normalizeH="0" baseline="0" noProof="0" dirty="0" err="1">
                <a:ln>
                  <a:noFill/>
                </a:ln>
                <a:solidFill>
                  <a:srgbClr val="4F81BD">
                    <a:lumMod val="75000"/>
                  </a:srgbClr>
                </a:solidFill>
                <a:effectLst/>
                <a:uLnTx/>
                <a:uFillTx/>
                <a:latin typeface="Arial"/>
                <a:ea typeface="+mn-ea"/>
                <a:cs typeface="Arial"/>
              </a:rPr>
              <a:t>url</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-pattern</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&gt;</a:t>
            </a:r>
            <a:r>
              <a:rPr kumimoji="0" lang="en-US" sz="1600" b="1" i="0" u="none" strike="noStrike" kern="1200" cap="none" spc="0" normalizeH="0" baseline="0" noProof="0" dirty="0">
                <a:ln>
                  <a:noFill/>
                </a:ln>
                <a:solidFill>
                  <a:prstClr val="black"/>
                </a:solidFill>
                <a:effectLst/>
                <a:uLnTx/>
                <a:uFillTx/>
                <a:latin typeface="Arial"/>
                <a:ea typeface="+mn-ea"/>
                <a:cs typeface="Arial"/>
              </a:rPr>
              <a:t>/</a:t>
            </a:r>
            <a:r>
              <a:rPr kumimoji="0" lang="en-US" sz="1600" b="1" i="0" u="none" strike="noStrike" kern="1200" cap="none" spc="0" normalizeH="0" baseline="0" noProof="0" dirty="0" err="1" smtClean="0">
                <a:ln>
                  <a:noFill/>
                </a:ln>
                <a:solidFill>
                  <a:prstClr val="black"/>
                </a:solidFill>
                <a:effectLst/>
                <a:uLnTx/>
                <a:uFillTx/>
                <a:latin typeface="Arial"/>
                <a:ea typeface="+mn-ea"/>
                <a:cs typeface="Arial"/>
              </a:rPr>
              <a:t>some_url</a:t>
            </a:r>
            <a:r>
              <a:rPr kumimoji="0" lang="en-US" sz="1600" b="1" i="0" u="none" strike="noStrike" kern="1200" cap="none" spc="0" normalizeH="0" baseline="0" noProof="0" dirty="0" smtClean="0">
                <a:ln>
                  <a:noFill/>
                </a:ln>
                <a:solidFill>
                  <a:prstClr val="black"/>
                </a:solidFill>
                <a:effectLst/>
                <a:uLnTx/>
                <a:uFillTx/>
                <a:latin typeface="Arial"/>
                <a:ea typeface="+mn-ea"/>
                <a:cs typeface="Arial"/>
              </a:rPr>
              <a:t>/</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&lt;/</a:t>
            </a:r>
            <a:r>
              <a:rPr kumimoji="0" lang="en-US" sz="1600" b="1" i="0" u="none" strike="noStrike" kern="1200" cap="none" spc="0" normalizeH="0" baseline="0" noProof="0" dirty="0" err="1">
                <a:ln>
                  <a:noFill/>
                </a:ln>
                <a:solidFill>
                  <a:srgbClr val="4F81BD">
                    <a:lumMod val="75000"/>
                  </a:srgbClr>
                </a:solidFill>
                <a:effectLst/>
                <a:uLnTx/>
                <a:uFillTx/>
                <a:latin typeface="Arial"/>
                <a:ea typeface="+mn-ea"/>
                <a:cs typeface="Arial"/>
              </a:rPr>
              <a:t>url</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-pattern&gt;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a:t>
            </a:r>
            <a:r>
              <a:rPr kumimoji="0" lang="en-US" sz="1600" b="1" i="0" u="none" strike="noStrike" kern="1200" cap="none" spc="0" normalizeH="0" baseline="0" noProof="0" dirty="0">
                <a:ln>
                  <a:noFill/>
                </a:ln>
                <a:solidFill>
                  <a:srgbClr val="C0504D">
                    <a:lumMod val="75000"/>
                  </a:srgbClr>
                </a:solidFill>
                <a:effectLst/>
                <a:uLnTx/>
                <a:uFillTx/>
                <a:latin typeface="Arial"/>
                <a:ea typeface="+mn-ea"/>
                <a:cs typeface="Arial"/>
              </a:rPr>
              <a:t>&lt;/servlet-mapping</a:t>
            </a:r>
            <a:r>
              <a:rPr kumimoji="0" lang="en-US" sz="1600" b="1" i="0" u="none" strike="noStrike" kern="1200" cap="none" spc="0" normalizeH="0" baseline="0" noProof="0" dirty="0" smtClean="0">
                <a:ln>
                  <a:noFill/>
                </a:ln>
                <a:solidFill>
                  <a:srgbClr val="C0504D">
                    <a:lumMod val="75000"/>
                  </a:srgbClr>
                </a:solidFill>
                <a:effectLst/>
                <a:uLnTx/>
                <a:uFillTx/>
                <a:latin typeface="Arial"/>
                <a:ea typeface="+mn-ea"/>
                <a:cs typeface="Arial"/>
              </a:rPr>
              <a:t>&gt;</a:t>
            </a:r>
            <a:endParaRPr kumimoji="0" lang="en-US" sz="1600" b="1" i="1" u="none" strike="noStrike" kern="1200" cap="none" spc="0" normalizeH="0" baseline="0" noProof="0" dirty="0">
              <a:ln>
                <a:noFill/>
              </a:ln>
              <a:solidFill>
                <a:prstClr val="white">
                  <a:lumMod val="75000"/>
                </a:prstClr>
              </a:solidFill>
              <a:effectLst/>
              <a:uLnTx/>
              <a:uFillTx/>
              <a:latin typeface="Arial"/>
              <a:ea typeface="+mn-ea"/>
              <a:cs typeface="Arial"/>
            </a:endParaRP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&lt;/web-app&gt;</a:t>
            </a:r>
            <a:endPar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endParaRPr>
          </a:p>
        </p:txBody>
      </p:sp>
      <p:sp>
        <p:nvSpPr>
          <p:cNvPr id="19" name="Содержимое 4"/>
          <p:cNvSpPr txBox="1">
            <a:spLocks/>
          </p:cNvSpPr>
          <p:nvPr/>
        </p:nvSpPr>
        <p:spPr bwMode="auto">
          <a:xfrm>
            <a:off x="457593" y="5034965"/>
            <a:ext cx="8229600" cy="964531"/>
          </a:xfrm>
          <a:prstGeom prst="rect">
            <a:avLst/>
          </a:prstGeom>
          <a:noFill/>
          <a:ln w="9525">
            <a:solidFill>
              <a:srgbClr val="4F81BD"/>
            </a:solid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err="1" smtClean="0">
                <a:ln>
                  <a:noFill/>
                </a:ln>
                <a:solidFill>
                  <a:srgbClr val="4F81BD">
                    <a:lumMod val="75000"/>
                  </a:srgbClr>
                </a:solidFill>
                <a:effectLst/>
                <a:uLnTx/>
                <a:uFillTx/>
                <a:latin typeface="Arial"/>
                <a:ea typeface="+mn-ea"/>
                <a:cs typeface="Arial"/>
              </a:rPr>
              <a:t>RequestDispatcher</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 </a:t>
            </a:r>
            <a:r>
              <a:rPr kumimoji="0" lang="en-US" sz="1600" b="1" i="0" u="none" strike="noStrike" kern="1200" cap="none" spc="0" normalizeH="0" baseline="0" noProof="0" dirty="0" err="1">
                <a:ln>
                  <a:noFill/>
                </a:ln>
                <a:solidFill>
                  <a:srgbClr val="4F81BD">
                    <a:lumMod val="75000"/>
                  </a:srgbClr>
                </a:solidFill>
                <a:effectLst/>
                <a:uLnTx/>
                <a:uFillTx/>
                <a:latin typeface="Arial"/>
                <a:ea typeface="+mn-ea"/>
                <a:cs typeface="Arial"/>
              </a:rPr>
              <a:t>rd</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 </a:t>
            </a:r>
            <a:r>
              <a:rPr kumimoji="0" lang="en-US" sz="1600" b="1" i="0" u="none" strike="noStrike" kern="1200" cap="none" spc="0" normalizeH="0" baseline="0" noProof="0" dirty="0" err="1">
                <a:ln>
                  <a:noFill/>
                </a:ln>
                <a:solidFill>
                  <a:srgbClr val="4F81BD">
                    <a:lumMod val="75000"/>
                  </a:srgbClr>
                </a:solidFill>
                <a:effectLst/>
                <a:uLnTx/>
                <a:uFillTx/>
                <a:latin typeface="Arial"/>
                <a:ea typeface="+mn-ea"/>
                <a:cs typeface="Arial"/>
              </a:rPr>
              <a:t>req.getRequestDispatcher</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a:t>
            </a:r>
            <a:r>
              <a:rPr kumimoji="0" lang="en-US" sz="1600" b="1" i="0" u="none" strike="noStrike" kern="1200" cap="none" spc="0" normalizeH="0" baseline="0" noProof="0" dirty="0" err="1">
                <a:ln>
                  <a:noFill/>
                </a:ln>
                <a:solidFill>
                  <a:srgbClr val="4F81BD">
                    <a:lumMod val="75000"/>
                  </a:srgbClr>
                </a:solidFill>
                <a:effectLst/>
                <a:uLnTx/>
                <a:uFillTx/>
                <a:latin typeface="Arial"/>
                <a:ea typeface="+mn-ea"/>
                <a:cs typeface="Arial"/>
              </a:rPr>
              <a:t>first.jsp</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err="1" smtClean="0">
                <a:ln>
                  <a:noFill/>
                </a:ln>
                <a:solidFill>
                  <a:srgbClr val="4F81BD">
                    <a:lumMod val="75000"/>
                  </a:srgbClr>
                </a:solidFill>
                <a:effectLst/>
                <a:uLnTx/>
                <a:uFillTx/>
                <a:latin typeface="Arial"/>
                <a:ea typeface="+mn-ea"/>
                <a:cs typeface="Arial"/>
              </a:rPr>
              <a:t>rd.forward</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a:t>
            </a:r>
            <a:r>
              <a:rPr kumimoji="0" lang="en-US" sz="1600" b="1" i="0" u="none" strike="noStrike" kern="1200" cap="none" spc="0" normalizeH="0" baseline="0" noProof="0" dirty="0" err="1" smtClean="0">
                <a:ln>
                  <a:noFill/>
                </a:ln>
                <a:solidFill>
                  <a:srgbClr val="4F81BD">
                    <a:lumMod val="75000"/>
                  </a:srgbClr>
                </a:solidFill>
                <a:effectLst/>
                <a:uLnTx/>
                <a:uFillTx/>
                <a:latin typeface="Arial"/>
                <a:ea typeface="+mn-ea"/>
                <a:cs typeface="Arial"/>
              </a:rPr>
              <a:t>req</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a:t>
            </a:r>
            <a:r>
              <a:rPr kumimoji="0" lang="en-US" sz="1600" b="1" i="0" u="none" strike="noStrike" kern="1200" cap="none" spc="0" normalizeH="0" baseline="0" noProof="0" dirty="0" err="1">
                <a:ln>
                  <a:noFill/>
                </a:ln>
                <a:solidFill>
                  <a:srgbClr val="4F81BD">
                    <a:lumMod val="75000"/>
                  </a:srgbClr>
                </a:solidFill>
                <a:effectLst/>
                <a:uLnTx/>
                <a:uFillTx/>
                <a:latin typeface="Arial"/>
                <a:ea typeface="+mn-ea"/>
                <a:cs typeface="Arial"/>
              </a:rPr>
              <a:t>resp</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a:t>
            </a:r>
          </a:p>
        </p:txBody>
      </p:sp>
      <p:sp>
        <p:nvSpPr>
          <p:cNvPr id="20" name="TextBox 19"/>
          <p:cNvSpPr txBox="1"/>
          <p:nvPr/>
        </p:nvSpPr>
        <p:spPr bwMode="auto">
          <a:xfrm>
            <a:off x="457593" y="4634855"/>
            <a:ext cx="1481496"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err="1" smtClean="0">
                <a:ln>
                  <a:noFill/>
                </a:ln>
                <a:solidFill>
                  <a:prstClr val="black"/>
                </a:solidFill>
                <a:effectLst/>
                <a:uLnTx/>
                <a:uFillTx/>
              </a:rPr>
              <a:t>FirstServlet</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sp>
        <p:nvSpPr>
          <p:cNvPr id="21" name="TextBox 20"/>
          <p:cNvSpPr txBox="1"/>
          <p:nvPr/>
        </p:nvSpPr>
        <p:spPr bwMode="auto">
          <a:xfrm>
            <a:off x="457200" y="1037803"/>
            <a:ext cx="1125629"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smtClean="0">
                <a:ln>
                  <a:noFill/>
                </a:ln>
                <a:solidFill>
                  <a:prstClr val="black"/>
                </a:solidFill>
                <a:effectLst/>
                <a:uLnTx/>
                <a:uFillTx/>
              </a:rPr>
              <a:t>web.xml</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spTree>
    <p:extLst>
      <p:ext uri="{BB962C8B-B14F-4D97-AF65-F5344CB8AC3E}">
        <p14:creationId xmlns:p14="http://schemas.microsoft.com/office/powerpoint/2010/main" val="642813987"/>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Модель </a:t>
            </a:r>
            <a:r>
              <a:rPr lang="en-US" dirty="0"/>
              <a:t>MVC</a:t>
            </a:r>
          </a:p>
        </p:txBody>
      </p:sp>
      <p:graphicFrame>
        <p:nvGraphicFramePr>
          <p:cNvPr id="10" name="Объект 4"/>
          <p:cNvGraphicFramePr>
            <a:graphicFrameLocks/>
          </p:cNvGraphicFramePr>
          <p:nvPr>
            <p:extLst>
              <p:ext uri="{D42A27DB-BD31-4B8C-83A1-F6EECF244321}">
                <p14:modId xmlns:p14="http://schemas.microsoft.com/office/powerpoint/2010/main" val="644481278"/>
              </p:ext>
            </p:extLst>
          </p:nvPr>
        </p:nvGraphicFramePr>
        <p:xfrm>
          <a:off x="457200" y="1143000"/>
          <a:ext cx="8229600"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Стрелка вправо 10"/>
          <p:cNvSpPr/>
          <p:nvPr/>
        </p:nvSpPr>
        <p:spPr>
          <a:xfrm rot="10800000">
            <a:off x="3851921" y="4709250"/>
            <a:ext cx="1314577" cy="441409"/>
          </a:xfrm>
          <a:prstGeom prst="rightArrow">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black"/>
              </a:solidFill>
              <a:effectLst/>
              <a:uLnTx/>
              <a:uFillTx/>
              <a:latin typeface="Arial"/>
              <a:ea typeface="+mn-ea"/>
              <a:cs typeface="+mn-cs"/>
            </a:endParaRPr>
          </a:p>
        </p:txBody>
      </p:sp>
      <p:sp>
        <p:nvSpPr>
          <p:cNvPr id="12" name="Стрелка вправо 11"/>
          <p:cNvSpPr/>
          <p:nvPr/>
        </p:nvSpPr>
        <p:spPr>
          <a:xfrm rot="18136617">
            <a:off x="2292073" y="3309342"/>
            <a:ext cx="1314577" cy="441409"/>
          </a:xfrm>
          <a:prstGeom prst="rightArrow">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2412684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a:spLocks noGrp="1"/>
          </p:cNvSpPr>
          <p:nvPr>
            <p:ph sz="half" idx="4294967295"/>
          </p:nvPr>
        </p:nvSpPr>
        <p:spPr>
          <a:xfrm>
            <a:off x="1733551" y="2762250"/>
            <a:ext cx="5791200" cy="1162050"/>
          </a:xfrm>
          <a:prstGeom prst="rect">
            <a:avLst/>
          </a:prstGeom>
        </p:spPr>
        <p:txBody>
          <a:bodyPr/>
          <a:lstStyle/>
          <a:p>
            <a:pPr marL="0" indent="0" algn="ctr" eaLnBrk="1" hangingPunct="1">
              <a:buNone/>
            </a:pPr>
            <a:r>
              <a:rPr lang="ru-RU" altLang="ru-RU" sz="6000" dirty="0" smtClean="0">
                <a:solidFill>
                  <a:schemeClr val="accent3">
                    <a:lumMod val="75000"/>
                  </a:schemeClr>
                </a:solidFill>
                <a:effectLst>
                  <a:outerShdw blurRad="38100" dist="38100" dir="2700000" algn="tl">
                    <a:srgbClr val="000000">
                      <a:alpha val="43137"/>
                    </a:srgbClr>
                  </a:outerShdw>
                </a:effectLst>
                <a:latin typeface="Arial" charset="0"/>
                <a:cs typeface="Arial" charset="0"/>
              </a:rPr>
              <a:t>Синтаксис </a:t>
            </a:r>
            <a:r>
              <a:rPr lang="en-US" altLang="ru-RU" sz="6000" dirty="0" smtClean="0">
                <a:solidFill>
                  <a:schemeClr val="accent3">
                    <a:lumMod val="75000"/>
                  </a:schemeClr>
                </a:solidFill>
                <a:effectLst>
                  <a:outerShdw blurRad="38100" dist="38100" dir="2700000" algn="tl">
                    <a:srgbClr val="000000">
                      <a:alpha val="43137"/>
                    </a:srgbClr>
                  </a:outerShdw>
                </a:effectLst>
                <a:latin typeface="Arial" charset="0"/>
                <a:cs typeface="Arial" charset="0"/>
              </a:rPr>
              <a:t>JSP</a:t>
            </a:r>
          </a:p>
        </p:txBody>
      </p:sp>
      <p:sp>
        <p:nvSpPr>
          <p:cNvPr id="3" name="Текст 5"/>
          <p:cNvSpPr txBox="1">
            <a:spLocks/>
          </p:cNvSpPr>
          <p:nvPr/>
        </p:nvSpPr>
        <p:spPr>
          <a:xfrm>
            <a:off x="500060" y="4085031"/>
            <a:ext cx="8181975" cy="750094"/>
          </a:xfrm>
          <a:prstGeom prst="rect">
            <a:avLst/>
          </a:prstGeom>
        </p:spPr>
        <p:txBody>
          <a:bodyPr/>
          <a:lstStyle>
            <a:lvl1pPr marL="341313" indent="-341313" algn="l" defTabSz="912813"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1363" indent="-284163" algn="l" defTabSz="912813"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1413" indent="-227013" algn="l" defTabSz="912813"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5986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58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hangingPunct="1">
              <a:buNone/>
            </a:pPr>
            <a:r>
              <a:rPr lang="ru-RU" sz="2800" b="1" dirty="0">
                <a:latin typeface="Arial" charset="0"/>
                <a:cs typeface="Arial" charset="0"/>
              </a:rPr>
              <a:t>А что же там можно писать?</a:t>
            </a:r>
          </a:p>
        </p:txBody>
      </p:sp>
    </p:spTree>
    <p:extLst>
      <p:ext uri="{BB962C8B-B14F-4D97-AF65-F5344CB8AC3E}">
        <p14:creationId xmlns:p14="http://schemas.microsoft.com/office/powerpoint/2010/main" val="3960615332"/>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Директивы </a:t>
            </a:r>
            <a:endParaRPr lang="en-US" dirty="0"/>
          </a:p>
        </p:txBody>
      </p:sp>
      <p:sp>
        <p:nvSpPr>
          <p:cNvPr id="5" name="Объект 2"/>
          <p:cNvSpPr txBox="1">
            <a:spLocks/>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&lt;%@ </a:t>
            </a:r>
            <a:r>
              <a:rPr kumimoji="0" lang="en-US" sz="24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page </a:t>
            </a:r>
            <a:endParaRPr kumimoji="0" lang="ru-RU" sz="24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err="1" smtClean="0">
                <a:ln>
                  <a:noFill/>
                </a:ln>
                <a:solidFill>
                  <a:srgbClr val="4F81BD">
                    <a:lumMod val="75000"/>
                  </a:srgbClr>
                </a:solidFill>
                <a:effectLst/>
                <a:uLnTx/>
                <a:uFillTx/>
                <a:latin typeface="Courier New" pitchFamily="49" charset="0"/>
                <a:ea typeface="+mn-ea"/>
                <a:cs typeface="Courier New" pitchFamily="49" charset="0"/>
              </a:rPr>
              <a:t>contentType</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a:t>
            </a:r>
            <a:r>
              <a:rPr kumimoji="0" lang="en-US" sz="24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"text/html;</a:t>
            </a:r>
            <a:r>
              <a:rPr kumimoji="0" lang="ru-RU" sz="24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charset=UTF-8" </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%&gt;</a:t>
            </a:r>
            <a:endParaRPr kumimoji="0" lang="ru-RU"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endParaRPr kumimoji="0" lang="ru-RU"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endPar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&lt;%@ </a:t>
            </a:r>
            <a:r>
              <a:rPr kumimoji="0" lang="en-US" sz="24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page</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session=</a:t>
            </a:r>
            <a:r>
              <a:rPr kumimoji="0" lang="en-US" sz="24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"false" </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%&gt;</a:t>
            </a:r>
            <a:endParaRPr kumimoji="0" lang="ru-RU" sz="2400" b="1" i="0" u="none" strike="noStrike" kern="1200" cap="none" spc="0" normalizeH="0" baseline="0" noProof="0" dirty="0">
              <a:ln>
                <a:noFill/>
              </a:ln>
              <a:solidFill>
                <a:sysClr val="windowText" lastClr="000000"/>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2684637935"/>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Language</a:t>
            </a:r>
          </a:p>
        </p:txBody>
      </p:sp>
      <p:sp>
        <p:nvSpPr>
          <p:cNvPr id="18" name="Объект 2"/>
          <p:cNvSpPr txBox="1">
            <a:spLocks/>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1" i="0" u="none" strike="noStrike" kern="1200" cap="none" spc="0" normalizeH="0" baseline="0" noProof="0" dirty="0" smtClean="0">
                <a:ln>
                  <a:noFill/>
                </a:ln>
                <a:solidFill>
                  <a:srgbClr val="C0504D"/>
                </a:solidFill>
                <a:effectLst/>
                <a:uLnTx/>
                <a:uFillTx/>
                <a:latin typeface="Courier New" panose="02070309020205020404" pitchFamily="49" charset="0"/>
                <a:ea typeface="+mn-ea"/>
                <a:cs typeface="Courier New" panose="02070309020205020404" pitchFamily="49" charset="0"/>
              </a:rPr>
              <a:t>${</a:t>
            </a:r>
            <a:r>
              <a:rPr kumimoji="0" lang="en-US" sz="3200" b="1" i="0" u="none" strike="noStrike" kern="1200" cap="none" spc="0" normalizeH="0" baseline="0" noProof="0" dirty="0" smtClean="0">
                <a:ln>
                  <a:noFill/>
                </a:ln>
                <a:solidFill>
                  <a:srgbClr val="4F81BD">
                    <a:lumMod val="75000"/>
                  </a:srgbClr>
                </a:solidFill>
                <a:effectLst/>
                <a:uLnTx/>
                <a:uFillTx/>
                <a:latin typeface="Courier New" panose="02070309020205020404" pitchFamily="49" charset="0"/>
                <a:ea typeface="+mn-ea"/>
                <a:cs typeface="Courier New" panose="02070309020205020404" pitchFamily="49" charset="0"/>
              </a:rPr>
              <a:t>&lt;</a:t>
            </a:r>
            <a:r>
              <a:rPr kumimoji="0" lang="ru-RU" sz="3200" b="1" i="0" u="none" strike="noStrike" kern="1200" cap="none" spc="0" normalizeH="0" baseline="0" noProof="0" dirty="0" smtClean="0">
                <a:ln>
                  <a:noFill/>
                </a:ln>
                <a:solidFill>
                  <a:srgbClr val="4F81BD">
                    <a:lumMod val="75000"/>
                  </a:srgbClr>
                </a:solidFill>
                <a:effectLst/>
                <a:uLnTx/>
                <a:uFillTx/>
                <a:latin typeface="Courier New" panose="02070309020205020404" pitchFamily="49" charset="0"/>
                <a:ea typeface="+mn-ea"/>
                <a:cs typeface="Courier New" panose="02070309020205020404" pitchFamily="49" charset="0"/>
              </a:rPr>
              <a:t>выражение</a:t>
            </a:r>
            <a:r>
              <a:rPr kumimoji="0" lang="en-US" sz="3200" b="1" i="0" u="none" strike="noStrike" kern="1200" cap="none" spc="0" normalizeH="0" baseline="0" noProof="0" dirty="0" smtClean="0">
                <a:ln>
                  <a:noFill/>
                </a:ln>
                <a:solidFill>
                  <a:srgbClr val="4F81BD">
                    <a:lumMod val="75000"/>
                  </a:srgbClr>
                </a:solidFill>
                <a:effectLst/>
                <a:uLnTx/>
                <a:uFillTx/>
                <a:latin typeface="Courier New" panose="02070309020205020404" pitchFamily="49" charset="0"/>
                <a:ea typeface="+mn-ea"/>
                <a:cs typeface="Courier New" panose="02070309020205020404" pitchFamily="49" charset="0"/>
              </a:rPr>
              <a:t>&gt;</a:t>
            </a:r>
            <a:r>
              <a:rPr kumimoji="0" lang="en-US" sz="3200" b="1" i="0" u="none" strike="noStrike" kern="1200" cap="none" spc="0" normalizeH="0" baseline="0" noProof="0" dirty="0" smtClean="0">
                <a:ln>
                  <a:noFill/>
                </a:ln>
                <a:solidFill>
                  <a:srgbClr val="C0504D"/>
                </a:solidFill>
                <a:effectLst/>
                <a:uLnTx/>
                <a:uFillTx/>
                <a:latin typeface="Courier New" panose="02070309020205020404" pitchFamily="49" charset="0"/>
                <a:ea typeface="+mn-ea"/>
                <a:cs typeface="Courier New" panose="02070309020205020404" pitchFamily="49" charset="0"/>
              </a:rPr>
              <a:t>}</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endParaRPr kumimoji="0" lang="ru-RU" sz="3200" b="0" i="0" u="none" strike="noStrike" kern="1200" cap="none" spc="0" normalizeH="0" baseline="0" noProof="0" dirty="0" smtClean="0">
              <a:ln>
                <a:noFill/>
              </a:ln>
              <a:solidFill>
                <a:srgbClr val="C0504D"/>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dirty="0" smtClean="0">
                <a:ln>
                  <a:noFill/>
                </a:ln>
                <a:solidFill>
                  <a:sysClr val="windowText" lastClr="000000"/>
                </a:solidFill>
                <a:effectLst/>
                <a:uLnTx/>
                <a:uFillTx/>
                <a:latin typeface="Arial"/>
                <a:ea typeface="+mn-ea"/>
                <a:cs typeface="Arial"/>
              </a:rPr>
              <a:t>Переменные</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smtClean="0">
                <a:ln>
                  <a:noFill/>
                </a:ln>
                <a:solidFill>
                  <a:srgbClr val="4F81BD">
                    <a:lumMod val="75000"/>
                  </a:srgbClr>
                </a:solidFill>
                <a:effectLst/>
                <a:uLnTx/>
                <a:uFillTx/>
                <a:latin typeface="Courier New" panose="02070309020205020404" pitchFamily="49" charset="0"/>
                <a:ea typeface="+mn-ea"/>
                <a:cs typeface="Courier New" panose="02070309020205020404" pitchFamily="49" charset="0"/>
              </a:rPr>
              <a:t>customer</a:t>
            </a:r>
            <a:r>
              <a:rPr kumimoji="0" lang="en-US"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endParaRPr kumimoji="0" lang="ru-RU"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smtClean="0">
                <a:ln>
                  <a:noFill/>
                </a:ln>
                <a:solidFill>
                  <a:srgbClr val="4F81BD">
                    <a:lumMod val="75000"/>
                  </a:srgbClr>
                </a:solidFill>
                <a:effectLst/>
                <a:uLnTx/>
                <a:uFillTx/>
                <a:latin typeface="Courier New" panose="02070309020205020404" pitchFamily="49" charset="0"/>
                <a:ea typeface="+mn-ea"/>
                <a:cs typeface="Courier New" panose="02070309020205020404" pitchFamily="49" charset="0"/>
              </a:rPr>
              <a:t>customer</a:t>
            </a:r>
            <a:r>
              <a:rPr kumimoji="0" lang="en-US" sz="2400" b="1" i="0" u="none" strike="noStrike" kern="1200" cap="none" spc="0" normalizeH="0" baseline="0" noProof="0" dirty="0" smtClean="0">
                <a:ln>
                  <a:noFill/>
                </a:ln>
                <a:solidFill>
                  <a:srgbClr val="9BBB59">
                    <a:lumMod val="75000"/>
                  </a:srgbClr>
                </a:solidFill>
                <a:effectLst/>
                <a:uLnTx/>
                <a:uFillTx/>
                <a:latin typeface="Courier New" panose="02070309020205020404" pitchFamily="49" charset="0"/>
                <a:ea typeface="+mn-ea"/>
                <a:cs typeface="Courier New" panose="02070309020205020404" pitchFamily="49" charset="0"/>
              </a:rPr>
              <a:t>.name</a:t>
            </a:r>
            <a:r>
              <a:rPr kumimoji="0" lang="en-US"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400" b="0" i="0" u="none" strike="noStrike" kern="1200" cap="none" spc="0" normalizeH="0" baseline="0" noProof="0" dirty="0" smtClean="0">
                <a:ln>
                  <a:noFill/>
                </a:ln>
                <a:solidFill>
                  <a:sysClr val="windowText" lastClr="000000"/>
                </a:solidFill>
                <a:effectLst/>
                <a:uLnTx/>
                <a:uFillTx/>
                <a:latin typeface="Arial"/>
                <a:ea typeface="+mn-ea"/>
                <a:cs typeface="Courier New" panose="02070309020205020404" pitchFamily="49" charset="0"/>
              </a:rPr>
              <a:t> </a:t>
            </a:r>
            <a:r>
              <a:rPr kumimoji="0" lang="ru-RU" sz="2400" b="0" i="0" u="none" strike="noStrike" kern="1200" cap="none" spc="0" normalizeH="0" baseline="0" noProof="0" dirty="0" smtClean="0">
                <a:ln>
                  <a:noFill/>
                </a:ln>
                <a:solidFill>
                  <a:sysClr val="windowText" lastClr="000000"/>
                </a:solidFill>
                <a:effectLst/>
                <a:uLnTx/>
                <a:uFillTx/>
                <a:latin typeface="Arial"/>
                <a:ea typeface="+mn-ea"/>
                <a:cs typeface="Courier New" panose="02070309020205020404" pitchFamily="49" charset="0"/>
              </a:rPr>
              <a:t>или </a:t>
            </a:r>
            <a:r>
              <a:rPr kumimoji="0" lang="en-US"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smtClean="0">
                <a:ln>
                  <a:noFill/>
                </a:ln>
                <a:solidFill>
                  <a:srgbClr val="4F81BD">
                    <a:lumMod val="75000"/>
                  </a:srgbClr>
                </a:solidFill>
                <a:effectLst/>
                <a:uLnTx/>
                <a:uFillTx/>
                <a:latin typeface="Courier New" panose="02070309020205020404" pitchFamily="49" charset="0"/>
                <a:ea typeface="+mn-ea"/>
                <a:cs typeface="Courier New" panose="02070309020205020404" pitchFamily="49" charset="0"/>
              </a:rPr>
              <a:t>customer</a:t>
            </a:r>
            <a:r>
              <a:rPr kumimoji="0" lang="en-US"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smtClean="0">
                <a:ln>
                  <a:noFill/>
                </a:ln>
                <a:solidFill>
                  <a:srgbClr val="9BBB59">
                    <a:lumMod val="75000"/>
                  </a:srgbClr>
                </a:solidFill>
                <a:effectLst/>
                <a:uLnTx/>
                <a:uFillTx/>
                <a:latin typeface="Courier New" panose="02070309020205020404" pitchFamily="49" charset="0"/>
                <a:ea typeface="+mn-ea"/>
                <a:cs typeface="Courier New" panose="02070309020205020404" pitchFamily="49" charset="0"/>
              </a:rPr>
              <a:t>"name"</a:t>
            </a:r>
            <a:r>
              <a:rPr kumimoji="0" lang="en-US"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endParaRPr kumimoji="0" lang="ru-RU"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endParaRPr kumimoji="0" lang="ru-RU"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endParaRPr kumimoji="0" lang="en-US"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endParaRPr kumimoji="0" lang="en-US"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err="1" smtClean="0">
                <a:ln>
                  <a:noFill/>
                </a:ln>
                <a:solidFill>
                  <a:srgbClr val="4F81BD">
                    <a:lumMod val="75000"/>
                  </a:srgbClr>
                </a:solidFill>
                <a:effectLst/>
                <a:uLnTx/>
                <a:uFillTx/>
                <a:latin typeface="Courier New" panose="02070309020205020404" pitchFamily="49" charset="0"/>
                <a:ea typeface="+mn-ea"/>
                <a:cs typeface="Courier New" panose="02070309020205020404" pitchFamily="49" charset="0"/>
              </a:rPr>
              <a:t>myArray</a:t>
            </a:r>
            <a:r>
              <a:rPr kumimoji="0" lang="en-US"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400" b="1" i="0" u="none" strike="noStrike" kern="1200" cap="none" spc="0" normalizeH="0" baseline="0" noProof="0" dirty="0" smtClean="0">
                <a:ln>
                  <a:noFill/>
                </a:ln>
                <a:solidFill>
                  <a:srgbClr val="9BBB59">
                    <a:lumMod val="75000"/>
                  </a:srgbClr>
                </a:solidFill>
                <a:effectLst/>
                <a:uLnTx/>
                <a:uFillTx/>
                <a:latin typeface="Courier New" panose="02070309020205020404" pitchFamily="49" charset="0"/>
                <a:ea typeface="+mn-ea"/>
                <a:cs typeface="Courier New" panose="02070309020205020404" pitchFamily="49" charset="0"/>
              </a:rPr>
              <a:t>1</a:t>
            </a:r>
            <a:r>
              <a:rPr kumimoji="0" lang="en-US" sz="24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400" b="0" i="0" u="none" strike="noStrike" kern="1200" cap="none" spc="0" normalizeH="0" baseline="0" noProof="0" dirty="0" smtClean="0">
                <a:ln>
                  <a:noFill/>
                </a:ln>
                <a:solidFill>
                  <a:sysClr val="windowText" lastClr="000000"/>
                </a:solidFill>
                <a:effectLst/>
                <a:uLnTx/>
                <a:uFillTx/>
                <a:latin typeface="Arial"/>
                <a:ea typeface="+mn-ea"/>
                <a:cs typeface="Arial"/>
              </a:rPr>
              <a:t> </a:t>
            </a:r>
            <a:endParaRPr kumimoji="0" lang="ru-RU" sz="2400" b="0" i="0" u="none" strike="noStrike" kern="1200" cap="none" spc="0" normalizeH="0" baseline="0" noProof="0" dirty="0" smtClean="0">
              <a:ln>
                <a:noFill/>
              </a:ln>
              <a:solidFill>
                <a:sysClr val="windowText" lastClr="000000"/>
              </a:solidFill>
              <a:effectLst/>
              <a:uLnTx/>
              <a:uFillTx/>
              <a:latin typeface="Arial"/>
              <a:ea typeface="+mn-ea"/>
              <a:cs typeface="Arial"/>
            </a:endParaRPr>
          </a:p>
        </p:txBody>
      </p:sp>
      <p:sp>
        <p:nvSpPr>
          <p:cNvPr id="19" name="Правая фигурная скобка 18"/>
          <p:cNvSpPr/>
          <p:nvPr/>
        </p:nvSpPr>
        <p:spPr>
          <a:xfrm rot="5400000">
            <a:off x="4716016" y="404664"/>
            <a:ext cx="216024" cy="6840760"/>
          </a:xfrm>
          <a:prstGeom prst="rightBrace">
            <a:avLst>
              <a:gd name="adj1" fmla="val 55117"/>
              <a:gd name="adj2"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black"/>
              </a:solidFill>
              <a:effectLst/>
              <a:uLnTx/>
              <a:uFillTx/>
              <a:latin typeface="Arial"/>
              <a:ea typeface="+mn-ea"/>
              <a:cs typeface="+mn-cs"/>
            </a:endParaRPr>
          </a:p>
        </p:txBody>
      </p:sp>
      <p:cxnSp>
        <p:nvCxnSpPr>
          <p:cNvPr id="20" name="Прямая со стрелкой 19"/>
          <p:cNvCxnSpPr>
            <a:stCxn id="19" idx="1"/>
          </p:cNvCxnSpPr>
          <p:nvPr/>
        </p:nvCxnSpPr>
        <p:spPr>
          <a:xfrm flipH="1">
            <a:off x="3851920" y="3933056"/>
            <a:ext cx="972108" cy="216024"/>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21" name="Прямая со стрелкой 20"/>
          <p:cNvCxnSpPr>
            <a:stCxn id="19" idx="1"/>
          </p:cNvCxnSpPr>
          <p:nvPr/>
        </p:nvCxnSpPr>
        <p:spPr>
          <a:xfrm>
            <a:off x="4824028" y="3933056"/>
            <a:ext cx="0" cy="216024"/>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22" name="Прямая со стрелкой 21"/>
          <p:cNvCxnSpPr>
            <a:stCxn id="19" idx="1"/>
          </p:cNvCxnSpPr>
          <p:nvPr/>
        </p:nvCxnSpPr>
        <p:spPr>
          <a:xfrm>
            <a:off x="4824028" y="3933056"/>
            <a:ext cx="1044116" cy="216024"/>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23" name="TextBox 22"/>
          <p:cNvSpPr txBox="1"/>
          <p:nvPr/>
        </p:nvSpPr>
        <p:spPr bwMode="auto">
          <a:xfrm>
            <a:off x="3275856" y="4149080"/>
            <a:ext cx="784189"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sz="2000" dirty="0" smtClean="0">
                <a:solidFill>
                  <a:prstClr val="black"/>
                </a:solidFill>
                <a:latin typeface="Arial"/>
                <a:cs typeface="Arial"/>
              </a:rPr>
              <a:t>Bean</a:t>
            </a:r>
            <a:endParaRPr lang="ru-RU" sz="2000" dirty="0" smtClean="0">
              <a:solidFill>
                <a:prstClr val="black"/>
              </a:solidFill>
              <a:latin typeface="Arial"/>
              <a:cs typeface="Arial"/>
            </a:endParaRPr>
          </a:p>
        </p:txBody>
      </p:sp>
      <p:sp>
        <p:nvSpPr>
          <p:cNvPr id="24" name="TextBox 23"/>
          <p:cNvSpPr txBox="1"/>
          <p:nvPr/>
        </p:nvSpPr>
        <p:spPr bwMode="auto">
          <a:xfrm>
            <a:off x="4431933" y="4149080"/>
            <a:ext cx="683200"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sz="2000" dirty="0" smtClean="0">
                <a:solidFill>
                  <a:prstClr val="black"/>
                </a:solidFill>
                <a:latin typeface="Arial"/>
                <a:cs typeface="Arial"/>
              </a:rPr>
              <a:t>Map</a:t>
            </a:r>
            <a:endParaRPr lang="ru-RU" sz="2000" dirty="0" smtClean="0">
              <a:solidFill>
                <a:prstClr val="black"/>
              </a:solidFill>
              <a:latin typeface="Arial"/>
              <a:cs typeface="Arial"/>
            </a:endParaRPr>
          </a:p>
        </p:txBody>
      </p:sp>
      <p:sp>
        <p:nvSpPr>
          <p:cNvPr id="25" name="TextBox 24"/>
          <p:cNvSpPr txBox="1"/>
          <p:nvPr/>
        </p:nvSpPr>
        <p:spPr bwMode="auto">
          <a:xfrm>
            <a:off x="5476049" y="4149080"/>
            <a:ext cx="1282723"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sz="2000" dirty="0" smtClean="0">
                <a:solidFill>
                  <a:prstClr val="black"/>
                </a:solidFill>
                <a:latin typeface="Arial"/>
                <a:cs typeface="Arial"/>
              </a:rPr>
              <a:t>Resource</a:t>
            </a:r>
            <a:endParaRPr lang="ru-RU" sz="2000" dirty="0" smtClean="0">
              <a:solidFill>
                <a:prstClr val="black"/>
              </a:solidFill>
              <a:latin typeface="Arial"/>
              <a:cs typeface="Arial"/>
            </a:endParaRPr>
          </a:p>
        </p:txBody>
      </p:sp>
      <p:cxnSp>
        <p:nvCxnSpPr>
          <p:cNvPr id="26" name="Прямая со стрелкой 25"/>
          <p:cNvCxnSpPr/>
          <p:nvPr/>
        </p:nvCxnSpPr>
        <p:spPr>
          <a:xfrm flipV="1">
            <a:off x="3851920" y="4941168"/>
            <a:ext cx="720080" cy="28803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27" name="Прямая со стрелкой 26"/>
          <p:cNvCxnSpPr/>
          <p:nvPr/>
        </p:nvCxnSpPr>
        <p:spPr>
          <a:xfrm>
            <a:off x="3851920" y="5373216"/>
            <a:ext cx="720080" cy="28803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28" name="TextBox 27"/>
          <p:cNvSpPr txBox="1"/>
          <p:nvPr/>
        </p:nvSpPr>
        <p:spPr bwMode="auto">
          <a:xfrm>
            <a:off x="4572000" y="4741113"/>
            <a:ext cx="797013"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sz="2000" dirty="0" smtClean="0">
                <a:solidFill>
                  <a:prstClr val="black"/>
                </a:solidFill>
                <a:latin typeface="Arial"/>
                <a:cs typeface="Arial"/>
              </a:rPr>
              <a:t>Array</a:t>
            </a:r>
            <a:endParaRPr lang="ru-RU" sz="2000" dirty="0" smtClean="0">
              <a:solidFill>
                <a:prstClr val="black"/>
              </a:solidFill>
              <a:latin typeface="Arial"/>
              <a:cs typeface="Arial"/>
            </a:endParaRPr>
          </a:p>
        </p:txBody>
      </p:sp>
      <p:sp>
        <p:nvSpPr>
          <p:cNvPr id="29" name="TextBox 28"/>
          <p:cNvSpPr txBox="1"/>
          <p:nvPr/>
        </p:nvSpPr>
        <p:spPr bwMode="auto">
          <a:xfrm>
            <a:off x="4572000" y="5461193"/>
            <a:ext cx="583814"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sz="2000" dirty="0" smtClean="0">
                <a:solidFill>
                  <a:prstClr val="black"/>
                </a:solidFill>
                <a:latin typeface="Arial"/>
                <a:cs typeface="Arial"/>
              </a:rPr>
              <a:t>List</a:t>
            </a:r>
            <a:endParaRPr lang="ru-RU" sz="2000" dirty="0" smtClean="0">
              <a:solidFill>
                <a:prstClr val="black"/>
              </a:solidFill>
              <a:latin typeface="Arial"/>
              <a:cs typeface="Arial"/>
            </a:endParaRPr>
          </a:p>
        </p:txBody>
      </p:sp>
    </p:spTree>
    <p:extLst>
      <p:ext uri="{BB962C8B-B14F-4D97-AF65-F5344CB8AC3E}">
        <p14:creationId xmlns:p14="http://schemas.microsoft.com/office/powerpoint/2010/main" val="23766666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p:bldP spid="24" grpId="0"/>
      <p:bldP spid="25" grpId="0"/>
      <p:bldP spid="28"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Scopes</a:t>
            </a:r>
          </a:p>
        </p:txBody>
      </p:sp>
      <p:sp>
        <p:nvSpPr>
          <p:cNvPr id="27" name="Скругленный прямоугольник 26"/>
          <p:cNvSpPr/>
          <p:nvPr/>
        </p:nvSpPr>
        <p:spPr>
          <a:xfrm>
            <a:off x="2051720" y="1077466"/>
            <a:ext cx="5256584" cy="5087838"/>
          </a:xfrm>
          <a:prstGeom prst="roundRect">
            <a:avLst/>
          </a:prstGeom>
          <a:gradFill rotWithShape="1">
            <a:gsLst>
              <a:gs pos="0">
                <a:srgbClr val="9BBB59">
                  <a:tint val="100000"/>
                  <a:shade val="100000"/>
                  <a:satMod val="130000"/>
                </a:srgbClr>
              </a:gs>
              <a:gs pos="100000">
                <a:srgbClr val="9BBB59">
                  <a:tint val="50000"/>
                  <a:shade val="100000"/>
                  <a:satMod val="350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Arial"/>
              <a:ea typeface="+mn-ea"/>
              <a:cs typeface="+mn-cs"/>
            </a:endParaRPr>
          </a:p>
        </p:txBody>
      </p:sp>
      <p:sp>
        <p:nvSpPr>
          <p:cNvPr id="28" name="Скругленный прямоугольник 27"/>
          <p:cNvSpPr/>
          <p:nvPr/>
        </p:nvSpPr>
        <p:spPr>
          <a:xfrm>
            <a:off x="2267744" y="1484784"/>
            <a:ext cx="3744416" cy="2304256"/>
          </a:xfrm>
          <a:prstGeom prst="round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Arial"/>
              <a:ea typeface="+mn-ea"/>
              <a:cs typeface="+mn-cs"/>
            </a:endParaRPr>
          </a:p>
        </p:txBody>
      </p:sp>
      <p:sp>
        <p:nvSpPr>
          <p:cNvPr id="29" name="Скругленный прямоугольник 28"/>
          <p:cNvSpPr/>
          <p:nvPr/>
        </p:nvSpPr>
        <p:spPr>
          <a:xfrm>
            <a:off x="2411760" y="1908448"/>
            <a:ext cx="2736304" cy="57606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a:ea typeface="+mn-ea"/>
                <a:cs typeface="+mn-cs"/>
              </a:rPr>
              <a:t>query = ‘bank’</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30" name="Скругленный прямоугольник 29"/>
          <p:cNvSpPr/>
          <p:nvPr/>
        </p:nvSpPr>
        <p:spPr>
          <a:xfrm>
            <a:off x="2411760" y="2636912"/>
            <a:ext cx="2736304" cy="57606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a:ea typeface="+mn-ea"/>
                <a:cs typeface="+mn-cs"/>
              </a:rPr>
              <a:t>query = ‘rob’</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31" name="Улыбающееся лицо 30"/>
          <p:cNvSpPr/>
          <p:nvPr/>
        </p:nvSpPr>
        <p:spPr>
          <a:xfrm>
            <a:off x="323528" y="2196480"/>
            <a:ext cx="648072" cy="576064"/>
          </a:xfrm>
          <a:prstGeom prst="smileyFac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Arial"/>
              <a:ea typeface="+mn-ea"/>
              <a:cs typeface="+mn-cs"/>
            </a:endParaRPr>
          </a:p>
        </p:txBody>
      </p:sp>
      <p:sp>
        <p:nvSpPr>
          <p:cNvPr id="32" name="Стрелка вправо 31"/>
          <p:cNvSpPr/>
          <p:nvPr/>
        </p:nvSpPr>
        <p:spPr>
          <a:xfrm>
            <a:off x="1259632" y="1908448"/>
            <a:ext cx="1080120" cy="576064"/>
          </a:xfrm>
          <a:prstGeom prst="rightArrow">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GET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33" name="Стрелка вправо 32"/>
          <p:cNvSpPr/>
          <p:nvPr/>
        </p:nvSpPr>
        <p:spPr>
          <a:xfrm>
            <a:off x="1259632" y="2636912"/>
            <a:ext cx="1080120" cy="576064"/>
          </a:xfrm>
          <a:prstGeom prst="rightArrow">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GET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34" name="TextBox 33"/>
          <p:cNvSpPr txBox="1"/>
          <p:nvPr/>
        </p:nvSpPr>
        <p:spPr bwMode="auto">
          <a:xfrm>
            <a:off x="3923928" y="3388930"/>
            <a:ext cx="1875834"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r" defTabSz="457200">
              <a:spcBef>
                <a:spcPct val="20000"/>
              </a:spcBef>
              <a:buFont typeface="Arial" charset="0"/>
              <a:buNone/>
            </a:pPr>
            <a:r>
              <a:rPr lang="en-US" sz="2000" dirty="0" smtClean="0">
                <a:solidFill>
                  <a:prstClr val="white"/>
                </a:solidFill>
                <a:latin typeface="Arial"/>
                <a:cs typeface="Arial"/>
              </a:rPr>
              <a:t>login = ‘</a:t>
            </a:r>
            <a:r>
              <a:rPr lang="en-US" sz="2000" dirty="0" err="1" smtClean="0">
                <a:solidFill>
                  <a:prstClr val="white"/>
                </a:solidFill>
                <a:latin typeface="Arial"/>
                <a:cs typeface="Arial"/>
              </a:rPr>
              <a:t>ivanov</a:t>
            </a:r>
            <a:r>
              <a:rPr lang="en-US" sz="2000" dirty="0" smtClean="0">
                <a:solidFill>
                  <a:prstClr val="white"/>
                </a:solidFill>
                <a:latin typeface="Arial"/>
                <a:cs typeface="Arial"/>
              </a:rPr>
              <a:t>’</a:t>
            </a:r>
            <a:endParaRPr lang="ru-RU" sz="2000" dirty="0" smtClean="0">
              <a:solidFill>
                <a:prstClr val="white"/>
              </a:solidFill>
              <a:latin typeface="Arial"/>
              <a:cs typeface="Arial"/>
            </a:endParaRPr>
          </a:p>
        </p:txBody>
      </p:sp>
      <p:sp>
        <p:nvSpPr>
          <p:cNvPr id="35" name="Улыбающееся лицо 34"/>
          <p:cNvSpPr/>
          <p:nvPr/>
        </p:nvSpPr>
        <p:spPr>
          <a:xfrm>
            <a:off x="323528" y="4140696"/>
            <a:ext cx="648072" cy="576064"/>
          </a:xfrm>
          <a:prstGeom prst="smileyFac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Arial"/>
              <a:ea typeface="+mn-ea"/>
              <a:cs typeface="+mn-cs"/>
            </a:endParaRPr>
          </a:p>
        </p:txBody>
      </p:sp>
      <p:sp>
        <p:nvSpPr>
          <p:cNvPr id="36" name="Скругленный прямоугольник 35"/>
          <p:cNvSpPr/>
          <p:nvPr/>
        </p:nvSpPr>
        <p:spPr>
          <a:xfrm>
            <a:off x="2267744" y="3996680"/>
            <a:ext cx="3744416" cy="1312113"/>
          </a:xfrm>
          <a:prstGeom prst="round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Arial"/>
              <a:ea typeface="+mn-ea"/>
              <a:cs typeface="+mn-cs"/>
            </a:endParaRPr>
          </a:p>
        </p:txBody>
      </p:sp>
      <p:sp>
        <p:nvSpPr>
          <p:cNvPr id="37" name="Стрелка вправо 36"/>
          <p:cNvSpPr/>
          <p:nvPr/>
        </p:nvSpPr>
        <p:spPr>
          <a:xfrm>
            <a:off x="1331640" y="4140696"/>
            <a:ext cx="1080120" cy="576064"/>
          </a:xfrm>
          <a:prstGeom prst="rightArrow">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GET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38" name="Скругленный прямоугольник 37"/>
          <p:cNvSpPr/>
          <p:nvPr/>
        </p:nvSpPr>
        <p:spPr>
          <a:xfrm>
            <a:off x="2555776" y="4140696"/>
            <a:ext cx="2736304" cy="57606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a:ea typeface="+mn-ea"/>
                <a:cs typeface="+mn-cs"/>
              </a:rPr>
              <a:t>query = ‘hello’</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39" name="TextBox 38"/>
          <p:cNvSpPr txBox="1"/>
          <p:nvPr/>
        </p:nvSpPr>
        <p:spPr bwMode="auto">
          <a:xfrm>
            <a:off x="4047359" y="4908683"/>
            <a:ext cx="1752403"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r" defTabSz="457200">
              <a:spcBef>
                <a:spcPct val="20000"/>
              </a:spcBef>
              <a:buFont typeface="Arial" charset="0"/>
              <a:buNone/>
            </a:pPr>
            <a:r>
              <a:rPr lang="en-US" sz="2000" dirty="0" smtClean="0">
                <a:solidFill>
                  <a:prstClr val="white"/>
                </a:solidFill>
                <a:latin typeface="Arial"/>
                <a:cs typeface="Arial"/>
              </a:rPr>
              <a:t>login = ‘</a:t>
            </a:r>
            <a:r>
              <a:rPr lang="en-US" sz="2000" dirty="0" err="1" smtClean="0">
                <a:solidFill>
                  <a:prstClr val="white"/>
                </a:solidFill>
                <a:latin typeface="Arial"/>
                <a:cs typeface="Arial"/>
              </a:rPr>
              <a:t>petya</a:t>
            </a:r>
            <a:r>
              <a:rPr lang="en-US" sz="2000" dirty="0" smtClean="0">
                <a:solidFill>
                  <a:prstClr val="white"/>
                </a:solidFill>
                <a:latin typeface="Arial"/>
                <a:cs typeface="Arial"/>
              </a:rPr>
              <a:t>’</a:t>
            </a:r>
            <a:endParaRPr lang="ru-RU" sz="2000" dirty="0" smtClean="0">
              <a:solidFill>
                <a:prstClr val="white"/>
              </a:solidFill>
              <a:latin typeface="Arial"/>
              <a:cs typeface="Arial"/>
            </a:endParaRPr>
          </a:p>
        </p:txBody>
      </p:sp>
      <p:sp>
        <p:nvSpPr>
          <p:cNvPr id="40" name="TextBox 39"/>
          <p:cNvSpPr txBox="1"/>
          <p:nvPr/>
        </p:nvSpPr>
        <p:spPr bwMode="auto">
          <a:xfrm>
            <a:off x="5431714" y="5580856"/>
            <a:ext cx="1276310"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r" defTabSz="457200">
              <a:spcBef>
                <a:spcPct val="20000"/>
              </a:spcBef>
              <a:buFont typeface="Arial" charset="0"/>
              <a:buNone/>
            </a:pPr>
            <a:r>
              <a:rPr lang="en-US" sz="2000" dirty="0" smtClean="0">
                <a:solidFill>
                  <a:prstClr val="white"/>
                </a:solidFill>
                <a:latin typeface="Arial"/>
                <a:cs typeface="Arial"/>
              </a:rPr>
              <a:t>DB= ‘FBI’</a:t>
            </a:r>
            <a:endParaRPr lang="ru-RU" sz="2000" dirty="0" smtClean="0">
              <a:solidFill>
                <a:prstClr val="white"/>
              </a:solidFill>
              <a:latin typeface="Arial"/>
              <a:cs typeface="Arial"/>
            </a:endParaRPr>
          </a:p>
        </p:txBody>
      </p:sp>
      <p:cxnSp>
        <p:nvCxnSpPr>
          <p:cNvPr id="41" name="Скругленная соединительная линия 40"/>
          <p:cNvCxnSpPr>
            <a:stCxn id="34" idx="3"/>
            <a:endCxn id="29" idx="3"/>
          </p:cNvCxnSpPr>
          <p:nvPr/>
        </p:nvCxnSpPr>
        <p:spPr>
          <a:xfrm flipH="1" flipV="1">
            <a:off x="5148064" y="2196480"/>
            <a:ext cx="651698" cy="1392505"/>
          </a:xfrm>
          <a:prstGeom prst="curvedConnector3">
            <a:avLst>
              <a:gd name="adj1" fmla="val -35078"/>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2" name="Скругленная соединительная линия 41"/>
          <p:cNvCxnSpPr>
            <a:stCxn id="34" idx="3"/>
            <a:endCxn id="30" idx="3"/>
          </p:cNvCxnSpPr>
          <p:nvPr/>
        </p:nvCxnSpPr>
        <p:spPr>
          <a:xfrm flipH="1" flipV="1">
            <a:off x="5148064" y="2924944"/>
            <a:ext cx="651698" cy="664041"/>
          </a:xfrm>
          <a:prstGeom prst="curvedConnector3">
            <a:avLst>
              <a:gd name="adj1" fmla="val -7016"/>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3" name="Скругленная соединительная линия 42"/>
          <p:cNvCxnSpPr>
            <a:stCxn id="39" idx="3"/>
            <a:endCxn id="38" idx="3"/>
          </p:cNvCxnSpPr>
          <p:nvPr/>
        </p:nvCxnSpPr>
        <p:spPr>
          <a:xfrm flipH="1" flipV="1">
            <a:off x="5292080" y="4428728"/>
            <a:ext cx="507682" cy="680010"/>
          </a:xfrm>
          <a:prstGeom prst="curvedConnector3">
            <a:avLst>
              <a:gd name="adj1" fmla="val -2187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4" name="Скругленная соединительная линия 43"/>
          <p:cNvCxnSpPr>
            <a:stCxn id="40" idx="3"/>
          </p:cNvCxnSpPr>
          <p:nvPr/>
        </p:nvCxnSpPr>
        <p:spPr>
          <a:xfrm flipH="1" flipV="1">
            <a:off x="5316296" y="4428729"/>
            <a:ext cx="1391728" cy="1352182"/>
          </a:xfrm>
          <a:prstGeom prst="curvedConnector3">
            <a:avLst>
              <a:gd name="adj1" fmla="val -16426"/>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cxnSp>
        <p:nvCxnSpPr>
          <p:cNvPr id="45" name="Скругленная соединительная линия 44"/>
          <p:cNvCxnSpPr>
            <a:stCxn id="40" idx="3"/>
            <a:endCxn id="30" idx="3"/>
          </p:cNvCxnSpPr>
          <p:nvPr/>
        </p:nvCxnSpPr>
        <p:spPr>
          <a:xfrm flipH="1" flipV="1">
            <a:off x="5148064" y="2924944"/>
            <a:ext cx="1559960" cy="2855967"/>
          </a:xfrm>
          <a:prstGeom prst="curvedConnector3">
            <a:avLst>
              <a:gd name="adj1" fmla="val -14654"/>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cxnSp>
        <p:nvCxnSpPr>
          <p:cNvPr id="46" name="Скругленная соединительная линия 45"/>
          <p:cNvCxnSpPr>
            <a:stCxn id="40" idx="3"/>
            <a:endCxn id="29" idx="3"/>
          </p:cNvCxnSpPr>
          <p:nvPr/>
        </p:nvCxnSpPr>
        <p:spPr>
          <a:xfrm flipH="1" flipV="1">
            <a:off x="5148064" y="2196480"/>
            <a:ext cx="1559960" cy="3584431"/>
          </a:xfrm>
          <a:prstGeom prst="curvedConnector3">
            <a:avLst>
              <a:gd name="adj1" fmla="val -14654"/>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sp>
        <p:nvSpPr>
          <p:cNvPr id="47" name="TextBox 46"/>
          <p:cNvSpPr txBox="1"/>
          <p:nvPr/>
        </p:nvSpPr>
        <p:spPr bwMode="auto">
          <a:xfrm>
            <a:off x="4794988" y="1508338"/>
            <a:ext cx="994183"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r" defTabSz="457200">
              <a:spcBef>
                <a:spcPct val="20000"/>
              </a:spcBef>
              <a:buFont typeface="Arial" charset="0"/>
              <a:buNone/>
            </a:pPr>
            <a:r>
              <a:rPr lang="ru-RU" sz="2000" dirty="0" smtClean="0">
                <a:solidFill>
                  <a:prstClr val="black"/>
                </a:solidFill>
                <a:latin typeface="Arial"/>
                <a:cs typeface="Arial"/>
              </a:rPr>
              <a:t>сессия</a:t>
            </a:r>
          </a:p>
        </p:txBody>
      </p:sp>
      <p:sp>
        <p:nvSpPr>
          <p:cNvPr id="48" name="TextBox 47"/>
          <p:cNvSpPr txBox="1"/>
          <p:nvPr/>
        </p:nvSpPr>
        <p:spPr bwMode="auto">
          <a:xfrm>
            <a:off x="4594613" y="1108228"/>
            <a:ext cx="2389116"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r" defTabSz="457200">
              <a:spcBef>
                <a:spcPct val="20000"/>
              </a:spcBef>
              <a:buFont typeface="Arial" charset="0"/>
              <a:buNone/>
            </a:pPr>
            <a:r>
              <a:rPr lang="ru-RU" sz="2000" dirty="0" smtClean="0">
                <a:solidFill>
                  <a:prstClr val="black"/>
                </a:solidFill>
                <a:latin typeface="Arial"/>
                <a:cs typeface="Arial"/>
              </a:rPr>
              <a:t>контекст </a:t>
            </a:r>
            <a:r>
              <a:rPr lang="ru-RU" sz="2000" dirty="0" err="1" smtClean="0">
                <a:solidFill>
                  <a:prstClr val="black"/>
                </a:solidFill>
                <a:latin typeface="Arial"/>
                <a:cs typeface="Arial"/>
              </a:rPr>
              <a:t>сервлета</a:t>
            </a:r>
            <a:endParaRPr lang="ru-RU" sz="2000" dirty="0" smtClean="0">
              <a:solidFill>
                <a:prstClr val="black"/>
              </a:solidFill>
              <a:latin typeface="Arial"/>
              <a:cs typeface="Arial"/>
            </a:endParaRPr>
          </a:p>
        </p:txBody>
      </p:sp>
    </p:spTree>
    <p:extLst>
      <p:ext uri="{BB962C8B-B14F-4D97-AF65-F5344CB8AC3E}">
        <p14:creationId xmlns:p14="http://schemas.microsoft.com/office/powerpoint/2010/main" val="12995065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p:bldP spid="35" grpId="0" animBg="1"/>
      <p:bldP spid="36" grpId="0" animBg="1"/>
      <p:bldP spid="37" grpId="0" animBg="1"/>
      <p:bldP spid="38" grpId="0" animBg="1"/>
      <p:bldP spid="39" grpId="0"/>
      <p:bldP spid="40" grpId="0"/>
      <p:bldP spid="47" grpId="0"/>
      <p:bldP spid="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Специальные объекты в</a:t>
            </a:r>
            <a:r>
              <a:rPr lang="en-US" dirty="0"/>
              <a:t> JSP</a:t>
            </a:r>
          </a:p>
        </p:txBody>
      </p:sp>
      <p:sp>
        <p:nvSpPr>
          <p:cNvPr id="5" name="Объект 2"/>
          <p:cNvSpPr txBox="1">
            <a:spLocks/>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800" b="1" i="0" u="none" strike="noStrike" kern="1200" cap="none" spc="0" normalizeH="0" baseline="0" noProof="0" dirty="0" err="1" smtClean="0">
                <a:ln>
                  <a:noFill/>
                </a:ln>
                <a:solidFill>
                  <a:srgbClr val="4F81BD">
                    <a:lumMod val="75000"/>
                  </a:srgbClr>
                </a:solidFill>
                <a:effectLst/>
                <a:uLnTx/>
                <a:uFillTx/>
                <a:latin typeface="Courier New" panose="02070309020205020404" pitchFamily="49" charset="0"/>
                <a:ea typeface="+mn-ea"/>
                <a:cs typeface="Courier New" panose="02070309020205020404" pitchFamily="49" charset="0"/>
              </a:rPr>
              <a:t>pageContext</a:t>
            </a: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800" b="1" i="0" u="none" strike="noStrike" kern="1200" cap="none" spc="0" normalizeH="0" baseline="0" noProof="0" dirty="0" err="1" smtClean="0">
                <a:ln>
                  <a:noFill/>
                </a:ln>
                <a:solidFill>
                  <a:srgbClr val="4F81BD">
                    <a:lumMod val="75000"/>
                  </a:srgbClr>
                </a:solidFill>
                <a:effectLst/>
                <a:uLnTx/>
                <a:uFillTx/>
                <a:latin typeface="Courier New" panose="02070309020205020404" pitchFamily="49" charset="0"/>
                <a:ea typeface="+mn-ea"/>
                <a:cs typeface="Courier New" panose="02070309020205020404" pitchFamily="49" charset="0"/>
              </a:rPr>
              <a:t>pageContext</a:t>
            </a:r>
            <a:r>
              <a:rPr kumimoji="0" lang="en-US" sz="2800" b="1" i="0" u="none" strike="noStrike" kern="1200" cap="none" spc="0" normalizeH="0" baseline="0" noProof="0" dirty="0" err="1"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800" b="1" i="0" u="none" strike="noStrike" kern="1200" cap="none" spc="0" normalizeH="0" baseline="0" noProof="0" dirty="0" err="1" smtClean="0">
                <a:ln>
                  <a:noFill/>
                </a:ln>
                <a:solidFill>
                  <a:srgbClr val="C0504D"/>
                </a:solidFill>
                <a:effectLst/>
                <a:uLnTx/>
                <a:uFillTx/>
                <a:latin typeface="Courier New" panose="02070309020205020404" pitchFamily="49" charset="0"/>
                <a:ea typeface="+mn-ea"/>
                <a:cs typeface="Courier New" panose="02070309020205020404" pitchFamily="49" charset="0"/>
              </a:rPr>
              <a:t>servletContext</a:t>
            </a: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800" b="1" i="0" u="none" strike="noStrike" kern="1200" cap="none" spc="0" normalizeH="0" baseline="0" noProof="0" dirty="0" err="1" smtClean="0">
                <a:ln>
                  <a:noFill/>
                </a:ln>
                <a:solidFill>
                  <a:srgbClr val="4F81BD">
                    <a:lumMod val="75000"/>
                  </a:srgbClr>
                </a:solidFill>
                <a:effectLst/>
                <a:uLnTx/>
                <a:uFillTx/>
                <a:latin typeface="Courier New" panose="02070309020205020404" pitchFamily="49" charset="0"/>
                <a:ea typeface="+mn-ea"/>
                <a:cs typeface="Courier New" panose="02070309020205020404" pitchFamily="49" charset="0"/>
              </a:rPr>
              <a:t>pageContext</a:t>
            </a:r>
            <a:r>
              <a:rPr kumimoji="0" lang="en-US" sz="2800" b="1" i="0" u="none" strike="noStrike" kern="1200" cap="none" spc="0" normalizeH="0" baseline="0" noProof="0" dirty="0" err="1"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800" b="1" i="0" u="none" strike="noStrike" kern="1200" cap="none" spc="0" normalizeH="0" baseline="0" noProof="0" dirty="0" err="1" smtClean="0">
                <a:ln>
                  <a:noFill/>
                </a:ln>
                <a:solidFill>
                  <a:srgbClr val="C0504D"/>
                </a:solidFill>
                <a:effectLst/>
                <a:uLnTx/>
                <a:uFillTx/>
                <a:latin typeface="Courier New" panose="02070309020205020404" pitchFamily="49" charset="0"/>
                <a:ea typeface="+mn-ea"/>
                <a:cs typeface="Courier New" panose="02070309020205020404" pitchFamily="49" charset="0"/>
              </a:rPr>
              <a:t>session</a:t>
            </a: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800" b="1" i="0" u="none" strike="noStrike" kern="1200" cap="none" spc="0" normalizeH="0" baseline="0" noProof="0" dirty="0" err="1" smtClean="0">
                <a:ln>
                  <a:noFill/>
                </a:ln>
                <a:solidFill>
                  <a:srgbClr val="4F81BD">
                    <a:lumMod val="75000"/>
                  </a:srgbClr>
                </a:solidFill>
                <a:effectLst/>
                <a:uLnTx/>
                <a:uFillTx/>
                <a:latin typeface="Courier New" panose="02070309020205020404" pitchFamily="49" charset="0"/>
                <a:ea typeface="+mn-ea"/>
                <a:cs typeface="Courier New" panose="02070309020205020404" pitchFamily="49" charset="0"/>
              </a:rPr>
              <a:t>pageContext</a:t>
            </a:r>
            <a:r>
              <a:rPr kumimoji="0" lang="en-US" sz="2800" b="1" i="0" u="none" strike="noStrike" kern="1200" cap="none" spc="0" normalizeH="0" baseline="0" noProof="0" dirty="0" err="1"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800" b="1" i="0" u="none" strike="noStrike" kern="1200" cap="none" spc="0" normalizeH="0" baseline="0" noProof="0" dirty="0" err="1" smtClean="0">
                <a:ln>
                  <a:noFill/>
                </a:ln>
                <a:solidFill>
                  <a:srgbClr val="C0504D"/>
                </a:solidFill>
                <a:effectLst/>
                <a:uLnTx/>
                <a:uFillTx/>
                <a:latin typeface="Courier New" panose="02070309020205020404" pitchFamily="49" charset="0"/>
                <a:ea typeface="+mn-ea"/>
                <a:cs typeface="Courier New" panose="02070309020205020404" pitchFamily="49" charset="0"/>
              </a:rPr>
              <a:t>request</a:t>
            </a: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800" b="1" i="0" u="none" strike="noStrike" kern="1200" cap="none" spc="0" normalizeH="0" baseline="0" noProof="0" dirty="0" err="1" smtClean="0">
                <a:ln>
                  <a:noFill/>
                </a:ln>
                <a:solidFill>
                  <a:srgbClr val="4F81BD">
                    <a:lumMod val="75000"/>
                  </a:srgbClr>
                </a:solidFill>
                <a:effectLst/>
                <a:uLnTx/>
                <a:uFillTx/>
                <a:latin typeface="Courier New" panose="02070309020205020404" pitchFamily="49" charset="0"/>
                <a:ea typeface="+mn-ea"/>
                <a:cs typeface="Courier New" panose="02070309020205020404" pitchFamily="49" charset="0"/>
              </a:rPr>
              <a:t>pageContext</a:t>
            </a:r>
            <a:r>
              <a:rPr kumimoji="0" lang="en-US" sz="2800" b="1" i="0" u="none" strike="noStrike" kern="1200" cap="none" spc="0" normalizeH="0" baseline="0" noProof="0" dirty="0" err="1"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800" b="1" i="0" u="none" strike="noStrike" kern="1200" cap="none" spc="0" normalizeH="0" baseline="0" noProof="0" dirty="0" err="1" smtClean="0">
                <a:ln>
                  <a:noFill/>
                </a:ln>
                <a:solidFill>
                  <a:srgbClr val="C0504D"/>
                </a:solidFill>
                <a:effectLst/>
                <a:uLnTx/>
                <a:uFillTx/>
                <a:latin typeface="Courier New" panose="02070309020205020404" pitchFamily="49" charset="0"/>
                <a:ea typeface="+mn-ea"/>
                <a:cs typeface="Courier New" panose="02070309020205020404" pitchFamily="49" charset="0"/>
              </a:rPr>
              <a:t>response</a:t>
            </a: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endPar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800" b="1" i="0" u="none" strike="noStrike" kern="1200" cap="none" spc="0" normalizeH="0" baseline="0" noProof="0" dirty="0" err="1" smtClean="0">
                <a:ln>
                  <a:noFill/>
                </a:ln>
                <a:solidFill>
                  <a:srgbClr val="C0504D"/>
                </a:solidFill>
                <a:effectLst/>
                <a:uLnTx/>
                <a:uFillTx/>
                <a:latin typeface="Courier New" panose="02070309020205020404" pitchFamily="49" charset="0"/>
                <a:ea typeface="+mn-ea"/>
                <a:cs typeface="Courier New" panose="02070309020205020404" pitchFamily="49" charset="0"/>
              </a:rPr>
              <a:t>param</a:t>
            </a: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800" b="1" i="0" u="none" strike="noStrike" kern="1200" cap="none" spc="0" normalizeH="0" baseline="0" noProof="0" dirty="0" smtClean="0">
                <a:ln>
                  <a:noFill/>
                </a:ln>
                <a:solidFill>
                  <a:srgbClr val="C0504D"/>
                </a:solidFill>
                <a:effectLst/>
                <a:uLnTx/>
                <a:uFillTx/>
                <a:latin typeface="Courier New" panose="02070309020205020404" pitchFamily="49" charset="0"/>
                <a:ea typeface="+mn-ea"/>
                <a:cs typeface="Courier New" panose="02070309020205020404" pitchFamily="49" charset="0"/>
              </a:rPr>
              <a:t>header</a:t>
            </a: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r>
              <a:rPr kumimoji="0" lang="en-US" sz="2800" b="1" i="0" u="none" strike="noStrike" kern="1200" cap="none" spc="0" normalizeH="0" baseline="0" noProof="0" dirty="0" smtClean="0">
                <a:ln>
                  <a:noFill/>
                </a:ln>
                <a:solidFill>
                  <a:srgbClr val="C0504D"/>
                </a:solidFill>
                <a:effectLst/>
                <a:uLnTx/>
                <a:uFillTx/>
                <a:latin typeface="Courier New" panose="02070309020205020404" pitchFamily="49" charset="0"/>
                <a:ea typeface="+mn-ea"/>
                <a:cs typeface="Courier New" panose="02070309020205020404" pitchFamily="49" charset="0"/>
              </a:rPr>
              <a:t>cookie</a:t>
            </a:r>
            <a:r>
              <a:rPr kumimoji="0" lang="en-US" sz="2800" b="1" i="0" u="none" strike="noStrike" kern="1200" cap="none" spc="0" normalizeH="0" baseline="0" noProof="0" dirty="0" smtClean="0">
                <a:ln>
                  <a:noFill/>
                </a:ln>
                <a:solidFill>
                  <a:sysClr val="windowText" lastClr="000000"/>
                </a:solidFill>
                <a:effectLst/>
                <a:uLnTx/>
                <a:uFillTx/>
                <a:latin typeface="Courier New" panose="02070309020205020404" pitchFamily="49" charset="0"/>
                <a:ea typeface="+mn-ea"/>
                <a:cs typeface="Courier New" panose="02070309020205020404" pitchFamily="49" charset="0"/>
              </a:rPr>
              <a:t>}</a:t>
            </a:r>
            <a:endParaRPr kumimoji="0" lang="ru-RU" sz="2800" b="1" i="0" u="none" strike="noStrike" kern="1200" cap="none" spc="0" normalizeH="0" baseline="0" noProof="0" dirty="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8168710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Language</a:t>
            </a:r>
            <a:r>
              <a:rPr lang="ru-RU" dirty="0"/>
              <a:t>: операторы</a:t>
            </a:r>
            <a:endParaRPr lang="en-US" dirty="0"/>
          </a:p>
        </p:txBody>
      </p:sp>
      <p:sp>
        <p:nvSpPr>
          <p:cNvPr id="5" name="Содержимое 4"/>
          <p:cNvSpPr txBox="1">
            <a:spLocks/>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dirty="0" smtClean="0">
                <a:ln>
                  <a:noFill/>
                </a:ln>
                <a:solidFill>
                  <a:sysClr val="windowText" lastClr="000000"/>
                </a:solidFill>
                <a:effectLst/>
                <a:uLnTx/>
                <a:uFillTx/>
                <a:latin typeface="Arial"/>
                <a:ea typeface="+mn-ea"/>
                <a:cs typeface="Arial"/>
              </a:rPr>
              <a:t>Арифметические: </a:t>
            </a:r>
            <a:r>
              <a:rPr kumimoji="0" lang="ru-RU"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a</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b</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endPar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dirty="0" smtClean="0">
                <a:ln>
                  <a:noFill/>
                </a:ln>
                <a:solidFill>
                  <a:sysClr val="windowText" lastClr="000000"/>
                </a:solidFill>
                <a:effectLst/>
                <a:uLnTx/>
                <a:uFillTx/>
                <a:latin typeface="Arial"/>
                <a:ea typeface="+mn-ea"/>
                <a:cs typeface="Arial"/>
              </a:rPr>
              <a:t>Логические: </a:t>
            </a:r>
            <a:r>
              <a:rPr kumimoji="0" lang="ru-RU"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a</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or</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b</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a</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a</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&amp;&amp;</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b</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endPar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dirty="0" smtClean="0">
                <a:ln>
                  <a:noFill/>
                </a:ln>
                <a:solidFill>
                  <a:sysClr val="windowText" lastClr="000000"/>
                </a:solidFill>
                <a:effectLst/>
                <a:uLnTx/>
                <a:uFillTx/>
                <a:latin typeface="Arial"/>
                <a:ea typeface="+mn-ea"/>
                <a:cs typeface="Arial"/>
              </a:rPr>
              <a:t>Отношения: </a:t>
            </a:r>
            <a:r>
              <a:rPr kumimoji="0" lang="ru-RU"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a</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b</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a</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ne</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b</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endPar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dirty="0" smtClean="0">
                <a:ln>
                  <a:noFill/>
                </a:ln>
                <a:solidFill>
                  <a:sysClr val="windowText" lastClr="000000"/>
                </a:solidFill>
                <a:effectLst/>
                <a:uLnTx/>
                <a:uFillTx/>
                <a:latin typeface="Arial"/>
                <a:ea typeface="+mn-ea"/>
                <a:cs typeface="Arial"/>
              </a:rPr>
              <a:t>Проверка на наличие: </a:t>
            </a:r>
            <a:r>
              <a:rPr kumimoji="0" lang="ru-RU"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24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empty</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a</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endPar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dirty="0" smtClean="0">
                <a:ln>
                  <a:noFill/>
                </a:ln>
                <a:solidFill>
                  <a:sysClr val="windowText" lastClr="000000"/>
                </a:solidFill>
                <a:effectLst/>
                <a:uLnTx/>
                <a:uFillTx/>
                <a:latin typeface="Arial"/>
                <a:ea typeface="+mn-ea"/>
                <a:cs typeface="Arial"/>
              </a:rPr>
              <a:t>Условные: </a:t>
            </a:r>
            <a:r>
              <a:rPr kumimoji="0" lang="ru-RU"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a</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b</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24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c</a:t>
            </a:r>
            <a:r>
              <a:rPr kumimoji="0" lang="en-US" sz="24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endParaRPr kumimoji="0" lang="ru-RU" sz="2400" b="1" i="0" u="none" strike="noStrike" kern="1200" cap="none" spc="0" normalizeH="0" baseline="0" noProof="0" dirty="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30990499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838" y="1133474"/>
            <a:ext cx="1440805" cy="4851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5"/>
          <p:cNvSpPr>
            <a:spLocks noGrp="1" noChangeArrowheads="1"/>
          </p:cNvSpPr>
          <p:nvPr>
            <p:ph sz="quarter" idx="11"/>
          </p:nvPr>
        </p:nvSpPr>
        <p:spPr>
          <a:xfrm>
            <a:off x="2703513" y="1133475"/>
            <a:ext cx="5537200" cy="4811713"/>
          </a:xfrm>
        </p:spPr>
        <p:txBody>
          <a:bodyPr>
            <a:normAutofit/>
          </a:bodyPr>
          <a:lstStyle/>
          <a:p>
            <a:pPr marL="571500" indent="-571500" eaLnBrk="1" hangingPunct="1">
              <a:buFont typeface="Wingdings" pitchFamily="2" charset="2"/>
              <a:buAutoNum type="arabicPeriod"/>
            </a:pPr>
            <a:r>
              <a:rPr lang="ru-RU" altLang="ru-RU" sz="2800" dirty="0" smtClean="0">
                <a:latin typeface="Arial" charset="0"/>
                <a:cs typeface="Arial" charset="0"/>
              </a:rPr>
              <a:t>3-х уровневая архитектура</a:t>
            </a:r>
            <a:endParaRPr lang="en-US" altLang="ru-RU" sz="2800" dirty="0" smtClean="0">
              <a:latin typeface="Arial" charset="0"/>
              <a:cs typeface="Arial" charset="0"/>
            </a:endParaRPr>
          </a:p>
          <a:p>
            <a:pPr marL="571500" indent="-571500" eaLnBrk="1" hangingPunct="1">
              <a:buFont typeface="Wingdings" pitchFamily="2" charset="2"/>
              <a:buAutoNum type="arabicPeriod"/>
            </a:pPr>
            <a:r>
              <a:rPr lang="ru-RU" altLang="ru-RU" sz="2800" dirty="0" smtClean="0">
                <a:latin typeface="Arial" charset="0"/>
                <a:cs typeface="Arial" charset="0"/>
              </a:rPr>
              <a:t>Что такое </a:t>
            </a:r>
            <a:r>
              <a:rPr lang="en-US" altLang="ru-RU" sz="2800" dirty="0" smtClean="0">
                <a:latin typeface="Arial" charset="0"/>
                <a:cs typeface="Arial" charset="0"/>
              </a:rPr>
              <a:t>JSP?</a:t>
            </a:r>
          </a:p>
          <a:p>
            <a:pPr marL="571500" indent="-571500" eaLnBrk="1" hangingPunct="1">
              <a:buFont typeface="Wingdings" pitchFamily="2" charset="2"/>
              <a:buAutoNum type="arabicPeriod"/>
            </a:pPr>
            <a:r>
              <a:rPr lang="ru-RU" altLang="ru-RU" sz="2800" dirty="0" smtClean="0">
                <a:latin typeface="Arial" charset="0"/>
                <a:cs typeface="Arial" charset="0"/>
              </a:rPr>
              <a:t>Синтаксис </a:t>
            </a:r>
            <a:r>
              <a:rPr lang="en-US" altLang="ru-RU" sz="2800" dirty="0" smtClean="0">
                <a:latin typeface="Arial" charset="0"/>
                <a:cs typeface="Arial" charset="0"/>
              </a:rPr>
              <a:t>JSP</a:t>
            </a:r>
            <a:endParaRPr lang="en-US" altLang="ru-RU" sz="2800" dirty="0">
              <a:latin typeface="Arial" charset="0"/>
              <a:cs typeface="Arial" charset="0"/>
            </a:endParaRPr>
          </a:p>
          <a:p>
            <a:pPr marL="571500" indent="-571500" eaLnBrk="1" hangingPunct="1">
              <a:buFont typeface="Wingdings" pitchFamily="2" charset="2"/>
              <a:buAutoNum type="arabicPeriod"/>
            </a:pPr>
            <a:r>
              <a:rPr lang="en-US" altLang="ru-RU" sz="2800" dirty="0" smtClean="0">
                <a:latin typeface="Arial" charset="0"/>
                <a:cs typeface="Arial" charset="0"/>
              </a:rPr>
              <a:t>TAGS</a:t>
            </a:r>
          </a:p>
          <a:p>
            <a:pPr marL="571500" indent="-571500" eaLnBrk="1" hangingPunct="1">
              <a:buFont typeface="Wingdings" pitchFamily="2" charset="2"/>
              <a:buAutoNum type="arabicPeriod"/>
            </a:pPr>
            <a:r>
              <a:rPr lang="en-US" altLang="ru-RU" sz="2800" dirty="0" err="1" smtClean="0">
                <a:latin typeface="Arial" charset="0"/>
                <a:cs typeface="Arial" charset="0"/>
              </a:rPr>
              <a:t>Scriptlets</a:t>
            </a:r>
            <a:endParaRPr lang="en-US" altLang="ru-RU" sz="2800" dirty="0" smtClean="0">
              <a:latin typeface="Arial" charset="0"/>
              <a:cs typeface="Arial" charset="0"/>
            </a:endParaRPr>
          </a:p>
          <a:p>
            <a:pPr marL="571500" indent="-571500" eaLnBrk="1" hangingPunct="1">
              <a:buFont typeface="Wingdings" pitchFamily="2" charset="2"/>
              <a:buAutoNum type="arabicPeriod"/>
            </a:pPr>
            <a:r>
              <a:rPr lang="en-US" altLang="ru-RU" sz="2800" dirty="0" smtClean="0">
                <a:latin typeface="Arial" charset="0"/>
                <a:cs typeface="Arial" charset="0"/>
              </a:rPr>
              <a:t>Practice</a:t>
            </a:r>
          </a:p>
          <a:p>
            <a:pPr marL="571500" indent="-571500" eaLnBrk="1" hangingPunct="1">
              <a:buFont typeface="Wingdings" pitchFamily="2" charset="2"/>
              <a:buAutoNum type="arabicPeriod"/>
            </a:pPr>
            <a:endParaRPr lang="ru-RU" altLang="ru-RU" sz="2800" dirty="0" smtClean="0">
              <a:latin typeface="Arial" charset="0"/>
              <a:cs typeface="Arial" charset="0"/>
            </a:endParaRPr>
          </a:p>
        </p:txBody>
      </p:sp>
    </p:spTree>
    <p:extLst>
      <p:ext uri="{BB962C8B-B14F-4D97-AF65-F5344CB8AC3E}">
        <p14:creationId xmlns:p14="http://schemas.microsoft.com/office/powerpoint/2010/main" val="4026617834"/>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a:t>
            </a:r>
          </a:p>
        </p:txBody>
      </p:sp>
      <p:sp>
        <p:nvSpPr>
          <p:cNvPr id="5" name="Объект 2"/>
          <p:cNvSpPr txBox="1">
            <a:spLocks/>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r>
              <a:rPr kumimoji="0" lang="sv-SE" sz="2400" b="0" i="0" u="none" strike="noStrike" kern="1200" cap="none" spc="0" normalizeH="0" baseline="0" noProof="0" smtClean="0">
                <a:ln>
                  <a:noFill/>
                </a:ln>
                <a:solidFill>
                  <a:sysClr val="windowText" lastClr="000000"/>
                </a:solidFill>
                <a:effectLst/>
                <a:uLnTx/>
                <a:uFillTx/>
                <a:latin typeface="Arial"/>
                <a:ea typeface="+mn-ea"/>
                <a:cs typeface="Arial"/>
              </a:rPr>
              <a:t>JavaServer Pages Standard Tag Library</a:t>
            </a: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endParaRPr kumimoji="0" lang="sv-SE" sz="2800" b="0" i="0" u="none" strike="noStrike" kern="1200" cap="none" spc="0" normalizeH="0" baseline="0" noProof="0" smtClean="0">
              <a:ln>
                <a:noFill/>
              </a:ln>
              <a:solidFill>
                <a:sysClr val="windowText" lastClr="000000"/>
              </a:solidFill>
              <a:effectLst/>
              <a:uLnTx/>
              <a:uFillTx/>
              <a:latin typeface="Arial"/>
              <a:ea typeface="+mn-ea"/>
              <a:cs typeface="Arial"/>
            </a:endParaRP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r>
              <a:rPr kumimoji="0" lang="sv-SE" sz="20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&lt;</a:t>
            </a:r>
            <a:r>
              <a:rPr kumimoji="0" lang="sv-SE" sz="20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prefix:</a:t>
            </a:r>
            <a:r>
              <a:rPr kumimoji="0" lang="sv-SE" sz="2000" b="1" i="0" u="none" strike="noStrike" kern="1200" cap="none" spc="0" normalizeH="0" baseline="0" noProof="0" smtClean="0">
                <a:ln>
                  <a:noFill/>
                </a:ln>
                <a:solidFill>
                  <a:srgbClr val="8064A2">
                    <a:lumMod val="75000"/>
                  </a:srgbClr>
                </a:solidFill>
                <a:effectLst/>
                <a:uLnTx/>
                <a:uFillTx/>
                <a:latin typeface="Courier New" pitchFamily="49" charset="0"/>
                <a:ea typeface="+mn-ea"/>
                <a:cs typeface="Courier New" pitchFamily="49" charset="0"/>
              </a:rPr>
              <a:t>tag</a:t>
            </a:r>
            <a:r>
              <a:rPr kumimoji="0" lang="sv-SE" sz="20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sv-SE" sz="20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attr1=</a:t>
            </a:r>
            <a:r>
              <a:rPr kumimoji="0" lang="sv-SE" sz="2000" b="1" i="0" u="none" strike="noStrike" kern="1200" cap="none" spc="0" normalizeH="0" baseline="0" noProof="0" smtClean="0">
                <a:ln>
                  <a:noFill/>
                </a:ln>
                <a:solidFill>
                  <a:srgbClr val="9BBB59">
                    <a:lumMod val="75000"/>
                  </a:srgbClr>
                </a:solidFill>
                <a:effectLst/>
                <a:uLnTx/>
                <a:uFillTx/>
                <a:latin typeface="Courier New" pitchFamily="49" charset="0"/>
                <a:ea typeface="+mn-ea"/>
                <a:cs typeface="Courier New" pitchFamily="49" charset="0"/>
              </a:rPr>
              <a:t>"value" </a:t>
            </a:r>
            <a:r>
              <a:rPr kumimoji="0" lang="sv-SE" sz="20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sv-SE" sz="20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attrN=</a:t>
            </a:r>
            <a:r>
              <a:rPr kumimoji="0" lang="sv-SE" sz="2000" b="1" i="0" u="none" strike="noStrike" kern="1200" cap="none" spc="0" normalizeH="0" baseline="0" noProof="0" smtClean="0">
                <a:ln>
                  <a:noFill/>
                </a:ln>
                <a:solidFill>
                  <a:srgbClr val="9BBB59">
                    <a:lumMod val="75000"/>
                  </a:srgbClr>
                </a:solidFill>
                <a:effectLst/>
                <a:uLnTx/>
                <a:uFillTx/>
                <a:latin typeface="Courier New" pitchFamily="49" charset="0"/>
                <a:ea typeface="+mn-ea"/>
                <a:cs typeface="Courier New" pitchFamily="49" charset="0"/>
              </a:rPr>
              <a:t>"value" </a:t>
            </a:r>
            <a:r>
              <a:rPr kumimoji="0" lang="sv-SE" sz="20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/&gt;</a:t>
            </a: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smtClean="0">
              <a:ln>
                <a:noFill/>
              </a:ln>
              <a:solidFill>
                <a:sysClr val="windowText" lastClr="000000"/>
              </a:solidFill>
              <a:effectLst/>
              <a:uLnTx/>
              <a:uFillTx/>
              <a:latin typeface="Arial"/>
              <a:ea typeface="+mn-ea"/>
              <a:cs typeface="Arial"/>
            </a:endParaRP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it-IT" sz="2400" b="0" i="0" u="none" strike="noStrike" kern="1200" cap="none" spc="0" normalizeH="0" baseline="0" noProof="0" smtClean="0">
                <a:ln>
                  <a:noFill/>
                </a:ln>
                <a:solidFill>
                  <a:sysClr val="windowText" lastClr="000000"/>
                </a:solidFill>
                <a:effectLst/>
                <a:uLnTx/>
                <a:uFillTx/>
                <a:latin typeface="Arial"/>
                <a:ea typeface="+mn-ea"/>
                <a:cs typeface="Arial"/>
              </a:rPr>
              <a:t>Core</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it-IT" sz="2400" b="0" i="0" u="none" strike="noStrike" kern="1200" cap="none" spc="0" normalizeH="0" baseline="0" noProof="0" smtClean="0">
                <a:ln>
                  <a:noFill/>
                </a:ln>
                <a:solidFill>
                  <a:sysClr val="windowText" lastClr="000000"/>
                </a:solidFill>
                <a:effectLst/>
                <a:uLnTx/>
                <a:uFillTx/>
                <a:latin typeface="Arial"/>
                <a:ea typeface="+mn-ea"/>
                <a:cs typeface="Arial"/>
              </a:rPr>
              <a:t>XML</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it-IT" sz="2400" b="0" i="0" u="none" strike="noStrike" kern="1200" cap="none" spc="0" normalizeH="0" baseline="0" noProof="0" smtClean="0">
                <a:ln>
                  <a:noFill/>
                </a:ln>
                <a:solidFill>
                  <a:sysClr val="windowText" lastClr="000000"/>
                </a:solidFill>
                <a:effectLst/>
                <a:uLnTx/>
                <a:uFillTx/>
                <a:latin typeface="Arial"/>
                <a:ea typeface="+mn-ea"/>
                <a:cs typeface="Arial"/>
              </a:rPr>
              <a:t>Internationalization</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it-IT" sz="2400" b="0" i="0" u="none" strike="noStrike" kern="1200" cap="none" spc="0" normalizeH="0" baseline="0" noProof="0" smtClean="0">
                <a:ln>
                  <a:noFill/>
                </a:ln>
                <a:solidFill>
                  <a:sysClr val="windowText" lastClr="000000"/>
                </a:solidFill>
                <a:effectLst/>
                <a:uLnTx/>
                <a:uFillTx/>
                <a:latin typeface="Arial"/>
                <a:ea typeface="+mn-ea"/>
                <a:cs typeface="Arial"/>
              </a:rPr>
              <a:t>SQL</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it-IT" sz="2400" b="0" i="0" u="none" strike="noStrike" kern="1200" cap="none" spc="0" normalizeH="0" baseline="0" noProof="0" smtClean="0">
                <a:ln>
                  <a:noFill/>
                </a:ln>
                <a:solidFill>
                  <a:sysClr val="windowText" lastClr="000000"/>
                </a:solidFill>
                <a:effectLst/>
                <a:uLnTx/>
                <a:uFillTx/>
                <a:latin typeface="Arial"/>
                <a:ea typeface="+mn-ea"/>
                <a:cs typeface="Arial"/>
              </a:rPr>
              <a:t>Functions</a:t>
            </a:r>
            <a:endParaRPr kumimoji="0" lang="it-IT" sz="2400" b="0" i="0" u="none" strike="noStrike" kern="1200" cap="none" spc="0" normalizeH="0" baseline="0" noProof="0" dirty="0" smtClean="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1296188863"/>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Core</a:t>
            </a:r>
          </a:p>
        </p:txBody>
      </p:sp>
      <p:sp>
        <p:nvSpPr>
          <p:cNvPr id="9" name="Содержимое 4"/>
          <p:cNvSpPr txBox="1">
            <a:spLocks/>
          </p:cNvSpPr>
          <p:nvPr/>
        </p:nvSpPr>
        <p:spPr bwMode="auto">
          <a:xfrm>
            <a:off x="457200" y="1124745"/>
            <a:ext cx="8229600" cy="3384376"/>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err="1" smtClean="0">
                <a:ln>
                  <a:noFill/>
                </a:ln>
                <a:solidFill>
                  <a:prstClr val="black"/>
                </a:solidFill>
                <a:effectLst/>
                <a:uLnTx/>
                <a:uFillTx/>
                <a:latin typeface="Courier New" pitchFamily="49" charset="0"/>
                <a:cs typeface="Courier New" pitchFamily="49" charset="0"/>
              </a:rPr>
              <a:t>taglib</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err="1" smtClean="0">
                <a:ln>
                  <a:noFill/>
                </a:ln>
                <a:solidFill>
                  <a:srgbClr val="4F81BD">
                    <a:lumMod val="75000"/>
                  </a:srgbClr>
                </a:solidFill>
                <a:effectLst/>
                <a:uLnTx/>
                <a:uFillTx/>
                <a:latin typeface="Courier New" pitchFamily="49" charset="0"/>
                <a:cs typeface="Courier New" pitchFamily="49" charset="0"/>
              </a:rPr>
              <a:t>uri</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"http://java.sun.com/jsp/jstl/core"</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prefix="</a:t>
            </a:r>
            <a:r>
              <a:rPr kumimoji="0" lang="en-US" sz="1600" b="1" i="0" u="none" strike="noStrike" kern="0" cap="none" spc="0" normalizeH="0" baseline="0" noProof="0" dirty="0" smtClean="0">
                <a:ln>
                  <a:noFill/>
                </a:ln>
                <a:solidFill>
                  <a:srgbClr val="F79646">
                    <a:lumMod val="75000"/>
                  </a:srgbClr>
                </a:solidFill>
                <a:effectLst/>
                <a:uLnTx/>
                <a:uFillTx/>
                <a:latin typeface="Courier New" pitchFamily="49" charset="0"/>
                <a:cs typeface="Courier New" pitchFamily="49" charset="0"/>
              </a:rPr>
              <a:t>c</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a:p>
            <a:pPr marL="342900" marR="0" lvl="0" indent="-342900" defTabSz="457200" eaLnBrk="0" fontAlgn="auto" latinLnBrk="0" hangingPunct="0">
              <a:lnSpc>
                <a:spcPct val="100000"/>
              </a:lnSpc>
              <a:spcBef>
                <a:spcPct val="20000"/>
              </a:spcBef>
              <a:spcAft>
                <a:spcPts val="0"/>
              </a:spcAft>
              <a:buClrTx/>
              <a:buSzTx/>
              <a:buFontTx/>
              <a:buNone/>
              <a:tabLst/>
              <a:defRPr/>
            </a:pPr>
            <a:endPar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endParaRP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1600" b="1" i="0" u="none" strike="noStrike" kern="0" cap="none" spc="0" normalizeH="0" baseline="0" noProof="0" dirty="0" smtClean="0">
                <a:ln>
                  <a:noFill/>
                </a:ln>
                <a:solidFill>
                  <a:srgbClr val="F79646">
                    <a:lumMod val="75000"/>
                  </a:srgbClr>
                </a:solidFill>
                <a:effectLst/>
                <a:uLnTx/>
                <a:uFillTx/>
                <a:latin typeface="Courier New" pitchFamily="49" charset="0"/>
                <a:cs typeface="Courier New" pitchFamily="49" charset="0"/>
              </a:rPr>
              <a:t>c:if</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test=</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"${not empty </a:t>
            </a:r>
            <a:r>
              <a:rPr kumimoji="0" lang="en-US" sz="1600" b="1" i="0" u="none" strike="noStrike" kern="0" cap="none" spc="0" normalizeH="0" baseline="0" noProof="0" dirty="0" err="1" smtClean="0">
                <a:ln>
                  <a:noFill/>
                </a:ln>
                <a:solidFill>
                  <a:srgbClr val="9BBB59">
                    <a:lumMod val="75000"/>
                  </a:srgbClr>
                </a:solidFill>
                <a:effectLst/>
                <a:uLnTx/>
                <a:uFillTx/>
                <a:latin typeface="Courier New" pitchFamily="49" charset="0"/>
                <a:cs typeface="Courier New" pitchFamily="49" charset="0"/>
              </a:rPr>
              <a:t>requestScope.error</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1" u="none" strike="noStrike" kern="0" cap="none" spc="0" normalizeH="0" baseline="0" noProof="0" dirty="0" smtClean="0">
                <a:ln>
                  <a:noFill/>
                </a:ln>
                <a:solidFill>
                  <a:prstClr val="white">
                    <a:lumMod val="65000"/>
                  </a:prstClr>
                </a:solidFill>
                <a:effectLst/>
                <a:uLnTx/>
                <a:uFillTx/>
                <a:latin typeface="Courier New" pitchFamily="49" charset="0"/>
                <a:cs typeface="Courier New" pitchFamily="49" charset="0"/>
              </a:rPr>
              <a:t>&lt;%--show error--%&gt;</a:t>
            </a: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1600" b="1" i="0" u="none" strike="noStrike" kern="0" cap="none" spc="0" normalizeH="0" baseline="0" noProof="0" dirty="0" smtClean="0">
                <a:ln>
                  <a:noFill/>
                </a:ln>
                <a:solidFill>
                  <a:srgbClr val="F79646">
                    <a:lumMod val="75000"/>
                  </a:srgbClr>
                </a:solidFill>
                <a:effectLst/>
                <a:uLnTx/>
                <a:uFillTx/>
                <a:latin typeface="Courier New" pitchFamily="49" charset="0"/>
                <a:cs typeface="Courier New" pitchFamily="49" charset="0"/>
              </a:rPr>
              <a:t>c:if</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a:p>
            <a:pPr marL="342900" marR="0" lvl="0" indent="-342900" defTabSz="457200" eaLnBrk="0" fontAlgn="auto" latinLnBrk="0" hangingPunct="0">
              <a:lnSpc>
                <a:spcPct val="100000"/>
              </a:lnSpc>
              <a:spcBef>
                <a:spcPct val="20000"/>
              </a:spcBef>
              <a:spcAft>
                <a:spcPts val="0"/>
              </a:spcAft>
              <a:buClrTx/>
              <a:buSzTx/>
              <a:buFontTx/>
              <a:buNone/>
              <a:tabLst/>
              <a:defRPr/>
            </a:pPr>
            <a:endPar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endParaRP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1600" b="1" i="0" u="none" strike="noStrike" kern="0" cap="none" spc="0" normalizeH="0" baseline="0" noProof="0" dirty="0" smtClean="0">
                <a:ln>
                  <a:noFill/>
                </a:ln>
                <a:solidFill>
                  <a:srgbClr val="F79646">
                    <a:lumMod val="75000"/>
                  </a:srgbClr>
                </a:solidFill>
                <a:effectLst/>
                <a:uLnTx/>
                <a:uFillTx/>
                <a:latin typeface="Courier New" pitchFamily="49" charset="0"/>
                <a:cs typeface="Courier New" pitchFamily="49" charset="0"/>
              </a:rPr>
              <a:t>c:forEach</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err="1" smtClean="0">
                <a:ln>
                  <a:noFill/>
                </a:ln>
                <a:solidFill>
                  <a:srgbClr val="4F81BD">
                    <a:lumMod val="75000"/>
                  </a:srgbClr>
                </a:solidFill>
                <a:effectLst/>
                <a:uLnTx/>
                <a:uFillTx/>
                <a:latin typeface="Courier New" pitchFamily="49" charset="0"/>
                <a:cs typeface="Courier New" pitchFamily="49" charset="0"/>
              </a:rPr>
              <a:t>var</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err="1" smtClean="0">
                <a:ln>
                  <a:noFill/>
                </a:ln>
                <a:solidFill>
                  <a:srgbClr val="9BBB59">
                    <a:lumMod val="75000"/>
                  </a:srgbClr>
                </a:solidFill>
                <a:effectLst/>
                <a:uLnTx/>
                <a:uFillTx/>
                <a:latin typeface="Courier New" pitchFamily="49" charset="0"/>
                <a:cs typeface="Courier New" pitchFamily="49" charset="0"/>
              </a:rPr>
              <a:t>bookmarkEntry</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items=</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err="1" smtClean="0">
                <a:ln>
                  <a:noFill/>
                </a:ln>
                <a:solidFill>
                  <a:srgbClr val="9BBB59">
                    <a:lumMod val="75000"/>
                  </a:srgbClr>
                </a:solidFill>
                <a:effectLst/>
                <a:uLnTx/>
                <a:uFillTx/>
                <a:latin typeface="Courier New" pitchFamily="49" charset="0"/>
                <a:cs typeface="Courier New" pitchFamily="49" charset="0"/>
              </a:rPr>
              <a:t>sessionScope.bookmarks</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1600" b="1" i="0" u="none" strike="noStrike" kern="0" cap="none" spc="0" normalizeH="0" baseline="0" noProof="0" dirty="0" smtClean="0">
                <a:ln>
                  <a:noFill/>
                </a:ln>
                <a:solidFill>
                  <a:srgbClr val="F79646">
                    <a:lumMod val="75000"/>
                  </a:srgbClr>
                </a:solidFill>
                <a:effectLst/>
                <a:uLnTx/>
                <a:uFillTx/>
                <a:latin typeface="Courier New" pitchFamily="49" charset="0"/>
                <a:cs typeface="Courier New" pitchFamily="49" charset="0"/>
              </a:rPr>
              <a:t>c:set</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err="1" smtClean="0">
                <a:ln>
                  <a:noFill/>
                </a:ln>
                <a:solidFill>
                  <a:srgbClr val="4F81BD">
                    <a:lumMod val="75000"/>
                  </a:srgbClr>
                </a:solidFill>
                <a:effectLst/>
                <a:uLnTx/>
                <a:uFillTx/>
                <a:latin typeface="Courier New" pitchFamily="49" charset="0"/>
                <a:cs typeface="Courier New" pitchFamily="49" charset="0"/>
              </a:rPr>
              <a:t>var</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"bookmark"</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value=</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err="1" smtClean="0">
                <a:ln>
                  <a:noFill/>
                </a:ln>
                <a:solidFill>
                  <a:srgbClr val="9BBB59">
                    <a:lumMod val="75000"/>
                  </a:srgbClr>
                </a:solidFill>
                <a:effectLst/>
                <a:uLnTx/>
                <a:uFillTx/>
                <a:latin typeface="Courier New" pitchFamily="49" charset="0"/>
                <a:cs typeface="Courier New" pitchFamily="49" charset="0"/>
              </a:rPr>
              <a:t>bookmarkEntry.value</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1" u="none" strike="noStrike" kern="0" cap="none" spc="0" normalizeH="0" baseline="0" noProof="0" dirty="0" smtClean="0">
                <a:ln>
                  <a:noFill/>
                </a:ln>
                <a:solidFill>
                  <a:prstClr val="white">
                    <a:lumMod val="65000"/>
                  </a:prstClr>
                </a:solidFill>
                <a:effectLst/>
                <a:uLnTx/>
                <a:uFillTx/>
                <a:latin typeface="Courier New" pitchFamily="49" charset="0"/>
                <a:cs typeface="Courier New" pitchFamily="49" charset="0"/>
              </a:rPr>
              <a:t>&lt;%--show info about the bookmark--%&gt; </a:t>
            </a: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1600" b="1" i="0" u="none" strike="noStrike" kern="0" cap="none" spc="0" normalizeH="0" baseline="0" noProof="0" dirty="0" smtClean="0">
                <a:ln>
                  <a:noFill/>
                </a:ln>
                <a:solidFill>
                  <a:srgbClr val="F79646">
                    <a:lumMod val="75000"/>
                  </a:srgbClr>
                </a:solidFill>
                <a:effectLst/>
                <a:uLnTx/>
                <a:uFillTx/>
                <a:latin typeface="Courier New" pitchFamily="49" charset="0"/>
                <a:cs typeface="Courier New" pitchFamily="49" charset="0"/>
              </a:rPr>
              <a:t>c:forEach</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p:txBody>
      </p:sp>
      <p:sp>
        <p:nvSpPr>
          <p:cNvPr id="10" name="TextBox 9"/>
          <p:cNvSpPr txBox="1"/>
          <p:nvPr/>
        </p:nvSpPr>
        <p:spPr bwMode="auto">
          <a:xfrm>
            <a:off x="1291100" y="4797152"/>
            <a:ext cx="2646878" cy="1138773"/>
          </a:xfrm>
          <a:prstGeom prst="rect">
            <a:avLst/>
          </a:prstGeom>
          <a:noFill/>
          <a:ln w="9525">
            <a:solidFill>
              <a:srgbClr val="4F81BD"/>
            </a:solid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20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c:choose</a:t>
            </a:r>
            <a:r>
              <a:rPr kumimoji="0" lang="en-US" sz="20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 </a:t>
            </a:r>
          </a:p>
          <a:p>
            <a:pPr marL="0" marR="0" lvl="0" indent="0" defTabSz="457200" eaLnBrk="1" fontAlgn="auto" latinLnBrk="0" hangingPunct="1">
              <a:lnSpc>
                <a:spcPct val="100000"/>
              </a:lnSpc>
              <a:spcBef>
                <a:spcPct val="2000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	&lt;</a:t>
            </a:r>
            <a:r>
              <a:rPr kumimoji="0" lang="en-US" sz="20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c:when</a:t>
            </a:r>
            <a:r>
              <a:rPr kumimoji="0" lang="en-US" sz="20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 </a:t>
            </a:r>
          </a:p>
          <a:p>
            <a:pPr marL="0" marR="0" lvl="0" indent="0" defTabSz="457200" eaLnBrk="1" fontAlgn="auto" latinLnBrk="0" hangingPunct="1">
              <a:lnSpc>
                <a:spcPct val="100000"/>
              </a:lnSpc>
              <a:spcBef>
                <a:spcPct val="2000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	&lt;</a:t>
            </a:r>
            <a:r>
              <a:rPr kumimoji="0" lang="en-US" sz="20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c:otherwise</a:t>
            </a:r>
            <a:r>
              <a:rPr kumimoji="0" lang="en-US" sz="20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endParaRPr kumimoji="0" lang="ru-RU" sz="2000" b="1" i="0" u="none" strike="noStrike" kern="0" cap="none" spc="0" normalizeH="0" baseline="0" noProof="0" dirty="0" smtClean="0">
              <a:ln>
                <a:noFill/>
              </a:ln>
              <a:solidFill>
                <a:prstClr val="black"/>
              </a:solidFill>
              <a:effectLst/>
              <a:uLnTx/>
              <a:uFillTx/>
              <a:latin typeface="Courier New" pitchFamily="49" charset="0"/>
              <a:cs typeface="Courier New" pitchFamily="49" charset="0"/>
            </a:endParaRPr>
          </a:p>
        </p:txBody>
      </p:sp>
      <p:sp>
        <p:nvSpPr>
          <p:cNvPr id="11" name="TextBox 10"/>
          <p:cNvSpPr txBox="1"/>
          <p:nvPr/>
        </p:nvSpPr>
        <p:spPr bwMode="auto">
          <a:xfrm>
            <a:off x="4184084" y="4797152"/>
            <a:ext cx="1415772" cy="400110"/>
          </a:xfrm>
          <a:prstGeom prst="rect">
            <a:avLst/>
          </a:prstGeom>
          <a:noFill/>
          <a:ln w="9525">
            <a:solidFill>
              <a:srgbClr val="4F81BD"/>
            </a:solid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20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c:out</a:t>
            </a:r>
            <a:r>
              <a:rPr kumimoji="0" lang="en-US" sz="20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 </a:t>
            </a:r>
          </a:p>
        </p:txBody>
      </p:sp>
      <p:sp>
        <p:nvSpPr>
          <p:cNvPr id="12" name="TextBox 11"/>
          <p:cNvSpPr txBox="1"/>
          <p:nvPr/>
        </p:nvSpPr>
        <p:spPr bwMode="auto">
          <a:xfrm>
            <a:off x="5868144" y="4797152"/>
            <a:ext cx="1415772" cy="400110"/>
          </a:xfrm>
          <a:prstGeom prst="rect">
            <a:avLst/>
          </a:prstGeom>
          <a:noFill/>
          <a:ln w="9525">
            <a:solidFill>
              <a:srgbClr val="4F81BD"/>
            </a:solid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20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c:</a:t>
            </a:r>
            <a:r>
              <a:rPr kumimoji="0" lang="en-US" sz="2000" b="1" i="0" u="none" strike="noStrike" kern="0" cap="none" spc="0" normalizeH="0" baseline="0" noProof="0" dirty="0" err="1" smtClean="0">
                <a:ln>
                  <a:noFill/>
                </a:ln>
                <a:solidFill>
                  <a:srgbClr val="4F81BD">
                    <a:lumMod val="75000"/>
                  </a:srgbClr>
                </a:solidFill>
                <a:effectLst/>
                <a:uLnTx/>
                <a:uFillTx/>
                <a:latin typeface="Courier New" pitchFamily="49" charset="0"/>
                <a:cs typeface="Courier New" pitchFamily="49" charset="0"/>
              </a:rPr>
              <a:t>url</a:t>
            </a:r>
            <a:r>
              <a:rPr kumimoji="0" lang="en-US" sz="20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 </a:t>
            </a:r>
          </a:p>
        </p:txBody>
      </p:sp>
      <p:sp>
        <p:nvSpPr>
          <p:cNvPr id="13" name="TextBox 12"/>
          <p:cNvSpPr txBox="1"/>
          <p:nvPr/>
        </p:nvSpPr>
        <p:spPr bwMode="auto">
          <a:xfrm>
            <a:off x="457200" y="4797152"/>
            <a:ext cx="778098"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ru-RU" sz="2000" dirty="0" smtClean="0">
                <a:solidFill>
                  <a:prstClr val="black"/>
                </a:solidFill>
                <a:latin typeface="Arial"/>
                <a:cs typeface="Arial"/>
              </a:rPr>
              <a:t>Еще:</a:t>
            </a:r>
          </a:p>
        </p:txBody>
      </p:sp>
    </p:spTree>
    <p:extLst>
      <p:ext uri="{BB962C8B-B14F-4D97-AF65-F5344CB8AC3E}">
        <p14:creationId xmlns:p14="http://schemas.microsoft.com/office/powerpoint/2010/main" val="9086028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Internationalization</a:t>
            </a:r>
          </a:p>
        </p:txBody>
      </p:sp>
      <p:sp>
        <p:nvSpPr>
          <p:cNvPr id="10" name="Содержимое 4"/>
          <p:cNvSpPr txBox="1">
            <a:spLocks/>
          </p:cNvSpPr>
          <p:nvPr/>
        </p:nvSpPr>
        <p:spPr bwMode="auto">
          <a:xfrm>
            <a:off x="457200" y="1124745"/>
            <a:ext cx="8229600" cy="2448271"/>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err="1" smtClean="0">
                <a:ln>
                  <a:noFill/>
                </a:ln>
                <a:solidFill>
                  <a:prstClr val="black"/>
                </a:solidFill>
                <a:effectLst/>
                <a:uLnTx/>
                <a:uFillTx/>
                <a:latin typeface="Courier New" pitchFamily="49" charset="0"/>
                <a:cs typeface="Courier New" pitchFamily="49" charset="0"/>
              </a:rPr>
              <a:t>taglib</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err="1" smtClean="0">
                <a:ln>
                  <a:noFill/>
                </a:ln>
                <a:solidFill>
                  <a:srgbClr val="4F81BD">
                    <a:lumMod val="75000"/>
                  </a:srgbClr>
                </a:solidFill>
                <a:effectLst/>
                <a:uLnTx/>
                <a:uFillTx/>
                <a:latin typeface="Courier New" pitchFamily="49" charset="0"/>
                <a:cs typeface="Courier New" pitchFamily="49" charset="0"/>
              </a:rPr>
              <a:t>uri</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"http://java.sun.com/jsp/jstl/fmt"</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prefix="</a:t>
            </a:r>
            <a:r>
              <a:rPr kumimoji="0" lang="en-US" sz="1600" b="1" i="0" u="none" strike="noStrike" kern="0" cap="none" spc="0" normalizeH="0" baseline="0" noProof="0" dirty="0" err="1" smtClean="0">
                <a:ln>
                  <a:noFill/>
                </a:ln>
                <a:solidFill>
                  <a:srgbClr val="F79646">
                    <a:lumMod val="75000"/>
                  </a:srgbClr>
                </a:solidFill>
                <a:effectLst/>
                <a:uLnTx/>
                <a:uFillTx/>
                <a:latin typeface="Courier New" pitchFamily="49" charset="0"/>
                <a:cs typeface="Courier New" pitchFamily="49" charset="0"/>
              </a:rPr>
              <a:t>fmt</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a:p>
            <a:pPr marL="342900" marR="0" lvl="0" indent="-342900" defTabSz="457200" eaLnBrk="0" fontAlgn="auto" latinLnBrk="0" hangingPunct="0">
              <a:lnSpc>
                <a:spcPct val="100000"/>
              </a:lnSpc>
              <a:spcBef>
                <a:spcPct val="20000"/>
              </a:spcBef>
              <a:spcAft>
                <a:spcPts val="0"/>
              </a:spcAft>
              <a:buClrTx/>
              <a:buSzTx/>
              <a:buFontTx/>
              <a:buNone/>
              <a:tabLst/>
              <a:defRPr/>
            </a:pPr>
            <a:endPar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endParaRP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1600" b="1" i="0" u="none" strike="noStrike" kern="0" cap="none" spc="0" normalizeH="0" baseline="0" noProof="0" dirty="0" err="1" smtClean="0">
                <a:ln>
                  <a:noFill/>
                </a:ln>
                <a:solidFill>
                  <a:srgbClr val="F79646">
                    <a:lumMod val="75000"/>
                  </a:srgbClr>
                </a:solidFill>
                <a:effectLst/>
                <a:uLnTx/>
                <a:uFillTx/>
                <a:latin typeface="Courier New" pitchFamily="49" charset="0"/>
                <a:cs typeface="Courier New" pitchFamily="49" charset="0"/>
              </a:rPr>
              <a:t>fmt:setLocale</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value=</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"${language}"</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1600" b="1" i="0" u="none" strike="noStrike" kern="0" cap="none" spc="0" normalizeH="0" baseline="0" noProof="0" dirty="0" err="1" smtClean="0">
                <a:ln>
                  <a:noFill/>
                </a:ln>
                <a:solidFill>
                  <a:srgbClr val="F79646">
                    <a:lumMod val="75000"/>
                  </a:srgbClr>
                </a:solidFill>
                <a:effectLst/>
                <a:uLnTx/>
                <a:uFillTx/>
                <a:latin typeface="Courier New" pitchFamily="49" charset="0"/>
                <a:cs typeface="Courier New" pitchFamily="49" charset="0"/>
              </a:rPr>
              <a:t>fmt:setBundle</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err="1" smtClean="0">
                <a:ln>
                  <a:noFill/>
                </a:ln>
                <a:solidFill>
                  <a:srgbClr val="4F81BD">
                    <a:lumMod val="75000"/>
                  </a:srgbClr>
                </a:solidFill>
                <a:effectLst/>
                <a:uLnTx/>
                <a:uFillTx/>
                <a:latin typeface="Courier New" pitchFamily="49" charset="0"/>
                <a:cs typeface="Courier New" pitchFamily="49" charset="0"/>
              </a:rPr>
              <a:t>basename</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"messages"</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1600" b="1" i="0" u="none" strike="noStrike" kern="0" cap="none" spc="0" normalizeH="0" baseline="0" noProof="0" dirty="0" err="1" smtClean="0">
                <a:ln>
                  <a:noFill/>
                </a:ln>
                <a:solidFill>
                  <a:srgbClr val="F79646">
                    <a:lumMod val="75000"/>
                  </a:srgbClr>
                </a:solidFill>
                <a:effectLst/>
                <a:uLnTx/>
                <a:uFillTx/>
                <a:latin typeface="Courier New" pitchFamily="49" charset="0"/>
                <a:cs typeface="Courier New" pitchFamily="49" charset="0"/>
              </a:rPr>
              <a:t>fmt:message</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key=</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err="1" smtClean="0">
                <a:ln>
                  <a:noFill/>
                </a:ln>
                <a:solidFill>
                  <a:srgbClr val="9BBB59">
                    <a:lumMod val="75000"/>
                  </a:srgbClr>
                </a:solidFill>
                <a:effectLst/>
                <a:uLnTx/>
                <a:uFillTx/>
                <a:latin typeface="Courier New" pitchFamily="49" charset="0"/>
                <a:cs typeface="Courier New" pitchFamily="49" charset="0"/>
              </a:rPr>
              <a:t>page.title</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a:p>
            <a:pPr marL="342900" marR="0" lvl="0" indent="-342900" defTabSz="457200" eaLnBrk="0" fontAlgn="auto" latinLnBrk="0" hangingPunct="0">
              <a:lnSpc>
                <a:spcPct val="100000"/>
              </a:lnSpc>
              <a:spcBef>
                <a:spcPct val="20000"/>
              </a:spcBef>
              <a:spcAft>
                <a:spcPts val="0"/>
              </a:spcAft>
              <a:buClrTx/>
              <a:buSzTx/>
              <a:buFontTx/>
              <a:buNone/>
              <a:tabLst/>
              <a:defRPr/>
            </a:pPr>
            <a:endPar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endParaRP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1600" b="1" i="0" u="none" strike="noStrike" kern="0" cap="none" spc="0" normalizeH="0" baseline="0" noProof="0" dirty="0" err="1" smtClean="0">
                <a:ln>
                  <a:noFill/>
                </a:ln>
                <a:solidFill>
                  <a:srgbClr val="F79646">
                    <a:lumMod val="75000"/>
                  </a:srgbClr>
                </a:solidFill>
                <a:effectLst/>
                <a:uLnTx/>
                <a:uFillTx/>
                <a:latin typeface="Courier New" pitchFamily="49" charset="0"/>
                <a:cs typeface="Courier New" pitchFamily="49" charset="0"/>
              </a:rPr>
              <a:t>fmt:formatNumber</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 </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value=</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err="1" smtClean="0">
                <a:ln>
                  <a:noFill/>
                </a:ln>
                <a:solidFill>
                  <a:srgbClr val="9BBB59">
                    <a:lumMod val="75000"/>
                  </a:srgbClr>
                </a:solidFill>
                <a:effectLst/>
                <a:uLnTx/>
                <a:uFillTx/>
                <a:latin typeface="Courier New" pitchFamily="49" charset="0"/>
                <a:cs typeface="Courier New" pitchFamily="49" charset="0"/>
              </a:rPr>
              <a:t>book.price</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type=</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"currency"</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p:txBody>
      </p:sp>
      <p:pic>
        <p:nvPicPr>
          <p:cNvPr id="11" name="Picture 2" descr="C:\anna\Students\resources_struct.png"/>
          <p:cNvPicPr>
            <a:picLocks noChangeAspect="1" noChangeArrowheads="1"/>
          </p:cNvPicPr>
          <p:nvPr/>
        </p:nvPicPr>
        <p:blipFill>
          <a:blip r:embed="rId3"/>
          <a:srcRect/>
          <a:stretch>
            <a:fillRect/>
          </a:stretch>
        </p:blipFill>
        <p:spPr bwMode="auto">
          <a:xfrm>
            <a:off x="251520" y="3861048"/>
            <a:ext cx="3733800" cy="1714500"/>
          </a:xfrm>
          <a:prstGeom prst="rect">
            <a:avLst/>
          </a:prstGeom>
          <a:noFill/>
        </p:spPr>
      </p:pic>
      <p:sp>
        <p:nvSpPr>
          <p:cNvPr id="12" name="TextBox 11"/>
          <p:cNvSpPr txBox="1"/>
          <p:nvPr/>
        </p:nvSpPr>
        <p:spPr bwMode="auto">
          <a:xfrm>
            <a:off x="3985320" y="3717032"/>
            <a:ext cx="2710999" cy="369332"/>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pPr>
            <a:r>
              <a:rPr lang="en-US" dirty="0" err="1" smtClean="0">
                <a:solidFill>
                  <a:prstClr val="black"/>
                </a:solidFill>
                <a:latin typeface="Arial"/>
                <a:cs typeface="Arial"/>
              </a:rPr>
              <a:t>messages_en.properties</a:t>
            </a:r>
            <a:endParaRPr lang="ru-RU" dirty="0" smtClean="0">
              <a:solidFill>
                <a:prstClr val="black"/>
              </a:solidFill>
              <a:latin typeface="Arial"/>
              <a:cs typeface="Arial"/>
            </a:endParaRPr>
          </a:p>
        </p:txBody>
      </p:sp>
      <p:sp>
        <p:nvSpPr>
          <p:cNvPr id="13" name="Содержимое 4"/>
          <p:cNvSpPr txBox="1">
            <a:spLocks/>
          </p:cNvSpPr>
          <p:nvPr/>
        </p:nvSpPr>
        <p:spPr bwMode="auto">
          <a:xfrm>
            <a:off x="3985320" y="4117142"/>
            <a:ext cx="4701480" cy="576064"/>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err="1" smtClean="0">
                <a:ln>
                  <a:noFill/>
                </a:ln>
                <a:solidFill>
                  <a:srgbClr val="4F81BD">
                    <a:lumMod val="75000"/>
                  </a:srgbClr>
                </a:solidFill>
                <a:effectLst/>
                <a:uLnTx/>
                <a:uFillTx/>
                <a:latin typeface="Courier New" pitchFamily="49" charset="0"/>
                <a:cs typeface="Courier New" pitchFamily="49" charset="0"/>
              </a:rPr>
              <a:t>page.title</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Bookmarks page</a:t>
            </a: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p>
        </p:txBody>
      </p:sp>
      <p:sp>
        <p:nvSpPr>
          <p:cNvPr id="14" name="TextBox 13"/>
          <p:cNvSpPr txBox="1"/>
          <p:nvPr/>
        </p:nvSpPr>
        <p:spPr bwMode="auto">
          <a:xfrm>
            <a:off x="3985320" y="4887406"/>
            <a:ext cx="2659702" cy="369332"/>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pPr>
            <a:r>
              <a:rPr lang="en-US" dirty="0" err="1" smtClean="0">
                <a:solidFill>
                  <a:prstClr val="black"/>
                </a:solidFill>
                <a:latin typeface="Arial"/>
                <a:cs typeface="Arial"/>
              </a:rPr>
              <a:t>messages_ru.properties</a:t>
            </a:r>
            <a:endParaRPr lang="ru-RU" dirty="0" smtClean="0">
              <a:solidFill>
                <a:prstClr val="black"/>
              </a:solidFill>
              <a:latin typeface="Arial"/>
              <a:cs typeface="Arial"/>
            </a:endParaRPr>
          </a:p>
        </p:txBody>
      </p:sp>
      <p:sp>
        <p:nvSpPr>
          <p:cNvPr id="15" name="Содержимое 4"/>
          <p:cNvSpPr txBox="1">
            <a:spLocks/>
          </p:cNvSpPr>
          <p:nvPr/>
        </p:nvSpPr>
        <p:spPr bwMode="auto">
          <a:xfrm>
            <a:off x="3985320" y="5287516"/>
            <a:ext cx="4701480" cy="576064"/>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err="1" smtClean="0">
                <a:ln>
                  <a:noFill/>
                </a:ln>
                <a:solidFill>
                  <a:srgbClr val="4F81BD">
                    <a:lumMod val="75000"/>
                  </a:srgbClr>
                </a:solidFill>
                <a:effectLst/>
                <a:uLnTx/>
                <a:uFillTx/>
                <a:latin typeface="Courier New" pitchFamily="49" charset="0"/>
                <a:cs typeface="Courier New" pitchFamily="49" charset="0"/>
              </a:rPr>
              <a:t>page.title</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r>
              <a:rPr kumimoji="0" lang="ru-RU"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Страница с закладками</a:t>
            </a:r>
            <a:endPar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endParaRP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p>
        </p:txBody>
      </p:sp>
    </p:spTree>
    <p:extLst>
      <p:ext uri="{BB962C8B-B14F-4D97-AF65-F5344CB8AC3E}">
        <p14:creationId xmlns:p14="http://schemas.microsoft.com/office/powerpoint/2010/main" val="336119607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Functions</a:t>
            </a:r>
          </a:p>
        </p:txBody>
      </p:sp>
      <p:sp>
        <p:nvSpPr>
          <p:cNvPr id="7" name="Содержимое 4"/>
          <p:cNvSpPr txBox="1">
            <a:spLocks/>
          </p:cNvSpPr>
          <p:nvPr/>
        </p:nvSpPr>
        <p:spPr bwMode="auto">
          <a:xfrm>
            <a:off x="179512" y="1124745"/>
            <a:ext cx="8784976" cy="1080119"/>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err="1" smtClean="0">
                <a:ln>
                  <a:noFill/>
                </a:ln>
                <a:solidFill>
                  <a:prstClr val="black"/>
                </a:solidFill>
                <a:effectLst/>
                <a:uLnTx/>
                <a:uFillTx/>
                <a:latin typeface="Courier New" pitchFamily="49" charset="0"/>
                <a:cs typeface="Courier New" pitchFamily="49" charset="0"/>
              </a:rPr>
              <a:t>taglib</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err="1" smtClean="0">
                <a:ln>
                  <a:noFill/>
                </a:ln>
                <a:solidFill>
                  <a:srgbClr val="4F81BD">
                    <a:lumMod val="75000"/>
                  </a:srgbClr>
                </a:solidFill>
                <a:effectLst/>
                <a:uLnTx/>
                <a:uFillTx/>
                <a:latin typeface="Courier New" pitchFamily="49" charset="0"/>
                <a:cs typeface="Courier New" pitchFamily="49" charset="0"/>
              </a:rPr>
              <a:t>uri</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"http://java.sun.com/jsp/jstl/functions"</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prefix="</a:t>
            </a:r>
            <a:r>
              <a:rPr kumimoji="0" lang="en-US" sz="1600" b="1" i="0" u="none" strike="noStrike" kern="0" cap="none" spc="0" normalizeH="0" baseline="0" noProof="0" dirty="0" smtClean="0">
                <a:ln>
                  <a:noFill/>
                </a:ln>
                <a:solidFill>
                  <a:srgbClr val="F79646">
                    <a:lumMod val="75000"/>
                  </a:srgbClr>
                </a:solidFill>
                <a:effectLst/>
                <a:uLnTx/>
                <a:uFillTx/>
                <a:latin typeface="Courier New" pitchFamily="49" charset="0"/>
                <a:cs typeface="Courier New" pitchFamily="49" charset="0"/>
              </a:rPr>
              <a:t>fn</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 </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a:p>
            <a:pPr marL="342900" marR="0" lvl="0" indent="-342900" defTabSz="457200" eaLnBrk="0" fontAlgn="auto" latinLnBrk="0" hangingPunct="0">
              <a:lnSpc>
                <a:spcPct val="100000"/>
              </a:lnSpc>
              <a:spcBef>
                <a:spcPct val="20000"/>
              </a:spcBef>
              <a:spcAft>
                <a:spcPts val="0"/>
              </a:spcAft>
              <a:buClrTx/>
              <a:buSzTx/>
              <a:buFontTx/>
              <a:buNone/>
              <a:tabLst/>
              <a:defRPr/>
            </a:pPr>
            <a:endPar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endParaRP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F79646">
                    <a:lumMod val="75000"/>
                  </a:srgbClr>
                </a:solidFill>
                <a:effectLst/>
                <a:uLnTx/>
                <a:uFillTx/>
                <a:latin typeface="Courier New" pitchFamily="49" charset="0"/>
                <a:cs typeface="Courier New" pitchFamily="49" charset="0"/>
              </a:rPr>
              <a:t>fn:&lt;</a:t>
            </a:r>
            <a:r>
              <a:rPr kumimoji="0" lang="en-US" sz="1600" b="1" i="0" u="none" strike="noStrike" kern="0" cap="none" spc="0" normalizeH="0" baseline="0" noProof="0" dirty="0" err="1" smtClean="0">
                <a:ln>
                  <a:noFill/>
                </a:ln>
                <a:solidFill>
                  <a:srgbClr val="F79646">
                    <a:lumMod val="75000"/>
                  </a:srgbClr>
                </a:solidFill>
                <a:effectLst/>
                <a:uLnTx/>
                <a:uFillTx/>
                <a:latin typeface="Courier New" pitchFamily="49" charset="0"/>
                <a:cs typeface="Courier New" pitchFamily="49" charset="0"/>
              </a:rPr>
              <a:t>function_name</a:t>
            </a:r>
            <a:r>
              <a:rPr kumimoji="0" lang="en-US" sz="1600" b="1" i="0" u="none" strike="noStrike" kern="0" cap="none" spc="0" normalizeH="0" baseline="0" noProof="0" dirty="0" smtClean="0">
                <a:ln>
                  <a:noFill/>
                </a:ln>
                <a:solidFill>
                  <a:srgbClr val="F79646">
                    <a:lumMod val="75000"/>
                  </a:srgbClr>
                </a:solidFill>
                <a:effectLst/>
                <a:uLnTx/>
                <a:uFillTx/>
                <a:latin typeface="Courier New" pitchFamily="49" charset="0"/>
                <a:cs typeface="Courier New" pitchFamily="49" charset="0"/>
              </a:rPr>
              <a:t>&gt;</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a:t>
            </a:r>
            <a:r>
              <a:rPr kumimoji="0" lang="en-US" sz="16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&lt;parameters&gt;</a:t>
            </a:r>
            <a:r>
              <a:rPr kumimoji="0" lang="en-US" sz="16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a:t>
            </a:r>
          </a:p>
        </p:txBody>
      </p:sp>
      <p:sp>
        <p:nvSpPr>
          <p:cNvPr id="8" name="TextBox 7"/>
          <p:cNvSpPr txBox="1"/>
          <p:nvPr/>
        </p:nvSpPr>
        <p:spPr bwMode="auto">
          <a:xfrm>
            <a:off x="179512" y="2492896"/>
            <a:ext cx="8784976" cy="390876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defTabSz="457200">
              <a:spcBef>
                <a:spcPct val="20000"/>
              </a:spcBef>
              <a:buFont typeface="Arial" charset="0"/>
              <a:buNone/>
            </a:pPr>
            <a:r>
              <a:rPr lang="ru-RU" sz="2400" dirty="0" smtClean="0">
                <a:solidFill>
                  <a:prstClr val="black"/>
                </a:solidFill>
                <a:latin typeface="Arial"/>
                <a:cs typeface="Arial"/>
              </a:rPr>
              <a:t>Функции:</a:t>
            </a:r>
          </a:p>
          <a:p>
            <a:pPr defTabSz="457200">
              <a:spcBef>
                <a:spcPts val="600"/>
              </a:spcBef>
              <a:buFont typeface="Arial" pitchFamily="34" charset="0"/>
              <a:buChar char="•"/>
            </a:pPr>
            <a:r>
              <a:rPr lang="en-US" sz="2000" dirty="0" smtClean="0">
                <a:solidFill>
                  <a:prstClr val="black"/>
                </a:solidFill>
                <a:latin typeface="Arial"/>
                <a:cs typeface="Courier New" pitchFamily="49" charset="0"/>
              </a:rPr>
              <a:t>  length</a:t>
            </a:r>
          </a:p>
          <a:p>
            <a:pPr defTabSz="457200">
              <a:spcBef>
                <a:spcPts val="600"/>
              </a:spcBef>
              <a:buFont typeface="Arial" pitchFamily="34" charset="0"/>
              <a:buChar char="•"/>
            </a:pPr>
            <a:r>
              <a:rPr lang="en-US" sz="2000" dirty="0" smtClean="0">
                <a:solidFill>
                  <a:prstClr val="black"/>
                </a:solidFill>
                <a:latin typeface="Arial"/>
                <a:cs typeface="Courier New" pitchFamily="49" charset="0"/>
              </a:rPr>
              <a:t>  </a:t>
            </a:r>
            <a:r>
              <a:rPr lang="en-US" sz="2000" dirty="0" err="1" smtClean="0">
                <a:solidFill>
                  <a:prstClr val="black"/>
                </a:solidFill>
                <a:latin typeface="Arial"/>
                <a:cs typeface="Courier New" pitchFamily="49" charset="0"/>
              </a:rPr>
              <a:t>toUpperCase</a:t>
            </a:r>
            <a:r>
              <a:rPr lang="en-US" sz="2000" dirty="0" smtClean="0">
                <a:solidFill>
                  <a:prstClr val="black"/>
                </a:solidFill>
                <a:latin typeface="Arial"/>
                <a:cs typeface="Courier New" pitchFamily="49" charset="0"/>
              </a:rPr>
              <a:t>, </a:t>
            </a:r>
            <a:r>
              <a:rPr lang="en-US" sz="2000" dirty="0" err="1" smtClean="0">
                <a:solidFill>
                  <a:prstClr val="black"/>
                </a:solidFill>
                <a:latin typeface="Arial"/>
                <a:cs typeface="Courier New" pitchFamily="49" charset="0"/>
              </a:rPr>
              <a:t>toLowerCase</a:t>
            </a:r>
            <a:endParaRPr lang="en-US" sz="2000" dirty="0" smtClean="0">
              <a:solidFill>
                <a:prstClr val="black"/>
              </a:solidFill>
              <a:latin typeface="Arial"/>
              <a:cs typeface="Courier New" pitchFamily="49" charset="0"/>
            </a:endParaRPr>
          </a:p>
          <a:p>
            <a:pPr defTabSz="457200">
              <a:spcBef>
                <a:spcPts val="600"/>
              </a:spcBef>
              <a:buFont typeface="Arial" pitchFamily="34" charset="0"/>
              <a:buChar char="•"/>
            </a:pPr>
            <a:r>
              <a:rPr lang="en-US" sz="2000" dirty="0" smtClean="0">
                <a:solidFill>
                  <a:prstClr val="black"/>
                </a:solidFill>
                <a:latin typeface="Arial"/>
                <a:cs typeface="Courier New" pitchFamily="49" charset="0"/>
              </a:rPr>
              <a:t>  substring, </a:t>
            </a:r>
            <a:r>
              <a:rPr lang="en-US" sz="2000" dirty="0" err="1" smtClean="0">
                <a:solidFill>
                  <a:prstClr val="black"/>
                </a:solidFill>
                <a:latin typeface="Arial"/>
                <a:cs typeface="Courier New" pitchFamily="49" charset="0"/>
              </a:rPr>
              <a:t>substringAfter</a:t>
            </a:r>
            <a:r>
              <a:rPr lang="en-US" sz="2000" dirty="0" smtClean="0">
                <a:solidFill>
                  <a:prstClr val="black"/>
                </a:solidFill>
                <a:latin typeface="Arial"/>
                <a:cs typeface="Courier New" pitchFamily="49" charset="0"/>
              </a:rPr>
              <a:t>, </a:t>
            </a:r>
            <a:r>
              <a:rPr lang="en-US" sz="2000" dirty="0" err="1" smtClean="0">
                <a:solidFill>
                  <a:prstClr val="black"/>
                </a:solidFill>
                <a:latin typeface="Arial"/>
                <a:cs typeface="Courier New" pitchFamily="49" charset="0"/>
              </a:rPr>
              <a:t>substringBefore</a:t>
            </a:r>
            <a:endParaRPr lang="en-US" sz="2000" dirty="0" smtClean="0">
              <a:solidFill>
                <a:prstClr val="black"/>
              </a:solidFill>
              <a:latin typeface="Arial"/>
              <a:cs typeface="Courier New" pitchFamily="49" charset="0"/>
            </a:endParaRPr>
          </a:p>
          <a:p>
            <a:pPr defTabSz="457200">
              <a:spcBef>
                <a:spcPts val="600"/>
              </a:spcBef>
              <a:buFont typeface="Arial" pitchFamily="34" charset="0"/>
              <a:buChar char="•"/>
            </a:pPr>
            <a:r>
              <a:rPr lang="en-US" sz="2000" dirty="0" smtClean="0">
                <a:solidFill>
                  <a:prstClr val="black"/>
                </a:solidFill>
                <a:latin typeface="Arial"/>
                <a:cs typeface="Courier New" pitchFamily="49" charset="0"/>
              </a:rPr>
              <a:t>  trim</a:t>
            </a:r>
          </a:p>
          <a:p>
            <a:pPr defTabSz="457200">
              <a:spcBef>
                <a:spcPts val="600"/>
              </a:spcBef>
              <a:buFont typeface="Arial" pitchFamily="34" charset="0"/>
              <a:buChar char="•"/>
            </a:pPr>
            <a:r>
              <a:rPr lang="en-US" sz="2000" dirty="0" smtClean="0">
                <a:solidFill>
                  <a:prstClr val="black"/>
                </a:solidFill>
                <a:latin typeface="Arial"/>
                <a:cs typeface="Courier New" pitchFamily="49" charset="0"/>
              </a:rPr>
              <a:t>  replace</a:t>
            </a:r>
          </a:p>
          <a:p>
            <a:pPr defTabSz="457200">
              <a:spcBef>
                <a:spcPts val="600"/>
              </a:spcBef>
              <a:buFont typeface="Arial" pitchFamily="34" charset="0"/>
              <a:buChar char="•"/>
            </a:pPr>
            <a:r>
              <a:rPr lang="en-US" sz="2000" dirty="0" smtClean="0">
                <a:solidFill>
                  <a:prstClr val="black"/>
                </a:solidFill>
                <a:latin typeface="Arial"/>
                <a:cs typeface="Courier New" pitchFamily="49" charset="0"/>
              </a:rPr>
              <a:t>  </a:t>
            </a:r>
            <a:r>
              <a:rPr lang="en-US" sz="2000" dirty="0" err="1" smtClean="0">
                <a:solidFill>
                  <a:prstClr val="black"/>
                </a:solidFill>
                <a:latin typeface="Arial"/>
                <a:cs typeface="Courier New" pitchFamily="49" charset="0"/>
              </a:rPr>
              <a:t>indexOf</a:t>
            </a:r>
            <a:r>
              <a:rPr lang="en-US" sz="2000" dirty="0" smtClean="0">
                <a:solidFill>
                  <a:prstClr val="black"/>
                </a:solidFill>
                <a:latin typeface="Arial"/>
                <a:cs typeface="Courier New" pitchFamily="49" charset="0"/>
              </a:rPr>
              <a:t>, </a:t>
            </a:r>
            <a:r>
              <a:rPr lang="en-US" sz="2000" dirty="0" err="1" smtClean="0">
                <a:solidFill>
                  <a:prstClr val="black"/>
                </a:solidFill>
                <a:latin typeface="Arial"/>
                <a:cs typeface="Courier New" pitchFamily="49" charset="0"/>
              </a:rPr>
              <a:t>startsWith</a:t>
            </a:r>
            <a:r>
              <a:rPr lang="en-US" sz="2000" dirty="0" smtClean="0">
                <a:solidFill>
                  <a:prstClr val="black"/>
                </a:solidFill>
                <a:latin typeface="Arial"/>
                <a:cs typeface="Courier New" pitchFamily="49" charset="0"/>
              </a:rPr>
              <a:t>, </a:t>
            </a:r>
            <a:r>
              <a:rPr lang="en-US" sz="2000" dirty="0" err="1" smtClean="0">
                <a:solidFill>
                  <a:prstClr val="black"/>
                </a:solidFill>
                <a:latin typeface="Arial"/>
                <a:cs typeface="Courier New" pitchFamily="49" charset="0"/>
              </a:rPr>
              <a:t>endsWith</a:t>
            </a:r>
            <a:r>
              <a:rPr lang="en-US" sz="2000" dirty="0" smtClean="0">
                <a:solidFill>
                  <a:prstClr val="black"/>
                </a:solidFill>
                <a:latin typeface="Arial"/>
                <a:cs typeface="Courier New" pitchFamily="49" charset="0"/>
              </a:rPr>
              <a:t>, contains, </a:t>
            </a:r>
            <a:r>
              <a:rPr lang="en-US" sz="2000" dirty="0" err="1" smtClean="0">
                <a:solidFill>
                  <a:prstClr val="black"/>
                </a:solidFill>
                <a:latin typeface="Arial"/>
                <a:cs typeface="Courier New" pitchFamily="49" charset="0"/>
              </a:rPr>
              <a:t>containsIgnoreCase</a:t>
            </a:r>
            <a:endParaRPr lang="en-US" sz="2000" dirty="0" smtClean="0">
              <a:solidFill>
                <a:prstClr val="black"/>
              </a:solidFill>
              <a:latin typeface="Arial"/>
              <a:cs typeface="Courier New" pitchFamily="49" charset="0"/>
            </a:endParaRPr>
          </a:p>
          <a:p>
            <a:pPr defTabSz="457200">
              <a:spcBef>
                <a:spcPts val="600"/>
              </a:spcBef>
              <a:buFont typeface="Arial" pitchFamily="34" charset="0"/>
              <a:buChar char="•"/>
            </a:pPr>
            <a:r>
              <a:rPr lang="en-US" sz="2000" dirty="0" smtClean="0">
                <a:solidFill>
                  <a:prstClr val="black"/>
                </a:solidFill>
                <a:latin typeface="Arial"/>
                <a:cs typeface="Courier New" pitchFamily="49" charset="0"/>
              </a:rPr>
              <a:t>  split, join</a:t>
            </a:r>
          </a:p>
          <a:p>
            <a:pPr defTabSz="457200">
              <a:spcBef>
                <a:spcPts val="600"/>
              </a:spcBef>
              <a:buFont typeface="Arial" pitchFamily="34" charset="0"/>
              <a:buChar char="•"/>
            </a:pPr>
            <a:r>
              <a:rPr lang="en-US" sz="2000" dirty="0" smtClean="0">
                <a:solidFill>
                  <a:prstClr val="black"/>
                </a:solidFill>
                <a:latin typeface="Arial"/>
                <a:cs typeface="Courier New" pitchFamily="49" charset="0"/>
              </a:rPr>
              <a:t>  </a:t>
            </a:r>
            <a:r>
              <a:rPr lang="en-US" sz="2000" dirty="0" err="1" smtClean="0">
                <a:solidFill>
                  <a:prstClr val="black"/>
                </a:solidFill>
                <a:latin typeface="Arial"/>
                <a:cs typeface="Courier New" pitchFamily="49" charset="0"/>
              </a:rPr>
              <a:t>escapeXml</a:t>
            </a:r>
            <a:endParaRPr lang="en-US" sz="2000" dirty="0" smtClean="0">
              <a:solidFill>
                <a:prstClr val="black"/>
              </a:solidFill>
              <a:latin typeface="Arial"/>
              <a:cs typeface="Courier New" pitchFamily="49" charset="0"/>
            </a:endParaRPr>
          </a:p>
          <a:p>
            <a:pPr defTabSz="457200">
              <a:spcBef>
                <a:spcPct val="20000"/>
              </a:spcBef>
              <a:buFont typeface="Arial" charset="0"/>
              <a:buNone/>
            </a:pPr>
            <a:endParaRPr lang="ru-RU" sz="2000" dirty="0" smtClean="0">
              <a:solidFill>
                <a:prstClr val="black"/>
              </a:solidFill>
              <a:latin typeface="Arial"/>
              <a:cs typeface="Arial"/>
            </a:endParaRPr>
          </a:p>
        </p:txBody>
      </p:sp>
    </p:spTree>
    <p:extLst>
      <p:ext uri="{BB962C8B-B14F-4D97-AF65-F5344CB8AC3E}">
        <p14:creationId xmlns:p14="http://schemas.microsoft.com/office/powerpoint/2010/main" val="17247735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dependency</a:t>
            </a:r>
          </a:p>
        </p:txBody>
      </p:sp>
      <p:sp>
        <p:nvSpPr>
          <p:cNvPr id="5" name="Rectangle 3"/>
          <p:cNvSpPr>
            <a:spLocks noGrp="1" noChangeArrowheads="1"/>
          </p:cNvSpPr>
          <p:nvPr>
            <p:ph idx="4294967295"/>
          </p:nvPr>
        </p:nvSpPr>
        <p:spPr>
          <a:xfrm>
            <a:off x="465827" y="1798608"/>
            <a:ext cx="8229600" cy="2126411"/>
          </a:xfrm>
          <a:prstGeom prst="rect">
            <a:avLst/>
          </a:prstGeom>
        </p:spPr>
        <p:txBody>
          <a:bodyPr/>
          <a:lstStyle/>
          <a:p>
            <a:pPr marL="0" indent="0" eaLnBrk="1" hangingPunct="1">
              <a:buNone/>
            </a:pPr>
            <a:endParaRPr lang="en-US" altLang="ru-RU" sz="2400" dirty="0">
              <a:solidFill>
                <a:srgbClr val="0000CC"/>
              </a:solidFill>
              <a:latin typeface="Arial" charset="0"/>
              <a:cs typeface="Arial" charset="0"/>
            </a:endParaRPr>
          </a:p>
          <a:p>
            <a:pPr marL="0" indent="0" eaLnBrk="1" hangingPunct="1">
              <a:buNone/>
            </a:pPr>
            <a:endParaRPr lang="en-US" altLang="ru-RU" sz="2400" dirty="0" smtClean="0">
              <a:solidFill>
                <a:srgbClr val="0000CC"/>
              </a:solidFill>
              <a:latin typeface="Arial" charset="0"/>
              <a:cs typeface="Arial" charset="0"/>
            </a:endParaRPr>
          </a:p>
        </p:txBody>
      </p:sp>
      <p:sp>
        <p:nvSpPr>
          <p:cNvPr id="7" name="Объект 2"/>
          <p:cNvSpPr txBox="1">
            <a:spLocks/>
          </p:cNvSpPr>
          <p:nvPr/>
        </p:nvSpPr>
        <p:spPr bwMode="auto">
          <a:xfrm>
            <a:off x="457200" y="1142984"/>
            <a:ext cx="8229600" cy="4906963"/>
          </a:xfrm>
          <a:prstGeom prst="rect">
            <a:avLst/>
          </a:prstGeom>
          <a:noFill/>
          <a:ln w="9525">
            <a:solidFill>
              <a:srgbClr val="4F81BD"/>
            </a:solid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1pPr>
            <a:lvl2pPr marL="742950" indent="-28575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2pPr>
            <a:lvl3pPr marL="11430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3pPr>
            <a:lvl4pPr marL="16002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4pPr>
            <a:lvl5pPr marL="20574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20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&lt;dependency&gt;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20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	&lt;groupId&gt;</a:t>
            </a:r>
            <a:r>
              <a:rPr kumimoji="0" lang="en-US" sz="20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jstl</a:t>
            </a:r>
            <a:r>
              <a:rPr kumimoji="0" lang="en-US" sz="20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&lt;/groupId&gt;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20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	&lt;artifactId&gt;</a:t>
            </a:r>
            <a:r>
              <a:rPr kumimoji="0" lang="en-US" sz="20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jstl</a:t>
            </a:r>
            <a:r>
              <a:rPr kumimoji="0" lang="en-US" sz="20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&lt;/artifactId&gt;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20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	&lt;version&gt;</a:t>
            </a:r>
            <a:r>
              <a:rPr kumimoji="0" lang="en-US" sz="20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1.2</a:t>
            </a:r>
            <a:r>
              <a:rPr kumimoji="0" lang="en-US" sz="20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&lt;/version&gt;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20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&lt;/dependency&gt;</a:t>
            </a:r>
            <a:endParaRPr kumimoji="0" lang="ru-RU" sz="2000" b="1" i="0" u="none" strike="noStrike" kern="1200" cap="none" spc="0" normalizeH="0" baseline="0" noProof="0" dirty="0">
              <a:ln>
                <a:noFill/>
              </a:ln>
              <a:solidFill>
                <a:srgbClr val="4F81BD">
                  <a:lumMod val="75000"/>
                </a:srgbClr>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2385809485"/>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a:spLocks noGrp="1"/>
          </p:cNvSpPr>
          <p:nvPr>
            <p:ph sz="half" idx="4294967295"/>
          </p:nvPr>
        </p:nvSpPr>
        <p:spPr>
          <a:xfrm>
            <a:off x="2152650" y="2933700"/>
            <a:ext cx="4876800" cy="1162050"/>
          </a:xfrm>
          <a:prstGeom prst="rect">
            <a:avLst/>
          </a:prstGeom>
        </p:spPr>
        <p:txBody>
          <a:bodyPr/>
          <a:lstStyle/>
          <a:p>
            <a:pPr marL="0" indent="0" algn="ctr" eaLnBrk="1" hangingPunct="1">
              <a:buNone/>
            </a:pPr>
            <a:r>
              <a:rPr lang="en-US" altLang="ru-RU" sz="5400" dirty="0" smtClean="0">
                <a:solidFill>
                  <a:schemeClr val="accent3">
                    <a:lumMod val="75000"/>
                  </a:schemeClr>
                </a:solidFill>
                <a:effectLst>
                  <a:outerShdw blurRad="38100" dist="38100" dir="2700000" algn="tl">
                    <a:srgbClr val="000000">
                      <a:alpha val="43137"/>
                    </a:srgbClr>
                  </a:outerShdw>
                </a:effectLst>
                <a:latin typeface="Arial" charset="0"/>
                <a:cs typeface="Arial" charset="0"/>
              </a:rPr>
              <a:t>TAGS</a:t>
            </a:r>
          </a:p>
        </p:txBody>
      </p:sp>
    </p:spTree>
    <p:extLst>
      <p:ext uri="{BB962C8B-B14F-4D97-AF65-F5344CB8AC3E}">
        <p14:creationId xmlns:p14="http://schemas.microsoft.com/office/powerpoint/2010/main" val="2631608676"/>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Использование других библиотек</a:t>
            </a:r>
            <a:endParaRPr lang="en-US" dirty="0"/>
          </a:p>
        </p:txBody>
      </p:sp>
      <p:sp>
        <p:nvSpPr>
          <p:cNvPr id="5" name="Rectangle 3"/>
          <p:cNvSpPr>
            <a:spLocks noGrp="1" noChangeArrowheads="1"/>
          </p:cNvSpPr>
          <p:nvPr>
            <p:ph idx="4294967295"/>
          </p:nvPr>
        </p:nvSpPr>
        <p:spPr>
          <a:xfrm>
            <a:off x="465827" y="1798608"/>
            <a:ext cx="8229600" cy="2126411"/>
          </a:xfrm>
          <a:prstGeom prst="rect">
            <a:avLst/>
          </a:prstGeom>
        </p:spPr>
        <p:txBody>
          <a:bodyPr/>
          <a:lstStyle/>
          <a:p>
            <a:pPr marL="0" indent="0" eaLnBrk="1" hangingPunct="1">
              <a:buNone/>
            </a:pPr>
            <a:endParaRPr lang="en-US" altLang="ru-RU" sz="2400" dirty="0">
              <a:solidFill>
                <a:srgbClr val="0000CC"/>
              </a:solidFill>
              <a:latin typeface="Arial" charset="0"/>
              <a:cs typeface="Arial" charset="0"/>
            </a:endParaRPr>
          </a:p>
          <a:p>
            <a:pPr marL="0" indent="0" eaLnBrk="1" hangingPunct="1">
              <a:buNone/>
            </a:pPr>
            <a:endParaRPr lang="en-US" altLang="ru-RU" sz="2400" dirty="0" smtClean="0">
              <a:solidFill>
                <a:srgbClr val="0000CC"/>
              </a:solidFill>
              <a:latin typeface="Arial" charset="0"/>
              <a:cs typeface="Arial" charset="0"/>
            </a:endParaRPr>
          </a:p>
        </p:txBody>
      </p:sp>
      <p:sp>
        <p:nvSpPr>
          <p:cNvPr id="15" name="Содержимое 2"/>
          <p:cNvSpPr txBox="1">
            <a:spLocks/>
          </p:cNvSpPr>
          <p:nvPr/>
        </p:nvSpPr>
        <p:spPr bwMode="auto">
          <a:xfrm>
            <a:off x="457200" y="1287001"/>
            <a:ext cx="8229600" cy="2286015"/>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1pPr>
            <a:lvl2pPr marL="742950" indent="-28575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2pPr>
            <a:lvl3pPr marL="11430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3pPr>
            <a:lvl4pPr marL="16002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4pPr>
            <a:lvl5pPr marL="20574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&lt;dependency&gt;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&lt;</a:t>
            </a:r>
            <a:r>
              <a:rPr kumimoji="0" lang="en-US" sz="1800" b="1" i="0" u="none" strike="noStrike" kern="1200" cap="none" spc="0" normalizeH="0" baseline="0" noProof="0" dirty="0" err="1" smtClean="0">
                <a:ln>
                  <a:noFill/>
                </a:ln>
                <a:solidFill>
                  <a:srgbClr val="4F81BD">
                    <a:lumMod val="75000"/>
                  </a:srgbClr>
                </a:solidFill>
                <a:effectLst/>
                <a:uLnTx/>
                <a:uFillTx/>
                <a:latin typeface="Courier New" pitchFamily="49" charset="0"/>
                <a:ea typeface="+mn-ea"/>
                <a:cs typeface="Courier New" pitchFamily="49" charset="0"/>
              </a:rPr>
              <a:t>groupId</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&gt;</a:t>
            </a:r>
            <a:r>
              <a:rPr kumimoji="0" lang="en-US" sz="18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org.springframework</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&lt;/</a:t>
            </a:r>
            <a:r>
              <a:rPr kumimoji="0" lang="en-US" sz="1800" b="1" i="0" u="none" strike="noStrike" kern="1200" cap="none" spc="0" normalizeH="0" baseline="0" noProof="0" dirty="0" err="1" smtClean="0">
                <a:ln>
                  <a:noFill/>
                </a:ln>
                <a:solidFill>
                  <a:srgbClr val="4F81BD">
                    <a:lumMod val="75000"/>
                  </a:srgbClr>
                </a:solidFill>
                <a:effectLst/>
                <a:uLnTx/>
                <a:uFillTx/>
                <a:latin typeface="Courier New" pitchFamily="49" charset="0"/>
                <a:ea typeface="+mn-ea"/>
                <a:cs typeface="Courier New" pitchFamily="49" charset="0"/>
              </a:rPr>
              <a:t>groupId</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&lt;</a:t>
            </a:r>
            <a:r>
              <a:rPr kumimoji="0" lang="en-US" sz="1800" b="1" i="0" u="none" strike="noStrike" kern="1200" cap="none" spc="0" normalizeH="0" baseline="0" noProof="0" dirty="0" err="1" smtClean="0">
                <a:ln>
                  <a:noFill/>
                </a:ln>
                <a:solidFill>
                  <a:srgbClr val="4F81BD">
                    <a:lumMod val="75000"/>
                  </a:srgbClr>
                </a:solidFill>
                <a:effectLst/>
                <a:uLnTx/>
                <a:uFillTx/>
                <a:latin typeface="Courier New" pitchFamily="49" charset="0"/>
                <a:ea typeface="+mn-ea"/>
                <a:cs typeface="Courier New" pitchFamily="49" charset="0"/>
              </a:rPr>
              <a:t>artifactId</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&gt;</a:t>
            </a:r>
            <a:r>
              <a:rPr kumimoji="0" lang="en-US" sz="18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spring-</a:t>
            </a:r>
            <a:r>
              <a:rPr kumimoji="0" lang="en-US" sz="18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webmvc</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&lt;/</a:t>
            </a:r>
            <a:r>
              <a:rPr kumimoji="0" lang="en-US" sz="1800" b="1" i="0" u="none" strike="noStrike" kern="1200" cap="none" spc="0" normalizeH="0" baseline="0" noProof="0" dirty="0" err="1" smtClean="0">
                <a:ln>
                  <a:noFill/>
                </a:ln>
                <a:solidFill>
                  <a:srgbClr val="4F81BD">
                    <a:lumMod val="75000"/>
                  </a:srgbClr>
                </a:solidFill>
                <a:effectLst/>
                <a:uLnTx/>
                <a:uFillTx/>
                <a:latin typeface="Courier New" pitchFamily="49" charset="0"/>
                <a:ea typeface="+mn-ea"/>
                <a:cs typeface="Courier New" pitchFamily="49" charset="0"/>
              </a:rPr>
              <a:t>artifactId</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&lt;version&gt;</a:t>
            </a:r>
            <a:r>
              <a:rPr kumimoji="0" lang="en-US" sz="18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3.1.4.RELEASE</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&lt;/version&gt;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&lt;/dependency&gt;</a:t>
            </a:r>
          </a:p>
        </p:txBody>
      </p:sp>
      <p:sp>
        <p:nvSpPr>
          <p:cNvPr id="16" name="Содержимое 2"/>
          <p:cNvSpPr txBox="1">
            <a:spLocks/>
          </p:cNvSpPr>
          <p:nvPr/>
        </p:nvSpPr>
        <p:spPr bwMode="auto">
          <a:xfrm>
            <a:off x="457200" y="4077072"/>
            <a:ext cx="8229600" cy="1224136"/>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eaLnBrk="0" fontAlgn="auto" latinLnBrk="0" hangingPunct="0">
              <a:lnSpc>
                <a:spcPct val="100000"/>
              </a:lnSpc>
              <a:spcBef>
                <a:spcPct val="20000"/>
              </a:spcBef>
              <a:spcAft>
                <a:spcPts val="0"/>
              </a:spcAft>
              <a:buClrTx/>
              <a:buSzTx/>
              <a:buFontTx/>
              <a:buNone/>
              <a:tabLst/>
              <a:defRPr/>
            </a:pPr>
            <a:endParaRPr kumimoji="0" lang="sv-SE"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endParaRP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sv-SE"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 </a:t>
            </a:r>
            <a:r>
              <a:rPr kumimoji="0" lang="sv-SE" sz="1800" b="1" i="0" u="none" strike="noStrike" kern="0" cap="none" spc="0" normalizeH="0" baseline="0" noProof="0" dirty="0" smtClean="0">
                <a:ln>
                  <a:noFill/>
                </a:ln>
                <a:solidFill>
                  <a:srgbClr val="C0504D">
                    <a:lumMod val="75000"/>
                  </a:srgbClr>
                </a:solidFill>
                <a:effectLst/>
                <a:uLnTx/>
                <a:uFillTx/>
                <a:latin typeface="Courier New" pitchFamily="49" charset="0"/>
                <a:cs typeface="Courier New" pitchFamily="49" charset="0"/>
              </a:rPr>
              <a:t>taglib</a:t>
            </a:r>
            <a:r>
              <a:rPr kumimoji="0" lang="sv-SE"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 </a:t>
            </a:r>
            <a:r>
              <a:rPr kumimoji="0" lang="sv-SE" sz="18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prefix="</a:t>
            </a:r>
            <a:r>
              <a:rPr kumimoji="0" lang="sv-SE" sz="18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form" </a:t>
            </a:r>
            <a:r>
              <a:rPr kumimoji="0" lang="sv-SE" sz="18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uri=</a:t>
            </a:r>
            <a:r>
              <a:rPr kumimoji="0" lang="sv-SE" sz="18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"http://www.springframework.org/tags/form" </a:t>
            </a:r>
            <a:r>
              <a:rPr kumimoji="0" lang="sv-SE"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p:txBody>
      </p:sp>
      <p:sp>
        <p:nvSpPr>
          <p:cNvPr id="17" name="TextBox 16"/>
          <p:cNvSpPr txBox="1"/>
          <p:nvPr/>
        </p:nvSpPr>
        <p:spPr bwMode="auto">
          <a:xfrm>
            <a:off x="7240838" y="1077466"/>
            <a:ext cx="1125629" cy="400110"/>
          </a:xfrm>
          <a:prstGeom prst="rect">
            <a:avLst/>
          </a:prstGeom>
          <a:solidFill>
            <a:sysClr val="window" lastClr="FFFFFF"/>
          </a:solidFill>
          <a:ln w="9525">
            <a:solidFill>
              <a:srgbClr val="1F497D"/>
            </a:solid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smtClean="0">
                <a:ln>
                  <a:noFill/>
                </a:ln>
                <a:solidFill>
                  <a:prstClr val="black"/>
                </a:solidFill>
                <a:effectLst/>
                <a:uLnTx/>
                <a:uFillTx/>
                <a:latin typeface="Arial"/>
                <a:cs typeface="Arial"/>
              </a:rPr>
              <a:t>web.xml</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sp>
        <p:nvSpPr>
          <p:cNvPr id="18" name="TextBox 17"/>
          <p:cNvSpPr txBox="1"/>
          <p:nvPr/>
        </p:nvSpPr>
        <p:spPr bwMode="auto">
          <a:xfrm>
            <a:off x="7853185" y="3877017"/>
            <a:ext cx="513282" cy="400110"/>
          </a:xfrm>
          <a:prstGeom prst="rect">
            <a:avLst/>
          </a:prstGeom>
          <a:solidFill>
            <a:sysClr val="window" lastClr="FFFFFF"/>
          </a:solidFill>
          <a:ln w="9525">
            <a:solidFill>
              <a:srgbClr val="1F497D"/>
            </a:solid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 typeface="Arial" charset="0"/>
              <a:buNone/>
              <a:tabLst/>
              <a:defRPr/>
            </a:pPr>
            <a:r>
              <a:rPr kumimoji="0" lang="en-US" sz="2000" b="0" i="0" u="none" strike="noStrike" kern="0" cap="none" spc="0" normalizeH="0" baseline="0" noProof="0" dirty="0" err="1" smtClean="0">
                <a:ln>
                  <a:noFill/>
                </a:ln>
                <a:solidFill>
                  <a:prstClr val="black"/>
                </a:solidFill>
                <a:effectLst/>
                <a:uLnTx/>
                <a:uFillTx/>
                <a:latin typeface="Arial"/>
                <a:cs typeface="Arial"/>
              </a:rPr>
              <a:t>jsp</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spTree>
    <p:extLst>
      <p:ext uri="{BB962C8B-B14F-4D97-AF65-F5344CB8AC3E}">
        <p14:creationId xmlns:p14="http://schemas.microsoft.com/office/powerpoint/2010/main" val="1960995896"/>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тэгов</a:t>
            </a:r>
            <a:endParaRPr lang="en-US" dirty="0"/>
          </a:p>
        </p:txBody>
      </p:sp>
      <p:sp>
        <p:nvSpPr>
          <p:cNvPr id="22" name="Объект 2"/>
          <p:cNvSpPr txBox="1">
            <a:spLocks/>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3 типа:</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JSP</a:t>
            </a:r>
            <a:endParaRPr kumimoji="0" lang="ru-RU" sz="2800" b="0" i="0" u="none" strike="noStrike" kern="1200" cap="none" spc="0" normalizeH="0" baseline="0" noProof="0" smtClean="0">
              <a:ln>
                <a:noFill/>
              </a:ln>
              <a:solidFill>
                <a:sysClr val="windowText" lastClr="000000"/>
              </a:solidFill>
              <a:effectLst/>
              <a:uLnTx/>
              <a:uFillTx/>
              <a:latin typeface="Arial"/>
              <a:ea typeface="+mn-ea"/>
              <a:cs typeface="Arial"/>
            </a:endParaRP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Класс </a:t>
            </a: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Tag</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Статическая функция</a:t>
            </a:r>
            <a:endParaRPr kumimoji="0" lang="ru-RU" sz="2800" b="0" i="0" u="none" strike="noStrike" kern="1200" cap="none" spc="0" normalizeH="0" baseline="0" noProof="0" dirty="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438297103"/>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JSP</a:t>
            </a:r>
          </a:p>
        </p:txBody>
      </p:sp>
      <p:sp>
        <p:nvSpPr>
          <p:cNvPr id="5" name="Rectangle 3"/>
          <p:cNvSpPr>
            <a:spLocks noGrp="1" noChangeArrowheads="1"/>
          </p:cNvSpPr>
          <p:nvPr>
            <p:ph idx="4294967295"/>
          </p:nvPr>
        </p:nvSpPr>
        <p:spPr>
          <a:xfrm>
            <a:off x="465827" y="1798608"/>
            <a:ext cx="8229600" cy="2126411"/>
          </a:xfrm>
          <a:prstGeom prst="rect">
            <a:avLst/>
          </a:prstGeom>
        </p:spPr>
        <p:txBody>
          <a:bodyPr/>
          <a:lstStyle/>
          <a:p>
            <a:pPr marL="0" indent="0" eaLnBrk="1" hangingPunct="1">
              <a:buNone/>
            </a:pPr>
            <a:endParaRPr lang="en-US" altLang="ru-RU" sz="2400" dirty="0">
              <a:solidFill>
                <a:srgbClr val="0000CC"/>
              </a:solidFill>
              <a:latin typeface="Arial" charset="0"/>
              <a:cs typeface="Arial" charset="0"/>
            </a:endParaRPr>
          </a:p>
          <a:p>
            <a:pPr marL="0" indent="0" eaLnBrk="1" hangingPunct="1">
              <a:buNone/>
            </a:pPr>
            <a:endParaRPr lang="en-US" altLang="ru-RU" sz="2400" dirty="0" smtClean="0">
              <a:solidFill>
                <a:srgbClr val="0000CC"/>
              </a:solidFill>
              <a:latin typeface="Arial" charset="0"/>
              <a:cs typeface="Arial" charset="0"/>
            </a:endParaRPr>
          </a:p>
        </p:txBody>
      </p:sp>
      <p:sp>
        <p:nvSpPr>
          <p:cNvPr id="15" name="Содержимое 4"/>
          <p:cNvSpPr txBox="1">
            <a:spLocks/>
          </p:cNvSpPr>
          <p:nvPr/>
        </p:nvSpPr>
        <p:spPr bwMode="auto">
          <a:xfrm>
            <a:off x="457200" y="1431016"/>
            <a:ext cx="8229600" cy="2358024"/>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1pPr>
            <a:lvl2pPr marL="742950" indent="-28575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2pPr>
            <a:lvl3pPr marL="11430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3pPr>
            <a:lvl4pPr marL="16002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4pPr>
            <a:lvl5pPr marL="20574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&lt;%@ </a:t>
            </a:r>
            <a:r>
              <a:rPr kumimoji="0" lang="en-US" sz="18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attribute</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name=</a:t>
            </a:r>
            <a:r>
              <a:rPr kumimoji="0" lang="en-US" sz="18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a:t>
            </a:r>
            <a:r>
              <a:rPr kumimoji="0" lang="en-US" sz="1800" b="1" i="0" u="none" strike="noStrike" kern="1200" cap="none" spc="0" normalizeH="0" baseline="0" noProof="0" dirty="0" err="1" smtClean="0">
                <a:ln>
                  <a:noFill/>
                </a:ln>
                <a:solidFill>
                  <a:srgbClr val="9BBB59">
                    <a:lumMod val="75000"/>
                  </a:srgbClr>
                </a:solidFill>
                <a:effectLst/>
                <a:uLnTx/>
                <a:uFillTx/>
                <a:latin typeface="Courier New" pitchFamily="49" charset="0"/>
                <a:ea typeface="+mn-ea"/>
                <a:cs typeface="Courier New" pitchFamily="49" charset="0"/>
              </a:rPr>
              <a:t>userName</a:t>
            </a:r>
            <a:r>
              <a:rPr kumimoji="0" lang="en-US" sz="18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type=</a:t>
            </a:r>
            <a:r>
              <a:rPr kumimoji="0" lang="en-US" sz="18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a:t>
            </a:r>
            <a:r>
              <a:rPr kumimoji="0" lang="en-US" sz="1800" b="1" i="0" u="none" strike="noStrike" kern="1200" cap="none" spc="0" normalizeH="0" baseline="0" noProof="0" dirty="0" err="1" smtClean="0">
                <a:ln>
                  <a:noFill/>
                </a:ln>
                <a:solidFill>
                  <a:srgbClr val="9BBB59">
                    <a:lumMod val="75000"/>
                  </a:srgbClr>
                </a:solidFill>
                <a:effectLst/>
                <a:uLnTx/>
                <a:uFillTx/>
                <a:latin typeface="Courier New" pitchFamily="49" charset="0"/>
                <a:ea typeface="+mn-ea"/>
                <a:cs typeface="Courier New" pitchFamily="49" charset="0"/>
              </a:rPr>
              <a:t>java.lang.String</a:t>
            </a:r>
            <a:r>
              <a:rPr kumimoji="0" lang="en-US" sz="18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required=</a:t>
            </a:r>
            <a:r>
              <a:rPr kumimoji="0" lang="en-US" sz="18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"true"</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%&gt;</a:t>
            </a:r>
          </a:p>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&lt;div&gt;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Nice to meet you, </a:t>
            </a:r>
            <a:r>
              <a:rPr kumimoji="0" lang="en-US" sz="18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US" sz="18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userName</a:t>
            </a:r>
            <a:r>
              <a:rPr kumimoji="0" lang="en-US" sz="18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&lt;/div&gt;</a:t>
            </a:r>
          </a:p>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ru-RU" sz="2400" b="0" i="0" u="none" strike="noStrike" kern="1200" cap="none" spc="0" normalizeH="0" baseline="0" noProof="0" dirty="0">
              <a:ln>
                <a:noFill/>
              </a:ln>
              <a:solidFill>
                <a:sysClr val="windowText" lastClr="000000"/>
              </a:solidFill>
              <a:effectLst/>
              <a:uLnTx/>
              <a:uFillTx/>
              <a:latin typeface="Courier New" pitchFamily="49" charset="0"/>
              <a:ea typeface="+mn-ea"/>
              <a:cs typeface="Courier New" pitchFamily="49" charset="0"/>
            </a:endParaRPr>
          </a:p>
        </p:txBody>
      </p:sp>
      <p:sp>
        <p:nvSpPr>
          <p:cNvPr id="16" name="Содержимое 4"/>
          <p:cNvSpPr txBox="1">
            <a:spLocks/>
          </p:cNvSpPr>
          <p:nvPr/>
        </p:nvSpPr>
        <p:spPr bwMode="auto">
          <a:xfrm>
            <a:off x="457200" y="4221088"/>
            <a:ext cx="8229600" cy="1656184"/>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eaLnBrk="0" fontAlgn="auto" latinLnBrk="0" hangingPunct="0">
              <a:lnSpc>
                <a:spcPct val="100000"/>
              </a:lnSpc>
              <a:spcBef>
                <a:spcPct val="20000"/>
              </a:spcBef>
              <a:spcAft>
                <a:spcPts val="0"/>
              </a:spcAft>
              <a:buClrTx/>
              <a:buSzTx/>
              <a:buFontTx/>
              <a:buNone/>
              <a:tabLst/>
              <a:defRPr/>
            </a:pPr>
            <a:endParaRPr kumimoji="0" lang="en-US"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endParaRP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 </a:t>
            </a:r>
            <a:r>
              <a:rPr kumimoji="0" lang="en-US" sz="1800" b="1" i="0" u="none" strike="noStrike" kern="0" cap="none" spc="0" normalizeH="0" baseline="0" noProof="0" dirty="0" err="1" smtClean="0">
                <a:ln>
                  <a:noFill/>
                </a:ln>
                <a:solidFill>
                  <a:srgbClr val="C0504D">
                    <a:lumMod val="75000"/>
                  </a:srgbClr>
                </a:solidFill>
                <a:effectLst/>
                <a:uLnTx/>
                <a:uFillTx/>
                <a:latin typeface="Courier New" pitchFamily="49" charset="0"/>
                <a:cs typeface="Courier New" pitchFamily="49" charset="0"/>
              </a:rPr>
              <a:t>taglib</a:t>
            </a:r>
            <a:r>
              <a:rPr kumimoji="0" lang="en-US"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 </a:t>
            </a:r>
            <a:r>
              <a:rPr kumimoji="0" lang="en-US" sz="18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prefix=</a:t>
            </a:r>
            <a:r>
              <a:rPr kumimoji="0" lang="en-US" sz="18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a:t>
            </a:r>
            <a:r>
              <a:rPr kumimoji="0" lang="en-US" sz="1800" b="1" i="0" u="none" strike="noStrike" kern="0" cap="none" spc="0" normalizeH="0" baseline="0" noProof="0" dirty="0" smtClean="0">
                <a:ln>
                  <a:noFill/>
                </a:ln>
                <a:solidFill>
                  <a:srgbClr val="F79646">
                    <a:lumMod val="75000"/>
                  </a:srgbClr>
                </a:solidFill>
                <a:effectLst/>
                <a:uLnTx/>
                <a:uFillTx/>
                <a:latin typeface="Courier New" pitchFamily="49" charset="0"/>
                <a:cs typeface="Courier New" pitchFamily="49" charset="0"/>
              </a:rPr>
              <a:t>tags</a:t>
            </a:r>
            <a:r>
              <a:rPr kumimoji="0" lang="en-US" sz="18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 </a:t>
            </a:r>
            <a:r>
              <a:rPr kumimoji="0" lang="en-US" sz="1800" b="1" i="0" u="none" strike="noStrike" kern="0" cap="none" spc="0" normalizeH="0" baseline="0" noProof="0" dirty="0" err="1" smtClean="0">
                <a:ln>
                  <a:noFill/>
                </a:ln>
                <a:solidFill>
                  <a:srgbClr val="4F81BD">
                    <a:lumMod val="75000"/>
                  </a:srgbClr>
                </a:solidFill>
                <a:effectLst/>
                <a:uLnTx/>
                <a:uFillTx/>
                <a:latin typeface="Courier New" pitchFamily="49" charset="0"/>
                <a:cs typeface="Courier New" pitchFamily="49" charset="0"/>
              </a:rPr>
              <a:t>tagdir</a:t>
            </a:r>
            <a:r>
              <a:rPr kumimoji="0" lang="en-US" sz="18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r>
              <a:rPr kumimoji="0" lang="en-US" sz="18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"/WEB-INF/tags" </a:t>
            </a:r>
            <a:r>
              <a:rPr kumimoji="0" lang="en-US"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a:p>
            <a:pPr marL="342900" marR="0" lvl="0" indent="-342900" defTabSz="457200" eaLnBrk="0" fontAlgn="auto" latinLnBrk="0" hangingPunct="0">
              <a:lnSpc>
                <a:spcPct val="100000"/>
              </a:lnSpc>
              <a:spcBef>
                <a:spcPct val="20000"/>
              </a:spcBef>
              <a:spcAft>
                <a:spcPts val="0"/>
              </a:spcAft>
              <a:buClrTx/>
              <a:buSzTx/>
              <a:buFontTx/>
              <a:buNone/>
              <a:tabLst/>
              <a:defRPr/>
            </a:pPr>
            <a:endParaRPr kumimoji="0" lang="en-US"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endParaRP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1800" b="1" i="0" u="none" strike="noStrike" kern="0" cap="none" spc="0" normalizeH="0" baseline="0" noProof="0" dirty="0" err="1" smtClean="0">
                <a:ln>
                  <a:noFill/>
                </a:ln>
                <a:solidFill>
                  <a:srgbClr val="F79646">
                    <a:lumMod val="75000"/>
                  </a:srgbClr>
                </a:solidFill>
                <a:effectLst/>
                <a:uLnTx/>
                <a:uFillTx/>
                <a:latin typeface="Courier New" pitchFamily="49" charset="0"/>
                <a:cs typeface="Courier New" pitchFamily="49" charset="0"/>
              </a:rPr>
              <a:t>tags:hello</a:t>
            </a:r>
            <a:r>
              <a:rPr kumimoji="0" lang="en-US"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 </a:t>
            </a:r>
            <a:r>
              <a:rPr kumimoji="0" lang="en-US" sz="1800" b="1" i="0" u="none" strike="noStrike" kern="0" cap="none" spc="0" normalizeH="0" baseline="0" noProof="0" dirty="0" err="1" smtClean="0">
                <a:ln>
                  <a:noFill/>
                </a:ln>
                <a:solidFill>
                  <a:srgbClr val="4F81BD">
                    <a:lumMod val="75000"/>
                  </a:srgbClr>
                </a:solidFill>
                <a:effectLst/>
                <a:uLnTx/>
                <a:uFillTx/>
                <a:latin typeface="Courier New" pitchFamily="49" charset="0"/>
                <a:cs typeface="Courier New" pitchFamily="49" charset="0"/>
              </a:rPr>
              <a:t>userName</a:t>
            </a:r>
            <a:r>
              <a:rPr kumimoji="0" lang="en-US" sz="18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r>
              <a:rPr kumimoji="0" lang="en-US" sz="18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"Anna"/&gt;</a:t>
            </a:r>
            <a:endParaRPr kumimoji="0" lang="ru-RU" sz="2400" b="0"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endParaRPr>
          </a:p>
        </p:txBody>
      </p:sp>
      <p:sp>
        <p:nvSpPr>
          <p:cNvPr id="17" name="TextBox 16"/>
          <p:cNvSpPr txBox="1"/>
          <p:nvPr/>
        </p:nvSpPr>
        <p:spPr bwMode="auto">
          <a:xfrm>
            <a:off x="4627331" y="1156682"/>
            <a:ext cx="3833101" cy="400110"/>
          </a:xfrm>
          <a:prstGeom prst="rect">
            <a:avLst/>
          </a:prstGeom>
          <a:solidFill>
            <a:sysClr val="window" lastClr="FFFFFF"/>
          </a:solidFill>
          <a:ln w="9525">
            <a:solidFill>
              <a:srgbClr val="1F497D"/>
            </a:solid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 typeface="Arial" charset="0"/>
              <a:buNone/>
              <a:tabLst/>
              <a:defRPr/>
            </a:pPr>
            <a:r>
              <a:rPr kumimoji="0" lang="en-US" sz="2000" b="0" i="0" u="none" strike="noStrike" kern="0" cap="none" spc="0" normalizeH="0" baseline="0" noProof="0" dirty="0" err="1" smtClean="0">
                <a:ln>
                  <a:noFill/>
                </a:ln>
                <a:solidFill>
                  <a:prstClr val="black"/>
                </a:solidFill>
                <a:effectLst/>
                <a:uLnTx/>
                <a:uFillTx/>
                <a:latin typeface="Arial"/>
                <a:cs typeface="Arial"/>
              </a:rPr>
              <a:t>webapp</a:t>
            </a:r>
            <a:r>
              <a:rPr kumimoji="0" lang="en-US" sz="2000" b="0" i="0" u="none" strike="noStrike" kern="0" cap="none" spc="0" normalizeH="0" baseline="0" noProof="0" dirty="0" smtClean="0">
                <a:ln>
                  <a:noFill/>
                </a:ln>
                <a:solidFill>
                  <a:prstClr val="black"/>
                </a:solidFill>
                <a:effectLst/>
                <a:uLnTx/>
                <a:uFillTx/>
                <a:latin typeface="Arial"/>
                <a:cs typeface="Arial"/>
              </a:rPr>
              <a:t>/WEB-INF/tags/</a:t>
            </a:r>
            <a:r>
              <a:rPr kumimoji="0" lang="en-US" sz="2000" b="0" i="0" u="none" strike="noStrike" kern="0" cap="none" spc="0" normalizeH="0" baseline="0" noProof="0" dirty="0" smtClean="0">
                <a:ln>
                  <a:noFill/>
                </a:ln>
                <a:solidFill>
                  <a:srgbClr val="F79646">
                    <a:lumMod val="75000"/>
                  </a:srgbClr>
                </a:solidFill>
                <a:effectLst/>
                <a:uLnTx/>
                <a:uFillTx/>
                <a:latin typeface="Arial"/>
                <a:cs typeface="Arial"/>
              </a:rPr>
              <a:t>hello.tag</a:t>
            </a:r>
            <a:endParaRPr kumimoji="0" lang="ru-RU" sz="2000" b="0" i="0" u="none" strike="noStrike" kern="0" cap="none" spc="0" normalizeH="0" baseline="0" noProof="0" dirty="0" smtClean="0">
              <a:ln>
                <a:noFill/>
              </a:ln>
              <a:solidFill>
                <a:srgbClr val="F79646">
                  <a:lumMod val="75000"/>
                </a:srgbClr>
              </a:solidFill>
              <a:effectLst/>
              <a:uLnTx/>
              <a:uFillTx/>
              <a:latin typeface="Arial"/>
              <a:cs typeface="Arial"/>
            </a:endParaRPr>
          </a:p>
        </p:txBody>
      </p:sp>
      <p:sp>
        <p:nvSpPr>
          <p:cNvPr id="18" name="TextBox 17"/>
          <p:cNvSpPr txBox="1"/>
          <p:nvPr/>
        </p:nvSpPr>
        <p:spPr bwMode="auto">
          <a:xfrm>
            <a:off x="7853185" y="4005064"/>
            <a:ext cx="513282" cy="400110"/>
          </a:xfrm>
          <a:prstGeom prst="rect">
            <a:avLst/>
          </a:prstGeom>
          <a:solidFill>
            <a:sysClr val="window" lastClr="FFFFFF"/>
          </a:solidFill>
          <a:ln w="9525">
            <a:solidFill>
              <a:srgbClr val="1F497D"/>
            </a:solid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 typeface="Arial" charset="0"/>
              <a:buNone/>
              <a:tabLst/>
              <a:defRPr/>
            </a:pPr>
            <a:r>
              <a:rPr kumimoji="0" lang="en-US" sz="2000" b="0" i="0" u="none" strike="noStrike" kern="0" cap="none" spc="0" normalizeH="0" baseline="0" noProof="0" dirty="0" err="1" smtClean="0">
                <a:ln>
                  <a:noFill/>
                </a:ln>
                <a:solidFill>
                  <a:prstClr val="black"/>
                </a:solidFill>
                <a:effectLst/>
                <a:uLnTx/>
                <a:uFillTx/>
                <a:latin typeface="Arial"/>
                <a:cs typeface="Arial"/>
              </a:rPr>
              <a:t>jsp</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spTree>
    <p:extLst>
      <p:ext uri="{BB962C8B-B14F-4D97-AF65-F5344CB8AC3E}">
        <p14:creationId xmlns:p14="http://schemas.microsoft.com/office/powerpoint/2010/main" val="11751650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Tag class</a:t>
            </a:r>
          </a:p>
        </p:txBody>
      </p:sp>
      <p:sp>
        <p:nvSpPr>
          <p:cNvPr id="33" name="Прямоугольник 32"/>
          <p:cNvSpPr/>
          <p:nvPr/>
        </p:nvSpPr>
        <p:spPr>
          <a:xfrm>
            <a:off x="3059832" y="1412776"/>
            <a:ext cx="2160240" cy="540060"/>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Arial"/>
                <a:ea typeface="+mn-ea"/>
                <a:cs typeface="+mn-cs"/>
              </a:rPr>
              <a:t>JspTag</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34" name="Прямоугольник 33"/>
          <p:cNvSpPr/>
          <p:nvPr/>
        </p:nvSpPr>
        <p:spPr>
          <a:xfrm>
            <a:off x="4860032" y="2672916"/>
            <a:ext cx="2160240" cy="1404156"/>
          </a:xfrm>
          <a:prstGeom prst="rect">
            <a:avLst/>
          </a:prstGeom>
          <a:solidFill>
            <a:sysClr val="window" lastClr="FFFFFF"/>
          </a:solidFill>
          <a:ln w="25400" cap="flat" cmpd="sng" algn="ctr">
            <a:solidFill>
              <a:sysClr val="windowText" lastClr="000000"/>
            </a:solidFill>
            <a:prstDash val="solid"/>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Tag</a:t>
            </a: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Arial"/>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 </a:t>
            </a:r>
            <a:r>
              <a:rPr kumimoji="0" lang="en-US" sz="1800" b="0" i="0" u="none" strike="noStrike" kern="0" cap="none" spc="0" normalizeH="0" baseline="0" noProof="0" dirty="0" err="1" smtClean="0">
                <a:ln>
                  <a:noFill/>
                </a:ln>
                <a:solidFill>
                  <a:prstClr val="black"/>
                </a:solidFill>
                <a:effectLst/>
                <a:uLnTx/>
                <a:uFillTx/>
                <a:latin typeface="Arial"/>
                <a:ea typeface="+mn-ea"/>
                <a:cs typeface="+mn-cs"/>
              </a:rPr>
              <a:t>doStartTag</a:t>
            </a:r>
            <a:r>
              <a:rPr kumimoji="0" lang="en-US" sz="1800" b="0" i="0" u="none" strike="noStrike" kern="0" cap="none" spc="0" normalizeH="0" baseline="0" noProof="0" dirty="0" smtClean="0">
                <a:ln>
                  <a:noFill/>
                </a:ln>
                <a:solidFill>
                  <a:prstClr val="black"/>
                </a:solidFill>
                <a:effectLst/>
                <a:uLnTx/>
                <a:uFillTx/>
                <a:latin typeface="Arial"/>
                <a:ea typeface="+mn-ea"/>
                <a:cs typeface="+mn-cs"/>
              </a:rPr>
              <a: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 </a:t>
            </a:r>
            <a:r>
              <a:rPr kumimoji="0" lang="en-US" sz="1800" b="0" i="0" u="none" strike="noStrike" kern="0" cap="none" spc="0" normalizeH="0" baseline="0" noProof="0" dirty="0" err="1" smtClean="0">
                <a:ln>
                  <a:noFill/>
                </a:ln>
                <a:solidFill>
                  <a:prstClr val="black"/>
                </a:solidFill>
                <a:effectLst/>
                <a:uLnTx/>
                <a:uFillTx/>
                <a:latin typeface="Arial"/>
                <a:ea typeface="+mn-ea"/>
                <a:cs typeface="+mn-cs"/>
              </a:rPr>
              <a:t>doEndTag</a:t>
            </a:r>
            <a:r>
              <a:rPr kumimoji="0" lang="en-US" sz="1800" b="0" i="0" u="none" strike="noStrike" kern="0" cap="none" spc="0" normalizeH="0" baseline="0" noProof="0" dirty="0" smtClean="0">
                <a:ln>
                  <a:noFill/>
                </a:ln>
                <a:solidFill>
                  <a:prstClr val="black"/>
                </a:solidFill>
                <a:effectLst/>
                <a:uLnTx/>
                <a:uFillTx/>
                <a:latin typeface="Arial"/>
                <a:ea typeface="+mn-ea"/>
                <a:cs typeface="+mn-cs"/>
              </a:rPr>
              <a: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35" name="Прямоугольник 34"/>
          <p:cNvSpPr/>
          <p:nvPr/>
        </p:nvSpPr>
        <p:spPr>
          <a:xfrm>
            <a:off x="3779912" y="4797152"/>
            <a:ext cx="2160240" cy="504056"/>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Arial"/>
                <a:ea typeface="+mn-ea"/>
                <a:cs typeface="+mn-cs"/>
              </a:rPr>
              <a:t>LoopTag</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cxnSp>
        <p:nvCxnSpPr>
          <p:cNvPr id="36" name="Прямая со стрелкой 35"/>
          <p:cNvCxnSpPr>
            <a:stCxn id="34" idx="0"/>
            <a:endCxn id="33" idx="2"/>
          </p:cNvCxnSpPr>
          <p:nvPr/>
        </p:nvCxnSpPr>
        <p:spPr>
          <a:xfrm flipH="1" flipV="1">
            <a:off x="4139952" y="1952836"/>
            <a:ext cx="1800200" cy="720080"/>
          </a:xfrm>
          <a:prstGeom prst="straightConnector1">
            <a:avLst/>
          </a:prstGeom>
          <a:noFill/>
          <a:ln w="25400" cap="flat" cmpd="sng" algn="ctr">
            <a:solidFill>
              <a:sysClr val="windowText" lastClr="000000"/>
            </a:solidFill>
            <a:prstDash val="solid"/>
            <a:tailEnd type="triangle" w="lg" len="lg"/>
          </a:ln>
          <a:effectLst>
            <a:outerShdw blurRad="40000" dist="20000" dir="5400000" rotWithShape="0">
              <a:srgbClr val="000000">
                <a:alpha val="38000"/>
              </a:srgbClr>
            </a:outerShdw>
          </a:effectLst>
        </p:spPr>
      </p:cxnSp>
      <p:cxnSp>
        <p:nvCxnSpPr>
          <p:cNvPr id="37" name="Прямая со стрелкой 36"/>
          <p:cNvCxnSpPr>
            <a:stCxn id="35" idx="0"/>
            <a:endCxn id="34" idx="2"/>
          </p:cNvCxnSpPr>
          <p:nvPr/>
        </p:nvCxnSpPr>
        <p:spPr>
          <a:xfrm flipV="1">
            <a:off x="4860032" y="4077072"/>
            <a:ext cx="1080120" cy="720080"/>
          </a:xfrm>
          <a:prstGeom prst="straightConnector1">
            <a:avLst/>
          </a:prstGeom>
          <a:noFill/>
          <a:ln w="25400" cap="flat" cmpd="sng" algn="ctr">
            <a:solidFill>
              <a:sysClr val="windowText" lastClr="000000"/>
            </a:solidFill>
            <a:prstDash val="solid"/>
            <a:tailEnd type="triangle" w="lg" len="lg"/>
          </a:ln>
          <a:effectLst>
            <a:outerShdw blurRad="40000" dist="20000" dir="5400000" rotWithShape="0">
              <a:srgbClr val="000000">
                <a:alpha val="38000"/>
              </a:srgbClr>
            </a:outerShdw>
          </a:effectLst>
        </p:spPr>
      </p:cxnSp>
      <p:sp>
        <p:nvSpPr>
          <p:cNvPr id="38" name="Прямоугольник 37"/>
          <p:cNvSpPr/>
          <p:nvPr/>
        </p:nvSpPr>
        <p:spPr>
          <a:xfrm>
            <a:off x="1403648" y="2672916"/>
            <a:ext cx="2160240" cy="1404156"/>
          </a:xfrm>
          <a:prstGeom prst="rect">
            <a:avLst/>
          </a:prstGeom>
          <a:solidFill>
            <a:sysClr val="window" lastClr="FFFFFF"/>
          </a:solidFill>
          <a:ln w="25400" cap="flat" cmpd="sng" algn="ctr">
            <a:solidFill>
              <a:sysClr val="windowText" lastClr="000000"/>
            </a:solidFill>
            <a:prstDash val="solid"/>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Arial"/>
                <a:ea typeface="+mn-ea"/>
                <a:cs typeface="+mn-cs"/>
              </a:rPr>
              <a:t>SimpleTag</a:t>
            </a:r>
            <a:endParaRPr kumimoji="0" lang="en-US" sz="1800" b="0" i="0" u="none" strike="noStrike" kern="0" cap="none" spc="0" normalizeH="0" baseline="0" noProof="0" dirty="0" smtClean="0">
              <a:ln>
                <a:noFill/>
              </a:ln>
              <a:solidFill>
                <a:prstClr val="black"/>
              </a:solidFill>
              <a:effectLst/>
              <a:uLnTx/>
              <a:uFillTx/>
              <a:latin typeface="Arial"/>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Arial"/>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 </a:t>
            </a:r>
            <a:r>
              <a:rPr kumimoji="0" lang="en-US" sz="1800" b="0" i="0" u="none" strike="noStrike" kern="0" cap="none" spc="0" normalizeH="0" baseline="0" noProof="0" dirty="0" err="1" smtClean="0">
                <a:ln>
                  <a:noFill/>
                </a:ln>
                <a:solidFill>
                  <a:prstClr val="black"/>
                </a:solidFill>
                <a:effectLst/>
                <a:uLnTx/>
                <a:uFillTx/>
                <a:latin typeface="Arial"/>
                <a:ea typeface="+mn-ea"/>
                <a:cs typeface="+mn-cs"/>
              </a:rPr>
              <a:t>doTag</a:t>
            </a:r>
            <a:r>
              <a:rPr kumimoji="0" lang="en-US" sz="1800" b="0" i="0" u="none" strike="noStrike" kern="0" cap="none" spc="0" normalizeH="0" baseline="0" noProof="0" dirty="0" smtClean="0">
                <a:ln>
                  <a:noFill/>
                </a:ln>
                <a:solidFill>
                  <a:prstClr val="black"/>
                </a:solidFill>
                <a:effectLst/>
                <a:uLnTx/>
                <a:uFillTx/>
                <a:latin typeface="Arial"/>
                <a:ea typeface="+mn-ea"/>
                <a:cs typeface="+mn-cs"/>
              </a:rPr>
              <a:t>()</a:t>
            </a: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cxnSp>
        <p:nvCxnSpPr>
          <p:cNvPr id="39" name="Прямая со стрелкой 38"/>
          <p:cNvCxnSpPr>
            <a:stCxn id="38" idx="0"/>
            <a:endCxn id="33" idx="2"/>
          </p:cNvCxnSpPr>
          <p:nvPr/>
        </p:nvCxnSpPr>
        <p:spPr>
          <a:xfrm flipV="1">
            <a:off x="2483768" y="1952836"/>
            <a:ext cx="1656184" cy="720080"/>
          </a:xfrm>
          <a:prstGeom prst="straightConnector1">
            <a:avLst/>
          </a:prstGeom>
          <a:noFill/>
          <a:ln w="25400" cap="flat" cmpd="sng" algn="ctr">
            <a:solidFill>
              <a:sysClr val="windowText" lastClr="000000"/>
            </a:solidFill>
            <a:prstDash val="solid"/>
            <a:tailEnd type="triangle" w="lg" len="lg"/>
          </a:ln>
          <a:effectLst>
            <a:outerShdw blurRad="40000" dist="20000" dir="5400000" rotWithShape="0">
              <a:srgbClr val="000000">
                <a:alpha val="38000"/>
              </a:srgbClr>
            </a:outerShdw>
          </a:effectLst>
        </p:spPr>
      </p:cxnSp>
      <p:sp>
        <p:nvSpPr>
          <p:cNvPr id="40" name="Прямоугольник 39"/>
          <p:cNvSpPr/>
          <p:nvPr/>
        </p:nvSpPr>
        <p:spPr>
          <a:xfrm>
            <a:off x="1403648" y="4797152"/>
            <a:ext cx="2160240" cy="504056"/>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Arial"/>
                <a:ea typeface="+mn-ea"/>
                <a:cs typeface="+mn-cs"/>
              </a:rPr>
              <a:t>SimpleTagSupport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cxnSp>
        <p:nvCxnSpPr>
          <p:cNvPr id="41" name="Прямая со стрелкой 40"/>
          <p:cNvCxnSpPr>
            <a:stCxn id="40" idx="0"/>
            <a:endCxn id="38" idx="2"/>
          </p:cNvCxnSpPr>
          <p:nvPr/>
        </p:nvCxnSpPr>
        <p:spPr>
          <a:xfrm flipV="1">
            <a:off x="2483768" y="4077072"/>
            <a:ext cx="0" cy="720080"/>
          </a:xfrm>
          <a:prstGeom prst="straightConnector1">
            <a:avLst/>
          </a:prstGeom>
          <a:noFill/>
          <a:ln w="25400" cap="flat" cmpd="sng" algn="ctr">
            <a:solidFill>
              <a:sysClr val="windowText" lastClr="000000"/>
            </a:solidFill>
            <a:prstDash val="solid"/>
            <a:tailEnd type="triangle" w="lg" len="lg"/>
          </a:ln>
          <a:effectLst>
            <a:outerShdw blurRad="40000" dist="20000" dir="5400000" rotWithShape="0">
              <a:srgbClr val="000000">
                <a:alpha val="38000"/>
              </a:srgbClr>
            </a:outerShdw>
          </a:effectLst>
        </p:spPr>
      </p:cxnSp>
      <p:sp>
        <p:nvSpPr>
          <p:cNvPr id="42" name="Прямоугольник 41"/>
          <p:cNvSpPr/>
          <p:nvPr/>
        </p:nvSpPr>
        <p:spPr>
          <a:xfrm>
            <a:off x="6084168" y="4797152"/>
            <a:ext cx="2160240" cy="504056"/>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Arial"/>
                <a:ea typeface="+mn-ea"/>
                <a:cs typeface="+mn-cs"/>
              </a:rPr>
              <a:t>IterationTag</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cxnSp>
        <p:nvCxnSpPr>
          <p:cNvPr id="43" name="Прямая со стрелкой 42"/>
          <p:cNvCxnSpPr>
            <a:stCxn id="42" idx="0"/>
            <a:endCxn id="34" idx="2"/>
          </p:cNvCxnSpPr>
          <p:nvPr/>
        </p:nvCxnSpPr>
        <p:spPr>
          <a:xfrm flipH="1" flipV="1">
            <a:off x="5940152" y="4077072"/>
            <a:ext cx="1224136" cy="720080"/>
          </a:xfrm>
          <a:prstGeom prst="straightConnector1">
            <a:avLst/>
          </a:prstGeom>
          <a:noFill/>
          <a:ln w="25400" cap="flat" cmpd="sng" algn="ctr">
            <a:solidFill>
              <a:sysClr val="windowText" lastClr="000000"/>
            </a:solidFill>
            <a:prstDash val="solid"/>
            <a:tailEnd type="triangle" w="lg" len="lg"/>
          </a:ln>
          <a:effectLst>
            <a:outerShdw blurRad="40000" dist="20000" dir="5400000" rotWithShape="0">
              <a:srgbClr val="000000">
                <a:alpha val="38000"/>
              </a:srgbClr>
            </a:outerShdw>
          </a:effectLst>
        </p:spPr>
      </p:cxnSp>
      <p:cxnSp>
        <p:nvCxnSpPr>
          <p:cNvPr id="44" name="Прямая соединительная линия 43"/>
          <p:cNvCxnSpPr/>
          <p:nvPr/>
        </p:nvCxnSpPr>
        <p:spPr>
          <a:xfrm flipH="1">
            <a:off x="1403648" y="3068960"/>
            <a:ext cx="2160240" cy="0"/>
          </a:xfrm>
          <a:prstGeom prst="line">
            <a:avLst/>
          </a:prstGeom>
          <a:noFill/>
          <a:ln w="9525" cap="flat" cmpd="sng" algn="ctr">
            <a:solidFill>
              <a:sysClr val="windowText" lastClr="000000">
                <a:shade val="95000"/>
                <a:satMod val="105000"/>
              </a:sysClr>
            </a:solidFill>
            <a:prstDash val="solid"/>
          </a:ln>
          <a:effectLst/>
        </p:spPr>
      </p:cxnSp>
      <p:cxnSp>
        <p:nvCxnSpPr>
          <p:cNvPr id="45" name="Прямая соединительная линия 44"/>
          <p:cNvCxnSpPr/>
          <p:nvPr/>
        </p:nvCxnSpPr>
        <p:spPr>
          <a:xfrm flipH="1">
            <a:off x="4860032" y="3068960"/>
            <a:ext cx="2160240" cy="0"/>
          </a:xfrm>
          <a:prstGeom prst="line">
            <a:avLst/>
          </a:prstGeom>
          <a:noFill/>
          <a:ln w="9525" cap="flat" cmpd="sng" algn="ctr">
            <a:solidFill>
              <a:sysClr val="windowText" lastClr="000000">
                <a:shade val="95000"/>
                <a:satMod val="105000"/>
              </a:sysClr>
            </a:solidFill>
            <a:prstDash val="solid"/>
          </a:ln>
          <a:effectLst/>
        </p:spPr>
      </p:cxnSp>
    </p:spTree>
    <p:extLst>
      <p:ext uri="{BB962C8B-B14F-4D97-AF65-F5344CB8AC3E}">
        <p14:creationId xmlns:p14="http://schemas.microsoft.com/office/powerpoint/2010/main" val="2491452597"/>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3-х уровневая архитектура</a:t>
            </a:r>
            <a:endParaRPr lang="en-US" dirty="0"/>
          </a:p>
        </p:txBody>
      </p:sp>
      <p:grpSp>
        <p:nvGrpSpPr>
          <p:cNvPr id="74" name="Группа 73"/>
          <p:cNvGrpSpPr/>
          <p:nvPr/>
        </p:nvGrpSpPr>
        <p:grpSpPr>
          <a:xfrm>
            <a:off x="1143000" y="1268759"/>
            <a:ext cx="7860507" cy="4716038"/>
            <a:chOff x="1143000" y="1268759"/>
            <a:chExt cx="7860507" cy="4716038"/>
          </a:xfrm>
        </p:grpSpPr>
        <p:sp>
          <p:nvSpPr>
            <p:cNvPr id="75" name="Rounded Rectangle 4"/>
            <p:cNvSpPr/>
            <p:nvPr/>
          </p:nvSpPr>
          <p:spPr bwMode="auto">
            <a:xfrm>
              <a:off x="1143000" y="1412776"/>
              <a:ext cx="5143500" cy="1714500"/>
            </a:xfrm>
            <a:prstGeom prst="roundRect">
              <a:avLst/>
            </a:prstGeom>
            <a:gradFill rotWithShape="1">
              <a:gsLst>
                <a:gs pos="0">
                  <a:srgbClr val="00B0F0">
                    <a:alpha val="43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black"/>
                </a:solidFill>
                <a:effectLst/>
                <a:uLnTx/>
                <a:uFillTx/>
                <a:latin typeface="Arial"/>
                <a:ea typeface="+mn-ea"/>
                <a:cs typeface="+mn-cs"/>
              </a:endParaRPr>
            </a:p>
          </p:txBody>
        </p:sp>
        <p:sp>
          <p:nvSpPr>
            <p:cNvPr id="76" name="Rounded Rectangle 5"/>
            <p:cNvSpPr/>
            <p:nvPr/>
          </p:nvSpPr>
          <p:spPr bwMode="auto">
            <a:xfrm>
              <a:off x="3929058" y="1627079"/>
              <a:ext cx="2143140" cy="1214446"/>
            </a:xfrm>
            <a:prstGeom prst="roundRect">
              <a:avLst/>
            </a:prstGeom>
            <a:gradFill flip="none" rotWithShape="1">
              <a:gsLst>
                <a:gs pos="0">
                  <a:srgbClr val="F79646">
                    <a:lumMod val="60000"/>
                    <a:lumOff val="40000"/>
                  </a:srgbClr>
                </a:gs>
                <a:gs pos="80000">
                  <a:srgbClr val="9BBB59">
                    <a:shade val="93000"/>
                    <a:satMod val="130000"/>
                  </a:srgbClr>
                </a:gs>
                <a:gs pos="100000">
                  <a:srgbClr val="9BBB59">
                    <a:shade val="94000"/>
                    <a:satMod val="135000"/>
                  </a:srgbClr>
                </a:gs>
              </a:gsLst>
              <a:path path="circle">
                <a:fillToRect l="100000" t="100000"/>
              </a:path>
              <a:tileRect r="-100000" b="-100000"/>
            </a:gra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ru-RU" sz="1400" b="0" i="0" u="none" strike="noStrike" kern="0" cap="none" spc="0" normalizeH="0" baseline="0" noProof="0" dirty="0">
                  <a:ln>
                    <a:noFill/>
                  </a:ln>
                  <a:solidFill>
                    <a:prstClr val="black"/>
                  </a:solidFill>
                  <a:effectLst/>
                  <a:uLnTx/>
                  <a:uFillTx/>
                  <a:latin typeface="Arial"/>
                  <a:ea typeface="+mn-ea"/>
                  <a:cs typeface="+mn-cs"/>
                </a:rPr>
                <a:t>Браузер</a:t>
              </a:r>
            </a:p>
          </p:txBody>
        </p:sp>
        <p:sp>
          <p:nvSpPr>
            <p:cNvPr id="77" name="Rounded Rectangle 6"/>
            <p:cNvSpPr/>
            <p:nvPr/>
          </p:nvSpPr>
          <p:spPr bwMode="auto">
            <a:xfrm>
              <a:off x="1295376" y="1627079"/>
              <a:ext cx="2490806" cy="1214446"/>
            </a:xfrm>
            <a:prstGeom prst="roundRect">
              <a:avLst/>
            </a:prstGeom>
            <a:gradFill flip="none" rotWithShape="1">
              <a:gsLst>
                <a:gs pos="0">
                  <a:srgbClr val="99CCFF"/>
                </a:gs>
                <a:gs pos="80000">
                  <a:srgbClr val="9BBB59">
                    <a:shade val="93000"/>
                    <a:satMod val="130000"/>
                  </a:srgbClr>
                </a:gs>
                <a:gs pos="100000">
                  <a:srgbClr val="9BBB59">
                    <a:shade val="94000"/>
                    <a:satMod val="135000"/>
                  </a:srgbClr>
                </a:gs>
              </a:gsLst>
              <a:path path="circle">
                <a:fillToRect l="100000" t="100000"/>
              </a:path>
              <a:tileRect r="-100000" b="-100000"/>
            </a:gra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ru-RU" sz="1400" b="0" i="0" u="none" strike="noStrike" kern="0" cap="none" spc="0" normalizeH="0" baseline="0" noProof="0" dirty="0" smtClean="0">
                  <a:ln>
                    <a:noFill/>
                  </a:ln>
                  <a:solidFill>
                    <a:prstClr val="black"/>
                  </a:solidFill>
                  <a:effectLst/>
                  <a:uLnTx/>
                  <a:uFillTx/>
                  <a:latin typeface="Arial"/>
                  <a:ea typeface="+mn-ea"/>
                  <a:cs typeface="+mn-cs"/>
                </a:rPr>
                <a:t>Клиентское </a:t>
              </a:r>
            </a:p>
            <a:p>
              <a:pPr marL="0" marR="0" lvl="0" indent="0" defTabSz="457200" eaLnBrk="1" fontAlgn="auto" latinLnBrk="0" hangingPunct="1">
                <a:lnSpc>
                  <a:spcPct val="100000"/>
                </a:lnSpc>
                <a:spcBef>
                  <a:spcPts val="0"/>
                </a:spcBef>
                <a:spcAft>
                  <a:spcPts val="0"/>
                </a:spcAft>
                <a:buClrTx/>
                <a:buSzTx/>
                <a:buFontTx/>
                <a:buNone/>
                <a:tabLst/>
                <a:defRPr/>
              </a:pPr>
              <a:r>
                <a:rPr kumimoji="0" lang="ru-RU" sz="1400" b="0" i="0" u="none" strike="noStrike" kern="0" cap="none" spc="0" normalizeH="0" baseline="0" noProof="0" dirty="0" smtClean="0">
                  <a:ln>
                    <a:noFill/>
                  </a:ln>
                  <a:solidFill>
                    <a:prstClr val="black"/>
                  </a:solidFill>
                  <a:effectLst/>
                  <a:uLnTx/>
                  <a:uFillTx/>
                  <a:latin typeface="Arial"/>
                  <a:ea typeface="+mn-ea"/>
                  <a:cs typeface="+mn-cs"/>
                </a:rPr>
                <a:t>приложение</a:t>
              </a:r>
              <a:endParaRPr kumimoji="0" lang="ru-RU" sz="1400" b="0" i="0" u="none" strike="noStrike" kern="0" cap="none" spc="0" normalizeH="0" baseline="0" noProof="0" dirty="0">
                <a:ln>
                  <a:noFill/>
                </a:ln>
                <a:solidFill>
                  <a:prstClr val="black"/>
                </a:solidFill>
                <a:effectLst/>
                <a:uLnTx/>
                <a:uFillTx/>
                <a:latin typeface="Arial"/>
                <a:ea typeface="+mn-ea"/>
                <a:cs typeface="+mn-cs"/>
              </a:endParaRPr>
            </a:p>
          </p:txBody>
        </p:sp>
        <p:pic>
          <p:nvPicPr>
            <p:cNvPr id="78" name="Picture 7"/>
            <p:cNvPicPr>
              <a:picLocks noChangeAspect="1" noChangeArrowheads="1"/>
            </p:cNvPicPr>
            <p:nvPr/>
          </p:nvPicPr>
          <p:blipFill>
            <a:blip r:embed="rId3"/>
            <a:srcRect/>
            <a:stretch>
              <a:fillRect/>
            </a:stretch>
          </p:blipFill>
          <p:spPr bwMode="auto">
            <a:xfrm>
              <a:off x="4857750" y="1841401"/>
              <a:ext cx="1028700" cy="714375"/>
            </a:xfrm>
            <a:prstGeom prst="rect">
              <a:avLst/>
            </a:prstGeom>
            <a:noFill/>
            <a:ln w="25400" cap="flat" cmpd="sng" algn="ctr">
              <a:solidFill>
                <a:srgbClr val="1F497D">
                  <a:lumMod val="60000"/>
                  <a:lumOff val="40000"/>
                </a:srgbClr>
              </a:solidFill>
              <a:prstDash val="solid"/>
              <a:miter lim="800000"/>
              <a:headEnd/>
              <a:tailEnd/>
            </a:ln>
            <a:effectLst/>
          </p:spPr>
        </p:pic>
        <p:pic>
          <p:nvPicPr>
            <p:cNvPr id="79" name="Picture 10"/>
            <p:cNvPicPr>
              <a:picLocks noChangeAspect="1" noChangeArrowheads="1"/>
            </p:cNvPicPr>
            <p:nvPr/>
          </p:nvPicPr>
          <p:blipFill>
            <a:blip r:embed="rId4"/>
            <a:srcRect/>
            <a:stretch>
              <a:fillRect/>
            </a:stretch>
          </p:blipFill>
          <p:spPr bwMode="auto">
            <a:xfrm>
              <a:off x="2571750" y="1841401"/>
              <a:ext cx="1041400" cy="833438"/>
            </a:xfrm>
            <a:prstGeom prst="rect">
              <a:avLst/>
            </a:prstGeom>
            <a:noFill/>
            <a:ln w="25400" cap="flat" cmpd="sng" algn="ctr">
              <a:solidFill>
                <a:srgbClr val="4F81BD">
                  <a:lumMod val="50000"/>
                </a:srgbClr>
              </a:solidFill>
              <a:prstDash val="solid"/>
              <a:miter lim="800000"/>
              <a:headEnd/>
              <a:tailEnd/>
            </a:ln>
            <a:effectLst/>
          </p:spPr>
        </p:pic>
        <p:sp>
          <p:nvSpPr>
            <p:cNvPr id="80" name="Rounded Rectangle 9"/>
            <p:cNvSpPr/>
            <p:nvPr/>
          </p:nvSpPr>
          <p:spPr bwMode="auto">
            <a:xfrm>
              <a:off x="1143000" y="3198714"/>
              <a:ext cx="5143500" cy="1857375"/>
            </a:xfrm>
            <a:prstGeom prst="roundRect">
              <a:avLst/>
            </a:prstGeom>
            <a:gradFill rotWithShape="1">
              <a:gsLst>
                <a:gs pos="0">
                  <a:srgbClr val="C0504D">
                    <a:lumMod val="40000"/>
                    <a:lumOff val="6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black"/>
                </a:solidFill>
                <a:effectLst/>
                <a:uLnTx/>
                <a:uFillTx/>
                <a:latin typeface="Arial"/>
                <a:ea typeface="+mn-ea"/>
                <a:cs typeface="+mn-cs"/>
              </a:endParaRPr>
            </a:p>
          </p:txBody>
        </p:sp>
        <p:sp>
          <p:nvSpPr>
            <p:cNvPr id="81" name="Rounded Rectangle 10"/>
            <p:cNvSpPr/>
            <p:nvPr/>
          </p:nvSpPr>
          <p:spPr bwMode="auto">
            <a:xfrm>
              <a:off x="3000364" y="3270153"/>
              <a:ext cx="3071834" cy="785818"/>
            </a:xfrm>
            <a:prstGeom prst="roundRect">
              <a:avLst/>
            </a:prstGeom>
            <a:gradFill flip="none" rotWithShape="1">
              <a:gsLst>
                <a:gs pos="0">
                  <a:srgbClr val="4BACC6"/>
                </a:gs>
                <a:gs pos="80000">
                  <a:srgbClr val="9BBB59">
                    <a:shade val="93000"/>
                    <a:satMod val="130000"/>
                  </a:srgbClr>
                </a:gs>
                <a:gs pos="100000">
                  <a:srgbClr val="9BBB59">
                    <a:shade val="94000"/>
                    <a:satMod val="135000"/>
                  </a:srgbClr>
                </a:gs>
              </a:gsLst>
              <a:path path="circle">
                <a:fillToRect l="100000" t="100000"/>
              </a:path>
              <a:tileRect r="-100000" b="-100000"/>
            </a:gra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wrap="none" anchor="b"/>
            <a:lstStyle/>
            <a:p>
              <a:pPr marL="0" marR="0" lvl="0" indent="0" defTabSz="457200" eaLnBrk="1" fontAlgn="auto" latinLnBrk="0" hangingPunct="1">
                <a:lnSpc>
                  <a:spcPct val="100000"/>
                </a:lnSpc>
                <a:spcBef>
                  <a:spcPts val="0"/>
                </a:spcBef>
                <a:spcAft>
                  <a:spcPts val="0"/>
                </a:spcAft>
                <a:buClrTx/>
                <a:buSzTx/>
                <a:buFontTx/>
                <a:buNone/>
                <a:tabLst/>
                <a:defRPr/>
              </a:pPr>
              <a:r>
                <a:rPr kumimoji="0" lang="ru-RU" sz="1400" b="0" i="0" u="none" strike="noStrike" kern="0" cap="none" spc="0" normalizeH="0" baseline="0" noProof="0" dirty="0">
                  <a:ln>
                    <a:noFill/>
                  </a:ln>
                  <a:solidFill>
                    <a:prstClr val="black"/>
                  </a:solidFill>
                  <a:effectLst/>
                  <a:uLnTx/>
                  <a:uFillTx/>
                  <a:latin typeface="Arial"/>
                  <a:ea typeface="+mn-ea"/>
                  <a:cs typeface="+mn-cs"/>
                </a:rPr>
                <a:t>Контейнер</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ea typeface="+mn-ea"/>
                  <a:cs typeface="+mn-cs"/>
                </a:rPr>
                <a:t>Web</a:t>
              </a:r>
            </a:p>
            <a:p>
              <a:pPr marL="0" marR="0" lvl="0" indent="0" defTabSz="457200" eaLnBrk="1" fontAlgn="auto" latinLnBrk="0" hangingPunct="1">
                <a:lnSpc>
                  <a:spcPct val="100000"/>
                </a:lnSpc>
                <a:spcBef>
                  <a:spcPts val="0"/>
                </a:spcBef>
                <a:spcAft>
                  <a:spcPts val="0"/>
                </a:spcAft>
                <a:buClrTx/>
                <a:buSzTx/>
                <a:buFontTx/>
                <a:buNone/>
                <a:tabLst/>
                <a:defRPr/>
              </a:pPr>
              <a:r>
                <a:rPr kumimoji="0" lang="ru-RU" sz="1400" b="0" i="0" u="none" strike="noStrike" kern="0" cap="none" spc="0" normalizeH="0" baseline="0" noProof="0" dirty="0">
                  <a:ln>
                    <a:noFill/>
                  </a:ln>
                  <a:solidFill>
                    <a:prstClr val="black"/>
                  </a:solidFill>
                  <a:effectLst/>
                  <a:uLnTx/>
                  <a:uFillTx/>
                  <a:latin typeface="Arial"/>
                  <a:ea typeface="+mn-ea"/>
                  <a:cs typeface="+mn-cs"/>
                </a:rPr>
                <a:t>приложений</a:t>
              </a:r>
            </a:p>
          </p:txBody>
        </p:sp>
        <p:sp>
          <p:nvSpPr>
            <p:cNvPr id="82" name="Rounded Rectangle 11"/>
            <p:cNvSpPr/>
            <p:nvPr/>
          </p:nvSpPr>
          <p:spPr bwMode="auto">
            <a:xfrm>
              <a:off x="1295376" y="4127409"/>
              <a:ext cx="4776822" cy="785818"/>
            </a:xfrm>
            <a:prstGeom prst="roundRect">
              <a:avLst/>
            </a:prstGeom>
            <a:gradFill flip="none" rotWithShape="1">
              <a:gsLst>
                <a:gs pos="0">
                  <a:srgbClr val="00B0F0"/>
                </a:gs>
                <a:gs pos="80000">
                  <a:srgbClr val="9BBB59">
                    <a:shade val="93000"/>
                    <a:satMod val="130000"/>
                  </a:srgbClr>
                </a:gs>
                <a:gs pos="100000">
                  <a:srgbClr val="9BBB59">
                    <a:shade val="94000"/>
                    <a:satMod val="135000"/>
                  </a:srgbClr>
                </a:gs>
              </a:gsLst>
              <a:path path="circle">
                <a:fillToRect l="100000" t="100000"/>
              </a:path>
              <a:tileRect r="-100000" b="-100000"/>
            </a:gra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ru-RU" sz="1400" b="0" i="0" u="none" strike="noStrike" kern="0" cap="none" spc="0" normalizeH="0" baseline="0" noProof="0" dirty="0">
                  <a:ln>
                    <a:noFill/>
                  </a:ln>
                  <a:solidFill>
                    <a:prstClr val="black"/>
                  </a:solidFill>
                  <a:effectLst/>
                  <a:uLnTx/>
                  <a:uFillTx/>
                  <a:latin typeface="Arial"/>
                  <a:ea typeface="+mn-ea"/>
                  <a:cs typeface="+mn-cs"/>
                </a:rPr>
                <a:t>Контейнер</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Arial"/>
                  <a:ea typeface="+mn-ea"/>
                  <a:cs typeface="+mn-cs"/>
                </a:rPr>
                <a:t>enterprise</a:t>
              </a:r>
              <a:endParaRPr kumimoji="0" lang="ru-RU" sz="1400" b="0" i="0" u="none" strike="noStrike" kern="0" cap="none" spc="0" normalizeH="0" baseline="0" noProof="0" dirty="0">
                <a:ln>
                  <a:noFill/>
                </a:ln>
                <a:solidFill>
                  <a:prstClr val="black"/>
                </a:solidFill>
                <a:effectLst/>
                <a:uLnTx/>
                <a:uFillTx/>
                <a:latin typeface="Arial"/>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ru-RU" sz="1400" b="0" i="0" u="none" strike="noStrike" kern="0" cap="none" spc="0" normalizeH="0" baseline="0" noProof="0" dirty="0">
                  <a:ln>
                    <a:noFill/>
                  </a:ln>
                  <a:solidFill>
                    <a:prstClr val="black"/>
                  </a:solidFill>
                  <a:effectLst/>
                  <a:uLnTx/>
                  <a:uFillTx/>
                  <a:latin typeface="Arial"/>
                  <a:ea typeface="+mn-ea"/>
                  <a:cs typeface="+mn-cs"/>
                </a:rPr>
                <a:t>приложений</a:t>
              </a:r>
            </a:p>
          </p:txBody>
        </p:sp>
        <p:grpSp>
          <p:nvGrpSpPr>
            <p:cNvPr id="83" name="Group 29"/>
            <p:cNvGrpSpPr/>
            <p:nvPr/>
          </p:nvGrpSpPr>
          <p:grpSpPr>
            <a:xfrm>
              <a:off x="4572000" y="3341591"/>
              <a:ext cx="500067" cy="642942"/>
              <a:chOff x="6572264" y="2000240"/>
              <a:chExt cx="428629" cy="714380"/>
            </a:xfrm>
            <a:gradFill>
              <a:gsLst>
                <a:gs pos="0">
                  <a:sysClr val="window" lastClr="FFFFFF">
                    <a:lumMod val="65000"/>
                  </a:sysClr>
                </a:gs>
                <a:gs pos="80000">
                  <a:srgbClr val="9BBB59">
                    <a:shade val="93000"/>
                    <a:satMod val="130000"/>
                  </a:srgbClr>
                </a:gs>
                <a:gs pos="100000">
                  <a:srgbClr val="9BBB59">
                    <a:shade val="94000"/>
                    <a:satMod val="135000"/>
                  </a:srgbClr>
                </a:gs>
              </a:gsLst>
              <a:lin ang="16200000" scaled="0"/>
            </a:gradFill>
          </p:grpSpPr>
          <p:sp>
            <p:nvSpPr>
              <p:cNvPr id="106" name="Rounded Rectangle 13"/>
              <p:cNvSpPr/>
              <p:nvPr/>
            </p:nvSpPr>
            <p:spPr bwMode="auto">
              <a:xfrm>
                <a:off x="6572265" y="2000240"/>
                <a:ext cx="428628" cy="714380"/>
              </a:xfrm>
              <a:prstGeom prst="roundRect">
                <a:avLst/>
              </a:prstGeom>
              <a:grpFill/>
              <a:ln w="9525" cap="flat" cmpd="sng" algn="ctr">
                <a:solidFill>
                  <a:sysClr val="windowText" lastClr="000000"/>
                </a:solidFill>
                <a:prstDash val="solid"/>
                <a:round/>
                <a:headEnd type="none" w="med" len="med"/>
                <a:tailEnd type="none" w="med" len="med"/>
              </a:ln>
              <a:effec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rPr>
                  <a:t>JSP</a:t>
                </a:r>
                <a:endParaRPr kumimoji="0" lang="ru-RU" sz="1000" b="1" i="0" u="none" strike="noStrike" kern="0" cap="none" spc="0" normalizeH="0" baseline="0" noProof="0" dirty="0">
                  <a:ln>
                    <a:noFill/>
                  </a:ln>
                  <a:solidFill>
                    <a:prstClr val="black"/>
                  </a:solidFill>
                  <a:effectLst/>
                  <a:uLnTx/>
                  <a:uFillTx/>
                </a:endParaRPr>
              </a:p>
            </p:txBody>
          </p:sp>
          <p:sp>
            <p:nvSpPr>
              <p:cNvPr id="107" name="Sun 14"/>
              <p:cNvSpPr/>
              <p:nvPr/>
            </p:nvSpPr>
            <p:spPr bwMode="auto">
              <a:xfrm>
                <a:off x="6572264" y="2285992"/>
                <a:ext cx="214314" cy="214314"/>
              </a:xfrm>
              <a:prstGeom prst="sun">
                <a:avLst/>
              </a:prstGeom>
              <a:grpFill/>
              <a:ln w="9525" cap="flat" cmpd="sng" algn="ctr">
                <a:solidFill>
                  <a:sysClr val="windowText" lastClr="000000"/>
                </a:solidFill>
                <a:prstDash val="solid"/>
                <a:round/>
                <a:headEnd type="none" w="med" len="med"/>
                <a:tailEnd type="none" w="med" len="med"/>
              </a:ln>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black"/>
                  </a:solidFill>
                  <a:effectLst/>
                  <a:uLnTx/>
                  <a:uFillTx/>
                </a:endParaRPr>
              </a:p>
            </p:txBody>
          </p:sp>
          <p:sp>
            <p:nvSpPr>
              <p:cNvPr id="108" name="Sun 15"/>
              <p:cNvSpPr/>
              <p:nvPr/>
            </p:nvSpPr>
            <p:spPr bwMode="auto">
              <a:xfrm>
                <a:off x="6724662" y="2357430"/>
                <a:ext cx="276228" cy="295276"/>
              </a:xfrm>
              <a:prstGeom prst="sun">
                <a:avLst/>
              </a:prstGeom>
              <a:grpFill/>
              <a:ln w="9525" cap="flat" cmpd="sng" algn="ctr">
                <a:solidFill>
                  <a:sysClr val="windowText" lastClr="000000"/>
                </a:solidFill>
                <a:prstDash val="solid"/>
                <a:round/>
                <a:headEnd type="none" w="med" len="med"/>
                <a:tailEnd type="none" w="med" len="med"/>
              </a:ln>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black"/>
                  </a:solidFill>
                  <a:effectLst/>
                  <a:uLnTx/>
                  <a:uFillTx/>
                </a:endParaRPr>
              </a:p>
            </p:txBody>
          </p:sp>
        </p:grpSp>
        <p:grpSp>
          <p:nvGrpSpPr>
            <p:cNvPr id="84" name="Group 43"/>
            <p:cNvGrpSpPr>
              <a:grpSpLocks/>
            </p:cNvGrpSpPr>
            <p:nvPr/>
          </p:nvGrpSpPr>
          <p:grpSpPr bwMode="auto">
            <a:xfrm>
              <a:off x="5214938" y="3341589"/>
              <a:ext cx="571500" cy="642937"/>
              <a:chOff x="7072330" y="2143116"/>
              <a:chExt cx="571504" cy="642942"/>
            </a:xfrm>
          </p:grpSpPr>
          <p:sp>
            <p:nvSpPr>
              <p:cNvPr id="102" name="Rounded Rectangle 17"/>
              <p:cNvSpPr/>
              <p:nvPr/>
            </p:nvSpPr>
            <p:spPr bwMode="auto">
              <a:xfrm>
                <a:off x="7072330" y="2143116"/>
                <a:ext cx="571504" cy="642942"/>
              </a:xfrm>
              <a:prstGeom prst="roundRect">
                <a:avLst/>
              </a:prstGeom>
              <a:gradFill>
                <a:gsLst>
                  <a:gs pos="0">
                    <a:sysClr val="window" lastClr="FFFFFF">
                      <a:lumMod val="65000"/>
                    </a:sysClr>
                  </a:gs>
                  <a:gs pos="80000">
                    <a:srgbClr val="9BBB59">
                      <a:shade val="93000"/>
                      <a:satMod val="130000"/>
                    </a:srgbClr>
                  </a:gs>
                  <a:gs pos="100000">
                    <a:srgbClr val="9BBB59">
                      <a:shade val="94000"/>
                      <a:satMod val="135000"/>
                    </a:srgbClr>
                  </a:gs>
                </a:gsLst>
                <a:lin ang="16200000" scaled="0"/>
              </a:gradFill>
              <a:ln w="9525" cap="flat" cmpd="sng" algn="ctr">
                <a:solidFill>
                  <a:sysClr val="windowText" lastClr="000000"/>
                </a:solidFill>
                <a:prstDash val="solid"/>
                <a:round/>
                <a:headEnd type="none" w="med" len="med"/>
                <a:tailEnd type="none" w="med" len="med"/>
              </a:ln>
              <a:effec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err="1">
                    <a:ln>
                      <a:noFill/>
                    </a:ln>
                    <a:solidFill>
                      <a:prstClr val="black"/>
                    </a:solidFill>
                    <a:effectLst/>
                    <a:uLnTx/>
                    <a:uFillTx/>
                  </a:rPr>
                  <a:t>Servlet</a:t>
                </a:r>
                <a:endParaRPr kumimoji="0" lang="ru-RU" sz="1000" b="1" i="0" u="none" strike="noStrike" kern="0" cap="none" spc="0" normalizeH="0" baseline="0" noProof="0" dirty="0">
                  <a:ln>
                    <a:noFill/>
                  </a:ln>
                  <a:solidFill>
                    <a:prstClr val="black"/>
                  </a:solidFill>
                  <a:effectLst/>
                  <a:uLnTx/>
                  <a:uFillTx/>
                </a:endParaRPr>
              </a:p>
            </p:txBody>
          </p:sp>
          <p:grpSp>
            <p:nvGrpSpPr>
              <p:cNvPr id="103" name="Group 42"/>
              <p:cNvGrpSpPr/>
              <p:nvPr/>
            </p:nvGrpSpPr>
            <p:grpSpPr>
              <a:xfrm>
                <a:off x="7143768" y="2357430"/>
                <a:ext cx="428628" cy="428628"/>
                <a:chOff x="7143768" y="2357430"/>
                <a:chExt cx="285752" cy="428628"/>
              </a:xfrm>
              <a:gradFill flip="none" rotWithShape="1">
                <a:gsLst>
                  <a:gs pos="0">
                    <a:srgbClr val="FF0000"/>
                  </a:gs>
                  <a:gs pos="80000">
                    <a:srgbClr val="9BBB59">
                      <a:shade val="93000"/>
                      <a:satMod val="130000"/>
                    </a:srgbClr>
                  </a:gs>
                  <a:gs pos="100000">
                    <a:srgbClr val="9BBB59">
                      <a:shade val="94000"/>
                      <a:satMod val="135000"/>
                    </a:srgbClr>
                  </a:gs>
                </a:gsLst>
                <a:lin ang="13500000" scaled="1"/>
                <a:tileRect/>
              </a:gradFill>
            </p:grpSpPr>
            <p:sp>
              <p:nvSpPr>
                <p:cNvPr id="104" name="Circular Arrow 19"/>
                <p:cNvSpPr/>
                <p:nvPr/>
              </p:nvSpPr>
              <p:spPr bwMode="auto">
                <a:xfrm>
                  <a:off x="7143768" y="2357430"/>
                  <a:ext cx="285752" cy="428628"/>
                </a:xfrm>
                <a:prstGeom prst="circularArrow">
                  <a:avLst/>
                </a:prstGeom>
                <a:grpFill/>
                <a:ln w="9525" cap="flat" cmpd="sng" algn="ctr">
                  <a:solidFill>
                    <a:sysClr val="windowText" lastClr="000000"/>
                  </a:solidFill>
                  <a:prstDash val="solid"/>
                  <a:round/>
                  <a:headEnd type="none" w="med" len="med"/>
                  <a:tailEnd type="none" w="med" len="med"/>
                </a:ln>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black"/>
                    </a:solidFill>
                    <a:effectLst/>
                    <a:uLnTx/>
                    <a:uFillTx/>
                  </a:endParaRPr>
                </a:p>
              </p:txBody>
            </p:sp>
            <p:sp>
              <p:nvSpPr>
                <p:cNvPr id="105" name="Circular Arrow 20"/>
                <p:cNvSpPr/>
                <p:nvPr/>
              </p:nvSpPr>
              <p:spPr bwMode="auto">
                <a:xfrm rot="10800000">
                  <a:off x="7143768" y="2357430"/>
                  <a:ext cx="285752" cy="428628"/>
                </a:xfrm>
                <a:prstGeom prst="circularArrow">
                  <a:avLst/>
                </a:prstGeom>
                <a:grpFill/>
                <a:ln w="9525" cap="flat" cmpd="sng" algn="ctr">
                  <a:solidFill>
                    <a:sysClr val="windowText" lastClr="000000"/>
                  </a:solidFill>
                  <a:prstDash val="solid"/>
                  <a:round/>
                  <a:headEnd type="none" w="med" len="med"/>
                  <a:tailEnd type="none" w="med" len="med"/>
                </a:ln>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black"/>
                    </a:solidFill>
                    <a:effectLst/>
                    <a:uLnTx/>
                    <a:uFillTx/>
                  </a:endParaRPr>
                </a:p>
              </p:txBody>
            </p:sp>
          </p:grpSp>
        </p:grpSp>
        <p:sp>
          <p:nvSpPr>
            <p:cNvPr id="85" name="Rounded Rectangle 21"/>
            <p:cNvSpPr>
              <a:spLocks noChangeArrowheads="1"/>
            </p:cNvSpPr>
            <p:nvPr/>
          </p:nvSpPr>
          <p:spPr bwMode="auto">
            <a:xfrm>
              <a:off x="3214688" y="4198839"/>
              <a:ext cx="500062" cy="642937"/>
            </a:xfrm>
            <a:prstGeom prst="roundRect">
              <a:avLst>
                <a:gd name="adj" fmla="val 16667"/>
              </a:avLst>
            </a:prstGeom>
            <a:solidFill>
              <a:sysClr val="window" lastClr="FFFFFF"/>
            </a:solidFill>
            <a:ln w="9525" algn="ctr">
              <a:solidFill>
                <a:sysClr val="windowText" lastClr="000000"/>
              </a:solidFill>
              <a:round/>
              <a:headEnd/>
              <a:tailEnd/>
            </a:ln>
          </p:spPr>
          <p:txBody>
            <a:bodyPr wrap="none"/>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prstClr val="black"/>
                  </a:solidFill>
                  <a:effectLst/>
                  <a:uLnTx/>
                  <a:uFillTx/>
                  <a:latin typeface="Tahoma" panose="020B0604030504040204" pitchFamily="34" charset="0"/>
                </a:rPr>
                <a:t>EJB</a:t>
              </a:r>
              <a:endParaRPr kumimoji="0" lang="ru-RU" sz="1000" b="1" i="0" u="none" strike="noStrike" kern="0" cap="none" spc="0" normalizeH="0" baseline="0" noProof="0">
                <a:ln>
                  <a:noFill/>
                </a:ln>
                <a:solidFill>
                  <a:prstClr val="black"/>
                </a:solidFill>
                <a:effectLst/>
                <a:uLnTx/>
                <a:uFillTx/>
                <a:latin typeface="Tahoma" panose="020B0604030504040204" pitchFamily="34" charset="0"/>
              </a:endParaRPr>
            </a:p>
          </p:txBody>
        </p:sp>
        <p:cxnSp>
          <p:nvCxnSpPr>
            <p:cNvPr id="86" name="Curved Connector 22"/>
            <p:cNvCxnSpPr/>
            <p:nvPr/>
          </p:nvCxnSpPr>
          <p:spPr bwMode="auto">
            <a:xfrm rot="10800000" flipV="1">
              <a:off x="1295400" y="2233514"/>
              <a:ext cx="1588" cy="2287587"/>
            </a:xfrm>
            <a:prstGeom prst="curvedConnector3">
              <a:avLst>
                <a:gd name="adj1" fmla="val 65166582"/>
              </a:avLst>
            </a:prstGeom>
            <a:solidFill>
              <a:srgbClr val="4F81BD"/>
            </a:solidFill>
            <a:ln w="60325" cap="flat" cmpd="sng" algn="ctr">
              <a:solidFill>
                <a:sysClr val="windowText" lastClr="000000">
                  <a:lumMod val="65000"/>
                  <a:lumOff val="35000"/>
                </a:sysClr>
              </a:solidFill>
              <a:prstDash val="solid"/>
              <a:round/>
              <a:headEnd type="arrow"/>
              <a:tailEnd type="arrow"/>
            </a:ln>
            <a:effectLst/>
          </p:spPr>
        </p:cxnSp>
        <p:cxnSp>
          <p:nvCxnSpPr>
            <p:cNvPr id="87" name="Curved Connector 23"/>
            <p:cNvCxnSpPr/>
            <p:nvPr/>
          </p:nvCxnSpPr>
          <p:spPr bwMode="auto">
            <a:xfrm rot="10800000" flipV="1">
              <a:off x="2071688" y="3663851"/>
              <a:ext cx="928687" cy="463550"/>
            </a:xfrm>
            <a:prstGeom prst="curvedConnector3">
              <a:avLst>
                <a:gd name="adj1" fmla="val 99760"/>
              </a:avLst>
            </a:prstGeom>
            <a:solidFill>
              <a:srgbClr val="4F81BD"/>
            </a:solidFill>
            <a:ln w="60325" cap="flat" cmpd="sng" algn="ctr">
              <a:solidFill>
                <a:sysClr val="windowText" lastClr="000000">
                  <a:lumMod val="65000"/>
                  <a:lumOff val="35000"/>
                </a:sysClr>
              </a:solidFill>
              <a:prstDash val="solid"/>
              <a:round/>
              <a:headEnd type="arrow"/>
              <a:tailEnd type="arrow"/>
            </a:ln>
            <a:effectLst/>
          </p:spPr>
        </p:cxnSp>
        <p:cxnSp>
          <p:nvCxnSpPr>
            <p:cNvPr id="88" name="Curved Connector 24"/>
            <p:cNvCxnSpPr/>
            <p:nvPr/>
          </p:nvCxnSpPr>
          <p:spPr bwMode="auto">
            <a:xfrm rot="5400000">
              <a:off x="3965575" y="3090764"/>
              <a:ext cx="642937" cy="1588"/>
            </a:xfrm>
            <a:prstGeom prst="curvedConnector3">
              <a:avLst>
                <a:gd name="adj1" fmla="val 50000"/>
              </a:avLst>
            </a:prstGeom>
            <a:solidFill>
              <a:srgbClr val="4F81BD"/>
            </a:solidFill>
            <a:ln w="60325" cap="flat" cmpd="sng" algn="ctr">
              <a:solidFill>
                <a:sysClr val="windowText" lastClr="000000">
                  <a:lumMod val="65000"/>
                  <a:lumOff val="35000"/>
                </a:sysClr>
              </a:solidFill>
              <a:prstDash val="solid"/>
              <a:round/>
              <a:headEnd type="arrow"/>
              <a:tailEnd type="arrow"/>
            </a:ln>
            <a:effectLst/>
          </p:spPr>
        </p:cxnSp>
        <p:sp>
          <p:nvSpPr>
            <p:cNvPr id="89" name="Flowchart: Magnetic Disk 25"/>
            <p:cNvSpPr/>
            <p:nvPr/>
          </p:nvSpPr>
          <p:spPr bwMode="auto">
            <a:xfrm>
              <a:off x="3143240" y="5198979"/>
              <a:ext cx="1000132" cy="785818"/>
            </a:xfrm>
            <a:prstGeom prst="flowChartMagneticDisk">
              <a:avLst/>
            </a:prstGeom>
            <a:gradFill flip="none" rotWithShape="1">
              <a:gsLst>
                <a:gs pos="0">
                  <a:srgbClr val="9BBB59"/>
                </a:gs>
                <a:gs pos="80000">
                  <a:srgbClr val="C0504D">
                    <a:lumMod val="20000"/>
                    <a:lumOff val="80000"/>
                  </a:srgbClr>
                </a:gs>
                <a:gs pos="100000">
                  <a:srgbClr val="F79646">
                    <a:lumMod val="60000"/>
                    <a:lumOff val="40000"/>
                  </a:srgbClr>
                </a:gs>
              </a:gsLst>
              <a:path path="circle">
                <a:fillToRect l="100000" t="100000"/>
              </a:path>
              <a:tileRect r="-100000" b="-100000"/>
            </a:gradFill>
            <a:ln w="19050" cap="flat" cmpd="sng" algn="ctr">
              <a:solidFill>
                <a:srgbClr val="FFC000"/>
              </a:solidFill>
              <a:prstDash val="solid"/>
              <a:round/>
              <a:headEnd type="none" w="med" len="med"/>
              <a:tailEnd type="none" w="med" len="med"/>
            </a:ln>
            <a:effectLst>
              <a:innerShdw blurRad="63500" dist="50800">
                <a:prstClr val="black">
                  <a:alpha val="50000"/>
                </a:prstClr>
              </a:innerShdw>
            </a:effectLst>
            <a:scene3d>
              <a:camera prst="orthographicFront"/>
              <a:lightRig rig="soft" dir="t"/>
            </a:scene3d>
            <a:sp3d>
              <a:bevelT/>
              <a:bevelB w="165100" prst="coolSlant"/>
            </a:sp3d>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Database</a:t>
              </a:r>
              <a:endParaRPr kumimoji="0" lang="ru-RU" sz="1600" b="0" i="0" u="none" strike="noStrike" kern="0" cap="none" spc="0" normalizeH="0" baseline="0" noProof="0" dirty="0">
                <a:ln>
                  <a:noFill/>
                </a:ln>
                <a:solidFill>
                  <a:prstClr val="black"/>
                </a:solidFill>
                <a:effectLst/>
                <a:uLnTx/>
                <a:uFillTx/>
              </a:endParaRPr>
            </a:p>
          </p:txBody>
        </p:sp>
        <p:cxnSp>
          <p:nvCxnSpPr>
            <p:cNvPr id="90" name="Curved Connector 26"/>
            <p:cNvCxnSpPr/>
            <p:nvPr/>
          </p:nvCxnSpPr>
          <p:spPr bwMode="auto">
            <a:xfrm rot="5400000">
              <a:off x="3322638" y="5162451"/>
              <a:ext cx="642938" cy="1587"/>
            </a:xfrm>
            <a:prstGeom prst="curvedConnector3">
              <a:avLst>
                <a:gd name="adj1" fmla="val 50000"/>
              </a:avLst>
            </a:prstGeom>
            <a:solidFill>
              <a:srgbClr val="4F81BD"/>
            </a:solidFill>
            <a:ln w="60325" cap="flat" cmpd="sng" algn="ctr">
              <a:solidFill>
                <a:sysClr val="windowText" lastClr="000000">
                  <a:lumMod val="65000"/>
                  <a:lumOff val="35000"/>
                </a:sysClr>
              </a:solidFill>
              <a:prstDash val="solid"/>
              <a:round/>
              <a:headEnd type="arrow"/>
              <a:tailEnd type="arrow"/>
            </a:ln>
            <a:effectLst/>
          </p:spPr>
        </p:cxnSp>
        <p:pic>
          <p:nvPicPr>
            <p:cNvPr id="91" name="Picture 14" descr="http://mail.google.com/mail/?attid=0.2&amp;disp=emb&amp;view=att&amp;th=11e0c1755b88e65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4575" y="4663976"/>
              <a:ext cx="254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Rounded Rectangle 28"/>
            <p:cNvSpPr>
              <a:spLocks noChangeArrowheads="1"/>
            </p:cNvSpPr>
            <p:nvPr/>
          </p:nvSpPr>
          <p:spPr bwMode="auto">
            <a:xfrm>
              <a:off x="4060825" y="4203601"/>
              <a:ext cx="500063" cy="642938"/>
            </a:xfrm>
            <a:prstGeom prst="roundRect">
              <a:avLst>
                <a:gd name="adj" fmla="val 16667"/>
              </a:avLst>
            </a:prstGeom>
            <a:solidFill>
              <a:sysClr val="window" lastClr="FFFFFF"/>
            </a:solidFill>
            <a:ln w="9525" algn="ctr">
              <a:solidFill>
                <a:sysClr val="windowText" lastClr="000000"/>
              </a:solidFill>
              <a:round/>
              <a:headEnd/>
              <a:tailEnd/>
            </a:ln>
          </p:spPr>
          <p:txBody>
            <a:bodyPr wrap="none"/>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prstClr val="black"/>
                  </a:solidFill>
                  <a:effectLst/>
                  <a:uLnTx/>
                  <a:uFillTx/>
                  <a:latin typeface="Tahoma" panose="020B0604030504040204" pitchFamily="34" charset="0"/>
                </a:rPr>
                <a:t>EJB</a:t>
              </a:r>
              <a:endParaRPr kumimoji="0" lang="ru-RU" sz="1000" b="1" i="0" u="none" strike="noStrike" kern="0" cap="none" spc="0" normalizeH="0" baseline="0" noProof="0">
                <a:ln>
                  <a:noFill/>
                </a:ln>
                <a:solidFill>
                  <a:prstClr val="black"/>
                </a:solidFill>
                <a:effectLst/>
                <a:uLnTx/>
                <a:uFillTx/>
                <a:latin typeface="Tahoma" panose="020B0604030504040204" pitchFamily="34" charset="0"/>
              </a:endParaRPr>
            </a:p>
          </p:txBody>
        </p:sp>
        <p:pic>
          <p:nvPicPr>
            <p:cNvPr id="93" name="Picture 14" descr="http://mail.google.com/mail/?attid=0.2&amp;disp=emb&amp;view=att&amp;th=11e0c1755b88e65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0713" y="4668739"/>
              <a:ext cx="2540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ounded Rectangle 30"/>
            <p:cNvSpPr>
              <a:spLocks noChangeArrowheads="1"/>
            </p:cNvSpPr>
            <p:nvPr/>
          </p:nvSpPr>
          <p:spPr bwMode="auto">
            <a:xfrm>
              <a:off x="4891088" y="4194076"/>
              <a:ext cx="500062" cy="642938"/>
            </a:xfrm>
            <a:prstGeom prst="roundRect">
              <a:avLst>
                <a:gd name="adj" fmla="val 16667"/>
              </a:avLst>
            </a:prstGeom>
            <a:solidFill>
              <a:sysClr val="window" lastClr="FFFFFF"/>
            </a:solidFill>
            <a:ln w="9525" algn="ctr">
              <a:solidFill>
                <a:sysClr val="windowText" lastClr="000000"/>
              </a:solidFill>
              <a:round/>
              <a:headEnd/>
              <a:tailEnd/>
            </a:ln>
          </p:spPr>
          <p:txBody>
            <a:bodyPr wrap="none"/>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prstClr val="black"/>
                  </a:solidFill>
                  <a:effectLst/>
                  <a:uLnTx/>
                  <a:uFillTx/>
                  <a:latin typeface="Tahoma" panose="020B0604030504040204" pitchFamily="34" charset="0"/>
                </a:rPr>
                <a:t>EJB</a:t>
              </a:r>
              <a:endParaRPr kumimoji="0" lang="ru-RU" sz="1000" b="1" i="0" u="none" strike="noStrike" kern="0" cap="none" spc="0" normalizeH="0" baseline="0" noProof="0">
                <a:ln>
                  <a:noFill/>
                </a:ln>
                <a:solidFill>
                  <a:prstClr val="black"/>
                </a:solidFill>
                <a:effectLst/>
                <a:uLnTx/>
                <a:uFillTx/>
                <a:latin typeface="Tahoma" panose="020B0604030504040204" pitchFamily="34" charset="0"/>
              </a:endParaRPr>
            </a:p>
          </p:txBody>
        </p:sp>
        <p:pic>
          <p:nvPicPr>
            <p:cNvPr id="95" name="Picture 14" descr="http://mail.google.com/mail/?attid=0.2&amp;disp=emb&amp;view=att&amp;th=11e0c1755b88e65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0975" y="4657626"/>
              <a:ext cx="25400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Line Callout 2 (No Border) 32"/>
            <p:cNvSpPr>
              <a:spLocks/>
            </p:cNvSpPr>
            <p:nvPr/>
          </p:nvSpPr>
          <p:spPr bwMode="auto">
            <a:xfrm>
              <a:off x="6915150" y="1709639"/>
              <a:ext cx="1273175" cy="452437"/>
            </a:xfrm>
            <a:prstGeom prst="callout2">
              <a:avLst>
                <a:gd name="adj1" fmla="val 62935"/>
                <a:gd name="adj2" fmla="val 15634"/>
                <a:gd name="adj3" fmla="val 102472"/>
                <a:gd name="adj4" fmla="val -19972"/>
                <a:gd name="adj5" fmla="val 112500"/>
                <a:gd name="adj6" fmla="val -46667"/>
              </a:avLst>
            </a:prstGeom>
            <a:solidFill>
              <a:srgbClr val="FFFFFF"/>
            </a:solidFill>
            <a:ln w="9525" algn="ctr">
              <a:solidFill>
                <a:sysClr val="windowText" lastClr="000000"/>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ru-RU" sz="1800" b="0" i="0" u="none" strike="noStrike" kern="0" cap="none" spc="0" normalizeH="0" baseline="0" noProof="0" dirty="0">
                  <a:ln>
                    <a:noFill/>
                  </a:ln>
                  <a:solidFill>
                    <a:prstClr val="black"/>
                  </a:solidFill>
                  <a:effectLst/>
                  <a:uLnTx/>
                  <a:uFillTx/>
                  <a:latin typeface="Tahoma" panose="020B0604030504040204" pitchFamily="34" charset="0"/>
                </a:rPr>
                <a:t>Клиент</a:t>
              </a:r>
            </a:p>
          </p:txBody>
        </p:sp>
        <p:sp>
          <p:nvSpPr>
            <p:cNvPr id="97" name="Line Callout 2 (No Border) 33"/>
            <p:cNvSpPr>
              <a:spLocks/>
            </p:cNvSpPr>
            <p:nvPr/>
          </p:nvSpPr>
          <p:spPr bwMode="auto">
            <a:xfrm>
              <a:off x="7015163" y="3645024"/>
              <a:ext cx="1571625" cy="452437"/>
            </a:xfrm>
            <a:prstGeom prst="callout2">
              <a:avLst>
                <a:gd name="adj1" fmla="val 83866"/>
                <a:gd name="adj2" fmla="val 880"/>
                <a:gd name="adj3" fmla="val 102472"/>
                <a:gd name="adj4" fmla="val -19972"/>
                <a:gd name="adj5" fmla="val 112500"/>
                <a:gd name="adj6" fmla="val -44662"/>
              </a:avLst>
            </a:prstGeom>
            <a:solidFill>
              <a:srgbClr val="FFFFFF"/>
            </a:solidFill>
            <a:ln w="9525" algn="ctr">
              <a:solidFill>
                <a:sysClr val="windowText" lastClr="000000"/>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ru-RU" sz="1800" b="0" i="0" u="none" strike="noStrike" kern="0" cap="none" spc="0" normalizeH="0" baseline="0" noProof="0" dirty="0">
                  <a:ln>
                    <a:noFill/>
                  </a:ln>
                  <a:solidFill>
                    <a:prstClr val="black"/>
                  </a:solidFill>
                  <a:effectLst/>
                  <a:uLnTx/>
                  <a:uFillTx/>
                  <a:latin typeface="Tahoma" panose="020B0604030504040204" pitchFamily="34" charset="0"/>
                </a:rPr>
                <a:t>Сервер</a:t>
              </a:r>
            </a:p>
            <a:p>
              <a:pPr marL="0" marR="0" lvl="0" indent="0" defTabSz="457200" eaLnBrk="1" fontAlgn="auto" latinLnBrk="0" hangingPunct="1">
                <a:lnSpc>
                  <a:spcPct val="100000"/>
                </a:lnSpc>
                <a:spcBef>
                  <a:spcPts val="0"/>
                </a:spcBef>
                <a:spcAft>
                  <a:spcPts val="0"/>
                </a:spcAft>
                <a:buClrTx/>
                <a:buSzTx/>
                <a:buFontTx/>
                <a:buNone/>
                <a:tabLst/>
                <a:defRPr/>
              </a:pPr>
              <a:r>
                <a:rPr kumimoji="0" lang="ru-RU" sz="1800" b="0" i="0" u="none" strike="noStrike" kern="0" cap="none" spc="0" normalizeH="0" baseline="0" noProof="0" dirty="0">
                  <a:ln>
                    <a:noFill/>
                  </a:ln>
                  <a:solidFill>
                    <a:prstClr val="black"/>
                  </a:solidFill>
                  <a:effectLst/>
                  <a:uLnTx/>
                  <a:uFillTx/>
                  <a:latin typeface="Tahoma" panose="020B0604030504040204" pitchFamily="34" charset="0"/>
                </a:rPr>
                <a:t>приложений</a:t>
              </a:r>
            </a:p>
          </p:txBody>
        </p:sp>
        <p:grpSp>
          <p:nvGrpSpPr>
            <p:cNvPr id="98" name="Group 97"/>
            <p:cNvGrpSpPr/>
            <p:nvPr/>
          </p:nvGrpSpPr>
          <p:grpSpPr>
            <a:xfrm>
              <a:off x="3780950" y="1268759"/>
              <a:ext cx="5222557" cy="2930078"/>
              <a:chOff x="3780950" y="1268759"/>
              <a:chExt cx="5222557" cy="2930078"/>
            </a:xfrm>
          </p:grpSpPr>
          <p:sp>
            <p:nvSpPr>
              <p:cNvPr id="99" name="Oval 87"/>
              <p:cNvSpPr/>
              <p:nvPr/>
            </p:nvSpPr>
            <p:spPr>
              <a:xfrm rot="16200000">
                <a:off x="3611536" y="1438173"/>
                <a:ext cx="2930078" cy="2591249"/>
              </a:xfrm>
              <a:prstGeom prst="ellipse">
                <a:avLst/>
              </a:prstGeom>
              <a:noFill/>
              <a:ln w="76200" cap="flat" cmpd="sng" algn="ctr">
                <a:solidFill>
                  <a:srgbClr val="C0504D"/>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a:ea typeface="+mn-ea"/>
                  <a:cs typeface="+mn-cs"/>
                </a:endParaRPr>
              </a:p>
            </p:txBody>
          </p:sp>
          <p:cxnSp>
            <p:nvCxnSpPr>
              <p:cNvPr id="100" name="Straight Arrow Connector 89"/>
              <p:cNvCxnSpPr>
                <a:endCxn id="99" idx="4"/>
              </p:cNvCxnSpPr>
              <p:nvPr/>
            </p:nvCxnSpPr>
            <p:spPr>
              <a:xfrm flipH="1">
                <a:off x="6372200" y="2555776"/>
                <a:ext cx="1080120" cy="178021"/>
              </a:xfrm>
              <a:prstGeom prst="straightConnector1">
                <a:avLst/>
              </a:prstGeom>
              <a:noFill/>
              <a:ln w="53975" cap="flat" cmpd="sng" algn="ctr">
                <a:solidFill>
                  <a:srgbClr val="C0504D"/>
                </a:solidFill>
                <a:prstDash val="solid"/>
                <a:tailEnd type="arrow"/>
              </a:ln>
              <a:effectLst>
                <a:outerShdw blurRad="40000" dist="20000" dir="5400000" rotWithShape="0">
                  <a:srgbClr val="000000">
                    <a:alpha val="38000"/>
                  </a:srgbClr>
                </a:outerShdw>
              </a:effectLst>
            </p:spPr>
          </p:cxnSp>
          <p:sp>
            <p:nvSpPr>
              <p:cNvPr id="101" name="TextBox 100"/>
              <p:cNvSpPr txBox="1"/>
              <p:nvPr/>
            </p:nvSpPr>
            <p:spPr bwMode="auto">
              <a:xfrm>
                <a:off x="7020272" y="2203321"/>
                <a:ext cx="1983235" cy="769441"/>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ru-RU" sz="2000" b="0" i="0" u="none" strike="noStrike" kern="0" cap="none" spc="0" normalizeH="0" baseline="0" noProof="0" dirty="0" smtClean="0">
                    <a:ln>
                      <a:noFill/>
                    </a:ln>
                    <a:solidFill>
                      <a:srgbClr val="C0504D"/>
                    </a:solidFill>
                    <a:effectLst/>
                    <a:uLnTx/>
                    <a:uFillTx/>
                    <a:latin typeface="Arial"/>
                    <a:cs typeface="Arial"/>
                  </a:rPr>
                  <a:t>Уровень </a:t>
                </a:r>
              </a:p>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ru-RU" sz="2000" b="0" i="0" u="none" strike="noStrike" kern="0" cap="none" spc="0" normalizeH="0" baseline="0" noProof="0" dirty="0" smtClean="0">
                    <a:ln>
                      <a:noFill/>
                    </a:ln>
                    <a:solidFill>
                      <a:srgbClr val="C0504D"/>
                    </a:solidFill>
                    <a:effectLst/>
                    <a:uLnTx/>
                    <a:uFillTx/>
                    <a:latin typeface="Arial"/>
                    <a:cs typeface="Arial"/>
                  </a:rPr>
                  <a:t>представления</a:t>
                </a:r>
                <a:endParaRPr kumimoji="0" lang="en-US" sz="2000" b="0" i="0" u="none" strike="noStrike" kern="0" cap="none" spc="0" normalizeH="0" baseline="0" noProof="0" dirty="0" smtClean="0">
                  <a:ln>
                    <a:noFill/>
                  </a:ln>
                  <a:solidFill>
                    <a:srgbClr val="C0504D"/>
                  </a:solidFill>
                  <a:effectLst/>
                  <a:uLnTx/>
                  <a:uFillTx/>
                  <a:latin typeface="Arial"/>
                  <a:cs typeface="Arial"/>
                </a:endParaRPr>
              </a:p>
            </p:txBody>
          </p:sp>
        </p:grpSp>
      </p:grpSp>
    </p:spTree>
    <p:extLst>
      <p:ext uri="{BB962C8B-B14F-4D97-AF65-F5344CB8AC3E}">
        <p14:creationId xmlns:p14="http://schemas.microsoft.com/office/powerpoint/2010/main" val="206736892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Tag class</a:t>
            </a:r>
          </a:p>
        </p:txBody>
      </p:sp>
      <p:sp>
        <p:nvSpPr>
          <p:cNvPr id="5" name="Rectangle 3"/>
          <p:cNvSpPr>
            <a:spLocks noGrp="1" noChangeArrowheads="1"/>
          </p:cNvSpPr>
          <p:nvPr>
            <p:ph idx="4294967295"/>
          </p:nvPr>
        </p:nvSpPr>
        <p:spPr>
          <a:xfrm>
            <a:off x="465827" y="1798608"/>
            <a:ext cx="8229600" cy="2126411"/>
          </a:xfrm>
          <a:prstGeom prst="rect">
            <a:avLst/>
          </a:prstGeom>
        </p:spPr>
        <p:txBody>
          <a:bodyPr/>
          <a:lstStyle/>
          <a:p>
            <a:pPr marL="0" indent="0" eaLnBrk="1" hangingPunct="1">
              <a:buNone/>
            </a:pPr>
            <a:endParaRPr lang="en-US" altLang="ru-RU" sz="2400" dirty="0">
              <a:solidFill>
                <a:srgbClr val="0000CC"/>
              </a:solidFill>
              <a:latin typeface="Arial" charset="0"/>
              <a:cs typeface="Arial" charset="0"/>
            </a:endParaRPr>
          </a:p>
          <a:p>
            <a:pPr marL="0" indent="0" eaLnBrk="1" hangingPunct="1">
              <a:buNone/>
            </a:pPr>
            <a:endParaRPr lang="en-US" altLang="ru-RU" sz="2400" dirty="0" smtClean="0">
              <a:solidFill>
                <a:srgbClr val="0000CC"/>
              </a:solidFill>
              <a:latin typeface="Arial" charset="0"/>
              <a:cs typeface="Arial" charset="0"/>
            </a:endParaRPr>
          </a:p>
        </p:txBody>
      </p:sp>
      <p:sp>
        <p:nvSpPr>
          <p:cNvPr id="10" name="Содержимое 2"/>
          <p:cNvSpPr txBox="1">
            <a:spLocks/>
          </p:cNvSpPr>
          <p:nvPr/>
        </p:nvSpPr>
        <p:spPr bwMode="auto">
          <a:xfrm>
            <a:off x="457200" y="1142984"/>
            <a:ext cx="8229600" cy="4950311"/>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1pPr>
            <a:lvl2pPr marL="742950" indent="-28575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2pPr>
            <a:lvl3pPr marL="11430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3pPr>
            <a:lvl4pPr marL="16002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4pPr>
            <a:lvl5pPr marL="20574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public class </a:t>
            </a:r>
            <a:r>
              <a:rPr kumimoji="0" lang="en-US" sz="18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HelloTag</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extends</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SimpleTagSupport</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p>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public void </a:t>
            </a:r>
            <a:r>
              <a:rPr kumimoji="0" lang="en-US" sz="18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doTag</a:t>
            </a:r>
            <a:r>
              <a:rPr kumimoji="0" lang="en-US" sz="18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throws</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JspException</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IOException</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JspWriter</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out = </a:t>
            </a:r>
            <a:r>
              <a:rPr kumimoji="0" lang="en-US" sz="18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getJspContext</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18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getOut</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out.println</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18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"I’m a custom tag"</a:t>
            </a: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p>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endParaRPr kumimoji="0" lang="ru-RU" sz="1800" b="1" i="0" u="none" strike="noStrike" kern="1200" cap="none" spc="0" normalizeH="0" baseline="0" noProof="0" dirty="0">
              <a:ln>
                <a:noFill/>
              </a:ln>
              <a:solidFill>
                <a:sysClr val="windowText" lastClr="000000"/>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1695237140"/>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Tag class</a:t>
            </a:r>
          </a:p>
        </p:txBody>
      </p:sp>
      <p:sp>
        <p:nvSpPr>
          <p:cNvPr id="31" name="Содержимое 2"/>
          <p:cNvSpPr txBox="1">
            <a:spLocks/>
          </p:cNvSpPr>
          <p:nvPr/>
        </p:nvSpPr>
        <p:spPr bwMode="auto">
          <a:xfrm>
            <a:off x="457200" y="1142985"/>
            <a:ext cx="8229600" cy="3654168"/>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1pPr>
            <a:lvl2pPr marL="742950" indent="-28575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2pPr>
            <a:lvl3pPr marL="11430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3pPr>
            <a:lvl4pPr marL="16002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4pPr>
            <a:lvl5pPr marL="20574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&lt;taglib ...&gt;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    &lt;tlib-version&gt;</a:t>
            </a:r>
            <a:r>
              <a:rPr kumimoji="0" lang="en-US" sz="18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1.0</a:t>
            </a: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&lt;/tlib-version&gt;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    &lt;short-name&gt;</a:t>
            </a:r>
            <a:r>
              <a:rPr kumimoji="0" lang="en-US" sz="18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util</a:t>
            </a: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&lt;/short-name&gt;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    &lt;uri&gt;</a:t>
            </a:r>
            <a:r>
              <a:rPr kumimoji="0" lang="en-US" sz="1800" b="1" i="0" u="none" strike="noStrike" kern="1200" cap="none" spc="0" normalizeH="0" baseline="0" noProof="0" smtClean="0">
                <a:ln>
                  <a:noFill/>
                </a:ln>
                <a:solidFill>
                  <a:srgbClr val="9BBB59">
                    <a:lumMod val="75000"/>
                  </a:srgbClr>
                </a:solidFill>
                <a:effectLst/>
                <a:uLnTx/>
                <a:uFillTx/>
                <a:latin typeface="Courier New" pitchFamily="49" charset="0"/>
                <a:ea typeface="+mn-ea"/>
                <a:cs typeface="Courier New" pitchFamily="49" charset="0"/>
              </a:rPr>
              <a:t>http://exigen.ru/students/tags</a:t>
            </a: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&lt;/uri&gt;</a:t>
            </a:r>
          </a:p>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    &lt;tag&gt;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        &lt;name&gt;</a:t>
            </a:r>
            <a:r>
              <a:rPr kumimoji="0" lang="en-US" sz="1800" b="1" i="0" u="none" strike="noStrike" kern="1200" cap="none" spc="0" normalizeH="0" baseline="0" noProof="0" smtClean="0">
                <a:ln>
                  <a:noFill/>
                </a:ln>
                <a:solidFill>
                  <a:srgbClr val="F79646">
                    <a:lumMod val="75000"/>
                  </a:srgbClr>
                </a:solidFill>
                <a:effectLst/>
                <a:uLnTx/>
                <a:uFillTx/>
                <a:latin typeface="Courier New" pitchFamily="49" charset="0"/>
                <a:ea typeface="+mn-ea"/>
                <a:cs typeface="Courier New" pitchFamily="49" charset="0"/>
              </a:rPr>
              <a:t>helloTag</a:t>
            </a: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&lt;/name&gt;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        &lt;tag-class&gt;</a:t>
            </a:r>
            <a:r>
              <a:rPr kumimoji="0" lang="en-US" sz="18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tags.HelloTag</a:t>
            </a: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&lt;/tag-class&gt;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        &lt;body-content&gt;</a:t>
            </a:r>
            <a:r>
              <a:rPr kumimoji="0" lang="en-US" sz="18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empty</a:t>
            </a: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&lt;/body-content&gt;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    &lt;/tag&gt;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smtClean="0">
                <a:ln>
                  <a:noFill/>
                </a:ln>
                <a:solidFill>
                  <a:srgbClr val="4F81BD">
                    <a:lumMod val="75000"/>
                  </a:srgbClr>
                </a:solidFill>
                <a:effectLst/>
                <a:uLnTx/>
                <a:uFillTx/>
                <a:latin typeface="Courier New" pitchFamily="49" charset="0"/>
                <a:ea typeface="+mn-ea"/>
                <a:cs typeface="Courier New" pitchFamily="49" charset="0"/>
              </a:rPr>
              <a:t>&lt;/taglib&gt;</a:t>
            </a:r>
            <a:endParaRPr kumimoji="0" lang="ru-RU" sz="1800" b="1" i="0" u="none" strike="noStrike" kern="1200" cap="none" spc="0" normalizeH="0" baseline="0" noProof="0" dirty="0">
              <a:ln>
                <a:noFill/>
              </a:ln>
              <a:solidFill>
                <a:srgbClr val="4F81BD">
                  <a:lumMod val="75000"/>
                </a:srgbClr>
              </a:solidFill>
              <a:effectLst/>
              <a:uLnTx/>
              <a:uFillTx/>
              <a:latin typeface="Courier New" pitchFamily="49" charset="0"/>
              <a:ea typeface="+mn-ea"/>
              <a:cs typeface="Courier New" pitchFamily="49" charset="0"/>
            </a:endParaRPr>
          </a:p>
        </p:txBody>
      </p:sp>
      <p:sp>
        <p:nvSpPr>
          <p:cNvPr id="32" name="Содержимое 2"/>
          <p:cNvSpPr txBox="1">
            <a:spLocks/>
          </p:cNvSpPr>
          <p:nvPr/>
        </p:nvSpPr>
        <p:spPr bwMode="auto">
          <a:xfrm>
            <a:off x="457200" y="5157192"/>
            <a:ext cx="8229600" cy="1008112"/>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457200" eaLnBrk="0" fontAlgn="auto" latinLnBrk="0" hangingPunct="0">
              <a:lnSpc>
                <a:spcPct val="100000"/>
              </a:lnSpc>
              <a:spcBef>
                <a:spcPct val="20000"/>
              </a:spcBef>
              <a:spcAft>
                <a:spcPts val="0"/>
              </a:spcAft>
              <a:buClrTx/>
              <a:buSzTx/>
              <a:buFontTx/>
              <a:buNone/>
              <a:tabLst/>
              <a:defRPr/>
            </a:pPr>
            <a:r>
              <a:rPr kumimoji="0" lang="it-IT"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 </a:t>
            </a:r>
            <a:r>
              <a:rPr kumimoji="0" lang="it-IT" sz="1800" b="1" i="0" u="none" strike="noStrike" kern="0" cap="none" spc="0" normalizeH="0" baseline="0" noProof="0" dirty="0" smtClean="0">
                <a:ln>
                  <a:noFill/>
                </a:ln>
                <a:solidFill>
                  <a:srgbClr val="C0504D">
                    <a:lumMod val="75000"/>
                  </a:srgbClr>
                </a:solidFill>
                <a:effectLst/>
                <a:uLnTx/>
                <a:uFillTx/>
                <a:latin typeface="Courier New" pitchFamily="49" charset="0"/>
                <a:cs typeface="Courier New" pitchFamily="49" charset="0"/>
              </a:rPr>
              <a:t>taglib</a:t>
            </a:r>
            <a:r>
              <a:rPr kumimoji="0" lang="it-IT"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 </a:t>
            </a:r>
            <a:r>
              <a:rPr kumimoji="0" lang="it-IT" sz="18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uri=</a:t>
            </a:r>
            <a:r>
              <a:rPr kumimoji="0" lang="it-IT" sz="18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"http://exigen.ru/students/tags" </a:t>
            </a:r>
            <a:r>
              <a:rPr kumimoji="0" lang="it-IT" sz="18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prefix="</a:t>
            </a:r>
            <a:r>
              <a:rPr kumimoji="0" lang="it-IT" sz="1800" b="1" i="0" u="none" strike="noStrike" kern="0" cap="none" spc="0" normalizeH="0" baseline="0" noProof="0" dirty="0" smtClean="0">
                <a:ln>
                  <a:noFill/>
                </a:ln>
                <a:solidFill>
                  <a:srgbClr val="F79646">
                    <a:lumMod val="75000"/>
                  </a:srgbClr>
                </a:solidFill>
                <a:effectLst/>
                <a:uLnTx/>
                <a:uFillTx/>
                <a:latin typeface="Courier New" pitchFamily="49" charset="0"/>
                <a:cs typeface="Courier New" pitchFamily="49" charset="0"/>
              </a:rPr>
              <a:t>util</a:t>
            </a:r>
            <a:r>
              <a:rPr kumimoji="0" lang="it-IT" sz="18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r>
              <a:rPr kumimoji="0" lang="it-IT" sz="18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 </a:t>
            </a:r>
            <a:r>
              <a:rPr kumimoji="0" lang="it-IT"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a:t>
            </a:r>
            <a:r>
              <a:rPr kumimoji="0" lang="en-US" sz="1800" b="1" i="0" u="none" strike="noStrike" kern="0" cap="none" spc="0" normalizeH="0" baseline="0" noProof="0" dirty="0" err="1" smtClean="0">
                <a:ln>
                  <a:noFill/>
                </a:ln>
                <a:solidFill>
                  <a:srgbClr val="F79646">
                    <a:lumMod val="75000"/>
                  </a:srgbClr>
                </a:solidFill>
                <a:effectLst/>
                <a:uLnTx/>
                <a:uFillTx/>
                <a:latin typeface="Courier New" pitchFamily="49" charset="0"/>
                <a:cs typeface="Courier New" pitchFamily="49" charset="0"/>
              </a:rPr>
              <a:t>util:helloTag</a:t>
            </a:r>
            <a:r>
              <a:rPr kumimoji="0" lang="en-US"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endParaRPr kumimoji="0" lang="ru-RU"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endParaRPr>
          </a:p>
        </p:txBody>
      </p:sp>
      <p:sp>
        <p:nvSpPr>
          <p:cNvPr id="33" name="TextBox 32"/>
          <p:cNvSpPr txBox="1"/>
          <p:nvPr/>
        </p:nvSpPr>
        <p:spPr bwMode="auto">
          <a:xfrm>
            <a:off x="5616996" y="942930"/>
            <a:ext cx="2749471" cy="400110"/>
          </a:xfrm>
          <a:prstGeom prst="rect">
            <a:avLst/>
          </a:prstGeom>
          <a:solidFill>
            <a:sysClr val="window" lastClr="FFFFFF"/>
          </a:solidFill>
          <a:ln w="9525">
            <a:solidFill>
              <a:srgbClr val="1F497D"/>
            </a:solid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 typeface="Arial" charset="0"/>
              <a:buNone/>
              <a:tabLst/>
              <a:defRPr/>
            </a:pPr>
            <a:r>
              <a:rPr kumimoji="0" lang="en-US" sz="2000" b="0" i="0" u="none" strike="noStrike" kern="0" cap="none" spc="0" normalizeH="0" baseline="0" noProof="0" dirty="0" err="1" smtClean="0">
                <a:ln>
                  <a:noFill/>
                </a:ln>
                <a:solidFill>
                  <a:prstClr val="black"/>
                </a:solidFill>
                <a:effectLst/>
                <a:uLnTx/>
                <a:uFillTx/>
                <a:latin typeface="Arial"/>
                <a:cs typeface="Arial"/>
              </a:rPr>
              <a:t>webapp</a:t>
            </a:r>
            <a:r>
              <a:rPr kumimoji="0" lang="en-US" sz="2000" b="0" i="0" u="none" strike="noStrike" kern="0" cap="none" spc="0" normalizeH="0" baseline="0" noProof="0" dirty="0" smtClean="0">
                <a:ln>
                  <a:noFill/>
                </a:ln>
                <a:solidFill>
                  <a:prstClr val="black"/>
                </a:solidFill>
                <a:effectLst/>
                <a:uLnTx/>
                <a:uFillTx/>
                <a:latin typeface="Arial"/>
                <a:cs typeface="Arial"/>
              </a:rPr>
              <a:t>/WEB-INF/*.tld</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sp>
        <p:nvSpPr>
          <p:cNvPr id="34" name="TextBox 33"/>
          <p:cNvSpPr txBox="1"/>
          <p:nvPr/>
        </p:nvSpPr>
        <p:spPr bwMode="auto">
          <a:xfrm>
            <a:off x="7853185" y="4957137"/>
            <a:ext cx="513282" cy="400110"/>
          </a:xfrm>
          <a:prstGeom prst="rect">
            <a:avLst/>
          </a:prstGeom>
          <a:solidFill>
            <a:sysClr val="window" lastClr="FFFFFF"/>
          </a:solidFill>
          <a:ln w="9525">
            <a:solidFill>
              <a:srgbClr val="1F497D"/>
            </a:solid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 typeface="Arial" charset="0"/>
              <a:buNone/>
              <a:tabLst/>
              <a:defRPr/>
            </a:pPr>
            <a:r>
              <a:rPr kumimoji="0" lang="en-US" sz="2000" b="0" i="0" u="none" strike="noStrike" kern="0" cap="none" spc="0" normalizeH="0" baseline="0" noProof="0" dirty="0" err="1" smtClean="0">
                <a:ln>
                  <a:noFill/>
                </a:ln>
                <a:solidFill>
                  <a:prstClr val="black"/>
                </a:solidFill>
                <a:effectLst/>
                <a:uLnTx/>
                <a:uFillTx/>
                <a:latin typeface="Arial"/>
                <a:cs typeface="Arial"/>
              </a:rPr>
              <a:t>jsp</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spTree>
    <p:extLst>
      <p:ext uri="{BB962C8B-B14F-4D97-AF65-F5344CB8AC3E}">
        <p14:creationId xmlns:p14="http://schemas.microsoft.com/office/powerpoint/2010/main" val="1319204682"/>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Function</a:t>
            </a:r>
          </a:p>
        </p:txBody>
      </p:sp>
      <p:sp>
        <p:nvSpPr>
          <p:cNvPr id="13" name="Содержимое 2"/>
          <p:cNvSpPr txBox="1">
            <a:spLocks/>
          </p:cNvSpPr>
          <p:nvPr/>
        </p:nvSpPr>
        <p:spPr bwMode="auto">
          <a:xfrm>
            <a:off x="457200" y="1142985"/>
            <a:ext cx="8229600" cy="3366135"/>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1pPr>
            <a:lvl2pPr marL="742950" indent="-28575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2pPr>
            <a:lvl3pPr marL="11430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3pPr>
            <a:lvl4pPr marL="16002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4pPr>
            <a:lvl5pPr marL="20574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&lt;</a:t>
            </a:r>
            <a:r>
              <a:rPr kumimoji="0" lang="en-US" sz="1800" b="1" i="0" u="none" strike="noStrike" kern="1200" cap="none" spc="0" normalizeH="0" baseline="0" noProof="0" dirty="0" err="1" smtClean="0">
                <a:ln>
                  <a:noFill/>
                </a:ln>
                <a:solidFill>
                  <a:srgbClr val="4F81BD">
                    <a:lumMod val="75000"/>
                  </a:srgbClr>
                </a:solidFill>
                <a:effectLst/>
                <a:uLnTx/>
                <a:uFillTx/>
                <a:latin typeface="Courier New" pitchFamily="49" charset="0"/>
                <a:ea typeface="+mn-ea"/>
                <a:cs typeface="Courier New" pitchFamily="49" charset="0"/>
              </a:rPr>
              <a:t>taglib</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&lt;function&gt;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&lt;name&gt;</a:t>
            </a:r>
            <a:r>
              <a:rPr kumimoji="0" lang="en-US" sz="1800" b="1" i="0" u="none" strike="noStrike" kern="1200" cap="none" spc="0" normalizeH="0" baseline="0" noProof="0" dirty="0" err="1" smtClean="0">
                <a:ln>
                  <a:noFill/>
                </a:ln>
                <a:solidFill>
                  <a:srgbClr val="F79646">
                    <a:lumMod val="75000"/>
                  </a:srgbClr>
                </a:solidFill>
                <a:effectLst/>
                <a:uLnTx/>
                <a:uFillTx/>
                <a:latin typeface="Courier New" pitchFamily="49" charset="0"/>
                <a:ea typeface="+mn-ea"/>
                <a:cs typeface="Courier New" pitchFamily="49" charset="0"/>
              </a:rPr>
              <a:t>validateUrl</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&lt;/name&gt;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&lt;function-class&gt;</a:t>
            </a:r>
            <a:r>
              <a:rPr kumimoji="0" lang="en-US" sz="18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tags.Utility</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&lt;/function-class&gt;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&lt;function-signature&gt;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boolean</a:t>
            </a:r>
            <a:r>
              <a:rPr kumimoji="0" lang="en-US" sz="18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validateUrl</a:t>
            </a:r>
            <a:r>
              <a:rPr kumimoji="0" lang="en-US" sz="18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US" sz="18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java.lang.String</a:t>
            </a:r>
            <a:r>
              <a:rPr kumimoji="0" lang="en-US" sz="18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&lt;/function-signature&gt;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&lt;/function&gt;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&lt;/</a:t>
            </a:r>
            <a:r>
              <a:rPr kumimoji="0" lang="en-US" sz="1800" b="1" i="0" u="none" strike="noStrike" kern="1200" cap="none" spc="0" normalizeH="0" baseline="0" noProof="0" dirty="0" err="1" smtClean="0">
                <a:ln>
                  <a:noFill/>
                </a:ln>
                <a:solidFill>
                  <a:srgbClr val="4F81BD">
                    <a:lumMod val="75000"/>
                  </a:srgbClr>
                </a:solidFill>
                <a:effectLst/>
                <a:uLnTx/>
                <a:uFillTx/>
                <a:latin typeface="Courier New" pitchFamily="49" charset="0"/>
                <a:ea typeface="+mn-ea"/>
                <a:cs typeface="Courier New" pitchFamily="49" charset="0"/>
              </a:rPr>
              <a:t>taglib</a:t>
            </a:r>
            <a:r>
              <a:rPr kumimoji="0" lang="en-US" sz="18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&gt;</a:t>
            </a:r>
            <a:endParaRPr kumimoji="0" lang="ru-RU" sz="1800" b="1" i="0" u="none" strike="noStrike" kern="1200" cap="none" spc="0" normalizeH="0" baseline="0" noProof="0" dirty="0">
              <a:ln>
                <a:noFill/>
              </a:ln>
              <a:solidFill>
                <a:srgbClr val="4F81BD">
                  <a:lumMod val="75000"/>
                </a:srgbClr>
              </a:solidFill>
              <a:effectLst/>
              <a:uLnTx/>
              <a:uFillTx/>
              <a:latin typeface="Courier New" pitchFamily="49" charset="0"/>
              <a:ea typeface="+mn-ea"/>
              <a:cs typeface="Courier New" pitchFamily="49" charset="0"/>
            </a:endParaRPr>
          </a:p>
        </p:txBody>
      </p:sp>
      <p:sp>
        <p:nvSpPr>
          <p:cNvPr id="14" name="Содержимое 2"/>
          <p:cNvSpPr txBox="1">
            <a:spLocks/>
          </p:cNvSpPr>
          <p:nvPr/>
        </p:nvSpPr>
        <p:spPr bwMode="auto">
          <a:xfrm>
            <a:off x="457200" y="4957137"/>
            <a:ext cx="8229600" cy="1280175"/>
          </a:xfrm>
          <a:prstGeom prst="rect">
            <a:avLst/>
          </a:prstGeom>
          <a:noFill/>
          <a:ln w="9525">
            <a:solidFill>
              <a:srgbClr val="4F81BD"/>
            </a:solidFill>
            <a:miter lim="800000"/>
            <a:headEnd/>
            <a:tailEnd/>
          </a:ln>
        </p:spPr>
        <p:txBody>
          <a:bodyPr vert="horz" wrap="square" lIns="91440" tIns="45720" rIns="91440" bIns="45720" numCol="1" anchor="ctr" anchorCtr="0" compatLnSpc="1">
            <a:prstTxWarp prst="textNoShape">
              <a:avLst/>
            </a:prstTxWarp>
          </a:bodyPr>
          <a:lstStyle/>
          <a:p>
            <a:pPr marL="342900" marR="0" lvl="0" indent="-342900" defTabSz="457200" eaLnBrk="0" fontAlgn="auto" latinLnBrk="0" hangingPunct="0">
              <a:lnSpc>
                <a:spcPct val="100000"/>
              </a:lnSpc>
              <a:spcBef>
                <a:spcPct val="20000"/>
              </a:spcBef>
              <a:spcAft>
                <a:spcPts val="0"/>
              </a:spcAft>
              <a:buClrTx/>
              <a:buSzTx/>
              <a:buFontTx/>
              <a:buNone/>
              <a:tabLst/>
              <a:defRPr/>
            </a:pPr>
            <a:r>
              <a:rPr kumimoji="0" lang="it-IT"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&lt;%@ </a:t>
            </a:r>
            <a:r>
              <a:rPr kumimoji="0" lang="it-IT" sz="1800" b="1" i="0" u="none" strike="noStrike" kern="0" cap="none" spc="0" normalizeH="0" baseline="0" noProof="0" dirty="0" smtClean="0">
                <a:ln>
                  <a:noFill/>
                </a:ln>
                <a:solidFill>
                  <a:srgbClr val="C0504D">
                    <a:lumMod val="75000"/>
                  </a:srgbClr>
                </a:solidFill>
                <a:effectLst/>
                <a:uLnTx/>
                <a:uFillTx/>
                <a:latin typeface="Courier New" pitchFamily="49" charset="0"/>
                <a:cs typeface="Courier New" pitchFamily="49" charset="0"/>
              </a:rPr>
              <a:t>taglib</a:t>
            </a:r>
            <a:r>
              <a:rPr kumimoji="0" lang="it-IT"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 </a:t>
            </a:r>
            <a:r>
              <a:rPr kumimoji="0" lang="it-IT" sz="18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uri=</a:t>
            </a:r>
            <a:r>
              <a:rPr kumimoji="0" lang="it-IT" sz="18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"http://exigen.ru/students/tags" </a:t>
            </a:r>
            <a:r>
              <a:rPr kumimoji="0" lang="it-IT" sz="18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prefix="</a:t>
            </a:r>
            <a:r>
              <a:rPr kumimoji="0" lang="it-IT" sz="1800" b="1" i="0" u="none" strike="noStrike" kern="0" cap="none" spc="0" normalizeH="0" baseline="0" noProof="0" dirty="0" smtClean="0">
                <a:ln>
                  <a:noFill/>
                </a:ln>
                <a:solidFill>
                  <a:srgbClr val="F79646">
                    <a:lumMod val="75000"/>
                  </a:srgbClr>
                </a:solidFill>
                <a:effectLst/>
                <a:uLnTx/>
                <a:uFillTx/>
                <a:latin typeface="Courier New" pitchFamily="49" charset="0"/>
                <a:cs typeface="Courier New" pitchFamily="49" charset="0"/>
              </a:rPr>
              <a:t>util</a:t>
            </a:r>
            <a:r>
              <a:rPr kumimoji="0" lang="it-IT" sz="18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a:t>
            </a:r>
            <a:r>
              <a:rPr kumimoji="0" lang="it-IT" sz="1800" b="1" i="0" u="none" strike="noStrike" kern="0" cap="none" spc="0" normalizeH="0" baseline="0" noProof="0" dirty="0" smtClean="0">
                <a:ln>
                  <a:noFill/>
                </a:ln>
                <a:solidFill>
                  <a:srgbClr val="9BBB59">
                    <a:lumMod val="75000"/>
                  </a:srgbClr>
                </a:solidFill>
                <a:effectLst/>
                <a:uLnTx/>
                <a:uFillTx/>
                <a:latin typeface="Courier New" pitchFamily="49" charset="0"/>
                <a:cs typeface="Courier New" pitchFamily="49" charset="0"/>
              </a:rPr>
              <a:t> </a:t>
            </a:r>
            <a:r>
              <a:rPr kumimoji="0" lang="it-IT"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%&gt;</a:t>
            </a:r>
          </a:p>
          <a:p>
            <a:pPr marL="342900" marR="0" lvl="0" indent="-342900" defTabSz="457200" eaLnBrk="0" fontAlgn="auto" latinLnBrk="0" hangingPunct="0">
              <a:lnSpc>
                <a:spcPct val="100000"/>
              </a:lnSpc>
              <a:spcBef>
                <a:spcPct val="2000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a:t>
            </a:r>
            <a:r>
              <a:rPr kumimoji="0" lang="en-US" sz="1800" b="1" i="0" u="none" strike="noStrike" kern="0" cap="none" spc="0" normalizeH="0" baseline="0" noProof="0" dirty="0" err="1" smtClean="0">
                <a:ln>
                  <a:noFill/>
                </a:ln>
                <a:solidFill>
                  <a:srgbClr val="F79646">
                    <a:lumMod val="75000"/>
                  </a:srgbClr>
                </a:solidFill>
                <a:effectLst/>
                <a:uLnTx/>
                <a:uFillTx/>
                <a:latin typeface="Courier New" pitchFamily="49" charset="0"/>
                <a:cs typeface="Courier New" pitchFamily="49" charset="0"/>
              </a:rPr>
              <a:t>util:validateUrl</a:t>
            </a:r>
            <a:r>
              <a:rPr kumimoji="0" lang="en-US" sz="1800" b="1" i="0" u="none" strike="noStrike" kern="0" cap="none" spc="0" normalizeH="0" baseline="0" noProof="0" dirty="0" smtClean="0">
                <a:ln>
                  <a:noFill/>
                </a:ln>
                <a:solidFill>
                  <a:srgbClr val="F79646">
                    <a:lumMod val="75000"/>
                  </a:srgbClr>
                </a:solidFill>
                <a:effectLst/>
                <a:uLnTx/>
                <a:uFillTx/>
                <a:latin typeface="Courier New" pitchFamily="49" charset="0"/>
                <a:cs typeface="Courier New" pitchFamily="49" charset="0"/>
              </a:rPr>
              <a:t>(</a:t>
            </a:r>
            <a:r>
              <a:rPr kumimoji="0" lang="en-US" sz="1800" b="1" i="0" u="none" strike="noStrike" kern="0" cap="none" spc="0" normalizeH="0" baseline="0" noProof="0" dirty="0" smtClean="0">
                <a:ln>
                  <a:noFill/>
                </a:ln>
                <a:solidFill>
                  <a:srgbClr val="4F81BD">
                    <a:lumMod val="75000"/>
                  </a:srgbClr>
                </a:solidFill>
                <a:effectLst/>
                <a:uLnTx/>
                <a:uFillTx/>
                <a:latin typeface="Courier New" pitchFamily="49" charset="0"/>
                <a:cs typeface="Courier New" pitchFamily="49" charset="0"/>
              </a:rPr>
              <a:t>bookmark.url</a:t>
            </a:r>
            <a:r>
              <a:rPr kumimoji="0" lang="en-US" sz="1800" b="1" i="0" u="none" strike="noStrike" kern="0" cap="none" spc="0" normalizeH="0" baseline="0" noProof="0" dirty="0" smtClean="0">
                <a:ln>
                  <a:noFill/>
                </a:ln>
                <a:solidFill>
                  <a:srgbClr val="F79646">
                    <a:lumMod val="75000"/>
                  </a:srgbClr>
                </a:solidFill>
                <a:effectLst/>
                <a:uLnTx/>
                <a:uFillTx/>
                <a:latin typeface="Courier New" pitchFamily="49" charset="0"/>
                <a:cs typeface="Courier New" pitchFamily="49" charset="0"/>
              </a:rPr>
              <a:t>)</a:t>
            </a:r>
            <a:r>
              <a:rPr kumimoji="0" lang="en-US"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rPr>
              <a:t>}</a:t>
            </a:r>
            <a:endParaRPr kumimoji="0" lang="ru-RU" sz="1800" b="1" i="0" u="none" strike="noStrike" kern="0" cap="none" spc="0" normalizeH="0" baseline="0" noProof="0" dirty="0" smtClean="0">
              <a:ln>
                <a:noFill/>
              </a:ln>
              <a:solidFill>
                <a:prstClr val="black"/>
              </a:solidFill>
              <a:effectLst/>
              <a:uLnTx/>
              <a:uFillTx/>
              <a:latin typeface="Courier New" pitchFamily="49" charset="0"/>
              <a:cs typeface="Courier New" pitchFamily="49" charset="0"/>
            </a:endParaRPr>
          </a:p>
        </p:txBody>
      </p:sp>
      <p:sp>
        <p:nvSpPr>
          <p:cNvPr id="15" name="TextBox 14"/>
          <p:cNvSpPr txBox="1"/>
          <p:nvPr/>
        </p:nvSpPr>
        <p:spPr bwMode="auto">
          <a:xfrm>
            <a:off x="7853185" y="4757082"/>
            <a:ext cx="513282" cy="400110"/>
          </a:xfrm>
          <a:prstGeom prst="rect">
            <a:avLst/>
          </a:prstGeom>
          <a:solidFill>
            <a:sysClr val="window" lastClr="FFFFFF"/>
          </a:solidFill>
          <a:ln w="9525">
            <a:solidFill>
              <a:srgbClr val="1F497D"/>
            </a:solid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 typeface="Arial" charset="0"/>
              <a:buNone/>
              <a:tabLst/>
              <a:defRPr/>
            </a:pPr>
            <a:r>
              <a:rPr kumimoji="0" lang="en-US" sz="2000" b="0" i="0" u="none" strike="noStrike" kern="0" cap="none" spc="0" normalizeH="0" baseline="0" noProof="0" dirty="0" err="1" smtClean="0">
                <a:ln>
                  <a:noFill/>
                </a:ln>
                <a:solidFill>
                  <a:prstClr val="black"/>
                </a:solidFill>
                <a:effectLst/>
                <a:uLnTx/>
                <a:uFillTx/>
                <a:latin typeface="Arial"/>
                <a:cs typeface="Arial"/>
              </a:rPr>
              <a:t>jsp</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sp>
        <p:nvSpPr>
          <p:cNvPr id="26" name="TextBox 25"/>
          <p:cNvSpPr txBox="1"/>
          <p:nvPr/>
        </p:nvSpPr>
        <p:spPr bwMode="auto">
          <a:xfrm>
            <a:off x="5616996" y="942930"/>
            <a:ext cx="2749471" cy="400110"/>
          </a:xfrm>
          <a:prstGeom prst="rect">
            <a:avLst/>
          </a:prstGeom>
          <a:solidFill>
            <a:sysClr val="window" lastClr="FFFFFF"/>
          </a:solidFill>
          <a:ln w="9525">
            <a:solidFill>
              <a:srgbClr val="1F497D"/>
            </a:solid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 typeface="Arial" charset="0"/>
              <a:buNone/>
              <a:tabLst/>
              <a:defRPr/>
            </a:pPr>
            <a:r>
              <a:rPr kumimoji="0" lang="en-US" sz="2000" b="0" i="0" u="none" strike="noStrike" kern="0" cap="none" spc="0" normalizeH="0" baseline="0" noProof="0" dirty="0" err="1" smtClean="0">
                <a:ln>
                  <a:noFill/>
                </a:ln>
                <a:solidFill>
                  <a:prstClr val="black"/>
                </a:solidFill>
                <a:effectLst/>
                <a:uLnTx/>
                <a:uFillTx/>
                <a:latin typeface="Arial"/>
                <a:cs typeface="Arial"/>
              </a:rPr>
              <a:t>webapp</a:t>
            </a:r>
            <a:r>
              <a:rPr kumimoji="0" lang="en-US" sz="2000" b="0" i="0" u="none" strike="noStrike" kern="0" cap="none" spc="0" normalizeH="0" baseline="0" noProof="0" dirty="0" smtClean="0">
                <a:ln>
                  <a:noFill/>
                </a:ln>
                <a:solidFill>
                  <a:prstClr val="black"/>
                </a:solidFill>
                <a:effectLst/>
                <a:uLnTx/>
                <a:uFillTx/>
                <a:latin typeface="Arial"/>
                <a:cs typeface="Arial"/>
              </a:rPr>
              <a:t>/WEB-INF/*.tld</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spTree>
    <p:extLst>
      <p:ext uri="{BB962C8B-B14F-4D97-AF65-F5344CB8AC3E}">
        <p14:creationId xmlns:p14="http://schemas.microsoft.com/office/powerpoint/2010/main" val="979594421"/>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a:spLocks noGrp="1"/>
          </p:cNvSpPr>
          <p:nvPr>
            <p:ph sz="half" idx="4294967295"/>
          </p:nvPr>
        </p:nvSpPr>
        <p:spPr>
          <a:xfrm>
            <a:off x="228600" y="2209800"/>
            <a:ext cx="8453436" cy="1162050"/>
          </a:xfrm>
          <a:prstGeom prst="rect">
            <a:avLst/>
          </a:prstGeom>
        </p:spPr>
        <p:txBody>
          <a:bodyPr/>
          <a:lstStyle/>
          <a:p>
            <a:pPr marL="0" indent="0" algn="ctr" eaLnBrk="1" hangingPunct="1">
              <a:buNone/>
            </a:pPr>
            <a:r>
              <a:rPr lang="en-US" altLang="ru-RU" sz="6000" dirty="0" err="1" smtClean="0">
                <a:solidFill>
                  <a:schemeClr val="accent3">
                    <a:lumMod val="75000"/>
                  </a:schemeClr>
                </a:solidFill>
                <a:effectLst>
                  <a:outerShdw blurRad="38100" dist="38100" dir="2700000" algn="tl">
                    <a:srgbClr val="000000">
                      <a:alpha val="43137"/>
                    </a:srgbClr>
                  </a:outerShdw>
                </a:effectLst>
                <a:latin typeface="Arial" charset="0"/>
                <a:cs typeface="Arial" charset="0"/>
              </a:rPr>
              <a:t>Scriptlets</a:t>
            </a:r>
            <a:endParaRPr lang="en-US" altLang="ru-RU" sz="6000" dirty="0" smtClean="0">
              <a:solidFill>
                <a:schemeClr val="accent3">
                  <a:lumMod val="75000"/>
                </a:schemeClr>
              </a:solidFill>
              <a:effectLst>
                <a:outerShdw blurRad="38100" dist="38100" dir="2700000" algn="tl">
                  <a:srgbClr val="000000">
                    <a:alpha val="43137"/>
                  </a:srgbClr>
                </a:outerShdw>
              </a:effectLst>
              <a:latin typeface="Arial" charset="0"/>
              <a:cs typeface="Arial" charset="0"/>
            </a:endParaRPr>
          </a:p>
        </p:txBody>
      </p:sp>
    </p:spTree>
    <p:extLst>
      <p:ext uri="{BB962C8B-B14F-4D97-AF65-F5344CB8AC3E}">
        <p14:creationId xmlns:p14="http://schemas.microsoft.com/office/powerpoint/2010/main" val="768966222"/>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Scriptlets</a:t>
            </a:r>
            <a:r>
              <a:rPr lang="en-US" dirty="0" smtClean="0"/>
              <a:t> Examples</a:t>
            </a:r>
            <a:endParaRPr lang="en-US" dirty="0"/>
          </a:p>
        </p:txBody>
      </p:sp>
      <p:sp>
        <p:nvSpPr>
          <p:cNvPr id="7" name="Содержимое 2"/>
          <p:cNvSpPr txBox="1">
            <a:spLocks/>
          </p:cNvSpPr>
          <p:nvPr/>
        </p:nvSpPr>
        <p:spPr bwMode="auto">
          <a:xfrm>
            <a:off x="285750" y="1238235"/>
            <a:ext cx="8229600" cy="2209815"/>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1pPr>
            <a:lvl2pPr marL="742950" indent="-28575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2pPr>
            <a:lvl3pPr marL="11430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3pPr>
            <a:lvl4pPr marL="16002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4pPr>
            <a:lvl5pPr marL="20574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defRPr/>
            </a:pPr>
            <a:r>
              <a:rPr lang="en-US" sz="1800" dirty="0"/>
              <a:t>&lt;</a:t>
            </a:r>
            <a:r>
              <a:rPr lang="en-US" sz="1800" b="1" dirty="0">
                <a:solidFill>
                  <a:srgbClr val="000080"/>
                </a:solidFill>
              </a:rPr>
              <a:t>div</a:t>
            </a:r>
            <a:r>
              <a:rPr lang="en-US" sz="1800" dirty="0" smtClean="0"/>
              <a:t>&gt;</a:t>
            </a:r>
          </a:p>
          <a:p>
            <a:pPr lvl="0">
              <a:defRPr/>
            </a:pPr>
            <a:r>
              <a:rPr lang="en-US" sz="1800" b="1" dirty="0" smtClean="0">
                <a:solidFill>
                  <a:srgbClr val="000080"/>
                </a:solidFill>
              </a:rPr>
              <a:t>&lt;%</a:t>
            </a:r>
            <a:r>
              <a:rPr lang="en-US" sz="1800" b="1" dirty="0">
                <a:solidFill>
                  <a:srgbClr val="000080"/>
                </a:solidFill>
              </a:rPr>
              <a:t/>
            </a:r>
            <a:br>
              <a:rPr lang="en-US" sz="1800" b="1" dirty="0">
                <a:solidFill>
                  <a:srgbClr val="000080"/>
                </a:solidFill>
              </a:rPr>
            </a:br>
            <a:r>
              <a:rPr lang="en-US" sz="1800" dirty="0" smtClean="0"/>
              <a:t>String </a:t>
            </a:r>
            <a:r>
              <a:rPr lang="en-US" sz="1800" dirty="0" err="1"/>
              <a:t>queryData</a:t>
            </a:r>
            <a:r>
              <a:rPr lang="en-US" sz="1800" dirty="0"/>
              <a:t> = </a:t>
            </a:r>
            <a:r>
              <a:rPr lang="en-US" sz="1800" dirty="0" err="1"/>
              <a:t>request.getQueryString</a:t>
            </a:r>
            <a:r>
              <a:rPr lang="en-US" sz="1800" dirty="0"/>
              <a:t>();</a:t>
            </a:r>
            <a:br>
              <a:rPr lang="en-US" sz="1800" dirty="0"/>
            </a:br>
            <a:r>
              <a:rPr lang="en-US" sz="1800" dirty="0" err="1" smtClean="0"/>
              <a:t>out.println</a:t>
            </a:r>
            <a:r>
              <a:rPr lang="en-US" sz="1800" dirty="0"/>
              <a:t>(</a:t>
            </a:r>
            <a:r>
              <a:rPr lang="en-US" sz="1800" b="1" dirty="0">
                <a:solidFill>
                  <a:srgbClr val="008000"/>
                </a:solidFill>
              </a:rPr>
              <a:t>"</a:t>
            </a:r>
            <a:r>
              <a:rPr lang="ru-RU" sz="1800" b="1" dirty="0">
                <a:solidFill>
                  <a:srgbClr val="008000"/>
                </a:solidFill>
              </a:rPr>
              <a:t>Прикреплённые данные: "</a:t>
            </a:r>
            <a:r>
              <a:rPr lang="ru-RU" sz="1800" dirty="0"/>
              <a:t> + </a:t>
            </a:r>
            <a:r>
              <a:rPr lang="en-US" sz="1800" dirty="0" err="1"/>
              <a:t>queryData</a:t>
            </a:r>
            <a:r>
              <a:rPr lang="en-US" sz="1800" dirty="0"/>
              <a:t>); </a:t>
            </a:r>
            <a:endParaRPr lang="en-US" sz="1800" dirty="0" smtClean="0"/>
          </a:p>
          <a:p>
            <a:pPr lvl="0">
              <a:defRPr/>
            </a:pPr>
            <a:r>
              <a:rPr lang="en-US" sz="1800" b="1" dirty="0" smtClean="0">
                <a:solidFill>
                  <a:srgbClr val="000080"/>
                </a:solidFill>
              </a:rPr>
              <a:t>%&gt;</a:t>
            </a:r>
          </a:p>
          <a:p>
            <a:pPr lvl="0">
              <a:defRPr/>
            </a:pPr>
            <a:r>
              <a:rPr lang="en-US" sz="1800" dirty="0" smtClean="0"/>
              <a:t>&lt;/</a:t>
            </a:r>
            <a:r>
              <a:rPr lang="en-US" sz="1800" b="1" dirty="0">
                <a:solidFill>
                  <a:srgbClr val="000080"/>
                </a:solidFill>
              </a:rPr>
              <a:t>div</a:t>
            </a:r>
            <a:r>
              <a:rPr lang="en-US" sz="1800" dirty="0"/>
              <a:t>&gt;</a:t>
            </a:r>
            <a:endParaRPr kumimoji="0" lang="ru-RU" sz="1800" b="1" i="0" u="none" strike="noStrike" kern="1200" cap="none" spc="0" normalizeH="0" baseline="0" noProof="0" dirty="0">
              <a:ln>
                <a:noFill/>
              </a:ln>
              <a:solidFill>
                <a:schemeClr val="accent6"/>
              </a:solidFill>
              <a:effectLst/>
              <a:uLnTx/>
              <a:uFillTx/>
            </a:endParaRPr>
          </a:p>
        </p:txBody>
      </p:sp>
      <p:sp>
        <p:nvSpPr>
          <p:cNvPr id="8" name="Содержимое 2"/>
          <p:cNvSpPr txBox="1">
            <a:spLocks/>
          </p:cNvSpPr>
          <p:nvPr/>
        </p:nvSpPr>
        <p:spPr bwMode="auto">
          <a:xfrm>
            <a:off x="285750" y="3600435"/>
            <a:ext cx="8229600" cy="2590815"/>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1pPr>
            <a:lvl2pPr marL="742950" indent="-28575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2pPr>
            <a:lvl3pPr marL="11430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3pPr>
            <a:lvl4pPr marL="16002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4pPr>
            <a:lvl5pPr marL="20574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defRPr/>
            </a:pPr>
            <a:r>
              <a:rPr lang="en-US" sz="1800" b="1" dirty="0" smtClean="0">
                <a:solidFill>
                  <a:srgbClr val="000080"/>
                </a:solidFill>
              </a:rPr>
              <a:t>&lt;%</a:t>
            </a:r>
            <a:br>
              <a:rPr lang="en-US" sz="1800" b="1" dirty="0" smtClean="0">
                <a:solidFill>
                  <a:srgbClr val="000080"/>
                </a:solidFill>
              </a:rPr>
            </a:br>
            <a:r>
              <a:rPr lang="en-US" sz="1800" dirty="0" smtClean="0"/>
              <a:t>String </a:t>
            </a:r>
            <a:r>
              <a:rPr lang="en-US" sz="1800" dirty="0"/>
              <a:t>username = </a:t>
            </a:r>
            <a:r>
              <a:rPr lang="en-US" sz="1800" dirty="0" err="1"/>
              <a:t>request.getParameter</a:t>
            </a:r>
            <a:r>
              <a:rPr lang="en-US" sz="1800" dirty="0"/>
              <a:t>(</a:t>
            </a:r>
            <a:r>
              <a:rPr lang="en-US" sz="1800" b="1" dirty="0">
                <a:solidFill>
                  <a:srgbClr val="008000"/>
                </a:solidFill>
              </a:rPr>
              <a:t>"username"</a:t>
            </a:r>
            <a:r>
              <a:rPr lang="en-US" sz="1800" dirty="0"/>
              <a:t>);</a:t>
            </a:r>
            <a:br>
              <a:rPr lang="en-US" sz="1800" dirty="0"/>
            </a:br>
            <a:r>
              <a:rPr lang="en-US" sz="1800" b="1" dirty="0" smtClean="0">
                <a:solidFill>
                  <a:srgbClr val="000080"/>
                </a:solidFill>
              </a:rPr>
              <a:t>if </a:t>
            </a:r>
            <a:r>
              <a:rPr lang="en-US" sz="1800" dirty="0"/>
              <a:t>( username != </a:t>
            </a:r>
            <a:r>
              <a:rPr lang="en-US" sz="1800" b="1" dirty="0">
                <a:solidFill>
                  <a:srgbClr val="000080"/>
                </a:solidFill>
              </a:rPr>
              <a:t>null </a:t>
            </a:r>
            <a:r>
              <a:rPr lang="en-US" sz="1800" dirty="0"/>
              <a:t>&amp;&amp; </a:t>
            </a:r>
            <a:r>
              <a:rPr lang="en-US" sz="1800" dirty="0" err="1"/>
              <a:t>username.length</a:t>
            </a:r>
            <a:r>
              <a:rPr lang="en-US" sz="1800" dirty="0"/>
              <a:t>() &gt; </a:t>
            </a:r>
            <a:r>
              <a:rPr lang="en-US" sz="1800" dirty="0">
                <a:solidFill>
                  <a:srgbClr val="0000FF"/>
                </a:solidFill>
              </a:rPr>
              <a:t>0 </a:t>
            </a:r>
            <a:r>
              <a:rPr lang="en-US" sz="1800" dirty="0"/>
              <a:t>) </a:t>
            </a:r>
            <a:r>
              <a:rPr lang="en-US" sz="1800" dirty="0" smtClean="0"/>
              <a:t>{</a:t>
            </a:r>
          </a:p>
          <a:p>
            <a:pPr lvl="0">
              <a:defRPr/>
            </a:pPr>
            <a:r>
              <a:rPr lang="en-US" sz="1800" b="1" dirty="0" smtClean="0">
                <a:solidFill>
                  <a:srgbClr val="000080"/>
                </a:solidFill>
              </a:rPr>
              <a:t>%&gt;</a:t>
            </a:r>
          </a:p>
          <a:p>
            <a:pPr lvl="0">
              <a:defRPr/>
            </a:pPr>
            <a:r>
              <a:rPr lang="en-US" sz="1800" dirty="0" smtClean="0"/>
              <a:t>&lt;%@</a:t>
            </a:r>
            <a:r>
              <a:rPr lang="en-US" sz="1800" b="1" dirty="0">
                <a:solidFill>
                  <a:srgbClr val="000080"/>
                </a:solidFill>
              </a:rPr>
              <a:t>include </a:t>
            </a:r>
            <a:r>
              <a:rPr lang="en-US" sz="1800" b="1" dirty="0">
                <a:solidFill>
                  <a:srgbClr val="0000FF"/>
                </a:solidFill>
              </a:rPr>
              <a:t>file</a:t>
            </a:r>
            <a:r>
              <a:rPr lang="en-US" sz="1800" dirty="0"/>
              <a:t>="</a:t>
            </a:r>
            <a:r>
              <a:rPr lang="en-US" sz="1800" b="1" dirty="0" err="1">
                <a:solidFill>
                  <a:srgbClr val="008000"/>
                </a:solidFill>
              </a:rPr>
              <a:t>response.jsp</a:t>
            </a:r>
            <a:r>
              <a:rPr lang="en-US" sz="1800" dirty="0"/>
              <a:t>" </a:t>
            </a:r>
            <a:r>
              <a:rPr lang="en-US" sz="1800" dirty="0" smtClean="0"/>
              <a:t>%&gt;</a:t>
            </a:r>
          </a:p>
          <a:p>
            <a:pPr lvl="0">
              <a:defRPr/>
            </a:pPr>
            <a:r>
              <a:rPr lang="en-US" sz="1800" b="1" dirty="0" smtClean="0">
                <a:solidFill>
                  <a:srgbClr val="000080"/>
                </a:solidFill>
              </a:rPr>
              <a:t>&lt;%</a:t>
            </a:r>
          </a:p>
          <a:p>
            <a:pPr lvl="0">
              <a:defRPr/>
            </a:pPr>
            <a:r>
              <a:rPr lang="en-US" sz="1800" b="1" dirty="0">
                <a:solidFill>
                  <a:srgbClr val="000080"/>
                </a:solidFill>
              </a:rPr>
              <a:t>	</a:t>
            </a:r>
            <a:r>
              <a:rPr lang="en-US" sz="1800" dirty="0" smtClean="0"/>
              <a:t>}</a:t>
            </a:r>
          </a:p>
          <a:p>
            <a:pPr lvl="0">
              <a:defRPr/>
            </a:pPr>
            <a:r>
              <a:rPr lang="en-US" sz="1800" b="1" dirty="0" smtClean="0">
                <a:solidFill>
                  <a:srgbClr val="000080"/>
                </a:solidFill>
              </a:rPr>
              <a:t>%&gt;</a:t>
            </a:r>
            <a:endParaRPr kumimoji="0" lang="ru-RU" sz="1800" b="1" i="0" u="none" strike="noStrike" kern="1200" cap="none" spc="0" normalizeH="0" baseline="0" noProof="0" dirty="0">
              <a:ln>
                <a:noFill/>
              </a:ln>
              <a:solidFill>
                <a:schemeClr val="accent6"/>
              </a:solidFill>
              <a:effectLst/>
              <a:uLnTx/>
              <a:uFillTx/>
            </a:endParaRPr>
          </a:p>
        </p:txBody>
      </p:sp>
    </p:spTree>
    <p:extLst>
      <p:ext uri="{BB962C8B-B14F-4D97-AF65-F5344CB8AC3E}">
        <p14:creationId xmlns:p14="http://schemas.microsoft.com/office/powerpoint/2010/main" val="1759664543"/>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JSF</a:t>
            </a:r>
            <a:endParaRPr lang="ru-RU" dirty="0"/>
          </a:p>
        </p:txBody>
      </p:sp>
      <p:sp>
        <p:nvSpPr>
          <p:cNvPr id="3" name="Объект 2"/>
          <p:cNvSpPr>
            <a:spLocks noGrp="1"/>
          </p:cNvSpPr>
          <p:nvPr>
            <p:ph sz="quarter" idx="10"/>
          </p:nvPr>
        </p:nvSpPr>
        <p:spPr/>
        <p:txBody>
          <a:bodyPr/>
          <a:lstStyle/>
          <a:p>
            <a:r>
              <a:rPr lang="ru-RU" sz="1800" dirty="0">
                <a:latin typeface="Courier New" pitchFamily="49" charset="0"/>
                <a:cs typeface="Courier New" pitchFamily="49" charset="0"/>
              </a:rPr>
              <a:t>JSF 2 является </a:t>
            </a:r>
            <a:r>
              <a:rPr lang="ru-RU" sz="1800" dirty="0" err="1">
                <a:latin typeface="Courier New" pitchFamily="49" charset="0"/>
                <a:cs typeface="Courier New" pitchFamily="49" charset="0"/>
              </a:rPr>
              <a:t>Java</a:t>
            </a:r>
            <a:r>
              <a:rPr lang="ru-RU" sz="1800" dirty="0">
                <a:latin typeface="Courier New" pitchFamily="49" charset="0"/>
                <a:cs typeface="Courier New" pitchFamily="49" charset="0"/>
              </a:rPr>
              <a:t> стандартом (</a:t>
            </a:r>
            <a:r>
              <a:rPr lang="ru-RU" sz="1800" dirty="0">
                <a:latin typeface="Courier New" pitchFamily="49" charset="0"/>
                <a:cs typeface="Courier New" pitchFamily="49" charset="0"/>
                <a:hlinkClick r:id="rId2"/>
              </a:rPr>
              <a:t>JSR 314</a:t>
            </a:r>
            <a:r>
              <a:rPr lang="ru-RU" sz="1800" dirty="0" smtClean="0">
                <a:latin typeface="Courier New" pitchFamily="49" charset="0"/>
                <a:cs typeface="Courier New" pitchFamily="49" charset="0"/>
              </a:rPr>
              <a:t>)</a:t>
            </a:r>
            <a:endParaRPr lang="en-US" sz="1800" dirty="0" smtClean="0">
              <a:latin typeface="Courier New" pitchFamily="49" charset="0"/>
              <a:cs typeface="Courier New" pitchFamily="49" charset="0"/>
            </a:endParaRPr>
          </a:p>
          <a:p>
            <a:r>
              <a:rPr lang="ru-RU" sz="1800" dirty="0" smtClean="0">
                <a:latin typeface="Courier New" pitchFamily="49" charset="0"/>
                <a:cs typeface="Courier New" pitchFamily="49" charset="0"/>
              </a:rPr>
              <a:t>Предоставляет стандартный </a:t>
            </a:r>
            <a:r>
              <a:rPr lang="ru-RU" sz="1800" dirty="0">
                <a:latin typeface="Courier New" pitchFamily="49" charset="0"/>
                <a:cs typeface="Courier New" pitchFamily="49" charset="0"/>
              </a:rPr>
              <a:t>механизм поддержки AJAX, проверку входных данных с помощью аннотаций, библиотеку </a:t>
            </a:r>
            <a:r>
              <a:rPr lang="ru-RU" sz="1800" dirty="0" err="1" smtClean="0">
                <a:latin typeface="Courier New" pitchFamily="49" charset="0"/>
                <a:cs typeface="Courier New" pitchFamily="49" charset="0"/>
              </a:rPr>
              <a:t>facelets</a:t>
            </a:r>
            <a:r>
              <a:rPr lang="ru-RU" sz="1800" dirty="0" smtClean="0">
                <a:latin typeface="Courier New" pitchFamily="49" charset="0"/>
                <a:cs typeface="Courier New" pitchFamily="49" charset="0"/>
              </a:rPr>
              <a:t>.</a:t>
            </a:r>
          </a:p>
          <a:p>
            <a:r>
              <a:rPr lang="ru-RU" dirty="0" smtClean="0">
                <a:latin typeface="Courier New" pitchFamily="49" charset="0"/>
                <a:cs typeface="Courier New" pitchFamily="49" charset="0"/>
              </a:rPr>
              <a:t>Наиболее часто используются реализации:</a:t>
            </a:r>
          </a:p>
          <a:p>
            <a:pPr marL="0" indent="0">
              <a:buNone/>
            </a:pPr>
            <a:r>
              <a:rPr lang="fr-FR" sz="2600" dirty="0" smtClean="0">
                <a:latin typeface="Courier New" pitchFamily="49" charset="0"/>
                <a:cs typeface="Courier New" pitchFamily="49" charset="0"/>
              </a:rPr>
              <a:t>  PrimeFaces</a:t>
            </a:r>
            <a:endParaRPr lang="ru-RU" sz="2600" dirty="0" smtClean="0">
              <a:latin typeface="Courier New" pitchFamily="49" charset="0"/>
              <a:cs typeface="Courier New" pitchFamily="49" charset="0"/>
            </a:endParaRPr>
          </a:p>
          <a:p>
            <a:pPr marL="0" indent="0">
              <a:buNone/>
            </a:pPr>
            <a:r>
              <a:rPr lang="fr-FR" sz="2600" dirty="0" smtClean="0">
                <a:latin typeface="Courier New" pitchFamily="49" charset="0"/>
                <a:cs typeface="Courier New" pitchFamily="49" charset="0"/>
              </a:rPr>
              <a:t>  ICEfaces</a:t>
            </a:r>
            <a:endParaRPr lang="ru-RU" sz="2600" dirty="0" smtClean="0">
              <a:latin typeface="Courier New" pitchFamily="49" charset="0"/>
              <a:cs typeface="Courier New" pitchFamily="49" charset="0"/>
            </a:endParaRPr>
          </a:p>
          <a:p>
            <a:pPr marL="0" indent="0">
              <a:buNone/>
            </a:pPr>
            <a:r>
              <a:rPr lang="fr-FR" sz="2600" dirty="0" smtClean="0">
                <a:latin typeface="Courier New" pitchFamily="49" charset="0"/>
                <a:cs typeface="Courier New" pitchFamily="49" charset="0"/>
              </a:rPr>
              <a:t>  RichFaces</a:t>
            </a:r>
            <a:endParaRPr lang="ru-RU" sz="2600" dirty="0" smtClean="0">
              <a:latin typeface="Courier New" pitchFamily="49" charset="0"/>
              <a:cs typeface="Courier New" pitchFamily="49" charset="0"/>
            </a:endParaRPr>
          </a:p>
          <a:p>
            <a:pPr marL="0" indent="0">
              <a:buNone/>
            </a:pPr>
            <a:r>
              <a:rPr lang="fr-FR" sz="2600" dirty="0" smtClean="0">
                <a:latin typeface="Courier New" pitchFamily="49" charset="0"/>
                <a:cs typeface="Courier New" pitchFamily="49" charset="0"/>
              </a:rPr>
              <a:t>  PrettyFaces</a:t>
            </a:r>
            <a:endParaRPr lang="ru-RU" sz="2600" dirty="0" smtClean="0">
              <a:latin typeface="Courier New" pitchFamily="49" charset="0"/>
              <a:cs typeface="Courier New" pitchFamily="49" charset="0"/>
            </a:endParaRPr>
          </a:p>
          <a:p>
            <a:pPr marL="0" indent="0">
              <a:buNone/>
            </a:pPr>
            <a:r>
              <a:rPr lang="fr-FR" sz="2600" dirty="0" smtClean="0">
                <a:latin typeface="Courier New" pitchFamily="49" charset="0"/>
                <a:cs typeface="Courier New" pitchFamily="49" charset="0"/>
              </a:rPr>
              <a:t>  OpenFaces</a:t>
            </a:r>
            <a:endParaRPr lang="ru-RU" sz="2600" dirty="0">
              <a:latin typeface="Courier New" pitchFamily="49" charset="0"/>
              <a:cs typeface="Courier New" pitchFamily="49" charset="0"/>
            </a:endParaRPr>
          </a:p>
        </p:txBody>
      </p:sp>
    </p:spTree>
    <p:extLst>
      <p:ext uri="{BB962C8B-B14F-4D97-AF65-F5344CB8AC3E}">
        <p14:creationId xmlns:p14="http://schemas.microsoft.com/office/powerpoint/2010/main" val="3362419107"/>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JSF </a:t>
            </a:r>
            <a:r>
              <a:rPr lang="en-US" dirty="0" err="1" smtClean="0"/>
              <a:t>vs</a:t>
            </a:r>
            <a:r>
              <a:rPr lang="en-US" dirty="0" smtClean="0"/>
              <a:t> MVC (servlet + </a:t>
            </a:r>
            <a:r>
              <a:rPr lang="en-US" dirty="0" err="1" smtClean="0"/>
              <a:t>jsp</a:t>
            </a:r>
            <a:r>
              <a:rPr lang="en-US" dirty="0" smtClean="0"/>
              <a:t>)</a:t>
            </a:r>
            <a:endParaRPr lang="ru-RU" dirty="0"/>
          </a:p>
        </p:txBody>
      </p:sp>
      <p:sp>
        <p:nvSpPr>
          <p:cNvPr id="3" name="Объект 2"/>
          <p:cNvSpPr>
            <a:spLocks noGrp="1"/>
          </p:cNvSpPr>
          <p:nvPr>
            <p:ph sz="quarter" idx="10"/>
          </p:nvPr>
        </p:nvSpPr>
        <p:spPr/>
        <p:txBody>
          <a:bodyPr>
            <a:normAutofit/>
          </a:bodyPr>
          <a:lstStyle/>
          <a:p>
            <a:r>
              <a:rPr lang="ru-RU" sz="2800" b="1" dirty="0" smtClean="0">
                <a:latin typeface="Courier New" pitchFamily="49" charset="0"/>
                <a:cs typeface="Courier New" pitchFamily="49" charset="0"/>
              </a:rPr>
              <a:t>Преимущества </a:t>
            </a:r>
            <a:r>
              <a:rPr lang="en-US" sz="2800" b="1" dirty="0" smtClean="0">
                <a:latin typeface="Courier New" pitchFamily="49" charset="0"/>
                <a:cs typeface="Courier New" pitchFamily="49" charset="0"/>
              </a:rPr>
              <a:t>JSF:</a:t>
            </a:r>
          </a:p>
          <a:p>
            <a:endParaRPr lang="ru-RU" dirty="0" smtClean="0">
              <a:latin typeface="Courier New" pitchFamily="49" charset="0"/>
              <a:cs typeface="Courier New" pitchFamily="49" charset="0"/>
            </a:endParaRPr>
          </a:p>
          <a:p>
            <a:r>
              <a:rPr lang="ru-RU" dirty="0" smtClean="0">
                <a:latin typeface="Courier New" pitchFamily="49" charset="0"/>
                <a:cs typeface="Courier New" pitchFamily="49" charset="0"/>
              </a:rPr>
              <a:t>Широкий набор </a:t>
            </a:r>
            <a:r>
              <a:rPr lang="en-US" dirty="0" smtClean="0">
                <a:latin typeface="Courier New" pitchFamily="49" charset="0"/>
                <a:cs typeface="Courier New" pitchFamily="49" charset="0"/>
              </a:rPr>
              <a:t>API</a:t>
            </a:r>
            <a:r>
              <a:rPr lang="ru-RU" dirty="0" smtClean="0">
                <a:latin typeface="Courier New" pitchFamily="49" charset="0"/>
                <a:cs typeface="Courier New" pitchFamily="49" charset="0"/>
              </a:rPr>
              <a:t> для создания своих компонентов</a:t>
            </a:r>
          </a:p>
          <a:p>
            <a:endParaRPr lang="ru-RU" dirty="0">
              <a:latin typeface="Courier New" pitchFamily="49" charset="0"/>
              <a:cs typeface="Courier New" pitchFamily="49" charset="0"/>
            </a:endParaRPr>
          </a:p>
          <a:p>
            <a:r>
              <a:rPr lang="ru-RU" dirty="0" smtClean="0">
                <a:latin typeface="Courier New" pitchFamily="49" charset="0"/>
                <a:cs typeface="Courier New" pitchFamily="49" charset="0"/>
              </a:rPr>
              <a:t>Множество готовых реализаций компонентов</a:t>
            </a:r>
          </a:p>
          <a:p>
            <a:endParaRPr lang="ru-RU" dirty="0" smtClean="0">
              <a:latin typeface="Courier New" pitchFamily="49" charset="0"/>
              <a:cs typeface="Courier New" pitchFamily="49" charset="0"/>
            </a:endParaRPr>
          </a:p>
          <a:p>
            <a:r>
              <a:rPr lang="ru-RU" dirty="0" smtClean="0">
                <a:latin typeface="Courier New" pitchFamily="49" charset="0"/>
                <a:cs typeface="Courier New" pitchFamily="49" charset="0"/>
              </a:rPr>
              <a:t>Полная поддержка </a:t>
            </a:r>
            <a:r>
              <a:rPr lang="en-US" dirty="0" smtClean="0">
                <a:latin typeface="Courier New" pitchFamily="49" charset="0"/>
                <a:cs typeface="Courier New" pitchFamily="49" charset="0"/>
              </a:rPr>
              <a:t>AJAX</a:t>
            </a:r>
            <a:r>
              <a:rPr lang="ru-RU" dirty="0" smtClean="0">
                <a:latin typeface="Courier New" pitchFamily="49" charset="0"/>
                <a:cs typeface="Courier New" pitchFamily="49" charset="0"/>
              </a:rPr>
              <a:t> без использования </a:t>
            </a:r>
            <a:r>
              <a:rPr lang="en-US" dirty="0" smtClean="0">
                <a:latin typeface="Courier New" pitchFamily="49" charset="0"/>
                <a:cs typeface="Courier New" pitchFamily="49" charset="0"/>
              </a:rPr>
              <a:t>Java Script</a:t>
            </a:r>
            <a:r>
              <a:rPr lang="ru-RU" dirty="0" smtClean="0">
                <a:latin typeface="Courier New" pitchFamily="49" charset="0"/>
                <a:cs typeface="Courier New" pitchFamily="49" charset="0"/>
              </a:rPr>
              <a:t> программистом</a:t>
            </a:r>
          </a:p>
          <a:p>
            <a:endParaRPr lang="ru-RU" dirty="0" smtClean="0">
              <a:latin typeface="Courier New" pitchFamily="49" charset="0"/>
              <a:cs typeface="Courier New" pitchFamily="49" charset="0"/>
            </a:endParaRPr>
          </a:p>
          <a:p>
            <a:r>
              <a:rPr lang="ru-RU" dirty="0" smtClean="0">
                <a:latin typeface="Courier New" pitchFamily="49" charset="0"/>
                <a:cs typeface="Courier New" pitchFamily="49" charset="0"/>
              </a:rPr>
              <a:t>Встроенная </a:t>
            </a:r>
            <a:r>
              <a:rPr lang="ru-RU" dirty="0" err="1" smtClean="0">
                <a:latin typeface="Courier New" pitchFamily="49" charset="0"/>
                <a:cs typeface="Courier New" pitchFamily="49" charset="0"/>
              </a:rPr>
              <a:t>валидация</a:t>
            </a:r>
            <a:r>
              <a:rPr lang="en-US" dirty="0" smtClean="0">
                <a:latin typeface="Courier New" pitchFamily="49" charset="0"/>
                <a:cs typeface="Courier New" pitchFamily="49" charset="0"/>
              </a:rPr>
              <a:t>/</a:t>
            </a:r>
            <a:r>
              <a:rPr lang="ru-RU" dirty="0" smtClean="0">
                <a:latin typeface="Courier New" pitchFamily="49" charset="0"/>
                <a:cs typeface="Courier New" pitchFamily="49" charset="0"/>
              </a:rPr>
              <a:t>конвертация форм.</a:t>
            </a:r>
          </a:p>
          <a:p>
            <a:endParaRPr lang="ru-RU" dirty="0" smtClean="0">
              <a:latin typeface="Courier New" pitchFamily="49" charset="0"/>
              <a:cs typeface="Courier New" pitchFamily="49" charset="0"/>
            </a:endParaRPr>
          </a:p>
          <a:p>
            <a:r>
              <a:rPr lang="ru-RU" dirty="0" smtClean="0">
                <a:latin typeface="Courier New" pitchFamily="49" charset="0"/>
                <a:cs typeface="Courier New" pitchFamily="49" charset="0"/>
              </a:rPr>
              <a:t>Встроенная поддержка шаблонов страниц</a:t>
            </a:r>
          </a:p>
          <a:p>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352151877"/>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JSF </a:t>
            </a:r>
            <a:r>
              <a:rPr lang="en-US" dirty="0" err="1"/>
              <a:t>vs</a:t>
            </a:r>
            <a:r>
              <a:rPr lang="en-US" dirty="0"/>
              <a:t> MVC (servlet + </a:t>
            </a:r>
            <a:r>
              <a:rPr lang="en-US" dirty="0" err="1"/>
              <a:t>jsp</a:t>
            </a:r>
            <a:r>
              <a:rPr lang="en-US" dirty="0"/>
              <a:t>)</a:t>
            </a:r>
            <a:endParaRPr lang="ru-RU" dirty="0"/>
          </a:p>
        </p:txBody>
      </p:sp>
      <p:sp>
        <p:nvSpPr>
          <p:cNvPr id="3" name="Объект 2"/>
          <p:cNvSpPr>
            <a:spLocks noGrp="1"/>
          </p:cNvSpPr>
          <p:nvPr>
            <p:ph sz="quarter" idx="10"/>
          </p:nvPr>
        </p:nvSpPr>
        <p:spPr/>
        <p:txBody>
          <a:bodyPr>
            <a:normAutofit/>
          </a:bodyPr>
          <a:lstStyle/>
          <a:p>
            <a:r>
              <a:rPr lang="ru-RU" sz="2800" dirty="0" smtClean="0"/>
              <a:t>Недостатки</a:t>
            </a:r>
            <a:r>
              <a:rPr lang="en-US" sz="2800" dirty="0" smtClean="0"/>
              <a:t>:</a:t>
            </a:r>
            <a:r>
              <a:rPr lang="ru-RU" sz="2800" dirty="0" smtClean="0"/>
              <a:t> </a:t>
            </a:r>
            <a:endParaRPr lang="en-US" sz="2800" dirty="0" smtClean="0"/>
          </a:p>
          <a:p>
            <a:r>
              <a:rPr lang="en-US" dirty="0" smtClean="0"/>
              <a:t>JSP </a:t>
            </a:r>
            <a:r>
              <a:rPr lang="ru-RU" dirty="0" smtClean="0"/>
              <a:t>проще для понимания и развертки</a:t>
            </a:r>
          </a:p>
          <a:p>
            <a:endParaRPr lang="ru-RU" dirty="0" smtClean="0"/>
          </a:p>
          <a:p>
            <a:r>
              <a:rPr lang="ru-RU" dirty="0" smtClean="0"/>
              <a:t>В готовые приложения </a:t>
            </a:r>
            <a:r>
              <a:rPr lang="en-US" dirty="0" smtClean="0"/>
              <a:t>Ajax </a:t>
            </a:r>
            <a:r>
              <a:rPr lang="ru-RU" dirty="0" smtClean="0"/>
              <a:t>функционал проще внести с помощью специфических </a:t>
            </a:r>
            <a:r>
              <a:rPr lang="ru-RU" dirty="0" err="1" smtClean="0"/>
              <a:t>фреймворков</a:t>
            </a:r>
            <a:r>
              <a:rPr lang="ru-RU" dirty="0" smtClean="0"/>
              <a:t> (</a:t>
            </a:r>
            <a:r>
              <a:rPr lang="en-US" dirty="0" err="1" smtClean="0"/>
              <a:t>Jquery</a:t>
            </a:r>
            <a:r>
              <a:rPr lang="en-US" dirty="0" smtClean="0"/>
              <a:t>, </a:t>
            </a:r>
            <a:r>
              <a:rPr lang="ru-RU" dirty="0" smtClean="0"/>
              <a:t>к примеру)</a:t>
            </a:r>
          </a:p>
          <a:p>
            <a:endParaRPr lang="ru-RU" dirty="0"/>
          </a:p>
          <a:p>
            <a:endParaRPr lang="ru-RU" dirty="0" smtClean="0"/>
          </a:p>
          <a:p>
            <a:pPr marL="0" indent="0">
              <a:buNone/>
            </a:pPr>
            <a:endParaRPr lang="ru-RU" dirty="0"/>
          </a:p>
        </p:txBody>
      </p:sp>
    </p:spTree>
    <p:extLst>
      <p:ext uri="{BB962C8B-B14F-4D97-AF65-F5344CB8AC3E}">
        <p14:creationId xmlns:p14="http://schemas.microsoft.com/office/powerpoint/2010/main" val="2754223290"/>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Ссылки</a:t>
            </a:r>
            <a:endParaRPr lang="en-US" dirty="0"/>
          </a:p>
        </p:txBody>
      </p:sp>
      <p:sp>
        <p:nvSpPr>
          <p:cNvPr id="5" name="Содержимое 2"/>
          <p:cNvSpPr txBox="1">
            <a:spLocks/>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rPr>
              <a:t>JSP:</a:t>
            </a: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dirty="0" smtClean="0">
                <a:ln>
                  <a:noFill/>
                </a:ln>
                <a:solidFill>
                  <a:sysClr val="windowText" lastClr="000000"/>
                </a:solidFill>
                <a:effectLst/>
                <a:uLnTx/>
                <a:uFillTx/>
                <a:latin typeface="Arial"/>
                <a:ea typeface="+mn-ea"/>
                <a:cs typeface="Arial"/>
                <a:hlinkClick r:id="rId3"/>
              </a:rPr>
              <a:t>http://docs.oracle.com/javaee/5/tutorial/doc/bnagx.html</a:t>
            </a:r>
            <a:endParaRPr kumimoji="0" lang="en-US" sz="2400" b="0" i="0" u="none" strike="noStrike" kern="1200" cap="none" spc="0" normalizeH="0" baseline="0" noProof="0" dirty="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rPr>
              <a:t>JSTL:</a:t>
            </a: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dirty="0" smtClean="0">
                <a:ln>
                  <a:noFill/>
                </a:ln>
                <a:solidFill>
                  <a:sysClr val="windowText" lastClr="000000"/>
                </a:solidFill>
                <a:effectLst/>
                <a:uLnTx/>
                <a:uFillTx/>
                <a:latin typeface="Arial"/>
                <a:ea typeface="+mn-ea"/>
                <a:cs typeface="Arial"/>
                <a:hlinkClick r:id="rId4"/>
              </a:rPr>
              <a:t>https://jstl.java.net/</a:t>
            </a:r>
            <a:endParaRPr kumimoji="0" lang="en-US" sz="2400" b="0" i="0" u="none" strike="noStrike" kern="1200" cap="none" spc="0" normalizeH="0" baseline="0" noProof="0" dirty="0" smtClean="0">
              <a:ln>
                <a:noFill/>
              </a:ln>
              <a:solidFill>
                <a:sysClr val="windowText" lastClr="000000"/>
              </a:solidFill>
              <a:effectLst/>
              <a:uLnTx/>
              <a:uFillTx/>
              <a:latin typeface="Arial"/>
              <a:ea typeface="+mn-ea"/>
              <a:cs typeface="Arial"/>
            </a:endParaRP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dirty="0" smtClean="0">
                <a:ln>
                  <a:noFill/>
                </a:ln>
                <a:solidFill>
                  <a:sysClr val="windowText" lastClr="000000"/>
                </a:solidFill>
                <a:effectLst/>
                <a:uLnTx/>
                <a:uFillTx/>
                <a:latin typeface="Arial"/>
                <a:ea typeface="+mn-ea"/>
                <a:cs typeface="Arial"/>
                <a:hlinkClick r:id="rId5"/>
              </a:rPr>
              <a:t>http://docs.oracle.com/javaee/5/tutorial/doc/bnake.html</a:t>
            </a:r>
            <a:endParaRPr kumimoji="0" lang="en-US" sz="2400" b="0" i="0" u="none" strike="noStrike" kern="1200" cap="none" spc="0" normalizeH="0" baseline="0" noProof="0" dirty="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rPr>
              <a:t>Custom tags</a:t>
            </a:r>
            <a:r>
              <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rPr>
              <a:t>:</a:t>
            </a:r>
          </a:p>
          <a:p>
            <a:pPr marL="0" indent="0">
              <a:buNone/>
              <a:defRPr/>
            </a:pPr>
            <a:r>
              <a:rPr lang="en-US" sz="2400" dirty="0" smtClean="0">
                <a:solidFill>
                  <a:sysClr val="windowText" lastClr="000000"/>
                </a:solidFill>
                <a:hlinkClick r:id="rId6"/>
              </a:rPr>
              <a:t>	http</a:t>
            </a:r>
            <a:r>
              <a:rPr lang="en-US" sz="2400" dirty="0">
                <a:solidFill>
                  <a:sysClr val="windowText" lastClr="000000"/>
                </a:solidFill>
                <a:hlinkClick r:id="rId6"/>
              </a:rPr>
              <a:t>://docs.oracle.com/javaee/5/tutorial/doc/bnaiy.html</a:t>
            </a:r>
            <a:endParaRPr lang="en-US" sz="2400" dirty="0">
              <a:solidFill>
                <a:sysClr val="windowText" lastClr="000000"/>
              </a:solidFil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rPr>
              <a:t>JSF</a:t>
            </a:r>
          </a:p>
          <a:p>
            <a:pPr marL="0" lvl="0" indent="0">
              <a:buNone/>
              <a:defRPr/>
            </a:pPr>
            <a:r>
              <a:rPr lang="en-US" sz="2800" dirty="0" smtClean="0">
                <a:solidFill>
                  <a:sysClr val="windowText" lastClr="000000"/>
                </a:solidFill>
              </a:rPr>
              <a:t>	</a:t>
            </a:r>
            <a:r>
              <a:rPr lang="en-US" sz="2400" dirty="0" smtClean="0">
                <a:solidFill>
                  <a:sysClr val="windowText" lastClr="000000"/>
                </a:solidFill>
                <a:hlinkClick r:id="rId7"/>
              </a:rPr>
              <a:t>https</a:t>
            </a:r>
            <a:r>
              <a:rPr lang="en-US" sz="2400" dirty="0">
                <a:solidFill>
                  <a:sysClr val="windowText" lastClr="000000"/>
                </a:solidFill>
                <a:hlinkClick r:id="rId7"/>
              </a:rPr>
              <a:t>://jcp.org/aboutJava/communityprocess/mrel/jsr314/index2.html</a:t>
            </a:r>
            <a:endParaRPr kumimoji="0" lang="en-US" sz="2400" b="0" i="0" u="none" strike="noStrike" kern="1200" cap="none" spc="0" normalizeH="0" baseline="0" noProof="0" dirty="0" smtClean="0">
              <a:ln>
                <a:noFill/>
              </a:ln>
              <a:solidFill>
                <a:sysClr val="windowText" lastClr="000000"/>
              </a:solidFill>
              <a:effectLst/>
              <a:uLnTx/>
              <a:uFillTx/>
            </a:endParaRPr>
          </a:p>
          <a:p>
            <a:pPr lvl="1">
              <a:buNone/>
              <a:defRPr/>
            </a:pPr>
            <a:r>
              <a:rPr lang="en-US" sz="2400" dirty="0">
                <a:solidFill>
                  <a:sysClr val="windowText" lastClr="000000"/>
                </a:solidFill>
                <a:hlinkClick r:id="rId8"/>
              </a:rPr>
              <a:t>http://www.tutorialspoint.com/jsf/</a:t>
            </a:r>
            <a:endParaRPr lang="en-US" sz="2400" dirty="0">
              <a:solidFill>
                <a:sysClr val="windowText" lastClr="000000"/>
              </a:solidFill>
            </a:endParaRP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smtClean="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2921949591"/>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685800" y="990600"/>
            <a:ext cx="8001000" cy="5105400"/>
          </a:xfrm>
        </p:spPr>
        <p:txBody>
          <a:bodyPr anchor="ctr"/>
          <a:lstStyle/>
          <a:p>
            <a:pPr marL="0" indent="0" algn="ctr">
              <a:buNone/>
            </a:pPr>
            <a:r>
              <a:rPr lang="ru-RU" sz="4000" dirty="0" smtClean="0"/>
              <a:t>Спасибо за внимание</a:t>
            </a:r>
            <a:endParaRPr lang="ru-RU" sz="4000" dirty="0"/>
          </a:p>
        </p:txBody>
      </p:sp>
      <p:sp>
        <p:nvSpPr>
          <p:cNvPr id="3" name="Rectangle 2"/>
          <p:cNvSpPr txBox="1">
            <a:spLocks noChangeArrowheads="1"/>
          </p:cNvSpPr>
          <p:nvPr/>
        </p:nvSpPr>
        <p:spPr bwMode="auto">
          <a:xfrm>
            <a:off x="444910" y="250723"/>
            <a:ext cx="8243888"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912813" rtl="0" eaLnBrk="0" fontAlgn="base" hangingPunct="0">
              <a:spcBef>
                <a:spcPct val="0"/>
              </a:spcBef>
              <a:spcAft>
                <a:spcPct val="0"/>
              </a:spcAft>
              <a:defRPr sz="2400" b="1" kern="1200">
                <a:solidFill>
                  <a:schemeClr val="accent1"/>
                </a:solidFill>
                <a:latin typeface="Arial" pitchFamily="34" charset="0"/>
                <a:ea typeface="+mj-ea"/>
                <a:cs typeface="Arial" pitchFamily="34" charset="0"/>
              </a:defRPr>
            </a:lvl1pPr>
            <a:lvl2pPr algn="l" defTabSz="912813" rtl="0" eaLnBrk="0" fontAlgn="base" hangingPunct="0">
              <a:spcBef>
                <a:spcPct val="0"/>
              </a:spcBef>
              <a:spcAft>
                <a:spcPct val="0"/>
              </a:spcAft>
              <a:defRPr sz="2400" b="1">
                <a:solidFill>
                  <a:schemeClr val="accent1"/>
                </a:solidFill>
                <a:latin typeface="Calibri" pitchFamily="34" charset="0"/>
              </a:defRPr>
            </a:lvl2pPr>
            <a:lvl3pPr algn="l" defTabSz="912813" rtl="0" eaLnBrk="0" fontAlgn="base" hangingPunct="0">
              <a:spcBef>
                <a:spcPct val="0"/>
              </a:spcBef>
              <a:spcAft>
                <a:spcPct val="0"/>
              </a:spcAft>
              <a:defRPr sz="2400" b="1">
                <a:solidFill>
                  <a:schemeClr val="accent1"/>
                </a:solidFill>
                <a:latin typeface="Calibri" pitchFamily="34" charset="0"/>
              </a:defRPr>
            </a:lvl3pPr>
            <a:lvl4pPr algn="l" defTabSz="912813" rtl="0" eaLnBrk="0" fontAlgn="base" hangingPunct="0">
              <a:spcBef>
                <a:spcPct val="0"/>
              </a:spcBef>
              <a:spcAft>
                <a:spcPct val="0"/>
              </a:spcAft>
              <a:defRPr sz="2400" b="1">
                <a:solidFill>
                  <a:schemeClr val="accent1"/>
                </a:solidFill>
                <a:latin typeface="Calibri" pitchFamily="34" charset="0"/>
              </a:defRPr>
            </a:lvl4pPr>
            <a:lvl5pPr algn="l" defTabSz="912813" rtl="0" eaLnBrk="0" fontAlgn="base" hangingPunct="0">
              <a:spcBef>
                <a:spcPct val="0"/>
              </a:spcBef>
              <a:spcAft>
                <a:spcPct val="0"/>
              </a:spcAft>
              <a:defRPr sz="2400" b="1">
                <a:solidFill>
                  <a:schemeClr val="accent1"/>
                </a:solidFill>
                <a:latin typeface="Calibri" pitchFamily="34" charset="0"/>
              </a:defRPr>
            </a:lvl5pPr>
            <a:lvl6pPr marL="457200" algn="l" defTabSz="912813" rtl="0" fontAlgn="base">
              <a:spcBef>
                <a:spcPct val="0"/>
              </a:spcBef>
              <a:spcAft>
                <a:spcPct val="0"/>
              </a:spcAft>
              <a:defRPr sz="2800">
                <a:solidFill>
                  <a:schemeClr val="accent1"/>
                </a:solidFill>
                <a:latin typeface="Calibri" pitchFamily="34" charset="0"/>
              </a:defRPr>
            </a:lvl6pPr>
            <a:lvl7pPr marL="914400" algn="l" defTabSz="912813" rtl="0" fontAlgn="base">
              <a:spcBef>
                <a:spcPct val="0"/>
              </a:spcBef>
              <a:spcAft>
                <a:spcPct val="0"/>
              </a:spcAft>
              <a:defRPr sz="2800">
                <a:solidFill>
                  <a:schemeClr val="accent1"/>
                </a:solidFill>
                <a:latin typeface="Calibri" pitchFamily="34" charset="0"/>
              </a:defRPr>
            </a:lvl7pPr>
            <a:lvl8pPr marL="1371600" algn="l" defTabSz="912813" rtl="0" fontAlgn="base">
              <a:spcBef>
                <a:spcPct val="0"/>
              </a:spcBef>
              <a:spcAft>
                <a:spcPct val="0"/>
              </a:spcAft>
              <a:defRPr sz="2800">
                <a:solidFill>
                  <a:schemeClr val="accent1"/>
                </a:solidFill>
                <a:latin typeface="Calibri" pitchFamily="34" charset="0"/>
              </a:defRPr>
            </a:lvl8pPr>
            <a:lvl9pPr marL="1828800" algn="l" defTabSz="912813" rtl="0" fontAlgn="base">
              <a:spcBef>
                <a:spcPct val="0"/>
              </a:spcBef>
              <a:spcAft>
                <a:spcPct val="0"/>
              </a:spcAft>
              <a:defRPr sz="2800">
                <a:solidFill>
                  <a:schemeClr val="accent1"/>
                </a:solidFill>
                <a:latin typeface="Calibri" pitchFamily="34" charset="0"/>
              </a:defRPr>
            </a:lvl9pPr>
          </a:lstStyle>
          <a:p>
            <a:r>
              <a:rPr lang="en-US" altLang="en-US" dirty="0" smtClean="0">
                <a:latin typeface="Verdana" panose="020B0604030504040204" pitchFamily="34" charset="0"/>
                <a:ea typeface="Verdana" panose="020B0604030504040204" pitchFamily="34" charset="0"/>
                <a:cs typeface="Verdana" panose="020B0604030504040204" pitchFamily="34" charset="0"/>
              </a:rPr>
              <a:t>The End</a:t>
            </a:r>
            <a:endParaRPr lang="ru-RU" alt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6608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a:spLocks noGrp="1"/>
          </p:cNvSpPr>
          <p:nvPr>
            <p:ph sz="half" idx="4294967295"/>
          </p:nvPr>
        </p:nvSpPr>
        <p:spPr>
          <a:xfrm>
            <a:off x="1733551" y="2762250"/>
            <a:ext cx="5791200" cy="1162050"/>
          </a:xfrm>
          <a:prstGeom prst="rect">
            <a:avLst/>
          </a:prstGeom>
        </p:spPr>
        <p:txBody>
          <a:bodyPr/>
          <a:lstStyle/>
          <a:p>
            <a:pPr marL="0" indent="0" algn="ctr" eaLnBrk="1" hangingPunct="1">
              <a:buNone/>
            </a:pPr>
            <a:r>
              <a:rPr lang="ru-RU" altLang="ru-RU" sz="6000" dirty="0" smtClean="0">
                <a:solidFill>
                  <a:schemeClr val="accent3">
                    <a:lumMod val="75000"/>
                  </a:schemeClr>
                </a:solidFill>
                <a:effectLst>
                  <a:outerShdw blurRad="38100" dist="38100" dir="2700000" algn="tl">
                    <a:srgbClr val="000000">
                      <a:alpha val="43137"/>
                    </a:srgbClr>
                  </a:outerShdw>
                </a:effectLst>
                <a:latin typeface="Arial" charset="0"/>
                <a:cs typeface="Arial" charset="0"/>
              </a:rPr>
              <a:t>Что такое </a:t>
            </a:r>
            <a:r>
              <a:rPr lang="en-US" altLang="ru-RU" sz="6000" dirty="0" smtClean="0">
                <a:solidFill>
                  <a:schemeClr val="accent3">
                    <a:lumMod val="75000"/>
                  </a:schemeClr>
                </a:solidFill>
                <a:effectLst>
                  <a:outerShdw blurRad="38100" dist="38100" dir="2700000" algn="tl">
                    <a:srgbClr val="000000">
                      <a:alpha val="43137"/>
                    </a:srgbClr>
                  </a:outerShdw>
                </a:effectLst>
                <a:latin typeface="Arial" charset="0"/>
                <a:cs typeface="Arial" charset="0"/>
              </a:rPr>
              <a:t>JSP</a:t>
            </a:r>
            <a:r>
              <a:rPr lang="en-US" altLang="ru-RU" sz="6000" dirty="0">
                <a:solidFill>
                  <a:schemeClr val="accent3">
                    <a:lumMod val="75000"/>
                  </a:schemeClr>
                </a:solidFill>
                <a:effectLst>
                  <a:outerShdw blurRad="38100" dist="38100" dir="2700000" algn="tl">
                    <a:srgbClr val="000000">
                      <a:alpha val="43137"/>
                    </a:srgbClr>
                  </a:outerShdw>
                </a:effectLst>
                <a:latin typeface="Arial" charset="0"/>
                <a:cs typeface="Arial" charset="0"/>
              </a:rPr>
              <a:t>?</a:t>
            </a:r>
            <a:endParaRPr lang="en-US" altLang="ru-RU" sz="6000" dirty="0" smtClean="0">
              <a:solidFill>
                <a:schemeClr val="accent3">
                  <a:lumMod val="75000"/>
                </a:schemeClr>
              </a:solidFill>
              <a:effectLst>
                <a:outerShdw blurRad="38100" dist="38100" dir="2700000" algn="tl">
                  <a:srgbClr val="000000">
                    <a:alpha val="43137"/>
                  </a:srgbClr>
                </a:outerShdw>
              </a:effectLst>
              <a:latin typeface="Arial" charset="0"/>
              <a:cs typeface="Arial" charset="0"/>
            </a:endParaRPr>
          </a:p>
        </p:txBody>
      </p:sp>
    </p:spTree>
    <p:extLst>
      <p:ext uri="{BB962C8B-B14F-4D97-AF65-F5344CB8AC3E}">
        <p14:creationId xmlns:p14="http://schemas.microsoft.com/office/powerpoint/2010/main" val="274772120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52525"/>
            <a:ext cx="8382000"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002420"/>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 </a:t>
            </a:r>
            <a:r>
              <a:rPr lang="ru-RU" dirty="0" err="1"/>
              <a:t>сервлета</a:t>
            </a:r>
            <a:endParaRPr lang="en-US" dirty="0"/>
          </a:p>
        </p:txBody>
      </p:sp>
      <p:sp>
        <p:nvSpPr>
          <p:cNvPr id="5" name="Содержимое 4"/>
          <p:cNvSpPr txBox="1">
            <a:spLocks/>
          </p:cNvSpPr>
          <p:nvPr/>
        </p:nvSpPr>
        <p:spPr bwMode="auto">
          <a:xfrm>
            <a:off x="457200" y="1142984"/>
            <a:ext cx="8229600" cy="4906963"/>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1pPr>
            <a:lvl2pPr marL="742950" indent="-28575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2pPr>
            <a:lvl3pPr marL="11430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3pPr>
            <a:lvl4pPr marL="16002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4pPr>
            <a:lvl5pPr marL="20574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public class </a:t>
            </a:r>
            <a:r>
              <a:rPr kumimoji="0" lang="en-US" sz="16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FirstServlet</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extends</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HttpServlet</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p>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protected void </a:t>
            </a:r>
            <a:r>
              <a:rPr kumimoji="0" lang="en-US" sz="16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doGet</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HttpServletRequest</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req</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HttpServletResponse</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res</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throws</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ServletException</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IOException</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p>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res</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.setContentType</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1600" b="1" i="0" u="none" strike="noStrike" kern="1200" cap="none" spc="0" normalizeH="0" baseline="0" noProof="0" dirty="0" smtClean="0">
                <a:ln>
                  <a:noFill/>
                </a:ln>
                <a:solidFill>
                  <a:srgbClr val="009900"/>
                </a:solidFill>
                <a:effectLst/>
                <a:uLnTx/>
                <a:uFillTx/>
                <a:latin typeface="Courier New" pitchFamily="49" charset="0"/>
                <a:ea typeface="+mn-ea"/>
                <a:cs typeface="Courier New" pitchFamily="49" charset="0"/>
              </a:rPr>
              <a:t>"text/html"</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PrintWriter</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writer = </a:t>
            </a:r>
            <a:r>
              <a:rPr kumimoji="0" lang="en-US" sz="16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res</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.getWriter</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writer.println</a:t>
            </a:r>
            <a:r>
              <a:rPr kumimoji="0" lang="en-US" sz="1600" b="1" i="0" u="none" strike="noStrike" kern="1200" cap="none" spc="0" normalizeH="0" baseline="0" noProof="0" dirty="0" smtClean="0">
                <a:ln>
                  <a:noFill/>
                </a:ln>
                <a:solidFill>
                  <a:srgbClr val="009900"/>
                </a:solidFill>
                <a:effectLst/>
                <a:uLnTx/>
                <a:uFillTx/>
                <a:latin typeface="Courier New" pitchFamily="49" charset="0"/>
                <a:ea typeface="+mn-ea"/>
                <a:cs typeface="Courier New" pitchFamily="49" charset="0"/>
              </a:rPr>
              <a:t>("&lt;html&gt;"</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writer.println</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1600" b="1" i="0" u="none" strike="noStrike" kern="1200" cap="none" spc="0" normalizeH="0" baseline="0" noProof="0" dirty="0" smtClean="0">
                <a:ln>
                  <a:noFill/>
                </a:ln>
                <a:solidFill>
                  <a:srgbClr val="009900"/>
                </a:solidFill>
                <a:effectLst/>
                <a:uLnTx/>
                <a:uFillTx/>
                <a:latin typeface="Courier New" pitchFamily="49" charset="0"/>
                <a:ea typeface="+mn-ea"/>
                <a:cs typeface="Courier New" pitchFamily="49" charset="0"/>
              </a:rPr>
              <a:t>"&lt;head&gt;&lt;title&gt;My first page&lt;/title&gt;&lt;/head&gt;"</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writer.println</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1600" b="1" i="0" u="none" strike="noStrike" kern="1200" cap="none" spc="0" normalizeH="0" baseline="0" noProof="0" dirty="0" smtClean="0">
                <a:ln>
                  <a:noFill/>
                </a:ln>
                <a:solidFill>
                  <a:srgbClr val="009900"/>
                </a:solidFill>
                <a:effectLst/>
                <a:uLnTx/>
                <a:uFillTx/>
                <a:latin typeface="Courier New" pitchFamily="49" charset="0"/>
                <a:ea typeface="+mn-ea"/>
                <a:cs typeface="Courier New" pitchFamily="49" charset="0"/>
              </a:rPr>
              <a:t>"&lt;body&gt;"</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writer.println</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1600" b="1" i="0" u="none" strike="noStrike" kern="1200" cap="none" spc="0" normalizeH="0" baseline="0" noProof="0" dirty="0" smtClean="0">
                <a:ln>
                  <a:noFill/>
                </a:ln>
                <a:solidFill>
                  <a:srgbClr val="009900"/>
                </a:solidFill>
                <a:effectLst/>
                <a:uLnTx/>
                <a:uFillTx/>
                <a:latin typeface="Courier New" pitchFamily="49" charset="0"/>
                <a:ea typeface="+mn-ea"/>
                <a:cs typeface="Courier New" pitchFamily="49" charset="0"/>
              </a:rPr>
              <a:t>"Hello, "</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 </a:t>
            </a:r>
            <a:r>
              <a:rPr kumimoji="0" lang="en-US" sz="1600" b="1"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req</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.getParameter</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1600" b="1" i="0" u="none" strike="noStrike" kern="1200" cap="none" spc="0" normalizeH="0" baseline="0" noProof="0" dirty="0" smtClean="0">
                <a:ln>
                  <a:noFill/>
                </a:ln>
                <a:solidFill>
                  <a:srgbClr val="009900"/>
                </a:solidFill>
                <a:effectLst/>
                <a:uLnTx/>
                <a:uFillTx/>
                <a:latin typeface="Courier New" pitchFamily="49" charset="0"/>
                <a:ea typeface="+mn-ea"/>
                <a:cs typeface="Courier New" pitchFamily="49" charset="0"/>
              </a:rPr>
              <a:t>"name"</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 </a:t>
            </a:r>
            <a:r>
              <a:rPr kumimoji="0" lang="en-US" sz="1600" b="1" i="0" u="none" strike="noStrike" kern="1200" cap="none" spc="0" normalizeH="0" baseline="0" noProof="0" dirty="0" smtClean="0">
                <a:ln>
                  <a:noFill/>
                </a:ln>
                <a:solidFill>
                  <a:srgbClr val="009900"/>
                </a:solidFill>
                <a:effectLst/>
                <a:uLnTx/>
                <a:uFillTx/>
                <a:latin typeface="Courier New" pitchFamily="49" charset="0"/>
                <a:ea typeface="+mn-ea"/>
                <a:cs typeface="Courier New" pitchFamily="49" charset="0"/>
              </a:rPr>
              <a:t>"!"</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writer.println</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1600" b="1" i="0" u="none" strike="noStrike" kern="1200" cap="none" spc="0" normalizeH="0" baseline="0" noProof="0" dirty="0" smtClean="0">
                <a:ln>
                  <a:noFill/>
                </a:ln>
                <a:solidFill>
                  <a:srgbClr val="009900"/>
                </a:solidFill>
                <a:effectLst/>
                <a:uLnTx/>
                <a:uFillTx/>
                <a:latin typeface="Courier New" pitchFamily="49" charset="0"/>
                <a:ea typeface="+mn-ea"/>
                <a:cs typeface="Courier New" pitchFamily="49" charset="0"/>
              </a:rPr>
              <a:t>"&lt;/body&gt;"</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writer.println</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r>
              <a:rPr kumimoji="0" lang="en-US" sz="1600" b="1" i="0" u="none" strike="noStrike" kern="1200" cap="none" spc="0" normalizeH="0" baseline="0" noProof="0" dirty="0" smtClean="0">
                <a:ln>
                  <a:noFill/>
                </a:ln>
                <a:solidFill>
                  <a:srgbClr val="009900"/>
                </a:solidFill>
                <a:effectLst/>
                <a:uLnTx/>
                <a:uFillTx/>
                <a:latin typeface="Courier New" pitchFamily="49" charset="0"/>
                <a:ea typeface="+mn-ea"/>
                <a:cs typeface="Courier New" pitchFamily="49" charset="0"/>
              </a:rPr>
              <a:t>"&lt;/html&gt;"</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writer.close</a:t>
            </a: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a:t>
            </a:r>
            <a:endParaRPr kumimoji="0" lang="ru-RU" sz="1600" b="1" i="0" u="none" strike="noStrike" kern="1200" cap="none" spc="0" normalizeH="0" baseline="0" noProof="0" dirty="0">
              <a:ln>
                <a:noFill/>
              </a:ln>
              <a:solidFill>
                <a:sysClr val="windowText" lastClr="000000"/>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2669659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r>
              <a:rPr lang="en-US" dirty="0"/>
              <a:t> JSP</a:t>
            </a:r>
          </a:p>
        </p:txBody>
      </p:sp>
      <p:sp>
        <p:nvSpPr>
          <p:cNvPr id="7" name="Содержимое 4"/>
          <p:cNvSpPr txBox="1">
            <a:spLocks/>
          </p:cNvSpPr>
          <p:nvPr/>
        </p:nvSpPr>
        <p:spPr bwMode="auto">
          <a:xfrm>
            <a:off x="457200" y="1988840"/>
            <a:ext cx="8229600" cy="4061107"/>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1pPr>
            <a:lvl2pPr marL="742950" indent="-28575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2pPr>
            <a:lvl3pPr marL="11430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3pPr>
            <a:lvl4pPr marL="16002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4pPr>
            <a:lvl5pPr marL="20574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&lt;%@ page </a:t>
            </a:r>
            <a:r>
              <a:rPr kumimoji="0" lang="en-US" sz="1600" b="1" i="0" u="none" strike="noStrike" kern="1200" cap="none" spc="0" normalizeH="0" baseline="0" noProof="0" dirty="0" err="1" smtClean="0">
                <a:ln>
                  <a:noFill/>
                </a:ln>
                <a:solidFill>
                  <a:srgbClr val="9BBB59">
                    <a:lumMod val="75000"/>
                  </a:srgbClr>
                </a:solidFill>
                <a:effectLst/>
                <a:uLnTx/>
                <a:uFillTx/>
                <a:latin typeface="Courier New" pitchFamily="49" charset="0"/>
                <a:ea typeface="+mn-ea"/>
                <a:cs typeface="Courier New" pitchFamily="49" charset="0"/>
              </a:rPr>
              <a:t>contentType</a:t>
            </a:r>
            <a:r>
              <a:rPr kumimoji="0" lang="en-US" sz="16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="text/</a:t>
            </a:r>
            <a:r>
              <a:rPr kumimoji="0" lang="en-US" sz="1600" b="1" i="0" u="none" strike="noStrike" kern="1200" cap="none" spc="0" normalizeH="0" baseline="0" noProof="0" dirty="0" err="1" smtClean="0">
                <a:ln>
                  <a:noFill/>
                </a:ln>
                <a:solidFill>
                  <a:srgbClr val="9BBB59">
                    <a:lumMod val="75000"/>
                  </a:srgbClr>
                </a:solidFill>
                <a:effectLst/>
                <a:uLnTx/>
                <a:uFillTx/>
                <a:latin typeface="Courier New" pitchFamily="49" charset="0"/>
                <a:ea typeface="+mn-ea"/>
                <a:cs typeface="Courier New" pitchFamily="49" charset="0"/>
              </a:rPr>
              <a:t>html;charset</a:t>
            </a:r>
            <a:r>
              <a:rPr kumimoji="0" lang="en-US" sz="16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=UTF-8" language="java" %&gt;</a:t>
            </a:r>
          </a:p>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&lt;html&gt;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&lt;head&gt;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&lt;title&gt;My first page&lt;/title&gt;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&lt;/head&gt;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&lt;body&gt;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Hello, </a:t>
            </a:r>
            <a:r>
              <a:rPr kumimoji="0" lang="en-US" sz="16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${param.name}</a:t>
            </a:r>
            <a:r>
              <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    &lt;/body&gt;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Courier New" pitchFamily="49" charset="0"/>
                <a:ea typeface="+mn-ea"/>
                <a:cs typeface="Courier New" pitchFamily="49" charset="0"/>
              </a:rPr>
              <a:t>&lt;/html&gt;</a:t>
            </a:r>
          </a:p>
        </p:txBody>
      </p:sp>
      <p:sp>
        <p:nvSpPr>
          <p:cNvPr id="8" name="TextBox 7"/>
          <p:cNvSpPr txBox="1"/>
          <p:nvPr/>
        </p:nvSpPr>
        <p:spPr bwMode="auto">
          <a:xfrm>
            <a:off x="457200" y="1196752"/>
            <a:ext cx="8229600" cy="52322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Tx/>
              <a:buNone/>
              <a:tabLst/>
              <a:defRPr/>
            </a:pPr>
            <a:r>
              <a:rPr kumimoji="0" lang="sv-SE" sz="2800" b="0" i="0" u="none" strike="noStrike" kern="0" cap="none" spc="0" normalizeH="0" baseline="0" noProof="0" dirty="0" smtClean="0">
                <a:ln>
                  <a:noFill/>
                </a:ln>
                <a:solidFill>
                  <a:prstClr val="black"/>
                </a:solidFill>
                <a:effectLst/>
                <a:uLnTx/>
                <a:uFillTx/>
              </a:rPr>
              <a:t>JSP = JavaServer Pages</a:t>
            </a:r>
            <a:endParaRPr kumimoji="0" lang="ru-RU" sz="2800" b="0" i="0" u="none" strike="noStrike" kern="0" cap="none" spc="0" normalizeH="0" baseline="0" noProof="0" dirty="0" smtClean="0">
              <a:ln>
                <a:noFill/>
              </a:ln>
              <a:solidFill>
                <a:prstClr val="white"/>
              </a:solidFill>
              <a:effectLst/>
              <a:uLnTx/>
              <a:uFillTx/>
              <a:latin typeface="Arial"/>
              <a:cs typeface="Arial"/>
            </a:endParaRPr>
          </a:p>
        </p:txBody>
      </p:sp>
    </p:spTree>
    <p:extLst>
      <p:ext uri="{BB962C8B-B14F-4D97-AF65-F5344CB8AC3E}">
        <p14:creationId xmlns:p14="http://schemas.microsoft.com/office/powerpoint/2010/main" val="31556734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Структура проекта с </a:t>
            </a:r>
            <a:r>
              <a:rPr lang="en-US" dirty="0"/>
              <a:t>JSP</a:t>
            </a:r>
          </a:p>
        </p:txBody>
      </p:sp>
      <p:pic>
        <p:nvPicPr>
          <p:cNvPr id="11" name="Объект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5528" y="1196752"/>
            <a:ext cx="2349206" cy="2336508"/>
          </a:xfrm>
          <a:prstGeom prst="rect">
            <a:avLst/>
          </a:prstGeom>
          <a:noFill/>
          <a:ln w="9525">
            <a:noFill/>
            <a:miter lim="800000"/>
            <a:headEnd/>
            <a:tailEnd/>
          </a:ln>
        </p:spPr>
      </p:pic>
      <p:sp>
        <p:nvSpPr>
          <p:cNvPr id="12" name="Номер слайда 3"/>
          <p:cNvSpPr txBox="1">
            <a:spLocks/>
          </p:cNvSpPr>
          <p:nvPr/>
        </p:nvSpPr>
        <p:spPr>
          <a:xfrm>
            <a:off x="7929563" y="6481763"/>
            <a:ext cx="757237" cy="239712"/>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1200" kern="1200">
                <a:solidFill>
                  <a:schemeClr val="tx1">
                    <a:tint val="75000"/>
                  </a:schemeClr>
                </a:solidFill>
                <a:latin typeface="Arial"/>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23CE320-06DE-4029-B46F-C0C7C209C8D2}"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Arial"/>
              <a:ea typeface="+mn-ea"/>
              <a:cs typeface="+mn-cs"/>
            </a:endParaRPr>
          </a:p>
        </p:txBody>
      </p:sp>
      <p:cxnSp>
        <p:nvCxnSpPr>
          <p:cNvPr id="13" name="Прямая со стрелкой 12"/>
          <p:cNvCxnSpPr/>
          <p:nvPr/>
        </p:nvCxnSpPr>
        <p:spPr>
          <a:xfrm flipH="1">
            <a:off x="2267744" y="2348880"/>
            <a:ext cx="2160240" cy="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14" name="TextBox 13"/>
          <p:cNvSpPr txBox="1"/>
          <p:nvPr/>
        </p:nvSpPr>
        <p:spPr bwMode="auto">
          <a:xfrm>
            <a:off x="4446830" y="2132856"/>
            <a:ext cx="3066865"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sz="2000" dirty="0" err="1" smtClean="0">
                <a:solidFill>
                  <a:prstClr val="black"/>
                </a:solidFill>
                <a:latin typeface="Arial"/>
                <a:cs typeface="Arial"/>
              </a:rPr>
              <a:t>jsp</a:t>
            </a:r>
            <a:r>
              <a:rPr lang="en-US" sz="2000" dirty="0" smtClean="0">
                <a:solidFill>
                  <a:prstClr val="black"/>
                </a:solidFill>
                <a:latin typeface="Arial"/>
                <a:cs typeface="Arial"/>
              </a:rPr>
              <a:t> </a:t>
            </a:r>
            <a:r>
              <a:rPr lang="ru-RU" sz="2000" dirty="0" smtClean="0">
                <a:solidFill>
                  <a:prstClr val="black"/>
                </a:solidFill>
                <a:latin typeface="Arial"/>
                <a:cs typeface="Arial"/>
              </a:rPr>
              <a:t>файлы хранятся тут</a:t>
            </a:r>
          </a:p>
        </p:txBody>
      </p:sp>
      <p:sp>
        <p:nvSpPr>
          <p:cNvPr id="15" name="Содержимое 4"/>
          <p:cNvSpPr txBox="1">
            <a:spLocks/>
          </p:cNvSpPr>
          <p:nvPr/>
        </p:nvSpPr>
        <p:spPr bwMode="auto">
          <a:xfrm>
            <a:off x="457200" y="3864320"/>
            <a:ext cx="8229600" cy="2374046"/>
          </a:xfrm>
          <a:prstGeom prst="rect">
            <a:avLst/>
          </a:prstGeom>
          <a:noFill/>
          <a:ln w="9525">
            <a:solidFill>
              <a:srgbClr val="4F81BD"/>
            </a:solid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&lt;</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web-app </a:t>
            </a:r>
            <a:r>
              <a:rPr kumimoji="0" lang="en-US" sz="1600" b="1" i="0" u="none" strike="noStrike" kern="1200" cap="none" spc="0" normalizeH="0" baseline="0" noProof="0" dirty="0">
                <a:ln>
                  <a:noFill/>
                </a:ln>
                <a:solidFill>
                  <a:srgbClr val="C0504D"/>
                </a:solidFill>
                <a:effectLst/>
                <a:uLnTx/>
                <a:uFillTx/>
                <a:latin typeface="Arial"/>
                <a:ea typeface="+mn-ea"/>
                <a:cs typeface="Arial"/>
              </a:rPr>
              <a:t>version=</a:t>
            </a:r>
            <a:r>
              <a:rPr kumimoji="0" lang="en-US" sz="1600" b="1" i="0" u="none" strike="noStrike" kern="1200" cap="none" spc="0" normalizeH="0" baseline="0" noProof="0" dirty="0">
                <a:ln>
                  <a:noFill/>
                </a:ln>
                <a:solidFill>
                  <a:srgbClr val="9BBB59">
                    <a:lumMod val="75000"/>
                  </a:srgbClr>
                </a:solidFill>
                <a:effectLst/>
                <a:uLnTx/>
                <a:uFillTx/>
                <a:latin typeface="Arial"/>
                <a:ea typeface="+mn-ea"/>
                <a:cs typeface="Arial"/>
              </a:rPr>
              <a:t>"2.5" </a:t>
            </a:r>
            <a:r>
              <a:rPr kumimoji="0" lang="en-US" sz="1600" b="1" i="0" u="none" strike="noStrike" kern="1200" cap="none" spc="0" normalizeH="0" baseline="0" noProof="0" dirty="0" err="1">
                <a:ln>
                  <a:noFill/>
                </a:ln>
                <a:solidFill>
                  <a:srgbClr val="C0504D"/>
                </a:solidFill>
                <a:effectLst/>
                <a:uLnTx/>
                <a:uFillTx/>
                <a:latin typeface="Arial"/>
                <a:ea typeface="+mn-ea"/>
                <a:cs typeface="Arial"/>
              </a:rPr>
              <a:t>xmlns</a:t>
            </a:r>
            <a:r>
              <a:rPr kumimoji="0" lang="en-US" sz="1600" b="1" i="0" u="none" strike="noStrike" kern="1200" cap="none" spc="0" normalizeH="0" baseline="0" noProof="0" dirty="0">
                <a:ln>
                  <a:noFill/>
                </a:ln>
                <a:solidFill>
                  <a:srgbClr val="C0504D"/>
                </a:solidFill>
                <a:effectLst/>
                <a:uLnTx/>
                <a:uFillTx/>
                <a:latin typeface="Arial"/>
                <a:ea typeface="+mn-ea"/>
                <a:cs typeface="Arial"/>
              </a:rPr>
              <a:t>=</a:t>
            </a:r>
            <a:r>
              <a:rPr kumimoji="0" lang="en-US" sz="1600" b="1" i="0" u="none" strike="noStrike" kern="1200" cap="none" spc="0" normalizeH="0" baseline="0" noProof="0" dirty="0">
                <a:ln>
                  <a:noFill/>
                </a:ln>
                <a:solidFill>
                  <a:srgbClr val="9BBB59">
                    <a:lumMod val="75000"/>
                  </a:srgbClr>
                </a:solidFill>
                <a:effectLst/>
                <a:uLnTx/>
                <a:uFillTx/>
                <a:latin typeface="Arial"/>
                <a:ea typeface="+mn-ea"/>
                <a:cs typeface="Arial"/>
              </a:rPr>
              <a:t>"http://java.sun.com/xml/ns/</a:t>
            </a:r>
            <a:r>
              <a:rPr kumimoji="0" lang="en-US" sz="1600" b="1" i="0" u="none" strike="noStrike" kern="1200" cap="none" spc="0" normalizeH="0" baseline="0" noProof="0" dirty="0" err="1">
                <a:ln>
                  <a:noFill/>
                </a:ln>
                <a:solidFill>
                  <a:srgbClr val="9BBB59">
                    <a:lumMod val="75000"/>
                  </a:srgbClr>
                </a:solidFill>
                <a:effectLst/>
                <a:uLnTx/>
                <a:uFillTx/>
                <a:latin typeface="Arial"/>
                <a:ea typeface="+mn-ea"/>
                <a:cs typeface="Arial"/>
              </a:rPr>
              <a:t>javaee</a:t>
            </a:r>
            <a:r>
              <a:rPr kumimoji="0" lang="en-US" sz="1600" b="1" i="0" u="none" strike="noStrike" kern="1200" cap="none" spc="0" normalizeH="0" baseline="0" noProof="0" dirty="0">
                <a:ln>
                  <a:noFill/>
                </a:ln>
                <a:solidFill>
                  <a:srgbClr val="9BBB59">
                    <a:lumMod val="75000"/>
                  </a:srgbClr>
                </a:solidFill>
                <a:effectLst/>
                <a:uLnTx/>
                <a:uFillTx/>
                <a:latin typeface="Arial"/>
                <a:ea typeface="+mn-ea"/>
                <a:cs typeface="Arial"/>
              </a:rPr>
              <a: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9BBB59">
                    <a:lumMod val="75000"/>
                  </a:srgbClr>
                </a:solidFill>
                <a:effectLst/>
                <a:uLnTx/>
                <a:uFillTx/>
                <a:latin typeface="Arial"/>
                <a:ea typeface="+mn-ea"/>
                <a:cs typeface="Arial"/>
              </a:rPr>
              <a:t>         </a:t>
            </a:r>
            <a:r>
              <a:rPr kumimoji="0" lang="en-US" sz="1600" b="1" i="0" u="none" strike="noStrike" kern="1200" cap="none" spc="0" normalizeH="0" baseline="0" noProof="0" dirty="0" err="1">
                <a:ln>
                  <a:noFill/>
                </a:ln>
                <a:solidFill>
                  <a:srgbClr val="C0504D"/>
                </a:solidFill>
                <a:effectLst/>
                <a:uLnTx/>
                <a:uFillTx/>
                <a:latin typeface="Arial"/>
                <a:ea typeface="+mn-ea"/>
                <a:cs typeface="Arial"/>
              </a:rPr>
              <a:t>xmlns:xsi</a:t>
            </a:r>
            <a:r>
              <a:rPr kumimoji="0" lang="en-US" sz="1600" b="1" i="0" u="none" strike="noStrike" kern="1200" cap="none" spc="0" normalizeH="0" baseline="0" noProof="0" dirty="0">
                <a:ln>
                  <a:noFill/>
                </a:ln>
                <a:solidFill>
                  <a:srgbClr val="9BBB59">
                    <a:lumMod val="75000"/>
                  </a:srgbClr>
                </a:solidFill>
                <a:effectLst/>
                <a:uLnTx/>
                <a:uFillTx/>
                <a:latin typeface="Arial"/>
                <a:ea typeface="+mn-ea"/>
                <a:cs typeface="Arial"/>
              </a:rPr>
              <a:t>="http://www.w3.org/2001/XMLSchema-instance"</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9BBB59">
                    <a:lumMod val="75000"/>
                  </a:srgbClr>
                </a:solidFill>
                <a:effectLst/>
                <a:uLnTx/>
                <a:uFillTx/>
                <a:latin typeface="Arial"/>
                <a:ea typeface="+mn-ea"/>
                <a:cs typeface="Arial"/>
              </a:rPr>
              <a:t>         </a:t>
            </a:r>
            <a:r>
              <a:rPr kumimoji="0" lang="en-US" sz="1600" b="1" i="0" u="none" strike="noStrike" kern="1200" cap="none" spc="0" normalizeH="0" baseline="0" noProof="0" dirty="0" err="1">
                <a:ln>
                  <a:noFill/>
                </a:ln>
                <a:solidFill>
                  <a:srgbClr val="C0504D"/>
                </a:solidFill>
                <a:effectLst/>
                <a:uLnTx/>
                <a:uFillTx/>
                <a:latin typeface="Arial"/>
                <a:ea typeface="+mn-ea"/>
                <a:cs typeface="Arial"/>
              </a:rPr>
              <a:t>xsi:schemaLocation</a:t>
            </a:r>
            <a:r>
              <a:rPr kumimoji="0" lang="en-US" sz="1600" b="1" i="0" u="none" strike="noStrike" kern="1200" cap="none" spc="0" normalizeH="0" baseline="0" noProof="0" dirty="0">
                <a:ln>
                  <a:noFill/>
                </a:ln>
                <a:solidFill>
                  <a:srgbClr val="9BBB59">
                    <a:lumMod val="75000"/>
                  </a:srgbClr>
                </a:solidFill>
                <a:effectLst/>
                <a:uLnTx/>
                <a:uFillTx/>
                <a:latin typeface="Arial"/>
                <a:ea typeface="+mn-ea"/>
                <a:cs typeface="Arial"/>
              </a:rPr>
              <a:t>="http://java.sun.com/xml/ns/</a:t>
            </a:r>
            <a:r>
              <a:rPr kumimoji="0" lang="en-US" sz="1600" b="1" i="0" u="none" strike="noStrike" kern="1200" cap="none" spc="0" normalizeH="0" baseline="0" noProof="0" dirty="0" err="1">
                <a:ln>
                  <a:noFill/>
                </a:ln>
                <a:solidFill>
                  <a:srgbClr val="9BBB59">
                    <a:lumMod val="75000"/>
                  </a:srgbClr>
                </a:solidFill>
                <a:effectLst/>
                <a:uLnTx/>
                <a:uFillTx/>
                <a:latin typeface="Arial"/>
                <a:ea typeface="+mn-ea"/>
                <a:cs typeface="Arial"/>
              </a:rPr>
              <a:t>javaee</a:t>
            </a:r>
            <a:r>
              <a:rPr kumimoji="0" lang="en-US" sz="1600" b="1" i="0" u="none" strike="noStrike" kern="1200" cap="none" spc="0" normalizeH="0" baseline="0" noProof="0" dirty="0">
                <a:ln>
                  <a:noFill/>
                </a:ln>
                <a:solidFill>
                  <a:srgbClr val="9BBB59">
                    <a:lumMod val="75000"/>
                  </a:srgbClr>
                </a:solidFill>
                <a:effectLst/>
                <a:uLnTx/>
                <a:uFillTx/>
                <a:latin typeface="Arial"/>
                <a:ea typeface="+mn-ea"/>
                <a:cs typeface="Arial"/>
              </a:rPr>
              <a:t> http://java.sun.com/xml/ns/javaee/web-app_2_5.xsd</a:t>
            </a:r>
            <a:r>
              <a:rPr kumimoji="0" lang="en-US" sz="1600" b="1" i="0" u="none" strike="noStrike" kern="1200" cap="none" spc="0" normalizeH="0" baseline="0" noProof="0" dirty="0" smtClean="0">
                <a:ln>
                  <a:noFill/>
                </a:ln>
                <a:solidFill>
                  <a:srgbClr val="9BBB59">
                    <a:lumMod val="75000"/>
                  </a:srgbClr>
                </a:solidFill>
                <a:effectLst/>
                <a:uLnTx/>
                <a:uFillTx/>
                <a:latin typeface="Arial"/>
                <a:ea typeface="+mn-ea"/>
                <a:cs typeface="Arial"/>
              </a:rPr>
              <a:t>"</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&gt;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endPar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endParaRP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    </a:t>
            </a:r>
            <a:r>
              <a:rPr kumimoji="0" lang="ru-RU" sz="1600" b="1" i="1" u="none" strike="noStrike" kern="1200" cap="none" spc="0" normalizeH="0" baseline="0" noProof="0" dirty="0">
                <a:ln>
                  <a:noFill/>
                </a:ln>
                <a:solidFill>
                  <a:prstClr val="white">
                    <a:lumMod val="75000"/>
                  </a:prstClr>
                </a:solidFill>
                <a:effectLst/>
                <a:uLnTx/>
                <a:uFillTx/>
                <a:latin typeface="Arial"/>
                <a:ea typeface="+mn-ea"/>
                <a:cs typeface="Arial"/>
              </a:rPr>
              <a:t>&lt;!--можно не указывать никаких настроек-</a:t>
            </a:r>
            <a:r>
              <a:rPr kumimoji="0" lang="ru-RU" sz="1600" b="1" i="1" u="none" strike="noStrike" kern="1200" cap="none" spc="0" normalizeH="0" baseline="0" noProof="0" dirty="0" smtClean="0">
                <a:ln>
                  <a:noFill/>
                </a:ln>
                <a:solidFill>
                  <a:prstClr val="white">
                    <a:lumMod val="75000"/>
                  </a:prstClr>
                </a:solidFill>
                <a:effectLst/>
                <a:uLnTx/>
                <a:uFillTx/>
                <a:latin typeface="Arial"/>
                <a:ea typeface="+mn-ea"/>
                <a:cs typeface="Arial"/>
              </a:rPr>
              <a:t>-&gt;</a:t>
            </a:r>
            <a:endParaRPr kumimoji="0" lang="en-US" sz="1600" b="1" i="1" u="none" strike="noStrike" kern="1200" cap="none" spc="0" normalizeH="0" baseline="0" noProof="0" dirty="0" smtClean="0">
              <a:ln>
                <a:noFill/>
              </a:ln>
              <a:solidFill>
                <a:prstClr val="white">
                  <a:lumMod val="75000"/>
                </a:prstClr>
              </a:solidFill>
              <a:effectLst/>
              <a:uLnTx/>
              <a:uFillTx/>
              <a:latin typeface="Arial"/>
              <a:ea typeface="+mn-ea"/>
              <a:cs typeface="Arial"/>
            </a:endParaRP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endParaRPr kumimoji="0" lang="en-US" sz="1600" b="1" i="1" u="none" strike="noStrike" kern="1200" cap="none" spc="0" normalizeH="0" baseline="0" noProof="0" dirty="0">
              <a:ln>
                <a:noFill/>
              </a:ln>
              <a:solidFill>
                <a:prstClr val="white">
                  <a:lumMod val="75000"/>
                </a:prstClr>
              </a:solidFill>
              <a:effectLst/>
              <a:uLnTx/>
              <a:uFillTx/>
              <a:latin typeface="Arial"/>
              <a:ea typeface="+mn-ea"/>
              <a:cs typeface="Arial"/>
            </a:endParaRP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&lt;/web-app&gt;</a:t>
            </a:r>
            <a:endPar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endParaRPr>
          </a:p>
        </p:txBody>
      </p:sp>
      <p:sp>
        <p:nvSpPr>
          <p:cNvPr id="16" name="TextBox 15"/>
          <p:cNvSpPr txBox="1"/>
          <p:nvPr/>
        </p:nvSpPr>
        <p:spPr bwMode="auto">
          <a:xfrm>
            <a:off x="3830705" y="3464210"/>
            <a:ext cx="1194558"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algn="ctr" defTabSz="457200" eaLnBrk="1" fontAlgn="auto" latinLnBrk="0" hangingPunct="1">
              <a:lnSpc>
                <a:spcPct val="100000"/>
              </a:lnSpc>
              <a:spcBef>
                <a:spcPct val="2000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rPr>
              <a:t>web.xml</a:t>
            </a:r>
          </a:p>
        </p:txBody>
      </p:sp>
    </p:spTree>
    <p:extLst>
      <p:ext uri="{BB962C8B-B14F-4D97-AF65-F5344CB8AC3E}">
        <p14:creationId xmlns:p14="http://schemas.microsoft.com/office/powerpoint/2010/main" val="13454451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Результат работы </a:t>
            </a:r>
            <a:r>
              <a:rPr lang="en-US" dirty="0"/>
              <a:t>JSP</a:t>
            </a:r>
          </a:p>
        </p:txBody>
      </p:sp>
      <p:sp>
        <p:nvSpPr>
          <p:cNvPr id="10" name="TextBox 9"/>
          <p:cNvSpPr txBox="1"/>
          <p:nvPr/>
        </p:nvSpPr>
        <p:spPr bwMode="auto">
          <a:xfrm>
            <a:off x="512586" y="1142984"/>
            <a:ext cx="8174214" cy="400110"/>
          </a:xfrm>
          <a:prstGeom prst="rect">
            <a:avLst/>
          </a:prstGeom>
          <a:noFill/>
          <a:ln w="9525">
            <a:solidFill>
              <a:srgbClr val="4F81BD"/>
            </a:solidFill>
            <a:miter lim="800000"/>
            <a:headEnd/>
            <a:tailEnd/>
          </a:ln>
        </p:spPr>
        <p:txBody>
          <a:bodyPr vert="horz" wrap="none" lIns="91440" tIns="45720" rIns="91440" bIns="45720" numCol="1" rtlCol="0" anchor="t" anchorCtr="0" compatLnSpc="1">
            <a:prstTxWarp prst="textNoShape">
              <a:avLst/>
            </a:prstTxWarp>
            <a:noAutofit/>
          </a:bodyPr>
          <a:lstStyle/>
          <a:p>
            <a:pPr marL="0" marR="0" lvl="0" indent="0" defTabSz="45720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smtClean="0">
                <a:ln>
                  <a:noFill/>
                </a:ln>
                <a:solidFill>
                  <a:srgbClr val="4F81BD"/>
                </a:solidFill>
                <a:effectLst/>
                <a:uLnTx/>
                <a:uFillTx/>
                <a:latin typeface="Arial"/>
                <a:cs typeface="Arial"/>
              </a:rPr>
              <a:t>http://localhost:8080/&lt;webapp_name&gt;/&lt;jsp_name&gt;.jsp</a:t>
            </a:r>
            <a:endParaRPr kumimoji="0" lang="ru-RU" sz="2000" b="0" i="0" u="none" strike="noStrike" kern="0" cap="none" spc="0" normalizeH="0" baseline="0" noProof="0" dirty="0" smtClean="0">
              <a:ln>
                <a:noFill/>
              </a:ln>
              <a:solidFill>
                <a:srgbClr val="4F81BD"/>
              </a:solidFill>
              <a:effectLst/>
              <a:uLnTx/>
              <a:uFillTx/>
              <a:latin typeface="Arial"/>
              <a:cs typeface="Arial"/>
            </a:endParaRPr>
          </a:p>
        </p:txBody>
      </p:sp>
      <p:sp>
        <p:nvSpPr>
          <p:cNvPr id="11" name="TextBox 10"/>
          <p:cNvSpPr txBox="1"/>
          <p:nvPr/>
        </p:nvSpPr>
        <p:spPr bwMode="auto">
          <a:xfrm>
            <a:off x="4076383" y="1537932"/>
            <a:ext cx="619080"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ctr" defTabSz="457200">
              <a:spcBef>
                <a:spcPct val="20000"/>
              </a:spcBef>
              <a:buFont typeface="Arial" charset="0"/>
              <a:buNone/>
            </a:pPr>
            <a:r>
              <a:rPr lang="ru-RU" sz="2000" dirty="0" smtClean="0">
                <a:solidFill>
                  <a:prstClr val="black"/>
                </a:solidFill>
                <a:latin typeface="Arial"/>
                <a:cs typeface="Arial"/>
              </a:rPr>
              <a:t>или</a:t>
            </a:r>
          </a:p>
        </p:txBody>
      </p:sp>
      <p:sp>
        <p:nvSpPr>
          <p:cNvPr id="12" name="Содержимое 4"/>
          <p:cNvSpPr txBox="1">
            <a:spLocks/>
          </p:cNvSpPr>
          <p:nvPr/>
        </p:nvSpPr>
        <p:spPr bwMode="auto">
          <a:xfrm>
            <a:off x="457200" y="2731608"/>
            <a:ext cx="8229600" cy="3073656"/>
          </a:xfrm>
          <a:prstGeom prst="rect">
            <a:avLst/>
          </a:prstGeom>
          <a:noFill/>
          <a:ln w="9525">
            <a:solidFill>
              <a:srgbClr val="4F81BD"/>
            </a:solid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&lt;</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web-app </a:t>
            </a:r>
            <a:r>
              <a:rPr kumimoji="0" lang="ru-RU" sz="1600" b="1" i="0" u="none" strike="noStrike" kern="1200" cap="none" spc="0" normalizeH="0" baseline="0" noProof="0" dirty="0" smtClean="0">
                <a:ln>
                  <a:noFill/>
                </a:ln>
                <a:solidFill>
                  <a:srgbClr val="C0504D"/>
                </a:solidFill>
                <a:effectLst/>
                <a:uLnTx/>
                <a:uFillTx/>
                <a:latin typeface="Arial"/>
                <a:ea typeface="+mn-ea"/>
                <a:cs typeface="Arial"/>
              </a:rPr>
              <a:t>…</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&gt;</a:t>
            </a:r>
            <a:endPar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endParaRP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    </a:t>
            </a:r>
            <a:r>
              <a:rPr kumimoji="0" lang="en-US" sz="1600" b="1" i="0" u="none" strike="noStrike" kern="1200" cap="none" spc="0" normalizeH="0" baseline="0" noProof="0" dirty="0">
                <a:ln>
                  <a:noFill/>
                </a:ln>
                <a:solidFill>
                  <a:srgbClr val="C0504D">
                    <a:lumMod val="75000"/>
                  </a:srgbClr>
                </a:solidFill>
                <a:effectLst/>
                <a:uLnTx/>
                <a:uFillTx/>
                <a:latin typeface="Arial"/>
                <a:ea typeface="+mn-ea"/>
                <a:cs typeface="Arial"/>
              </a:rPr>
              <a:t>&lt;servlet&gt;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&lt;servlet-name&gt;</a:t>
            </a:r>
            <a:r>
              <a:rPr kumimoji="0" lang="en-US" sz="1600" b="1" i="0" u="none" strike="noStrike" kern="1200" cap="none" spc="0" normalizeH="0" baseline="0" noProof="0" dirty="0">
                <a:ln>
                  <a:noFill/>
                </a:ln>
                <a:solidFill>
                  <a:prstClr val="black"/>
                </a:solidFill>
                <a:effectLst/>
                <a:uLnTx/>
                <a:uFillTx/>
                <a:latin typeface="Arial"/>
                <a:ea typeface="+mn-ea"/>
                <a:cs typeface="Arial"/>
              </a:rPr>
              <a:t>first</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&lt;/servlet-name&gt;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&lt;</a:t>
            </a:r>
            <a:r>
              <a:rPr kumimoji="0" lang="en-US" sz="1600" b="1" i="0" u="none" strike="noStrike" kern="1200" cap="none" spc="0" normalizeH="0" baseline="0" noProof="0" dirty="0" err="1" smtClean="0">
                <a:ln>
                  <a:noFill/>
                </a:ln>
                <a:solidFill>
                  <a:srgbClr val="4F81BD">
                    <a:lumMod val="75000"/>
                  </a:srgbClr>
                </a:solidFill>
                <a:effectLst/>
                <a:uLnTx/>
                <a:uFillTx/>
                <a:latin typeface="Arial"/>
                <a:ea typeface="+mn-ea"/>
                <a:cs typeface="Arial"/>
              </a:rPr>
              <a:t>jsp</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-file&gt;</a:t>
            </a:r>
            <a:r>
              <a:rPr kumimoji="0" lang="en-US" sz="1600" b="1" i="0" u="none" strike="noStrike" kern="1200" cap="none" spc="0" normalizeH="0" baseline="0" noProof="0" dirty="0" smtClean="0">
                <a:ln>
                  <a:noFill/>
                </a:ln>
                <a:solidFill>
                  <a:prstClr val="black"/>
                </a:solidFill>
                <a:effectLst/>
                <a:uLnTx/>
                <a:uFillTx/>
                <a:latin typeface="Arial"/>
                <a:ea typeface="+mn-ea"/>
                <a:cs typeface="Arial"/>
              </a:rPr>
              <a:t>/</a:t>
            </a:r>
            <a:r>
              <a:rPr kumimoji="0" lang="en-US" sz="1600" b="1" i="0" u="none" strike="noStrike" kern="1200" cap="none" spc="0" normalizeH="0" baseline="0" noProof="0" dirty="0" err="1">
                <a:ln>
                  <a:noFill/>
                </a:ln>
                <a:solidFill>
                  <a:prstClr val="black"/>
                </a:solidFill>
                <a:effectLst/>
                <a:uLnTx/>
                <a:uFillTx/>
                <a:latin typeface="Arial"/>
                <a:ea typeface="+mn-ea"/>
                <a:cs typeface="Arial"/>
              </a:rPr>
              <a:t>first.jsp</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&lt;/</a:t>
            </a:r>
            <a:r>
              <a:rPr kumimoji="0" lang="en-US" sz="1600" b="1" i="0" u="none" strike="noStrike" kern="1200" cap="none" spc="0" normalizeH="0" baseline="0" noProof="0" dirty="0" err="1" smtClean="0">
                <a:ln>
                  <a:noFill/>
                </a:ln>
                <a:solidFill>
                  <a:srgbClr val="4F81BD">
                    <a:lumMod val="75000"/>
                  </a:srgbClr>
                </a:solidFill>
                <a:effectLst/>
                <a:uLnTx/>
                <a:uFillTx/>
                <a:latin typeface="Arial"/>
                <a:ea typeface="+mn-ea"/>
                <a:cs typeface="Arial"/>
              </a:rPr>
              <a:t>jsp</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-file&gt;</a:t>
            </a:r>
            <a:endPar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endParaRP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a:t>
            </a:r>
            <a:r>
              <a:rPr kumimoji="0" lang="en-US" sz="1600" b="1" i="0" u="none" strike="noStrike" kern="1200" cap="none" spc="0" normalizeH="0" baseline="0" noProof="0" dirty="0">
                <a:ln>
                  <a:noFill/>
                </a:ln>
                <a:solidFill>
                  <a:srgbClr val="C0504D">
                    <a:lumMod val="75000"/>
                  </a:srgbClr>
                </a:solidFill>
                <a:effectLst/>
                <a:uLnTx/>
                <a:uFillTx/>
                <a:latin typeface="Arial"/>
                <a:ea typeface="+mn-ea"/>
                <a:cs typeface="Arial"/>
              </a:rPr>
              <a:t>&lt;/servlet&gt;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a:t>
            </a:r>
            <a:r>
              <a:rPr kumimoji="0" lang="en-US" sz="1600" b="1" i="0" u="none" strike="noStrike" kern="1200" cap="none" spc="0" normalizeH="0" baseline="0" noProof="0" dirty="0">
                <a:ln>
                  <a:noFill/>
                </a:ln>
                <a:solidFill>
                  <a:srgbClr val="C0504D">
                    <a:lumMod val="75000"/>
                  </a:srgbClr>
                </a:solidFill>
                <a:effectLst/>
                <a:uLnTx/>
                <a:uFillTx/>
                <a:latin typeface="Arial"/>
                <a:ea typeface="+mn-ea"/>
                <a:cs typeface="Arial"/>
              </a:rPr>
              <a:t>&lt;servlet-mapping&gt;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&lt;servlet-name&gt;</a:t>
            </a:r>
            <a:r>
              <a:rPr kumimoji="0" lang="en-US" sz="1600" b="1" i="0" u="none" strike="noStrike" kern="1200" cap="none" spc="0" normalizeH="0" baseline="0" noProof="0" dirty="0">
                <a:ln>
                  <a:noFill/>
                </a:ln>
                <a:solidFill>
                  <a:prstClr val="black"/>
                </a:solidFill>
                <a:effectLst/>
                <a:uLnTx/>
                <a:uFillTx/>
                <a:latin typeface="Arial"/>
                <a:ea typeface="+mn-ea"/>
                <a:cs typeface="Arial"/>
              </a:rPr>
              <a:t>first</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&lt;/servlet-name&gt;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&lt;</a:t>
            </a:r>
            <a:r>
              <a:rPr kumimoji="0" lang="en-US" sz="1600" b="1" i="0" u="none" strike="noStrike" kern="1200" cap="none" spc="0" normalizeH="0" baseline="0" noProof="0" dirty="0" err="1">
                <a:ln>
                  <a:noFill/>
                </a:ln>
                <a:solidFill>
                  <a:srgbClr val="4F81BD">
                    <a:lumMod val="75000"/>
                  </a:srgbClr>
                </a:solidFill>
                <a:effectLst/>
                <a:uLnTx/>
                <a:uFillTx/>
                <a:latin typeface="Arial"/>
                <a:ea typeface="+mn-ea"/>
                <a:cs typeface="Arial"/>
              </a:rPr>
              <a:t>url</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-pattern</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&gt;</a:t>
            </a:r>
            <a:r>
              <a:rPr kumimoji="0" lang="en-US" sz="1600" b="1" i="0" u="none" strike="noStrike" kern="1200" cap="none" spc="0" normalizeH="0" baseline="0" noProof="0" dirty="0">
                <a:ln>
                  <a:noFill/>
                </a:ln>
                <a:solidFill>
                  <a:prstClr val="black"/>
                </a:solidFill>
                <a:effectLst/>
                <a:uLnTx/>
                <a:uFillTx/>
                <a:latin typeface="Arial"/>
                <a:ea typeface="+mn-ea"/>
                <a:cs typeface="Arial"/>
              </a:rPr>
              <a:t>/</a:t>
            </a:r>
            <a:r>
              <a:rPr kumimoji="0" lang="en-US" sz="1600" b="1" i="0" u="none" strike="noStrike" kern="1200" cap="none" spc="0" normalizeH="0" baseline="0" noProof="0" dirty="0" err="1" smtClean="0">
                <a:ln>
                  <a:noFill/>
                </a:ln>
                <a:solidFill>
                  <a:prstClr val="black"/>
                </a:solidFill>
                <a:effectLst/>
                <a:uLnTx/>
                <a:uFillTx/>
                <a:latin typeface="Arial"/>
                <a:ea typeface="+mn-ea"/>
                <a:cs typeface="Arial"/>
              </a:rPr>
              <a:t>some_url</a:t>
            </a:r>
            <a:r>
              <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rPr>
              <a:t>&lt;/</a:t>
            </a:r>
            <a:r>
              <a:rPr kumimoji="0" lang="en-US" sz="1600" b="1" i="0" u="none" strike="noStrike" kern="1200" cap="none" spc="0" normalizeH="0" baseline="0" noProof="0" dirty="0" err="1">
                <a:ln>
                  <a:noFill/>
                </a:ln>
                <a:solidFill>
                  <a:srgbClr val="4F81BD">
                    <a:lumMod val="75000"/>
                  </a:srgbClr>
                </a:solidFill>
                <a:effectLst/>
                <a:uLnTx/>
                <a:uFillTx/>
                <a:latin typeface="Arial"/>
                <a:ea typeface="+mn-ea"/>
                <a:cs typeface="Arial"/>
              </a:rPr>
              <a:t>url</a:t>
            </a: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-pattern&gt;</a:t>
            </a: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    </a:t>
            </a:r>
            <a:r>
              <a:rPr kumimoji="0" lang="en-US" sz="1600" b="1" i="0" u="none" strike="noStrike" kern="1200" cap="none" spc="0" normalizeH="0" baseline="0" noProof="0" dirty="0">
                <a:ln>
                  <a:noFill/>
                </a:ln>
                <a:solidFill>
                  <a:srgbClr val="C0504D">
                    <a:lumMod val="75000"/>
                  </a:srgbClr>
                </a:solidFill>
                <a:effectLst/>
                <a:uLnTx/>
                <a:uFillTx/>
                <a:latin typeface="Arial"/>
                <a:ea typeface="+mn-ea"/>
                <a:cs typeface="Arial"/>
              </a:rPr>
              <a:t>&lt;/servlet-mapping</a:t>
            </a:r>
            <a:r>
              <a:rPr kumimoji="0" lang="en-US" sz="1600" b="1" i="0" u="none" strike="noStrike" kern="1200" cap="none" spc="0" normalizeH="0" baseline="0" noProof="0" dirty="0" smtClean="0">
                <a:ln>
                  <a:noFill/>
                </a:ln>
                <a:solidFill>
                  <a:srgbClr val="C0504D">
                    <a:lumMod val="75000"/>
                  </a:srgbClr>
                </a:solidFill>
                <a:effectLst/>
                <a:uLnTx/>
                <a:uFillTx/>
                <a:latin typeface="Arial"/>
                <a:ea typeface="+mn-ea"/>
                <a:cs typeface="Arial"/>
              </a:rPr>
              <a:t>&gt;</a:t>
            </a:r>
            <a:endParaRPr kumimoji="0" lang="en-US" sz="1600" b="1" i="1" u="none" strike="noStrike" kern="1200" cap="none" spc="0" normalizeH="0" baseline="0" noProof="0" dirty="0">
              <a:ln>
                <a:noFill/>
              </a:ln>
              <a:solidFill>
                <a:prstClr val="white">
                  <a:lumMod val="75000"/>
                </a:prstClr>
              </a:solidFill>
              <a:effectLst/>
              <a:uLnTx/>
              <a:uFillTx/>
              <a:latin typeface="Arial"/>
              <a:ea typeface="+mn-ea"/>
              <a:cs typeface="Arial"/>
            </a:endParaRPr>
          </a:p>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dirty="0">
                <a:ln>
                  <a:noFill/>
                </a:ln>
                <a:solidFill>
                  <a:srgbClr val="4F81BD">
                    <a:lumMod val="75000"/>
                  </a:srgbClr>
                </a:solidFill>
                <a:effectLst/>
                <a:uLnTx/>
                <a:uFillTx/>
                <a:latin typeface="Arial"/>
                <a:ea typeface="+mn-ea"/>
                <a:cs typeface="Arial"/>
              </a:rPr>
              <a:t>&lt;/web-app&gt;</a:t>
            </a:r>
            <a:endParaRPr kumimoji="0" lang="en-US" sz="1600" b="1" i="0" u="none" strike="noStrike" kern="1200" cap="none" spc="0" normalizeH="0" baseline="0" noProof="0" dirty="0" smtClean="0">
              <a:ln>
                <a:noFill/>
              </a:ln>
              <a:solidFill>
                <a:srgbClr val="4F81BD">
                  <a:lumMod val="75000"/>
                </a:srgbClr>
              </a:solidFill>
              <a:effectLst/>
              <a:uLnTx/>
              <a:uFillTx/>
              <a:latin typeface="Arial"/>
              <a:ea typeface="+mn-ea"/>
              <a:cs typeface="Arial"/>
            </a:endParaRPr>
          </a:p>
        </p:txBody>
      </p:sp>
      <p:sp>
        <p:nvSpPr>
          <p:cNvPr id="13" name="TextBox 12"/>
          <p:cNvSpPr txBox="1"/>
          <p:nvPr/>
        </p:nvSpPr>
        <p:spPr bwMode="auto">
          <a:xfrm>
            <a:off x="512586" y="1936550"/>
            <a:ext cx="8174214" cy="400110"/>
          </a:xfrm>
          <a:prstGeom prst="rect">
            <a:avLst/>
          </a:prstGeom>
          <a:noFill/>
          <a:ln w="9525">
            <a:solidFill>
              <a:srgbClr val="4F81BD"/>
            </a:solidFill>
            <a:miter lim="800000"/>
            <a:headEnd/>
            <a:tailEnd/>
          </a:ln>
        </p:spPr>
        <p:txBody>
          <a:bodyPr vert="horz" wrap="none" lIns="91440" tIns="45720" rIns="91440" bIns="45720" numCol="1" rtlCol="0" anchor="t" anchorCtr="0" compatLnSpc="1">
            <a:prstTxWarp prst="textNoShape">
              <a:avLst/>
            </a:prstTxWarp>
            <a:noAutofit/>
          </a:bodyPr>
          <a:lstStyle/>
          <a:p>
            <a:pPr marL="0" marR="0" lvl="0" indent="0" defTabSz="45720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smtClean="0">
                <a:ln>
                  <a:noFill/>
                </a:ln>
                <a:solidFill>
                  <a:srgbClr val="4F81BD"/>
                </a:solidFill>
                <a:effectLst/>
                <a:uLnTx/>
                <a:uFillTx/>
                <a:latin typeface="Arial"/>
                <a:cs typeface="Arial"/>
              </a:rPr>
              <a:t>http://localhost:8080/&lt;webapp_name&gt;/some_url</a:t>
            </a:r>
            <a:endParaRPr kumimoji="0" lang="ru-RU" sz="2000" b="0" i="0" u="none" strike="noStrike" kern="0" cap="none" spc="0" normalizeH="0" baseline="0" noProof="0" dirty="0" smtClean="0">
              <a:ln>
                <a:noFill/>
              </a:ln>
              <a:solidFill>
                <a:srgbClr val="4F81BD"/>
              </a:solidFill>
              <a:effectLst/>
              <a:uLnTx/>
              <a:uFillTx/>
              <a:latin typeface="Arial"/>
              <a:cs typeface="Arial"/>
            </a:endParaRPr>
          </a:p>
        </p:txBody>
      </p:sp>
      <p:sp>
        <p:nvSpPr>
          <p:cNvPr id="14" name="TextBox 13"/>
          <p:cNvSpPr txBox="1"/>
          <p:nvPr/>
        </p:nvSpPr>
        <p:spPr bwMode="auto">
          <a:xfrm>
            <a:off x="3429923" y="2331498"/>
            <a:ext cx="1919564"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ctr" defTabSz="457200">
              <a:spcBef>
                <a:spcPct val="20000"/>
              </a:spcBef>
              <a:buFont typeface="Arial" charset="0"/>
              <a:buNone/>
            </a:pPr>
            <a:r>
              <a:rPr lang="ru-RU" sz="2000" dirty="0" smtClean="0">
                <a:solidFill>
                  <a:prstClr val="black"/>
                </a:solidFill>
                <a:latin typeface="Arial"/>
                <a:cs typeface="Arial"/>
              </a:rPr>
              <a:t>тогда </a:t>
            </a:r>
            <a:r>
              <a:rPr lang="en-US" sz="2000" dirty="0" smtClean="0">
                <a:solidFill>
                  <a:prstClr val="black"/>
                </a:solidFill>
                <a:latin typeface="Arial"/>
                <a:cs typeface="Arial"/>
              </a:rPr>
              <a:t>web.xml:</a:t>
            </a:r>
            <a:endParaRPr lang="ru-RU" sz="2000" dirty="0" smtClean="0">
              <a:solidFill>
                <a:prstClr val="black"/>
              </a:solidFill>
              <a:latin typeface="Arial"/>
              <a:cs typeface="Arial"/>
            </a:endParaRPr>
          </a:p>
        </p:txBody>
      </p:sp>
    </p:spTree>
    <p:extLst>
      <p:ext uri="{BB962C8B-B14F-4D97-AF65-F5344CB8AC3E}">
        <p14:creationId xmlns:p14="http://schemas.microsoft.com/office/powerpoint/2010/main" val="359705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p:bldLst>
  </p:timing>
</p:sld>
</file>

<file path=ppt/theme/theme1.xml><?xml version="1.0" encoding="utf-8"?>
<a:theme xmlns:a="http://schemas.openxmlformats.org/drawingml/2006/main" name="ExS Theme">
  <a:themeElements>
    <a:clrScheme name="Exigen Color Palette">
      <a:dk1>
        <a:srgbClr val="474747"/>
      </a:dk1>
      <a:lt1>
        <a:srgbClr val="FFFFFF"/>
      </a:lt1>
      <a:dk2>
        <a:srgbClr val="474747"/>
      </a:dk2>
      <a:lt2>
        <a:srgbClr val="FFFFFF"/>
      </a:lt2>
      <a:accent1>
        <a:srgbClr val="0070C0"/>
      </a:accent1>
      <a:accent2>
        <a:srgbClr val="004F8A"/>
      </a:accent2>
      <a:accent3>
        <a:srgbClr val="1F9FFF"/>
      </a:accent3>
      <a:accent4>
        <a:srgbClr val="7FC9FF"/>
      </a:accent4>
      <a:accent5>
        <a:srgbClr val="BFE4FF"/>
      </a:accent5>
      <a:accent6>
        <a:srgbClr val="353535"/>
      </a:accent6>
      <a:hlink>
        <a:srgbClr val="40AFFF"/>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29785</TotalTime>
  <Words>2970</Words>
  <Application>Microsoft Office PowerPoint</Application>
  <PresentationFormat>Letter Paper (8.5x11 in)</PresentationFormat>
  <Paragraphs>535</Paragraphs>
  <Slides>39</Slides>
  <Notes>37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ExS Theme</vt:lpstr>
      <vt:lpstr>JSP </vt:lpstr>
      <vt:lpstr>Agenda</vt:lpstr>
      <vt:lpstr>3-х уровневая архитектура</vt:lpstr>
      <vt:lpstr>PowerPoint Presentation</vt:lpstr>
      <vt:lpstr>Servlet</vt:lpstr>
      <vt:lpstr>Пример сервлета</vt:lpstr>
      <vt:lpstr>Пример JSP</vt:lpstr>
      <vt:lpstr>Структура проекта с JSP</vt:lpstr>
      <vt:lpstr>Результат работы JSP</vt:lpstr>
      <vt:lpstr>JSP – это Servlet</vt:lpstr>
      <vt:lpstr>Forward из Servlet в JSP</vt:lpstr>
      <vt:lpstr>Forward из Servlet в JSP</vt:lpstr>
      <vt:lpstr>Модель MVC</vt:lpstr>
      <vt:lpstr>PowerPoint Presentation</vt:lpstr>
      <vt:lpstr>Директивы </vt:lpstr>
      <vt:lpstr>Expression Language</vt:lpstr>
      <vt:lpstr>Scopes</vt:lpstr>
      <vt:lpstr>Специальные объекты в JSP</vt:lpstr>
      <vt:lpstr>Expression Language: операторы</vt:lpstr>
      <vt:lpstr>JSTL</vt:lpstr>
      <vt:lpstr>JSTL: Core</vt:lpstr>
      <vt:lpstr>JSTL: Internationalization</vt:lpstr>
      <vt:lpstr>JSTL: Functions</vt:lpstr>
      <vt:lpstr>JSTL: dependency</vt:lpstr>
      <vt:lpstr>PowerPoint Presentation</vt:lpstr>
      <vt:lpstr>Использование других библиотек</vt:lpstr>
      <vt:lpstr>Создание тэгов</vt:lpstr>
      <vt:lpstr>Tag: JSP</vt:lpstr>
      <vt:lpstr>Tag: Tag class</vt:lpstr>
      <vt:lpstr>Tag: Tag class</vt:lpstr>
      <vt:lpstr>Tag: Tag class</vt:lpstr>
      <vt:lpstr>Tag: Function</vt:lpstr>
      <vt:lpstr>PowerPoint Presentation</vt:lpstr>
      <vt:lpstr>Scriptlets Examples</vt:lpstr>
      <vt:lpstr>JSF</vt:lpstr>
      <vt:lpstr>JSF vs MVC (servlet + jsp)</vt:lpstr>
      <vt:lpstr>JSF vs MVC (servlet + jsp)</vt:lpstr>
      <vt:lpstr>Ссылки</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PPT Template</dc:title>
  <dc:creator>Alexey Podolskiy</dc:creator>
  <cp:lastModifiedBy>Alexey Podolskiy</cp:lastModifiedBy>
  <cp:revision>1163</cp:revision>
  <cp:lastPrinted>2013-07-02T17:17:19Z</cp:lastPrinted>
  <dcterms:created xsi:type="dcterms:W3CDTF">2012-07-06T14:56:23Z</dcterms:created>
  <dcterms:modified xsi:type="dcterms:W3CDTF">2015-10-30T09:29:08Z</dcterms:modified>
</cp:coreProperties>
</file>