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43"/>
  </p:notesMasterIdLst>
  <p:sldIdLst>
    <p:sldId id="256" r:id="rId2"/>
    <p:sldId id="261" r:id="rId3"/>
    <p:sldId id="259" r:id="rId4"/>
    <p:sldId id="315" r:id="rId5"/>
    <p:sldId id="263" r:id="rId6"/>
    <p:sldId id="264" r:id="rId7"/>
    <p:sldId id="265" r:id="rId8"/>
    <p:sldId id="266" r:id="rId9"/>
    <p:sldId id="267" r:id="rId10"/>
    <p:sldId id="321" r:id="rId11"/>
    <p:sldId id="268" r:id="rId12"/>
    <p:sldId id="269" r:id="rId13"/>
    <p:sldId id="316" r:id="rId14"/>
    <p:sldId id="270" r:id="rId15"/>
    <p:sldId id="271" r:id="rId16"/>
    <p:sldId id="272" r:id="rId17"/>
    <p:sldId id="273" r:id="rId18"/>
    <p:sldId id="274" r:id="rId19"/>
    <p:sldId id="275" r:id="rId20"/>
    <p:sldId id="276" r:id="rId21"/>
    <p:sldId id="278" r:id="rId22"/>
    <p:sldId id="279" r:id="rId23"/>
    <p:sldId id="281" r:id="rId24"/>
    <p:sldId id="317" r:id="rId25"/>
    <p:sldId id="280" r:id="rId26"/>
    <p:sldId id="282" r:id="rId27"/>
    <p:sldId id="283" r:id="rId28"/>
    <p:sldId id="284" r:id="rId29"/>
    <p:sldId id="285" r:id="rId30"/>
    <p:sldId id="286" r:id="rId31"/>
    <p:sldId id="318" r:id="rId32"/>
    <p:sldId id="289" r:id="rId33"/>
    <p:sldId id="290" r:id="rId34"/>
    <p:sldId id="292" r:id="rId35"/>
    <p:sldId id="320" r:id="rId36"/>
    <p:sldId id="293" r:id="rId37"/>
    <p:sldId id="294" r:id="rId38"/>
    <p:sldId id="295" r:id="rId39"/>
    <p:sldId id="296" r:id="rId40"/>
    <p:sldId id="297" r:id="rId41"/>
    <p:sldId id="322" r:id="rId42"/>
  </p:sldIdLst>
  <p:sldSz cx="9144000" cy="6858000" type="letter"/>
  <p:notesSz cx="6858000" cy="9144000"/>
  <p:defaultTextStyle>
    <a:defPPr>
      <a:defRPr lang="ru-RU"/>
    </a:defPPr>
    <a:lvl1pPr algn="l" defTabSz="912813" rtl="0" fontAlgn="base">
      <a:spcBef>
        <a:spcPct val="0"/>
      </a:spcBef>
      <a:spcAft>
        <a:spcPct val="0"/>
      </a:spcAft>
      <a:defRPr kern="1200">
        <a:solidFill>
          <a:schemeClr val="tx1"/>
        </a:solidFill>
        <a:latin typeface="Arial" charset="0"/>
        <a:ea typeface="+mn-ea"/>
        <a:cs typeface="Arial" charset="0"/>
      </a:defRPr>
    </a:lvl1pPr>
    <a:lvl2pPr marL="455613" indent="1588" algn="l" defTabSz="912813" rtl="0" fontAlgn="base">
      <a:spcBef>
        <a:spcPct val="0"/>
      </a:spcBef>
      <a:spcAft>
        <a:spcPct val="0"/>
      </a:spcAft>
      <a:defRPr kern="1200">
        <a:solidFill>
          <a:schemeClr val="tx1"/>
        </a:solidFill>
        <a:latin typeface="Arial" charset="0"/>
        <a:ea typeface="+mn-ea"/>
        <a:cs typeface="Arial" charset="0"/>
      </a:defRPr>
    </a:lvl2pPr>
    <a:lvl3pPr marL="912813" indent="1588" algn="l" defTabSz="912813" rtl="0" fontAlgn="base">
      <a:spcBef>
        <a:spcPct val="0"/>
      </a:spcBef>
      <a:spcAft>
        <a:spcPct val="0"/>
      </a:spcAft>
      <a:defRPr kern="1200">
        <a:solidFill>
          <a:schemeClr val="tx1"/>
        </a:solidFill>
        <a:latin typeface="Arial" charset="0"/>
        <a:ea typeface="+mn-ea"/>
        <a:cs typeface="Arial" charset="0"/>
      </a:defRPr>
    </a:lvl3pPr>
    <a:lvl4pPr marL="1370013" indent="1588" algn="l" defTabSz="912813" rtl="0" fontAlgn="base">
      <a:spcBef>
        <a:spcPct val="0"/>
      </a:spcBef>
      <a:spcAft>
        <a:spcPct val="0"/>
      </a:spcAft>
      <a:defRPr kern="1200">
        <a:solidFill>
          <a:schemeClr val="tx1"/>
        </a:solidFill>
        <a:latin typeface="Arial" charset="0"/>
        <a:ea typeface="+mn-ea"/>
        <a:cs typeface="Arial" charset="0"/>
      </a:defRPr>
    </a:lvl4pPr>
    <a:lvl5pPr marL="1827213" indent="1588" algn="l" defTabSz="912813"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Yuri Shtivelman" initials="" lastIdx="9" clrIdx="0"/>
  <p:cmAuthor id="1" name=" " initials=""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8BD0"/>
    <a:srgbClr val="4085C8"/>
    <a:srgbClr val="5D5B14"/>
    <a:srgbClr val="868400"/>
    <a:srgbClr val="FF435E"/>
    <a:srgbClr val="FF92AC"/>
    <a:srgbClr val="0000F7"/>
    <a:srgbClr val="FD00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97" autoAdjust="0"/>
    <p:restoredTop sz="65009" autoAdjust="0"/>
  </p:normalViewPr>
  <p:slideViewPr>
    <p:cSldViewPr snapToGrid="0">
      <p:cViewPr>
        <p:scale>
          <a:sx n="50" d="100"/>
          <a:sy n="50" d="100"/>
        </p:scale>
        <p:origin x="-3504" y="-540"/>
      </p:cViewPr>
      <p:guideLst>
        <p:guide orient="horz" pos="714"/>
        <p:guide pos="52"/>
      </p:guideLst>
    </p:cSldViewPr>
  </p:slideViewPr>
  <p:outlineViewPr>
    <p:cViewPr>
      <p:scale>
        <a:sx n="33" d="100"/>
        <a:sy n="33" d="100"/>
      </p:scale>
      <p:origin x="0" y="204"/>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31" tIns="45716" rIns="91431" bIns="45716" rtlCol="0"/>
          <a:lstStyle>
            <a:lvl1pPr algn="l" defTabSz="914253"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31" tIns="45716" rIns="91431" bIns="45716" rtlCol="0"/>
          <a:lstStyle>
            <a:lvl1pPr algn="r" defTabSz="914253" fontAlgn="auto">
              <a:spcBef>
                <a:spcPts val="0"/>
              </a:spcBef>
              <a:spcAft>
                <a:spcPts val="0"/>
              </a:spcAft>
              <a:defRPr sz="1200">
                <a:latin typeface="+mn-lt"/>
                <a:cs typeface="+mn-cs"/>
              </a:defRPr>
            </a:lvl1pPr>
          </a:lstStyle>
          <a:p>
            <a:pPr>
              <a:defRPr/>
            </a:pPr>
            <a:fld id="{DF7F477B-7506-44B9-AF99-268D795BF2B3}" type="datetimeFigureOut">
              <a:rPr lang="en-US"/>
              <a:pPr>
                <a:defRPr/>
              </a:pPr>
              <a:t>10/19/2015</a:t>
            </a:fld>
            <a:endParaRPr lang="en-US" dirty="0"/>
          </a:p>
        </p:txBody>
      </p:sp>
      <p:sp>
        <p:nvSpPr>
          <p:cNvPr id="4" name="Slide Image Placeholder 3"/>
          <p:cNvSpPr>
            <a:spLocks noGrp="1" noRot="1" noChangeAspect="1"/>
          </p:cNvSpPr>
          <p:nvPr>
            <p:ph type="sldImg" idx="2"/>
          </p:nvPr>
        </p:nvSpPr>
        <p:spPr>
          <a:xfrm>
            <a:off x="1144588" y="685800"/>
            <a:ext cx="4570412" cy="3429000"/>
          </a:xfrm>
          <a:prstGeom prst="rect">
            <a:avLst/>
          </a:prstGeom>
          <a:noFill/>
          <a:ln w="12700">
            <a:solidFill>
              <a:prstClr val="black"/>
            </a:solidFill>
          </a:ln>
        </p:spPr>
        <p:txBody>
          <a:bodyPr vert="horz" lIns="91431" tIns="45716" rIns="91431" bIns="45716" rtlCol="0" anchor="ctr"/>
          <a:lstStyle/>
          <a:p>
            <a:pPr lvl="0"/>
            <a:endParaRPr lang="en-US" noProof="0" dirty="0"/>
          </a:p>
        </p:txBody>
      </p:sp>
      <p:sp>
        <p:nvSpPr>
          <p:cNvPr id="5" name="Notes Placeholder 4"/>
          <p:cNvSpPr>
            <a:spLocks noGrp="1"/>
          </p:cNvSpPr>
          <p:nvPr>
            <p:ph type="body" sz="quarter" idx="3"/>
          </p:nvPr>
        </p:nvSpPr>
        <p:spPr>
          <a:xfrm>
            <a:off x="685800" y="4343401"/>
            <a:ext cx="5486400" cy="4114800"/>
          </a:xfrm>
          <a:prstGeom prst="rect">
            <a:avLst/>
          </a:prstGeom>
        </p:spPr>
        <p:txBody>
          <a:bodyPr vert="horz" lIns="91431" tIns="45716" rIns="91431" bIns="45716"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31" tIns="45716" rIns="91431" bIns="45716" rtlCol="0" anchor="b"/>
          <a:lstStyle>
            <a:lvl1pPr algn="l" defTabSz="914253"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31" tIns="45716" rIns="91431" bIns="45716" rtlCol="0" anchor="b"/>
          <a:lstStyle>
            <a:lvl1pPr algn="r" defTabSz="914253" fontAlgn="auto">
              <a:spcBef>
                <a:spcPts val="0"/>
              </a:spcBef>
              <a:spcAft>
                <a:spcPts val="0"/>
              </a:spcAft>
              <a:defRPr sz="1200">
                <a:latin typeface="+mn-lt"/>
                <a:cs typeface="+mn-cs"/>
              </a:defRPr>
            </a:lvl1pPr>
          </a:lstStyle>
          <a:p>
            <a:pPr>
              <a:defRPr/>
            </a:pPr>
            <a:fld id="{57DC5EDA-BEC3-4932-8801-AEF9B9B3B442}" type="slidenum">
              <a:rPr lang="en-US"/>
              <a:pPr>
                <a:defRPr/>
              </a:pPr>
              <a:t>‹#›</a:t>
            </a:fld>
            <a:endParaRPr lang="en-US" dirty="0"/>
          </a:p>
        </p:txBody>
      </p:sp>
    </p:spTree>
    <p:extLst>
      <p:ext uri="{BB962C8B-B14F-4D97-AF65-F5344CB8AC3E}">
        <p14:creationId xmlns:p14="http://schemas.microsoft.com/office/powerpoint/2010/main" val="38777423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8" Type="http://schemas.openxmlformats.org/officeDocument/2006/relationships/hyperlink" Target="https://ru.wikipedia.org/wiki/%D0%9E%D1%82%D0%BA%D0%B0%D0%B7%D0%BE%D1%83%D1%81%D1%82%D0%BE%D0%B9%D1%87%D0%B8%D0%B2%D0%BE%D1%81%D1%82%D1%8C" TargetMode="External"/><Relationship Id="rId3" Type="http://schemas.openxmlformats.org/officeDocument/2006/relationships/hyperlink" Target="https://ru.wikipedia.org/wiki/%D0%90%D0%BD%D0%B3%D0%BB%D0%B8%D0%B9%D1%81%D0%BA%D0%B8%D0%B9_%D1%8F%D0%B7%D1%8B%D0%BA" TargetMode="External"/><Relationship Id="rId7" Type="http://schemas.openxmlformats.org/officeDocument/2006/relationships/hyperlink" Target="https://ru.wikipedia.org/wiki/%D0%9A%D0%BB%D0%B0%D1%81%D1%82%D0%B5%D1%80%D0%B8%D0%B7%D0%B0%D1%86%D0%B8%D1%8F"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ru.wikipedia.org/wiki/%D0%98%D0%BD%D1%82%D0%B5%D1%80%D1%84%D0%B5%D0%B9%D1%81_%D0%BF%D1%80%D0%B8%D0%BA%D0%BB%D0%B0%D0%B4%D0%BD%D0%BE%D0%B3%D0%BE_%D0%BF%D1%80%D0%BE%D0%B3%D1%80%D0%B0%D0%BC%D0%BC%D0%B8%D1%80%D0%BE%D0%B2%D0%B0%D0%BD%D0%B8%D1%8F" TargetMode="External"/><Relationship Id="rId5" Type="http://schemas.openxmlformats.org/officeDocument/2006/relationships/hyperlink" Target="https://en.wikipedia.org/wiki/software_framework" TargetMode="External"/><Relationship Id="rId10" Type="http://schemas.openxmlformats.org/officeDocument/2006/relationships/hyperlink" Target="https://ru.wikipedia.org/wiki/%D0%91%D0%B8%D0%B7%D0%BD%D0%B5%D1%81-%D0%BB%D0%BE%D0%B3%D0%B8%D0%BA%D0%B0" TargetMode="External"/><Relationship Id="rId4" Type="http://schemas.openxmlformats.org/officeDocument/2006/relationships/hyperlink" Target="https://en.wikipedia.org/wiki/application_server" TargetMode="External"/><Relationship Id="rId9" Type="http://schemas.openxmlformats.org/officeDocument/2006/relationships/hyperlink" Target="https://ru.wikipedia.org/wiki/%D0%91%D0%B0%D0%BB%D0%B0%D0%BD%D1%81%D0%B8%D1%80%D0%BE%D0%B2%D0%BA%D0%B0_%D0%BD%D0%B0%D0%B3%D1%80%D1%83%D0%B7%D0%BA%D0%B8" TargetMode="External"/></Relationships>
</file>

<file path=ppt/notesSlides/_rels/notesSlide18.xml.rels><?xml version="1.0" encoding="UTF-8" standalone="yes"?>
<Relationships xmlns="http://schemas.openxmlformats.org/package/2006/relationships"><Relationship Id="rId8" Type="http://schemas.openxmlformats.org/officeDocument/2006/relationships/hyperlink" Target="https://ru.wikipedia.org/wiki/%D0%9E%D1%82%D0%BA%D0%B0%D0%B7%D0%BE%D1%83%D1%81%D1%82%D0%BE%D0%B9%D1%87%D0%B8%D0%B2%D0%BE%D1%81%D1%82%D1%8C" TargetMode="External"/><Relationship Id="rId3" Type="http://schemas.openxmlformats.org/officeDocument/2006/relationships/hyperlink" Target="https://ru.wikipedia.org/wiki/%D0%90%D0%BD%D0%B3%D0%BB%D0%B8%D0%B9%D1%81%D0%BA%D0%B8%D0%B9_%D1%8F%D0%B7%D1%8B%D0%BA" TargetMode="External"/><Relationship Id="rId7" Type="http://schemas.openxmlformats.org/officeDocument/2006/relationships/hyperlink" Target="https://ru.wikipedia.org/wiki/%D0%9A%D0%BB%D0%B0%D1%81%D1%82%D0%B5%D1%80%D0%B8%D0%B7%D0%B0%D1%86%D0%B8%D1%8F"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ru.wikipedia.org/wiki/%D0%98%D0%BD%D1%82%D0%B5%D1%80%D1%84%D0%B5%D0%B9%D1%81_%D0%BF%D1%80%D0%B8%D0%BA%D0%BB%D0%B0%D0%B4%D0%BD%D0%BE%D0%B3%D0%BE_%D0%BF%D1%80%D0%BE%D0%B3%D1%80%D0%B0%D0%BC%D0%BC%D0%B8%D1%80%D0%BE%D0%B2%D0%B0%D0%BD%D0%B8%D1%8F" TargetMode="External"/><Relationship Id="rId5" Type="http://schemas.openxmlformats.org/officeDocument/2006/relationships/hyperlink" Target="https://en.wikipedia.org/wiki/software_framework" TargetMode="External"/><Relationship Id="rId10" Type="http://schemas.openxmlformats.org/officeDocument/2006/relationships/hyperlink" Target="https://ru.wikipedia.org/wiki/%D0%91%D0%B8%D0%B7%D0%BD%D0%B5%D1%81-%D0%BB%D0%BE%D0%B3%D0%B8%D0%BA%D0%B0" TargetMode="External"/><Relationship Id="rId4" Type="http://schemas.openxmlformats.org/officeDocument/2006/relationships/hyperlink" Target="https://en.wikipedia.org/wiki/application_server" TargetMode="External"/><Relationship Id="rId9" Type="http://schemas.openxmlformats.org/officeDocument/2006/relationships/hyperlink" Target="https://ru.wikipedia.org/wiki/%D0%91%D0%B0%D0%BB%D0%B0%D0%BD%D1%81%D0%B8%D1%80%D0%BE%D0%B2%D0%BA%D0%B0_%D0%BD%D0%B0%D0%B3%D1%80%D1%83%D0%B7%D0%BA%D0%B8"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1</a:t>
            </a:fld>
            <a:endParaRPr lang="en-US" dirty="0"/>
          </a:p>
        </p:txBody>
      </p:sp>
    </p:spTree>
    <p:extLst>
      <p:ext uri="{BB962C8B-B14F-4D97-AF65-F5344CB8AC3E}">
        <p14:creationId xmlns:p14="http://schemas.microsoft.com/office/powerpoint/2010/main" val="1302669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11</a:t>
            </a:fld>
            <a:endParaRPr lang="en-US" dirty="0"/>
          </a:p>
        </p:txBody>
      </p:sp>
    </p:spTree>
    <p:extLst>
      <p:ext uri="{BB962C8B-B14F-4D97-AF65-F5344CB8AC3E}">
        <p14:creationId xmlns:p14="http://schemas.microsoft.com/office/powerpoint/2010/main" val="3642614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55000" lnSpcReduction="20000"/>
          </a:bodyPr>
          <a:lstStyle/>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12</a:t>
            </a:fld>
            <a:endParaRPr lang="en-US" dirty="0"/>
          </a:p>
        </p:txBody>
      </p:sp>
    </p:spTree>
    <p:extLst>
      <p:ext uri="{BB962C8B-B14F-4D97-AF65-F5344CB8AC3E}">
        <p14:creationId xmlns:p14="http://schemas.microsoft.com/office/powerpoint/2010/main" val="2989517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Здесь объяснить, что такое динамическая страница.</a:t>
            </a:r>
          </a:p>
          <a:p>
            <a:endParaRPr lang="ru-RU" dirty="0" smtClean="0"/>
          </a:p>
          <a:p>
            <a:r>
              <a:rPr lang="en-US" dirty="0" smtClean="0"/>
              <a:t>Content may change based on</a:t>
            </a:r>
          </a:p>
          <a:p>
            <a:pPr lvl="1"/>
            <a:r>
              <a:rPr lang="en-US" dirty="0" smtClean="0"/>
              <a:t>identity of the user</a:t>
            </a:r>
          </a:p>
          <a:p>
            <a:pPr lvl="1"/>
            <a:r>
              <a:rPr lang="en-US" dirty="0" smtClean="0"/>
              <a:t>user’s browser type</a:t>
            </a:r>
          </a:p>
          <a:p>
            <a:pPr lvl="1"/>
            <a:r>
              <a:rPr lang="en-US" dirty="0" smtClean="0"/>
              <a:t>information provided by the user</a:t>
            </a:r>
          </a:p>
          <a:p>
            <a:pPr lvl="1"/>
            <a:r>
              <a:rPr lang="en-US" dirty="0" smtClean="0"/>
              <a:t>selections made by the user</a:t>
            </a:r>
          </a:p>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13</a:t>
            </a:fld>
            <a:endParaRPr lang="en-US" dirty="0"/>
          </a:p>
        </p:txBody>
      </p:sp>
    </p:spTree>
    <p:extLst>
      <p:ext uri="{BB962C8B-B14F-4D97-AF65-F5344CB8AC3E}">
        <p14:creationId xmlns:p14="http://schemas.microsoft.com/office/powerpoint/2010/main" val="1757267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14</a:t>
            </a:fld>
            <a:endParaRPr lang="en-US" dirty="0"/>
          </a:p>
        </p:txBody>
      </p:sp>
    </p:spTree>
    <p:extLst>
      <p:ext uri="{BB962C8B-B14F-4D97-AF65-F5344CB8AC3E}">
        <p14:creationId xmlns:p14="http://schemas.microsoft.com/office/powerpoint/2010/main" val="1814421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err="1" smtClean="0"/>
              <a:t>Java</a:t>
            </a:r>
            <a:r>
              <a:rPr lang="ru-RU" dirty="0" smtClean="0"/>
              <a:t>-класс, выполняющийся на стороне сервера и расширяющей функциональные возможности сервера</a:t>
            </a:r>
          </a:p>
          <a:p>
            <a:r>
              <a:rPr lang="ru-RU" dirty="0" smtClean="0"/>
              <a:t>Взаимодействует с клиентами посредством принципа запрос-ответ</a:t>
            </a:r>
          </a:p>
          <a:p>
            <a:r>
              <a:rPr lang="ru-RU" dirty="0" smtClean="0"/>
              <a:t>Реализует </a:t>
            </a:r>
            <a:r>
              <a:rPr lang="ru-RU" dirty="0" err="1" smtClean="0"/>
              <a:t>Servlet</a:t>
            </a:r>
            <a:r>
              <a:rPr lang="ru-RU" dirty="0" smtClean="0"/>
              <a:t> интерфейс, который определяет методы жизненного цикла</a:t>
            </a:r>
          </a:p>
          <a:p>
            <a:endParaRPr lang="ru-RU" sz="1200" dirty="0" smtClean="0"/>
          </a:p>
          <a:p>
            <a:r>
              <a:rPr lang="ru-RU" sz="1200" dirty="0" err="1" smtClean="0"/>
              <a:t>Сервлеты</a:t>
            </a:r>
            <a:r>
              <a:rPr lang="ru-RU" sz="1200" dirty="0" smtClean="0"/>
              <a:t> могут отвечать на запросы любого типа.</a:t>
            </a:r>
            <a:endParaRPr lang="en-US" sz="1200" dirty="0" smtClean="0"/>
          </a:p>
          <a:p>
            <a:r>
              <a:rPr lang="ru-RU" sz="1200" dirty="0" err="1" smtClean="0"/>
              <a:t>Сервлеты</a:t>
            </a:r>
            <a:r>
              <a:rPr lang="ru-RU" sz="1200" dirty="0" smtClean="0"/>
              <a:t> часто используются для приложений, размещаемых на </a:t>
            </a:r>
            <a:r>
              <a:rPr lang="en-US" sz="1200" dirty="0" smtClean="0"/>
              <a:t>Web-</a:t>
            </a:r>
            <a:r>
              <a:rPr lang="ru-RU" sz="1200" dirty="0" smtClean="0"/>
              <a:t>серверах. Для таких приложений технология </a:t>
            </a:r>
            <a:r>
              <a:rPr lang="en-US" sz="1200" dirty="0" smtClean="0"/>
              <a:t>Java Servlet</a:t>
            </a:r>
            <a:r>
              <a:rPr lang="ru-RU" sz="1200" dirty="0" smtClean="0"/>
              <a:t> определяет специфические </a:t>
            </a:r>
            <a:r>
              <a:rPr lang="en-US" sz="1200" dirty="0" smtClean="0"/>
              <a:t> </a:t>
            </a:r>
            <a:r>
              <a:rPr lang="ru-RU" sz="1200" dirty="0" smtClean="0"/>
              <a:t>классы </a:t>
            </a:r>
            <a:r>
              <a:rPr lang="en-US" sz="1200" dirty="0" smtClean="0"/>
              <a:t>HTTP</a:t>
            </a:r>
            <a:r>
              <a:rPr lang="ru-RU" sz="1200" dirty="0" smtClean="0"/>
              <a:t> </a:t>
            </a:r>
            <a:r>
              <a:rPr lang="en-US" sz="1200" dirty="0" smtClean="0"/>
              <a:t>servlet</a:t>
            </a:r>
            <a:r>
              <a:rPr lang="ru-RU" sz="1200" dirty="0" smtClean="0"/>
              <a:t> </a:t>
            </a:r>
            <a:r>
              <a:rPr lang="en-US" sz="1200" dirty="0" smtClean="0"/>
              <a:t> (</a:t>
            </a:r>
            <a:r>
              <a:rPr lang="ru-RU" sz="1200" dirty="0" smtClean="0"/>
              <a:t>Мы будем рассматривать, в основном, именно эти классы</a:t>
            </a:r>
            <a:r>
              <a:rPr lang="en-US" sz="1200" dirty="0" smtClean="0"/>
              <a:t>)</a:t>
            </a:r>
            <a:r>
              <a:rPr lang="ru-RU" sz="1200" dirty="0" smtClean="0"/>
              <a:t>.</a:t>
            </a:r>
          </a:p>
          <a:p>
            <a:endParaRPr lang="ru-RU" dirty="0" smtClean="0"/>
          </a:p>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15</a:t>
            </a:fld>
            <a:endParaRPr lang="en-US" dirty="0"/>
          </a:p>
        </p:txBody>
      </p:sp>
    </p:spTree>
    <p:extLst>
      <p:ext uri="{BB962C8B-B14F-4D97-AF65-F5344CB8AC3E}">
        <p14:creationId xmlns:p14="http://schemas.microsoft.com/office/powerpoint/2010/main" val="2996630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10000"/>
          </a:bodyPr>
          <a:lstStyle/>
          <a:p>
            <a:pPr>
              <a:lnSpc>
                <a:spcPct val="90000"/>
              </a:lnSpc>
            </a:pPr>
            <a:r>
              <a:rPr lang="ru-RU" dirty="0" smtClean="0"/>
              <a:t>Чаще всего используются один или 2 метода </a:t>
            </a:r>
            <a:r>
              <a:rPr lang="en-US" dirty="0" err="1" smtClean="0">
                <a:solidFill>
                  <a:schemeClr val="tx1"/>
                </a:solidFill>
              </a:rPr>
              <a:t>doGet</a:t>
            </a:r>
            <a:r>
              <a:rPr lang="en-US" dirty="0" smtClean="0">
                <a:solidFill>
                  <a:schemeClr val="tx1"/>
                </a:solidFill>
              </a:rPr>
              <a:t>()</a:t>
            </a:r>
            <a:r>
              <a:rPr lang="en-US" dirty="0" smtClean="0"/>
              <a:t> </a:t>
            </a:r>
            <a:r>
              <a:rPr lang="ru-RU" dirty="0" smtClean="0"/>
              <a:t>и </a:t>
            </a:r>
            <a:r>
              <a:rPr lang="en-US" dirty="0" err="1" smtClean="0">
                <a:solidFill>
                  <a:schemeClr val="tx1"/>
                </a:solidFill>
              </a:rPr>
              <a:t>doPost</a:t>
            </a:r>
            <a:r>
              <a:rPr lang="en-US" dirty="0" smtClean="0">
                <a:solidFill>
                  <a:schemeClr val="tx1"/>
                </a:solidFill>
              </a:rPr>
              <a:t>()</a:t>
            </a:r>
          </a:p>
          <a:p>
            <a:pPr>
              <a:lnSpc>
                <a:spcPct val="90000"/>
              </a:lnSpc>
            </a:pPr>
            <a:r>
              <a:rPr lang="ru-RU" dirty="0" smtClean="0"/>
              <a:t>В примере используется метод </a:t>
            </a:r>
            <a:r>
              <a:rPr lang="en-US" dirty="0" err="1" smtClean="0">
                <a:solidFill>
                  <a:schemeClr val="tx1"/>
                </a:solidFill>
              </a:rPr>
              <a:t>doGet</a:t>
            </a:r>
            <a:r>
              <a:rPr lang="en-US" dirty="0" smtClean="0"/>
              <a:t> – </a:t>
            </a:r>
            <a:r>
              <a:rPr lang="ru-RU" dirty="0" smtClean="0"/>
              <a:t>это значит что отсылаемая обратно информация будет отображена в браузере клиента </a:t>
            </a:r>
          </a:p>
          <a:p>
            <a:endParaRPr lang="ru-RU" b="1" dirty="0" smtClean="0"/>
          </a:p>
          <a:p>
            <a:endParaRPr lang="ru-RU" b="1" dirty="0" smtClean="0"/>
          </a:p>
          <a:p>
            <a:pPr marL="609600" indent="-609600">
              <a:buFontTx/>
              <a:buNone/>
            </a:pPr>
            <a:r>
              <a:rPr lang="ru-RU" b="1" dirty="0" smtClean="0"/>
              <a:t>1 Установить </a:t>
            </a:r>
            <a:r>
              <a:rPr lang="en-US" b="1" dirty="0" smtClean="0"/>
              <a:t>MIME type</a:t>
            </a:r>
            <a:endParaRPr lang="ru-RU" b="1" dirty="0" smtClean="0"/>
          </a:p>
          <a:p>
            <a:pPr marL="609600" indent="-609600">
              <a:buFontTx/>
              <a:buNone/>
            </a:pPr>
            <a:r>
              <a:rPr lang="ru-RU" dirty="0" smtClean="0"/>
              <a:t>      Устанавливаем в заголовке тип возвращаемого ответа (</a:t>
            </a:r>
            <a:r>
              <a:rPr lang="en-US" dirty="0" smtClean="0"/>
              <a:t>image/jpeg, audio/wav</a:t>
            </a:r>
            <a:r>
              <a:rPr lang="ru-RU" dirty="0" smtClean="0"/>
              <a:t>)</a:t>
            </a:r>
            <a:r>
              <a:rPr lang="en-US" dirty="0" smtClean="0"/>
              <a:t>. </a:t>
            </a:r>
            <a:r>
              <a:rPr lang="ru-RU" dirty="0" smtClean="0"/>
              <a:t>В большинстве случаев будет </a:t>
            </a:r>
            <a:r>
              <a:rPr lang="en-US" dirty="0" smtClean="0"/>
              <a:t>text/html, </a:t>
            </a:r>
            <a:r>
              <a:rPr lang="ru-RU" dirty="0" smtClean="0"/>
              <a:t>означающий что ответом на запрос будет </a:t>
            </a:r>
            <a:r>
              <a:rPr lang="en-US" dirty="0" smtClean="0"/>
              <a:t>HTML </a:t>
            </a:r>
            <a:r>
              <a:rPr lang="ru-RU" dirty="0" smtClean="0"/>
              <a:t>документ</a:t>
            </a:r>
          </a:p>
          <a:p>
            <a:pPr marL="609600" indent="-609600">
              <a:buFontTx/>
              <a:buNone/>
            </a:pPr>
            <a:endParaRPr lang="ru-RU" dirty="0" smtClean="0"/>
          </a:p>
          <a:p>
            <a:pPr marL="609600" indent="-609600">
              <a:buFontTx/>
              <a:buNone/>
            </a:pPr>
            <a:r>
              <a:rPr lang="ru-RU" dirty="0" smtClean="0"/>
              <a:t>      Метод </a:t>
            </a:r>
            <a:r>
              <a:rPr lang="en-US" dirty="0" err="1" smtClean="0">
                <a:solidFill>
                  <a:schemeClr val="tx1"/>
                </a:solidFill>
              </a:rPr>
              <a:t>setContentType</a:t>
            </a:r>
            <a:r>
              <a:rPr lang="en-US" dirty="0" smtClean="0">
                <a:solidFill>
                  <a:schemeClr val="tx1"/>
                </a:solidFill>
              </a:rPr>
              <a:t>(String)</a:t>
            </a:r>
            <a:endParaRPr lang="ru-RU" dirty="0" smtClean="0">
              <a:solidFill>
                <a:schemeClr val="tx1"/>
              </a:solidFill>
            </a:endParaRPr>
          </a:p>
          <a:p>
            <a:pPr marL="609600" indent="-609600">
              <a:lnSpc>
                <a:spcPct val="90000"/>
              </a:lnSpc>
              <a:buFontTx/>
              <a:buNone/>
            </a:pPr>
            <a:r>
              <a:rPr lang="ru-RU" b="1" dirty="0" smtClean="0"/>
              <a:t>2 Установить значения полей заголовка </a:t>
            </a:r>
            <a:r>
              <a:rPr lang="en-US" b="1" dirty="0" smtClean="0"/>
              <a:t>HTTP</a:t>
            </a:r>
            <a:endParaRPr lang="ru-RU" b="1" dirty="0" smtClean="0"/>
          </a:p>
          <a:p>
            <a:pPr marL="609600" indent="-609600">
              <a:lnSpc>
                <a:spcPct val="90000"/>
              </a:lnSpc>
              <a:buFontTx/>
              <a:buNone/>
            </a:pPr>
            <a:r>
              <a:rPr lang="ru-RU" dirty="0" smtClean="0"/>
              <a:t>      Это полезно, например, чтобы запретить кэширование браузером и сервером страницы с ответом. </a:t>
            </a:r>
          </a:p>
          <a:p>
            <a:pPr marL="609600" indent="-609600">
              <a:lnSpc>
                <a:spcPct val="90000"/>
              </a:lnSpc>
              <a:buFontTx/>
              <a:buNone/>
            </a:pPr>
            <a:r>
              <a:rPr lang="ru-RU" dirty="0" smtClean="0"/>
              <a:t>	</a:t>
            </a:r>
            <a:r>
              <a:rPr lang="ru-RU" b="1" dirty="0" smtClean="0">
                <a:solidFill>
                  <a:srgbClr val="A50021"/>
                </a:solidFill>
              </a:rPr>
              <a:t>Установки заголовка выполняются раньше, чем в выходной поток </a:t>
            </a:r>
            <a:r>
              <a:rPr lang="ru-RU" b="1" dirty="0" err="1" smtClean="0">
                <a:solidFill>
                  <a:srgbClr val="A50021"/>
                </a:solidFill>
              </a:rPr>
              <a:t>сервлета</a:t>
            </a:r>
            <a:r>
              <a:rPr lang="ru-RU" b="1" dirty="0" smtClean="0">
                <a:solidFill>
                  <a:srgbClr val="A50021"/>
                </a:solidFill>
              </a:rPr>
              <a:t> будет что-либо записано</a:t>
            </a:r>
          </a:p>
          <a:p>
            <a:pPr marL="609600" indent="-609600">
              <a:lnSpc>
                <a:spcPct val="90000"/>
              </a:lnSpc>
              <a:buFontTx/>
              <a:buNone/>
            </a:pPr>
            <a:endParaRPr lang="ru-RU" dirty="0" smtClean="0"/>
          </a:p>
          <a:p>
            <a:pPr marL="609600" indent="-609600">
              <a:lnSpc>
                <a:spcPct val="90000"/>
              </a:lnSpc>
              <a:buFontTx/>
              <a:buNone/>
            </a:pPr>
            <a:r>
              <a:rPr lang="ru-RU" dirty="0" smtClean="0"/>
              <a:t>      Метод </a:t>
            </a:r>
            <a:r>
              <a:rPr lang="en-US" dirty="0" err="1" smtClean="0">
                <a:solidFill>
                  <a:schemeClr val="tx1"/>
                </a:solidFill>
              </a:rPr>
              <a:t>setHeader</a:t>
            </a:r>
            <a:r>
              <a:rPr lang="en-US" dirty="0" smtClean="0">
                <a:solidFill>
                  <a:schemeClr val="tx1"/>
                </a:solidFill>
              </a:rPr>
              <a:t>(String, String)</a:t>
            </a:r>
            <a:endParaRPr lang="ru-RU" dirty="0" smtClean="0">
              <a:solidFill>
                <a:schemeClr val="tx1"/>
              </a:solidFill>
            </a:endParaRPr>
          </a:p>
          <a:p>
            <a:endParaRPr lang="ru-RU" b="1" dirty="0" smtClean="0"/>
          </a:p>
          <a:p>
            <a:pPr marL="609600" indent="-609600">
              <a:buFontTx/>
              <a:buNone/>
            </a:pPr>
            <a:r>
              <a:rPr lang="en-US" b="1" dirty="0" smtClean="0"/>
              <a:t>3</a:t>
            </a:r>
            <a:r>
              <a:rPr lang="ru-RU" b="1" dirty="0" smtClean="0"/>
              <a:t>.1</a:t>
            </a:r>
            <a:r>
              <a:rPr lang="en-US" b="1" dirty="0" smtClean="0"/>
              <a:t> </a:t>
            </a:r>
            <a:r>
              <a:rPr lang="ru-RU" b="1" dirty="0" smtClean="0"/>
              <a:t>Получить</a:t>
            </a:r>
            <a:r>
              <a:rPr lang="en-US" b="1" dirty="0" smtClean="0"/>
              <a:t> </a:t>
            </a:r>
            <a:r>
              <a:rPr lang="ru-RU" b="1" dirty="0" smtClean="0"/>
              <a:t>объект класса </a:t>
            </a:r>
            <a:r>
              <a:rPr lang="en-US" b="1" dirty="0" err="1" smtClean="0"/>
              <a:t>PrintWriter</a:t>
            </a:r>
            <a:r>
              <a:rPr lang="en-US" b="1" dirty="0" smtClean="0"/>
              <a:t> </a:t>
            </a:r>
            <a:r>
              <a:rPr lang="ru-RU" b="1" dirty="0" smtClean="0"/>
              <a:t>или </a:t>
            </a:r>
            <a:r>
              <a:rPr lang="en-US" b="1" dirty="0" err="1" smtClean="0"/>
              <a:t>OutputStream</a:t>
            </a:r>
            <a:r>
              <a:rPr lang="en-US" b="1" dirty="0" smtClean="0"/>
              <a:t> </a:t>
            </a:r>
            <a:r>
              <a:rPr lang="ru-RU" b="1" dirty="0" smtClean="0"/>
              <a:t>и записать данные тела ответа</a:t>
            </a:r>
          </a:p>
          <a:p>
            <a:pPr marL="609600" indent="-609600">
              <a:buFontTx/>
              <a:buNone/>
            </a:pPr>
            <a:r>
              <a:rPr lang="ru-RU" dirty="0" smtClean="0"/>
              <a:t>      Здесь мы непосредственно осуществляем вывод в выходной поток </a:t>
            </a:r>
            <a:r>
              <a:rPr lang="ru-RU" dirty="0" err="1" smtClean="0"/>
              <a:t>сервлета</a:t>
            </a:r>
            <a:r>
              <a:rPr lang="ru-RU" dirty="0" smtClean="0"/>
              <a:t> тела </a:t>
            </a:r>
            <a:r>
              <a:rPr lang="en-US" dirty="0" smtClean="0"/>
              <a:t>HTTP </a:t>
            </a:r>
            <a:r>
              <a:rPr lang="ru-RU" dirty="0" smtClean="0"/>
              <a:t>запроса</a:t>
            </a:r>
          </a:p>
          <a:p>
            <a:pPr marL="609600" indent="-609600">
              <a:buFontTx/>
              <a:buNone/>
            </a:pPr>
            <a:endParaRPr lang="ru-RU" dirty="0" smtClean="0"/>
          </a:p>
          <a:p>
            <a:pPr marL="609600" indent="-609600">
              <a:buFontTx/>
              <a:buNone/>
            </a:pPr>
            <a:r>
              <a:rPr lang="ru-RU" dirty="0" smtClean="0"/>
              <a:t>      Методы </a:t>
            </a:r>
            <a:r>
              <a:rPr lang="en-US" dirty="0" err="1" smtClean="0">
                <a:solidFill>
                  <a:schemeClr val="tx1"/>
                </a:solidFill>
              </a:rPr>
              <a:t>getWriter</a:t>
            </a:r>
            <a:r>
              <a:rPr lang="en-US" dirty="0" smtClean="0">
                <a:solidFill>
                  <a:schemeClr val="tx1"/>
                </a:solidFill>
              </a:rPr>
              <a:t>()</a:t>
            </a:r>
            <a:r>
              <a:rPr lang="en-US" dirty="0" smtClean="0"/>
              <a:t> </a:t>
            </a:r>
            <a:r>
              <a:rPr lang="ru-RU" dirty="0" smtClean="0"/>
              <a:t>и </a:t>
            </a:r>
            <a:r>
              <a:rPr lang="en-US" dirty="0" err="1" smtClean="0">
                <a:solidFill>
                  <a:schemeClr val="tx1"/>
                </a:solidFill>
              </a:rPr>
              <a:t>getOutputStream</a:t>
            </a:r>
            <a:r>
              <a:rPr lang="ru-RU" dirty="0" smtClean="0">
                <a:solidFill>
                  <a:schemeClr val="tx1"/>
                </a:solidFill>
              </a:rPr>
              <a:t>()</a:t>
            </a:r>
          </a:p>
          <a:p>
            <a:endParaRPr lang="ru-RU" b="1" dirty="0" smtClean="0"/>
          </a:p>
          <a:p>
            <a:endParaRPr lang="ru-RU" b="1" dirty="0" smtClean="0"/>
          </a:p>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16</a:t>
            </a:fld>
            <a:endParaRPr lang="en-US" dirty="0"/>
          </a:p>
        </p:txBody>
      </p:sp>
    </p:spTree>
    <p:extLst>
      <p:ext uri="{BB962C8B-B14F-4D97-AF65-F5344CB8AC3E}">
        <p14:creationId xmlns:p14="http://schemas.microsoft.com/office/powerpoint/2010/main" val="1425189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457200" marR="0" lvl="1" indent="0" algn="l" defTabSz="914400" rtl="0" eaLnBrk="0" fontAlgn="base" latinLnBrk="0" hangingPunct="0">
              <a:lnSpc>
                <a:spcPct val="100000"/>
              </a:lnSpc>
              <a:spcBef>
                <a:spcPct val="30000"/>
              </a:spcBef>
              <a:spcAft>
                <a:spcPct val="0"/>
              </a:spcAft>
              <a:buClrTx/>
              <a:buSzTx/>
              <a:buFontTx/>
              <a:buNone/>
              <a:tabLst/>
              <a:defRPr/>
            </a:pPr>
            <a:endParaRPr lang="ru-RU" dirty="0" smtClean="0">
              <a:latin typeface="Courier New" pitchFamily="49" charset="0"/>
              <a:cs typeface="Courier New"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ru-RU" dirty="0" smtClean="0"/>
              <a:t>Пакеты </a:t>
            </a:r>
            <a:r>
              <a:rPr lang="ru-RU" dirty="0" err="1" smtClean="0"/>
              <a:t>javax.servlet</a:t>
            </a:r>
            <a:r>
              <a:rPr lang="ru-RU" dirty="0" smtClean="0"/>
              <a:t> и </a:t>
            </a:r>
            <a:r>
              <a:rPr lang="ru-RU" dirty="0" err="1" smtClean="0"/>
              <a:t>javax.servlet.http</a:t>
            </a:r>
            <a:r>
              <a:rPr lang="ru-RU" dirty="0" smtClean="0"/>
              <a:t> обеспечивают интерфейсы и классы для создания </a:t>
            </a:r>
            <a:r>
              <a:rPr lang="ru-RU" dirty="0" err="1" smtClean="0"/>
              <a:t>сервлетов</a:t>
            </a:r>
            <a:r>
              <a:rPr lang="ru-RU" dirty="0" smtClean="0"/>
              <a:t>. </a:t>
            </a:r>
          </a:p>
          <a:p>
            <a:r>
              <a:rPr lang="ru-RU" dirty="0" smtClean="0">
                <a:latin typeface="Courier New" pitchFamily="49" charset="0"/>
                <a:cs typeface="Courier New" pitchFamily="49" charset="0"/>
              </a:rPr>
              <a:t> </a:t>
            </a:r>
          </a:p>
          <a:p>
            <a:endParaRPr lang="ru-RU" dirty="0" smtClean="0">
              <a:latin typeface="Courier New" pitchFamily="49" charset="0"/>
              <a:cs typeface="Courier New" pitchFamily="49" charset="0"/>
            </a:endParaRPr>
          </a:p>
          <a:p>
            <a:r>
              <a:rPr lang="ru-RU" dirty="0" smtClean="0"/>
              <a:t>Базовые классы</a:t>
            </a:r>
            <a:r>
              <a:rPr lang="en-US" dirty="0" smtClean="0"/>
              <a:t>:</a:t>
            </a:r>
          </a:p>
          <a:p>
            <a:pPr lvl="1"/>
            <a:r>
              <a:rPr lang="en-US" b="1" dirty="0" smtClean="0">
                <a:latin typeface="Courier New" pitchFamily="49" charset="0"/>
              </a:rPr>
              <a:t>Servlet</a:t>
            </a:r>
            <a:r>
              <a:rPr lang="en-US" dirty="0" smtClean="0"/>
              <a:t> – </a:t>
            </a:r>
            <a:r>
              <a:rPr lang="ru-RU" dirty="0" smtClean="0"/>
              <a:t>все </a:t>
            </a:r>
            <a:r>
              <a:rPr lang="ru-RU" dirty="0" err="1" smtClean="0"/>
              <a:t>сервлеты</a:t>
            </a:r>
            <a:r>
              <a:rPr lang="ru-RU" dirty="0" smtClean="0"/>
              <a:t> должны расширять этот класс, который определяет </a:t>
            </a:r>
            <a:r>
              <a:rPr lang="en-US" dirty="0" smtClean="0"/>
              <a:t>life-cycle methods</a:t>
            </a:r>
            <a:r>
              <a:rPr lang="ru-RU" dirty="0" smtClean="0"/>
              <a:t> (методы жизненного цикла)</a:t>
            </a:r>
            <a:endParaRPr lang="en-US" dirty="0" smtClean="0"/>
          </a:p>
          <a:p>
            <a:pPr lvl="1"/>
            <a:r>
              <a:rPr lang="en-US" b="1" dirty="0" err="1" smtClean="0">
                <a:latin typeface="Courier New" pitchFamily="49" charset="0"/>
              </a:rPr>
              <a:t>GenericServlet</a:t>
            </a:r>
            <a:r>
              <a:rPr lang="en-US" dirty="0" smtClean="0"/>
              <a:t> – </a:t>
            </a:r>
            <a:r>
              <a:rPr lang="ru-RU" dirty="0" smtClean="0"/>
              <a:t>реализует общий сервис (</a:t>
            </a:r>
            <a:r>
              <a:rPr lang="en-US" dirty="0" smtClean="0"/>
              <a:t>generic service</a:t>
            </a:r>
            <a:r>
              <a:rPr lang="ru-RU" dirty="0" smtClean="0"/>
              <a:t>)</a:t>
            </a:r>
            <a:endParaRPr lang="en-US" dirty="0" smtClean="0"/>
          </a:p>
          <a:p>
            <a:pPr lvl="1"/>
            <a:r>
              <a:rPr lang="en-US" b="1" dirty="0" err="1" smtClean="0">
                <a:latin typeface="Courier New" pitchFamily="49" charset="0"/>
              </a:rPr>
              <a:t>HttpServlet</a:t>
            </a:r>
            <a:r>
              <a:rPr lang="en-US" dirty="0" smtClean="0"/>
              <a:t> – </a:t>
            </a:r>
            <a:r>
              <a:rPr lang="ru-RU" dirty="0" smtClean="0"/>
              <a:t>предоставляет методы для управления </a:t>
            </a:r>
            <a:r>
              <a:rPr lang="en-US" dirty="0" smtClean="0"/>
              <a:t>HTTP-</a:t>
            </a:r>
            <a:r>
              <a:rPr lang="ru-RU" dirty="0" smtClean="0"/>
              <a:t>специфичными сервисами</a:t>
            </a:r>
            <a:r>
              <a:rPr lang="en-US" dirty="0" smtClean="0"/>
              <a:t> </a:t>
            </a:r>
            <a:endParaRPr lang="ru-RU" sz="2000" dirty="0" smtClean="0"/>
          </a:p>
          <a:p>
            <a:pPr lvl="0"/>
            <a:endParaRPr lang="ru-RU" dirty="0" smtClean="0">
              <a:latin typeface="Courier New" pitchFamily="49" charset="0"/>
              <a:cs typeface="Courier New" pitchFamily="49" charset="0"/>
            </a:endParaRPr>
          </a:p>
          <a:p>
            <a:pPr lvl="1"/>
            <a:endParaRPr lang="ru-RU" dirty="0" smtClean="0"/>
          </a:p>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17</a:t>
            </a:fld>
            <a:endParaRPr lang="en-US" dirty="0"/>
          </a:p>
        </p:txBody>
      </p:sp>
    </p:spTree>
    <p:extLst>
      <p:ext uri="{BB962C8B-B14F-4D97-AF65-F5344CB8AC3E}">
        <p14:creationId xmlns:p14="http://schemas.microsoft.com/office/powerpoint/2010/main" val="1126344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609600" indent="-609600" algn="just">
              <a:buFont typeface="Wingdings" pitchFamily="2" charset="2"/>
              <a:buNone/>
            </a:pPr>
            <a:r>
              <a:rPr lang="ru-RU" sz="1200" dirty="0" smtClean="0"/>
              <a:t>Последовательность действий </a:t>
            </a:r>
            <a:r>
              <a:rPr lang="ru-RU" sz="1200" dirty="0" err="1" smtClean="0"/>
              <a:t>сервлета</a:t>
            </a:r>
            <a:endParaRPr lang="ru-RU" sz="1200" dirty="0" smtClean="0">
              <a:cs typeface="Times New Roman" pitchFamily="18" charset="0"/>
            </a:endParaRPr>
          </a:p>
          <a:p>
            <a:pPr marL="609600" indent="-609600" algn="just">
              <a:buFont typeface="Wingdings" pitchFamily="2" charset="2"/>
              <a:buAutoNum type="arabicPeriod"/>
            </a:pPr>
            <a:r>
              <a:rPr lang="ru-RU" sz="1200" dirty="0" smtClean="0">
                <a:cs typeface="Times New Roman" pitchFamily="18" charset="0"/>
              </a:rPr>
              <a:t>Клиент отправляет запрос серверу.</a:t>
            </a:r>
          </a:p>
          <a:p>
            <a:pPr marL="609600" indent="-609600" algn="just">
              <a:buFont typeface="Wingdings" pitchFamily="2" charset="2"/>
              <a:buAutoNum type="arabicPeriod"/>
            </a:pPr>
            <a:r>
              <a:rPr lang="ru-RU" sz="1200" dirty="0" smtClean="0">
                <a:cs typeface="Times New Roman" pitchFamily="18" charset="0"/>
              </a:rPr>
              <a:t>Сервер посылает запрос вместе с необходимой информацией о запросе </a:t>
            </a:r>
            <a:r>
              <a:rPr lang="ru-RU" sz="1200" dirty="0" err="1" smtClean="0">
                <a:cs typeface="Times New Roman" pitchFamily="18" charset="0"/>
              </a:rPr>
              <a:t>сервлету</a:t>
            </a:r>
            <a:r>
              <a:rPr lang="ru-RU" sz="1200" dirty="0" smtClean="0">
                <a:cs typeface="Times New Roman" pitchFamily="18" charset="0"/>
              </a:rPr>
              <a:t>.</a:t>
            </a:r>
          </a:p>
          <a:p>
            <a:pPr marL="609600" indent="-609600" algn="just">
              <a:buFont typeface="Wingdings" pitchFamily="2" charset="2"/>
              <a:buAutoNum type="arabicPeriod"/>
            </a:pPr>
            <a:r>
              <a:rPr lang="ru-RU" sz="1200" dirty="0" smtClean="0">
                <a:cs typeface="Times New Roman" pitchFamily="18" charset="0"/>
              </a:rPr>
              <a:t>На основании запроса клиента сервер создает ответ. При этом </a:t>
            </a:r>
            <a:r>
              <a:rPr lang="ru-RU" sz="1200" dirty="0" err="1" smtClean="0">
                <a:cs typeface="Times New Roman" pitchFamily="18" charset="0"/>
              </a:rPr>
              <a:t>сервлет</a:t>
            </a:r>
            <a:r>
              <a:rPr lang="ru-RU" sz="1200" dirty="0" smtClean="0">
                <a:cs typeface="Times New Roman" pitchFamily="18" charset="0"/>
              </a:rPr>
              <a:t>, возможно, использует информационные ресурсы.</a:t>
            </a:r>
          </a:p>
          <a:p>
            <a:pPr marL="609600" indent="-609600" algn="just">
              <a:buFont typeface="Wingdings" pitchFamily="2" charset="2"/>
              <a:buAutoNum type="arabicPeriod"/>
            </a:pPr>
            <a:r>
              <a:rPr lang="ru-RU" sz="1200" dirty="0" err="1" smtClean="0">
                <a:cs typeface="Times New Roman" pitchFamily="18" charset="0"/>
              </a:rPr>
              <a:t>Сервлет</a:t>
            </a:r>
            <a:r>
              <a:rPr lang="ru-RU" sz="1200" dirty="0" smtClean="0">
                <a:cs typeface="Times New Roman" pitchFamily="18" charset="0"/>
              </a:rPr>
              <a:t> передает ответ серверу.</a:t>
            </a:r>
          </a:p>
          <a:p>
            <a:pPr marL="609600" indent="-609600" algn="just">
              <a:buFont typeface="Wingdings" pitchFamily="2" charset="2"/>
              <a:buAutoNum type="arabicPeriod"/>
            </a:pPr>
            <a:r>
              <a:rPr lang="ru-RU" sz="1200" dirty="0" smtClean="0">
                <a:cs typeface="Times New Roman" pitchFamily="18" charset="0"/>
              </a:rPr>
              <a:t>Сервер отправляет ответ клиенту.</a:t>
            </a:r>
            <a:endParaRPr lang="ru-RU" sz="1200" dirty="0" smtClean="0"/>
          </a:p>
          <a:p>
            <a:endParaRPr lang="en-US" sz="1200" dirty="0" smtClean="0">
              <a:solidFill>
                <a:srgbClr val="003366"/>
              </a:solidFill>
            </a:endParaRPr>
          </a:p>
          <a:p>
            <a:r>
              <a:rPr lang="ru-RU" sz="1200" dirty="0" smtClean="0">
                <a:solidFill>
                  <a:srgbClr val="003366"/>
                </a:solidFill>
              </a:rPr>
              <a:t> </a:t>
            </a:r>
            <a:endParaRPr lang="en-US" sz="1200" dirty="0" smtClean="0">
              <a:solidFill>
                <a:srgbClr val="003366"/>
              </a:solidFill>
            </a:endParaRPr>
          </a:p>
          <a:p>
            <a:r>
              <a:rPr lang="ru-RU" sz="1200" dirty="0" smtClean="0">
                <a:solidFill>
                  <a:schemeClr val="folHlink"/>
                </a:solidFill>
              </a:rPr>
              <a:t>Контейнеры – это фасад</a:t>
            </a:r>
            <a:r>
              <a:rPr lang="ru-RU" sz="1200" baseline="0" dirty="0" smtClean="0">
                <a:solidFill>
                  <a:schemeClr val="folHlink"/>
                </a:solidFill>
              </a:rPr>
              <a:t> </a:t>
            </a:r>
            <a:r>
              <a:rPr lang="ru-RU" sz="1200" dirty="0" smtClean="0">
                <a:solidFill>
                  <a:schemeClr val="folHlink"/>
                </a:solidFill>
              </a:rPr>
              <a:t>между компонентом и функциональностью низкого уровня, которая поддерживает компонент</a:t>
            </a:r>
            <a:endParaRPr lang="en-US" sz="1200" dirty="0" smtClean="0">
              <a:solidFill>
                <a:schemeClr val="folHlink"/>
              </a:solidFill>
            </a:endParaRPr>
          </a:p>
          <a:p>
            <a:endParaRPr lang="en-US" dirty="0" smtClean="0"/>
          </a:p>
          <a:p>
            <a:r>
              <a:rPr lang="ru-RU" dirty="0" smtClean="0"/>
              <a:t>Обеспечивает жизненный цикл </a:t>
            </a:r>
            <a:r>
              <a:rPr lang="ru-RU" dirty="0" err="1" smtClean="0"/>
              <a:t>сервлетов</a:t>
            </a:r>
            <a:r>
              <a:rPr lang="ru-RU" dirty="0" smtClean="0"/>
              <a:t> в соответствии с правилами, определёнными в спецификациях</a:t>
            </a:r>
          </a:p>
          <a:p>
            <a:r>
              <a:rPr lang="ru-RU" dirty="0" smtClean="0"/>
              <a:t>При получении </a:t>
            </a:r>
            <a:r>
              <a:rPr lang="en-US" dirty="0" smtClean="0"/>
              <a:t>WEB-</a:t>
            </a:r>
            <a:r>
              <a:rPr lang="ru-RU" dirty="0" smtClean="0"/>
              <a:t>контейнером запроса для </a:t>
            </a:r>
            <a:r>
              <a:rPr lang="ru-RU" dirty="0" err="1" smtClean="0"/>
              <a:t>сервлета</a:t>
            </a:r>
            <a:r>
              <a:rPr lang="ru-RU" dirty="0" smtClean="0"/>
              <a:t>, он загружает его в </a:t>
            </a:r>
            <a:r>
              <a:rPr lang="en-US" dirty="0" smtClean="0"/>
              <a:t>JVM (</a:t>
            </a:r>
            <a:r>
              <a:rPr lang="ru-RU" dirty="0" smtClean="0"/>
              <a:t>если он еще не загружен</a:t>
            </a:r>
            <a:r>
              <a:rPr lang="en-US" dirty="0" smtClean="0"/>
              <a:t>)</a:t>
            </a:r>
            <a:r>
              <a:rPr lang="ru-RU" dirty="0" smtClean="0"/>
              <a:t> и выполняет его</a:t>
            </a:r>
          </a:p>
          <a:p>
            <a:endParaRPr lang="ru-RU" dirty="0" smtClean="0"/>
          </a:p>
          <a:p>
            <a:endParaRPr lang="ru-RU" dirty="0" smtClean="0"/>
          </a:p>
          <a:p>
            <a:r>
              <a:rPr lang="ru-RU" b="1" dirty="0" smtClean="0"/>
              <a:t>Сервер приложений</a:t>
            </a:r>
            <a:r>
              <a:rPr lang="ru-RU" dirty="0" smtClean="0"/>
              <a:t> (</a:t>
            </a:r>
            <a:r>
              <a:rPr lang="ru-RU" dirty="0" smtClean="0">
                <a:hlinkClick r:id="rId3" tooltip="Английский язык"/>
              </a:rPr>
              <a:t>англ.</a:t>
            </a:r>
            <a:r>
              <a:rPr lang="ru-RU" dirty="0" smtClean="0"/>
              <a:t> </a:t>
            </a:r>
            <a:r>
              <a:rPr lang="ru-RU" i="1" dirty="0" err="1" smtClean="0">
                <a:hlinkClick r:id="rId4" tooltip="en:application server"/>
              </a:rPr>
              <a:t>application</a:t>
            </a:r>
            <a:r>
              <a:rPr lang="ru-RU" i="1" dirty="0" smtClean="0">
                <a:hlinkClick r:id="rId4" tooltip="en:application server"/>
              </a:rPr>
              <a:t> </a:t>
            </a:r>
            <a:r>
              <a:rPr lang="ru-RU" i="1" dirty="0" err="1" smtClean="0">
                <a:hlinkClick r:id="rId4" tooltip="en:application server"/>
              </a:rPr>
              <a:t>server</a:t>
            </a:r>
            <a:r>
              <a:rPr lang="ru-RU" dirty="0" smtClean="0"/>
              <a:t>) — это программная платформа (</a:t>
            </a:r>
            <a:r>
              <a:rPr lang="ru-RU" dirty="0" err="1" smtClean="0">
                <a:hlinkClick r:id="rId5" tooltip="en:software framework"/>
              </a:rPr>
              <a:t>software</a:t>
            </a:r>
            <a:r>
              <a:rPr lang="ru-RU" dirty="0" smtClean="0">
                <a:hlinkClick r:id="rId5" tooltip="en:software framework"/>
              </a:rPr>
              <a:t> </a:t>
            </a:r>
            <a:r>
              <a:rPr lang="ru-RU" dirty="0" err="1" smtClean="0">
                <a:hlinkClick r:id="rId5" tooltip="en:software framework"/>
              </a:rPr>
              <a:t>framework</a:t>
            </a:r>
            <a:r>
              <a:rPr lang="ru-RU" dirty="0" smtClean="0"/>
              <a:t>), предназначенная для эффективного исполнения процедур (программ, механических операций, скриптов), которые поддерживают построение приложений. Сервер приложений действует как набор компонентов, доступных разработчику программного обеспечения через API (</a:t>
            </a:r>
            <a:r>
              <a:rPr lang="ru-RU" dirty="0" smtClean="0">
                <a:hlinkClick r:id="rId6" tooltip="Интерфейс прикладного программирования"/>
              </a:rPr>
              <a:t>Интерфейс прикладного программирования</a:t>
            </a:r>
            <a:r>
              <a:rPr lang="ru-RU" dirty="0" smtClean="0"/>
              <a:t>), который определен самой платформой.</a:t>
            </a:r>
          </a:p>
          <a:p>
            <a:r>
              <a:rPr lang="ru-RU" dirty="0" smtClean="0"/>
              <a:t>Для веб-приложений эти компоненты обычно работают на той же машине, где запущен веб-сервер. Их основная работа — обеспечивать создание динамических страниц. Однако современные серверы приложений нацелены гораздо больше не на то, чтобы генерировать веб-страницы, а на то, чтобы выполнять такие сервисы как </a:t>
            </a:r>
            <a:r>
              <a:rPr lang="ru-RU" dirty="0" smtClean="0">
                <a:hlinkClick r:id="rId7" tooltip="Кластеризация"/>
              </a:rPr>
              <a:t>кластеризация</a:t>
            </a:r>
            <a:r>
              <a:rPr lang="ru-RU" dirty="0" smtClean="0"/>
              <a:t>, </a:t>
            </a:r>
            <a:r>
              <a:rPr lang="ru-RU" dirty="0" smtClean="0">
                <a:hlinkClick r:id="rId8" tooltip="Отказоустойчивость"/>
              </a:rPr>
              <a:t>отказоустойчивость</a:t>
            </a:r>
            <a:r>
              <a:rPr lang="ru-RU" dirty="0" smtClean="0"/>
              <a:t> и </a:t>
            </a:r>
            <a:r>
              <a:rPr lang="ru-RU" dirty="0" smtClean="0">
                <a:hlinkClick r:id="rId9" tooltip="Балансировка нагрузки"/>
              </a:rPr>
              <a:t>балансировка нагрузки</a:t>
            </a:r>
            <a:r>
              <a:rPr lang="ru-RU" dirty="0" smtClean="0"/>
              <a:t>, позволяя таким образом разработчикам сфокусироваться только на реализации </a:t>
            </a:r>
            <a:r>
              <a:rPr lang="ru-RU" dirty="0" smtClean="0">
                <a:hlinkClick r:id="rId10" tooltip="Бизнес-логика"/>
              </a:rPr>
              <a:t>бизнес-логики</a:t>
            </a:r>
            <a:r>
              <a:rPr lang="ru-RU" dirty="0" smtClean="0"/>
              <a:t>.</a:t>
            </a:r>
          </a:p>
          <a:p>
            <a:endParaRPr lang="ru-RU" dirty="0" smtClean="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18</a:t>
            </a:fld>
            <a:endParaRPr lang="en-US" dirty="0"/>
          </a:p>
        </p:txBody>
      </p:sp>
    </p:spTree>
    <p:extLst>
      <p:ext uri="{BB962C8B-B14F-4D97-AF65-F5344CB8AC3E}">
        <p14:creationId xmlns:p14="http://schemas.microsoft.com/office/powerpoint/2010/main" val="40895648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dirty="0" smtClean="0"/>
              <a:t>Каждый</a:t>
            </a:r>
            <a:r>
              <a:rPr lang="ru-RU" b="0" baseline="0" dirty="0" smtClean="0"/>
              <a:t> запрос выполняется в отдельном потоке!</a:t>
            </a:r>
            <a:endParaRPr lang="en-US" b="0" baseline="0" dirty="0" smtClean="0"/>
          </a:p>
          <a:p>
            <a:endParaRPr lang="en-US" b="0" baseline="0" dirty="0" smtClean="0"/>
          </a:p>
          <a:p>
            <a:r>
              <a:rPr lang="ru-RU" b="0" baseline="0" dirty="0" smtClean="0"/>
              <a:t>На предыдущей картинке показать где создаются </a:t>
            </a:r>
            <a:r>
              <a:rPr lang="ru-RU" b="0" baseline="0" dirty="0" err="1" smtClean="0"/>
              <a:t>реквест</a:t>
            </a:r>
            <a:r>
              <a:rPr lang="ru-RU" b="0" baseline="0" dirty="0" smtClean="0"/>
              <a:t>, </a:t>
            </a:r>
            <a:r>
              <a:rPr lang="ru-RU" b="0" baseline="0" dirty="0" err="1" smtClean="0"/>
              <a:t>респонс</a:t>
            </a:r>
            <a:r>
              <a:rPr lang="ru-RU" b="0" baseline="0" dirty="0" smtClean="0"/>
              <a:t> и т.п.</a:t>
            </a:r>
            <a:endParaRPr lang="ru-RU" b="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ru-RU" b="1"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ru-RU" b="1" dirty="0" smtClean="0"/>
              <a:t>Контейнер </a:t>
            </a:r>
            <a:r>
              <a:rPr lang="ru-RU" b="1" dirty="0" err="1" smtClean="0"/>
              <a:t>сервлетов</a:t>
            </a:r>
            <a:r>
              <a:rPr lang="ru-RU" dirty="0" smtClean="0"/>
              <a:t>  — программа, представляющая собой сервер, который занимается системной поддержкой </a:t>
            </a:r>
            <a:r>
              <a:rPr lang="ru-RU" dirty="0" err="1" smtClean="0"/>
              <a:t>сервлетов</a:t>
            </a:r>
            <a:r>
              <a:rPr lang="ru-RU" dirty="0" smtClean="0"/>
              <a:t> и обеспечивает их жизненный цикл в соответствии с правилами, определёнными в спецификациях. Может работать как полноценный самостоятельный веб-сервер, быть поставщиком страниц для другого веб-сервера, например </a:t>
            </a:r>
            <a:r>
              <a:rPr lang="ru-RU" dirty="0" err="1" smtClean="0"/>
              <a:t>Apache</a:t>
            </a:r>
            <a:r>
              <a:rPr lang="ru-RU" dirty="0" smtClean="0"/>
              <a:t>, или интегрироваться в </a:t>
            </a:r>
            <a:r>
              <a:rPr lang="ru-RU" dirty="0" err="1" smtClean="0"/>
              <a:t>Java</a:t>
            </a:r>
            <a:r>
              <a:rPr lang="ru-RU" dirty="0" smtClean="0"/>
              <a:t> EE сервер приложений. Обеспечивает обмен данными между </a:t>
            </a:r>
            <a:r>
              <a:rPr lang="ru-RU" dirty="0" err="1" smtClean="0"/>
              <a:t>сервлетом</a:t>
            </a:r>
            <a:r>
              <a:rPr lang="ru-RU" dirty="0" smtClean="0"/>
              <a:t> и клиентами, берёт на себя выполнение таких функций, как создание программной среды для функционирующего </a:t>
            </a:r>
            <a:r>
              <a:rPr lang="ru-RU" dirty="0" err="1" smtClean="0"/>
              <a:t>сервлета</a:t>
            </a:r>
            <a:r>
              <a:rPr lang="ru-RU" dirty="0" smtClean="0"/>
              <a:t>, идентификацию и авторизацию клиентов, организацию сессии для каждого из них.</a:t>
            </a:r>
          </a:p>
          <a:p>
            <a:pPr marL="0" marR="0" indent="0" algn="l" defTabSz="914400" rtl="0" eaLnBrk="0" fontAlgn="base" latinLnBrk="0" hangingPunct="0">
              <a:lnSpc>
                <a:spcPct val="100000"/>
              </a:lnSpc>
              <a:spcBef>
                <a:spcPct val="30000"/>
              </a:spcBef>
              <a:spcAft>
                <a:spcPct val="0"/>
              </a:spcAft>
              <a:buClrTx/>
              <a:buSzTx/>
              <a:buFontTx/>
              <a:buNone/>
              <a:tabLst/>
              <a:defRPr/>
            </a:pPr>
            <a:endParaRPr lang="ru-RU" dirty="0" smtClean="0"/>
          </a:p>
          <a:p>
            <a:r>
              <a:rPr lang="ru-RU" b="1" dirty="0" smtClean="0"/>
              <a:t>Сервер приложений</a:t>
            </a:r>
            <a:r>
              <a:rPr lang="ru-RU" dirty="0" smtClean="0"/>
              <a:t> (</a:t>
            </a:r>
            <a:r>
              <a:rPr lang="ru-RU" dirty="0" smtClean="0">
                <a:hlinkClick r:id="rId3" tooltip="Английский язык"/>
              </a:rPr>
              <a:t>англ.</a:t>
            </a:r>
            <a:r>
              <a:rPr lang="ru-RU" dirty="0" smtClean="0"/>
              <a:t> </a:t>
            </a:r>
            <a:r>
              <a:rPr lang="ru-RU" i="1" dirty="0" err="1" smtClean="0">
                <a:hlinkClick r:id="rId4" tooltip="en:application server"/>
              </a:rPr>
              <a:t>application</a:t>
            </a:r>
            <a:r>
              <a:rPr lang="ru-RU" i="1" dirty="0" smtClean="0">
                <a:hlinkClick r:id="rId4" tooltip="en:application server"/>
              </a:rPr>
              <a:t> </a:t>
            </a:r>
            <a:r>
              <a:rPr lang="ru-RU" i="1" dirty="0" err="1" smtClean="0">
                <a:hlinkClick r:id="rId4" tooltip="en:application server"/>
              </a:rPr>
              <a:t>server</a:t>
            </a:r>
            <a:r>
              <a:rPr lang="ru-RU" dirty="0" smtClean="0"/>
              <a:t>) — это программная платформа (</a:t>
            </a:r>
            <a:r>
              <a:rPr lang="ru-RU" dirty="0" err="1" smtClean="0">
                <a:hlinkClick r:id="rId5" tooltip="en:software framework"/>
              </a:rPr>
              <a:t>software</a:t>
            </a:r>
            <a:r>
              <a:rPr lang="ru-RU" dirty="0" smtClean="0">
                <a:hlinkClick r:id="rId5" tooltip="en:software framework"/>
              </a:rPr>
              <a:t> </a:t>
            </a:r>
            <a:r>
              <a:rPr lang="ru-RU" dirty="0" err="1" smtClean="0">
                <a:hlinkClick r:id="rId5" tooltip="en:software framework"/>
              </a:rPr>
              <a:t>framework</a:t>
            </a:r>
            <a:r>
              <a:rPr lang="ru-RU" dirty="0" smtClean="0"/>
              <a:t>), предназначенная для эффективного исполнения процедур (программ, механических операций, скриптов), которые поддерживают построение приложений. Сервер приложений действует как набор компонентов, доступных разработчику программного обеспечения через API (</a:t>
            </a:r>
            <a:r>
              <a:rPr lang="ru-RU" dirty="0" smtClean="0">
                <a:hlinkClick r:id="rId6" tooltip="Интерфейс прикладного программирования"/>
              </a:rPr>
              <a:t>Интерфейс прикладного программирования</a:t>
            </a:r>
            <a:r>
              <a:rPr lang="ru-RU" dirty="0" smtClean="0"/>
              <a:t>), который определен самой платформой.</a:t>
            </a:r>
          </a:p>
          <a:p>
            <a:r>
              <a:rPr lang="ru-RU" dirty="0" smtClean="0"/>
              <a:t>Для веб-приложений эти компоненты обычно работают на той же машине, где запущен веб-сервер. Их основная работа — обеспечивать создание динамических страниц. Однако современные серверы приложений нацелены гораздо больше не на то, чтобы генерировать веб-страницы, а на то, чтобы выполнять такие сервисы как </a:t>
            </a:r>
            <a:r>
              <a:rPr lang="ru-RU" dirty="0" smtClean="0">
                <a:hlinkClick r:id="rId7" tooltip="Кластеризация"/>
              </a:rPr>
              <a:t>кластеризация</a:t>
            </a:r>
            <a:r>
              <a:rPr lang="ru-RU" dirty="0" smtClean="0"/>
              <a:t>, </a:t>
            </a:r>
            <a:r>
              <a:rPr lang="ru-RU" dirty="0" smtClean="0">
                <a:hlinkClick r:id="rId8" tooltip="Отказоустойчивость"/>
              </a:rPr>
              <a:t>отказоустойчивость</a:t>
            </a:r>
            <a:r>
              <a:rPr lang="ru-RU" dirty="0" smtClean="0"/>
              <a:t> и </a:t>
            </a:r>
            <a:r>
              <a:rPr lang="ru-RU" dirty="0" smtClean="0">
                <a:hlinkClick r:id="rId9" tooltip="Балансировка нагрузки"/>
              </a:rPr>
              <a:t>балансировка нагрузки</a:t>
            </a:r>
            <a:r>
              <a:rPr lang="ru-RU" dirty="0" smtClean="0"/>
              <a:t>, позволяя таким образом разработчикам сфокусироваться только на реализации </a:t>
            </a:r>
            <a:r>
              <a:rPr lang="ru-RU" dirty="0" smtClean="0">
                <a:hlinkClick r:id="rId10" tooltip="Бизнес-логика"/>
              </a:rPr>
              <a:t>бизнес-логики</a:t>
            </a:r>
            <a:r>
              <a:rPr lang="ru-RU"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ru-RU" dirty="0" smtClean="0"/>
          </a:p>
          <a:p>
            <a:endParaRPr lang="ru-RU" dirty="0" smtClean="0"/>
          </a:p>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19</a:t>
            </a:fld>
            <a:endParaRPr lang="en-US" dirty="0"/>
          </a:p>
        </p:txBody>
      </p:sp>
    </p:spTree>
    <p:extLst>
      <p:ext uri="{BB962C8B-B14F-4D97-AF65-F5344CB8AC3E}">
        <p14:creationId xmlns:p14="http://schemas.microsoft.com/office/powerpoint/2010/main" val="3536974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20</a:t>
            </a:fld>
            <a:endParaRPr lang="en-US" dirty="0"/>
          </a:p>
        </p:txBody>
      </p:sp>
    </p:spTree>
    <p:extLst>
      <p:ext uri="{BB962C8B-B14F-4D97-AF65-F5344CB8AC3E}">
        <p14:creationId xmlns:p14="http://schemas.microsoft.com/office/powerpoint/2010/main" val="1683614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ru-RU" dirty="0" smtClean="0"/>
              <a:t>Здесь картинка 3-х уровней и показываем, какой рассматриваем: клиент + между ним и сервером + уровень представления на сервере</a:t>
            </a:r>
          </a:p>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2</a:t>
            </a:fld>
            <a:endParaRPr lang="en-US" dirty="0"/>
          </a:p>
        </p:txBody>
      </p:sp>
    </p:spTree>
    <p:extLst>
      <p:ext uri="{BB962C8B-B14F-4D97-AF65-F5344CB8AC3E}">
        <p14:creationId xmlns:p14="http://schemas.microsoft.com/office/powerpoint/2010/main" val="39115782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341313" indent="-341313">
              <a:lnSpc>
                <a:spcPct val="80000"/>
              </a:lnSpc>
              <a:spcBef>
                <a:spcPts val="55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000000"/>
                </a:solidFill>
              </a:rPr>
              <a:t>If an instance of the servlet does not exist, the Web container</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000000"/>
                </a:solidFill>
              </a:rPr>
              <a:t>Loads the servlet class.</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000000"/>
                </a:solidFill>
              </a:rPr>
              <a:t>Creates an instance of the servlet class.</a:t>
            </a:r>
          </a:p>
          <a:p>
            <a:pPr marL="741363" lvl="1" indent="-284163">
              <a:lnSpc>
                <a:spcPct val="8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000000"/>
                </a:solidFill>
              </a:rPr>
              <a:t>Initializes the servlet instance by calling the </a:t>
            </a:r>
            <a:r>
              <a:rPr lang="en-US" sz="1100" dirty="0" err="1" smtClean="0">
                <a:solidFill>
                  <a:srgbClr val="000000"/>
                </a:solidFill>
              </a:rPr>
              <a:t>init</a:t>
            </a:r>
            <a:r>
              <a:rPr lang="en-US" sz="2000" dirty="0" smtClean="0">
                <a:solidFill>
                  <a:srgbClr val="000000"/>
                </a:solidFill>
              </a:rPr>
              <a:t> method. Initialization is covered in </a:t>
            </a:r>
            <a:r>
              <a:rPr lang="en-US" sz="2000" u="sng" dirty="0" smtClean="0">
                <a:solidFill>
                  <a:srgbClr val="000000"/>
                </a:solidFill>
              </a:rPr>
              <a:t>Initializing a Servlet</a:t>
            </a:r>
            <a:r>
              <a:rPr lang="en-US" sz="2000" dirty="0" smtClean="0">
                <a:solidFill>
                  <a:srgbClr val="000000"/>
                </a:solidFill>
              </a:rPr>
              <a:t>.</a:t>
            </a:r>
          </a:p>
          <a:p>
            <a:pPr marL="341313" indent="-341313">
              <a:lnSpc>
                <a:spcPct val="80000"/>
              </a:lnSpc>
              <a:spcBef>
                <a:spcPts val="55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000000"/>
                </a:solidFill>
              </a:rPr>
              <a:t>Invokes the </a:t>
            </a:r>
            <a:r>
              <a:rPr lang="en-US" sz="1300" dirty="0" smtClean="0">
                <a:solidFill>
                  <a:srgbClr val="000000"/>
                </a:solidFill>
              </a:rPr>
              <a:t>service</a:t>
            </a:r>
            <a:r>
              <a:rPr lang="en-US" sz="2200" dirty="0" smtClean="0">
                <a:solidFill>
                  <a:srgbClr val="000000"/>
                </a:solidFill>
              </a:rPr>
              <a:t> method, passing a request and response object.</a:t>
            </a:r>
          </a:p>
          <a:p>
            <a:pPr marL="341313" indent="-341313">
              <a:lnSpc>
                <a:spcPct val="80000"/>
              </a:lnSpc>
              <a:spcBef>
                <a:spcPts val="55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000000"/>
                </a:solidFill>
              </a:rPr>
              <a:t>If the container needs to remove the servlet, it finalizes the servlet by calling the servlet's </a:t>
            </a:r>
            <a:r>
              <a:rPr lang="en-US" sz="1300" dirty="0" smtClean="0">
                <a:solidFill>
                  <a:srgbClr val="000000"/>
                </a:solidFill>
              </a:rPr>
              <a:t>destroy</a:t>
            </a:r>
            <a:r>
              <a:rPr lang="en-US" sz="2200" dirty="0" smtClean="0">
                <a:solidFill>
                  <a:srgbClr val="000000"/>
                </a:solidFill>
              </a:rPr>
              <a:t> method. </a:t>
            </a:r>
          </a:p>
          <a:p>
            <a:pPr>
              <a:buFontTx/>
              <a:buNone/>
            </a:pPr>
            <a:endParaRPr lang="ru-RU" b="1" dirty="0" smtClean="0"/>
          </a:p>
          <a:p>
            <a:pPr>
              <a:buFontTx/>
              <a:buNone/>
            </a:pPr>
            <a:endParaRPr lang="ru-RU"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ru-RU" sz="1200" dirty="0" smtClean="0">
                <a:cs typeface="Times New Roman" pitchFamily="18" charset="0"/>
              </a:rPr>
              <a:t>Основным методом, управляющим обработкой запросов, является метод </a:t>
            </a:r>
            <a:r>
              <a:rPr lang="ru-RU" sz="1200" b="1" dirty="0" err="1" smtClean="0">
                <a:latin typeface="Courier New" pitchFamily="49" charset="0"/>
                <a:cs typeface="Times New Roman" pitchFamily="18" charset="0"/>
              </a:rPr>
              <a:t>Servlet.service</a:t>
            </a:r>
            <a:r>
              <a:rPr lang="ru-RU" sz="1200" b="1" dirty="0" smtClean="0">
                <a:latin typeface="Courier New" pitchFamily="49" charset="0"/>
                <a:cs typeface="Times New Roman" pitchFamily="18" charset="0"/>
              </a:rPr>
              <a:t>()</a:t>
            </a:r>
            <a:endParaRPr lang="ru-RU" sz="1200" b="1" dirty="0" smtClean="0">
              <a:latin typeface="Courier New" pitchFamily="49" charset="0"/>
            </a:endParaRPr>
          </a:p>
          <a:p>
            <a:pPr>
              <a:buFontTx/>
              <a:buNone/>
            </a:pPr>
            <a:endParaRPr lang="ru-RU" dirty="0" smtClean="0"/>
          </a:p>
          <a:p>
            <a:pPr>
              <a:buFontTx/>
              <a:buNone/>
            </a:pPr>
            <a:r>
              <a:rPr lang="en-US" dirty="0" err="1" smtClean="0"/>
              <a:t>HttpServlet</a:t>
            </a:r>
            <a:r>
              <a:rPr lang="en-US" dirty="0" smtClean="0"/>
              <a:t> </a:t>
            </a:r>
            <a:r>
              <a:rPr lang="ru-RU" dirty="0" smtClean="0"/>
              <a:t>содержит множество методов которые позволяю среагировать на определенный тип </a:t>
            </a:r>
            <a:r>
              <a:rPr lang="en-US" dirty="0" smtClean="0"/>
              <a:t>HTTP </a:t>
            </a:r>
            <a:r>
              <a:rPr lang="ru-RU" dirty="0" smtClean="0"/>
              <a:t>запроса</a:t>
            </a:r>
            <a:endParaRPr lang="en-US" dirty="0" smtClean="0"/>
          </a:p>
          <a:p>
            <a:r>
              <a:rPr lang="ru-RU" dirty="0" smtClean="0"/>
              <a:t>В основном используются</a:t>
            </a:r>
            <a:r>
              <a:rPr lang="en-US" dirty="0" smtClean="0"/>
              <a:t>:</a:t>
            </a:r>
            <a:endParaRPr lang="ru-RU" dirty="0" smtClean="0"/>
          </a:p>
          <a:p>
            <a:r>
              <a:rPr lang="en-US" dirty="0" err="1" smtClean="0"/>
              <a:t>doGet</a:t>
            </a:r>
            <a:r>
              <a:rPr lang="en-US" dirty="0" smtClean="0"/>
              <a:t>() – </a:t>
            </a:r>
            <a:r>
              <a:rPr lang="ru-RU" dirty="0" smtClean="0"/>
              <a:t>для обработки </a:t>
            </a:r>
            <a:r>
              <a:rPr lang="en-US" dirty="0" smtClean="0"/>
              <a:t>get </a:t>
            </a:r>
            <a:r>
              <a:rPr lang="ru-RU" dirty="0" smtClean="0"/>
              <a:t>запросов</a:t>
            </a:r>
          </a:p>
          <a:p>
            <a:r>
              <a:rPr lang="en-US" dirty="0" err="1" smtClean="0"/>
              <a:t>doPost</a:t>
            </a:r>
            <a:r>
              <a:rPr lang="en-US" dirty="0" smtClean="0"/>
              <a:t>() – </a:t>
            </a:r>
            <a:r>
              <a:rPr lang="ru-RU" dirty="0" smtClean="0"/>
              <a:t>для обработки </a:t>
            </a:r>
            <a:r>
              <a:rPr lang="en-US" dirty="0" smtClean="0"/>
              <a:t>post </a:t>
            </a:r>
            <a:r>
              <a:rPr lang="ru-RU" dirty="0" smtClean="0"/>
              <a:t>запросов </a:t>
            </a:r>
          </a:p>
          <a:p>
            <a:r>
              <a:rPr lang="en-US" dirty="0" smtClean="0"/>
              <a:t>service() – </a:t>
            </a:r>
            <a:r>
              <a:rPr lang="ru-RU" dirty="0" smtClean="0"/>
              <a:t>если нужен обработчик для обоих типов запросов (</a:t>
            </a:r>
            <a:r>
              <a:rPr lang="en-US" dirty="0" smtClean="0"/>
              <a:t>get </a:t>
            </a:r>
            <a:r>
              <a:rPr lang="ru-RU" dirty="0" smtClean="0"/>
              <a:t>и </a:t>
            </a:r>
            <a:r>
              <a:rPr lang="en-US" dirty="0" smtClean="0"/>
              <a:t>post</a:t>
            </a:r>
            <a:r>
              <a:rPr lang="ru-RU" dirty="0" smtClean="0"/>
              <a:t>)</a:t>
            </a:r>
          </a:p>
          <a:p>
            <a:endParaRPr lang="ru-RU" dirty="0" smtClean="0"/>
          </a:p>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21</a:t>
            </a:fld>
            <a:endParaRPr lang="en-US" dirty="0"/>
          </a:p>
        </p:txBody>
      </p:sp>
    </p:spTree>
    <p:extLst>
      <p:ext uri="{BB962C8B-B14F-4D97-AF65-F5344CB8AC3E}">
        <p14:creationId xmlns:p14="http://schemas.microsoft.com/office/powerpoint/2010/main" val="25948144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457200" rtl="0" eaLnBrk="1" fontAlgn="base" latinLnBrk="0" hangingPunct="1">
              <a:lnSpc>
                <a:spcPct val="100000"/>
              </a:lnSpc>
              <a:spcBef>
                <a:spcPct val="20000"/>
              </a:spcBef>
              <a:spcAft>
                <a:spcPct val="0"/>
              </a:spcAft>
              <a:buClrTx/>
              <a:buSzTx/>
              <a:buFont typeface="Arial" charset="0"/>
              <a:buNone/>
              <a:tabLst/>
            </a:pPr>
            <a:r>
              <a:rPr lang="ru-RU" sz="1200" dirty="0" smtClean="0">
                <a:latin typeface="Arial"/>
                <a:cs typeface="Arial"/>
              </a:rPr>
              <a:t>Один</a:t>
            </a:r>
            <a:r>
              <a:rPr kumimoji="0" lang="ru-RU" sz="1200" b="0" i="0" u="none" strike="noStrike" kern="1200" cap="none" spc="0" normalizeH="0" noProof="0" dirty="0" smtClean="0">
                <a:ln>
                  <a:noFill/>
                </a:ln>
                <a:effectLst/>
                <a:uLnTx/>
                <a:uFillTx/>
                <a:latin typeface="Arial"/>
                <a:ea typeface="+mn-ea"/>
                <a:cs typeface="Arial"/>
              </a:rPr>
              <a:t> процесс. </a:t>
            </a:r>
          </a:p>
          <a:p>
            <a:pPr marL="0" marR="0" indent="0" algn="l" defTabSz="457200" rtl="0" eaLnBrk="1" fontAlgn="base" latinLnBrk="0" hangingPunct="1">
              <a:lnSpc>
                <a:spcPct val="100000"/>
              </a:lnSpc>
              <a:spcBef>
                <a:spcPct val="20000"/>
              </a:spcBef>
              <a:spcAft>
                <a:spcPct val="0"/>
              </a:spcAft>
              <a:buClrTx/>
              <a:buSzTx/>
              <a:buFont typeface="Arial" charset="0"/>
              <a:buNone/>
              <a:tabLst/>
            </a:pPr>
            <a:r>
              <a:rPr kumimoji="0" lang="ru-RU" sz="1200" b="0" i="0" u="none" strike="noStrike" kern="1200" cap="none" spc="0" normalizeH="0" noProof="0" dirty="0" smtClean="0">
                <a:ln>
                  <a:noFill/>
                </a:ln>
                <a:effectLst/>
                <a:uLnTx/>
                <a:uFillTx/>
                <a:latin typeface="Arial"/>
                <a:ea typeface="+mn-ea"/>
                <a:cs typeface="Arial"/>
              </a:rPr>
              <a:t>Все потоки имеют общую память и пространство</a:t>
            </a:r>
            <a:endParaRPr kumimoji="0" lang="en-US" sz="1200" b="0" i="0" u="none" strike="noStrike" kern="1200" cap="none" spc="0" normalizeH="0" baseline="0" noProof="0" dirty="0" smtClean="0">
              <a:ln>
                <a:noFill/>
              </a:ln>
              <a:effectLst/>
              <a:uLnTx/>
              <a:uFillTx/>
              <a:latin typeface="Arial"/>
              <a:ea typeface="+mn-ea"/>
              <a:cs typeface="Arial"/>
            </a:endParaRPr>
          </a:p>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22</a:t>
            </a:fld>
            <a:endParaRPr lang="en-US" dirty="0"/>
          </a:p>
        </p:txBody>
      </p:sp>
    </p:spTree>
    <p:extLst>
      <p:ext uri="{BB962C8B-B14F-4D97-AF65-F5344CB8AC3E}">
        <p14:creationId xmlns:p14="http://schemas.microsoft.com/office/powerpoint/2010/main" val="2069481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55000" lnSpcReduction="20000"/>
          </a:bodyPr>
          <a:lstStyle/>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23</a:t>
            </a:fld>
            <a:endParaRPr lang="en-US" dirty="0"/>
          </a:p>
        </p:txBody>
      </p:sp>
    </p:spTree>
    <p:extLst>
      <p:ext uri="{BB962C8B-B14F-4D97-AF65-F5344CB8AC3E}">
        <p14:creationId xmlns:p14="http://schemas.microsoft.com/office/powerpoint/2010/main" val="29895170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24</a:t>
            </a:fld>
            <a:endParaRPr lang="en-US" dirty="0"/>
          </a:p>
        </p:txBody>
      </p:sp>
    </p:spTree>
    <p:extLst>
      <p:ext uri="{BB962C8B-B14F-4D97-AF65-F5344CB8AC3E}">
        <p14:creationId xmlns:p14="http://schemas.microsoft.com/office/powerpoint/2010/main" val="9266895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ru-RU" sz="1200" b="1" dirty="0" smtClean="0"/>
              <a:t>Назначение</a:t>
            </a:r>
            <a:r>
              <a:rPr lang="en-US" sz="1200" b="1" dirty="0" smtClean="0"/>
              <a:t>:</a:t>
            </a:r>
            <a:r>
              <a:rPr lang="ru-RU" sz="1200" dirty="0" smtClean="0"/>
              <a:t> описывает, каким образом элементы модуля должны развертываться и использоваться в </a:t>
            </a:r>
            <a:r>
              <a:rPr lang="en-US" sz="1200" dirty="0" smtClean="0"/>
              <a:t>WEB-</a:t>
            </a:r>
            <a:r>
              <a:rPr lang="ru-RU" sz="1200" dirty="0" smtClean="0"/>
              <a:t>контейнере</a:t>
            </a:r>
            <a:endParaRPr lang="en-US" sz="1200" dirty="0" smtClean="0"/>
          </a:p>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25</a:t>
            </a:fld>
            <a:endParaRPr lang="en-US" dirty="0"/>
          </a:p>
        </p:txBody>
      </p:sp>
    </p:spTree>
    <p:extLst>
      <p:ext uri="{BB962C8B-B14F-4D97-AF65-F5344CB8AC3E}">
        <p14:creationId xmlns:p14="http://schemas.microsoft.com/office/powerpoint/2010/main" val="19875745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26</a:t>
            </a:fld>
            <a:endParaRPr lang="en-US" dirty="0"/>
          </a:p>
        </p:txBody>
      </p:sp>
    </p:spTree>
    <p:extLst>
      <p:ext uri="{BB962C8B-B14F-4D97-AF65-F5344CB8AC3E}">
        <p14:creationId xmlns:p14="http://schemas.microsoft.com/office/powerpoint/2010/main" val="4942912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27</a:t>
            </a:fld>
            <a:endParaRPr lang="en-US" dirty="0"/>
          </a:p>
        </p:txBody>
      </p:sp>
    </p:spTree>
    <p:extLst>
      <p:ext uri="{BB962C8B-B14F-4D97-AF65-F5344CB8AC3E}">
        <p14:creationId xmlns:p14="http://schemas.microsoft.com/office/powerpoint/2010/main" val="18114245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endParaRPr lang="ru-RU" altLang="ru-RU" dirty="0" smtClean="0"/>
          </a:p>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28</a:t>
            </a:fld>
            <a:endParaRPr lang="en-US" dirty="0"/>
          </a:p>
        </p:txBody>
      </p:sp>
    </p:spTree>
    <p:extLst>
      <p:ext uri="{BB962C8B-B14F-4D97-AF65-F5344CB8AC3E}">
        <p14:creationId xmlns:p14="http://schemas.microsoft.com/office/powerpoint/2010/main" val="18114245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r>
              <a:rPr lang="ru-RU" altLang="ru-RU" dirty="0" smtClean="0"/>
              <a:t>Еще</a:t>
            </a:r>
            <a:r>
              <a:rPr lang="ru-RU" altLang="ru-RU" baseline="0" dirty="0" smtClean="0"/>
              <a:t> можно упомянуть о </a:t>
            </a:r>
            <a:r>
              <a:rPr lang="en-US" altLang="ru-RU" baseline="0" dirty="0" smtClean="0"/>
              <a:t>load-on-startup:</a:t>
            </a:r>
            <a:br>
              <a:rPr lang="en-US" altLang="ru-RU" baseline="0" dirty="0" smtClean="0"/>
            </a:br>
            <a:r>
              <a:rPr lang="en-US" dirty="0" smtClean="0"/>
              <a:t>The number inside the </a:t>
            </a:r>
            <a:r>
              <a:rPr lang="en-US" b="1" dirty="0" smtClean="0"/>
              <a:t>&lt;load-on-startup&gt;1&lt;/load-on-startup&gt;</a:t>
            </a:r>
            <a:r>
              <a:rPr lang="en-US" dirty="0" smtClean="0"/>
              <a:t> element tells the servlet container in what sequence the servlets should be loaded. The lower numbers are loaded first. If the value is negative, or unspecified, the servlet container can load the servlet at any time.</a:t>
            </a:r>
            <a:endParaRPr lang="ru-RU" altLang="ru-RU" dirty="0" smtClean="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29</a:t>
            </a:fld>
            <a:endParaRPr lang="en-US" dirty="0"/>
          </a:p>
        </p:txBody>
      </p:sp>
    </p:spTree>
    <p:extLst>
      <p:ext uri="{BB962C8B-B14F-4D97-AF65-F5344CB8AC3E}">
        <p14:creationId xmlns:p14="http://schemas.microsoft.com/office/powerpoint/2010/main" val="18114245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55000" lnSpcReduction="20000"/>
          </a:bodyPr>
          <a:lstStyle/>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30</a:t>
            </a:fld>
            <a:endParaRPr lang="en-US" dirty="0"/>
          </a:p>
        </p:txBody>
      </p:sp>
    </p:spTree>
    <p:extLst>
      <p:ext uri="{BB962C8B-B14F-4D97-AF65-F5344CB8AC3E}">
        <p14:creationId xmlns:p14="http://schemas.microsoft.com/office/powerpoint/2010/main" val="2989517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55000" lnSpcReduction="20000"/>
          </a:bodyPr>
          <a:lstStyle/>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3</a:t>
            </a:fld>
            <a:endParaRPr lang="en-US" dirty="0"/>
          </a:p>
        </p:txBody>
      </p:sp>
    </p:spTree>
    <p:extLst>
      <p:ext uri="{BB962C8B-B14F-4D97-AF65-F5344CB8AC3E}">
        <p14:creationId xmlns:p14="http://schemas.microsoft.com/office/powerpoint/2010/main" val="29895170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pPr>
              <a:buFontTx/>
              <a:buNone/>
            </a:pPr>
            <a:r>
              <a:rPr lang="ru-RU" b="1" dirty="0" smtClean="0"/>
              <a:t>Проблема</a:t>
            </a:r>
            <a:r>
              <a:rPr lang="en-US" b="1" dirty="0" smtClean="0"/>
              <a:t>:</a:t>
            </a:r>
          </a:p>
          <a:p>
            <a:r>
              <a:rPr lang="ru-RU" dirty="0" smtClean="0"/>
              <a:t>Во время работы </a:t>
            </a:r>
            <a:r>
              <a:rPr lang="en-US" dirty="0" smtClean="0"/>
              <a:t>WEB-</a:t>
            </a:r>
            <a:r>
              <a:rPr lang="ru-RU" dirty="0" smtClean="0"/>
              <a:t>приложения требуется сохранять различные данные на разных уровнях нашего приложения </a:t>
            </a:r>
          </a:p>
          <a:p>
            <a:r>
              <a:rPr lang="ru-RU" dirty="0" smtClean="0"/>
              <a:t>Например</a:t>
            </a:r>
            <a:r>
              <a:rPr lang="en-US" dirty="0" smtClean="0"/>
              <a:t>: </a:t>
            </a:r>
          </a:p>
          <a:p>
            <a:pPr lvl="1">
              <a:buFontTx/>
              <a:buNone/>
            </a:pPr>
            <a:r>
              <a:rPr lang="ru-RU" dirty="0" smtClean="0"/>
              <a:t>   Требуется дать возможность всем </a:t>
            </a:r>
            <a:r>
              <a:rPr lang="ru-RU" dirty="0" err="1" smtClean="0"/>
              <a:t>сервлетам</a:t>
            </a:r>
            <a:r>
              <a:rPr lang="ru-RU" dirty="0" smtClean="0"/>
              <a:t> получить значение параметра конфигурационного файла, или положить в запрос дополнительную информацию для другого </a:t>
            </a:r>
            <a:r>
              <a:rPr lang="ru-RU" dirty="0" err="1" smtClean="0"/>
              <a:t>сервлета</a:t>
            </a:r>
            <a:endParaRPr lang="ru-RU" dirty="0" smtClean="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31</a:t>
            </a:fld>
            <a:endParaRPr lang="en-US" dirty="0"/>
          </a:p>
        </p:txBody>
      </p:sp>
    </p:spTree>
    <p:extLst>
      <p:ext uri="{BB962C8B-B14F-4D97-AF65-F5344CB8AC3E}">
        <p14:creationId xmlns:p14="http://schemas.microsoft.com/office/powerpoint/2010/main" val="18114245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r>
              <a:rPr lang="ru-RU" dirty="0" smtClean="0"/>
              <a:t>Для этих целей используются объекты</a:t>
            </a:r>
            <a:r>
              <a:rPr lang="en-US" dirty="0" smtClean="0"/>
              <a:t>:</a:t>
            </a:r>
            <a:r>
              <a:rPr lang="ru-RU" dirty="0" smtClean="0"/>
              <a:t> </a:t>
            </a:r>
            <a:r>
              <a:rPr lang="en-US" dirty="0" smtClean="0">
                <a:solidFill>
                  <a:schemeClr val="tx1"/>
                </a:solidFill>
              </a:rPr>
              <a:t>context</a:t>
            </a:r>
            <a:r>
              <a:rPr lang="en-US" dirty="0" smtClean="0"/>
              <a:t>, </a:t>
            </a:r>
            <a:r>
              <a:rPr lang="en-US" dirty="0" smtClean="0">
                <a:solidFill>
                  <a:schemeClr val="tx1"/>
                </a:solidFill>
              </a:rPr>
              <a:t>request</a:t>
            </a:r>
            <a:r>
              <a:rPr lang="en-US" dirty="0" smtClean="0"/>
              <a:t> </a:t>
            </a:r>
            <a:r>
              <a:rPr lang="ru-RU" dirty="0" smtClean="0"/>
              <a:t>и </a:t>
            </a:r>
            <a:r>
              <a:rPr lang="en-US" dirty="0" smtClean="0">
                <a:solidFill>
                  <a:schemeClr val="tx1"/>
                </a:solidFill>
              </a:rPr>
              <a:t>session</a:t>
            </a:r>
            <a:r>
              <a:rPr lang="en-US" dirty="0" smtClean="0"/>
              <a:t> </a:t>
            </a:r>
            <a:r>
              <a:rPr lang="ru-RU" dirty="0" smtClean="0"/>
              <a:t>реализующие соответственно интерфейсы </a:t>
            </a:r>
            <a:r>
              <a:rPr lang="en-US" dirty="0" err="1" smtClean="0">
                <a:solidFill>
                  <a:schemeClr val="tx1"/>
                </a:solidFill>
              </a:rPr>
              <a:t>ServletContext</a:t>
            </a:r>
            <a:r>
              <a:rPr lang="en-US" dirty="0" smtClean="0"/>
              <a:t>, </a:t>
            </a:r>
            <a:r>
              <a:rPr lang="en-US" dirty="0" err="1" smtClean="0">
                <a:solidFill>
                  <a:schemeClr val="tx1"/>
                </a:solidFill>
              </a:rPr>
              <a:t>ServletRequest</a:t>
            </a:r>
            <a:r>
              <a:rPr lang="en-US" dirty="0" smtClean="0"/>
              <a:t> </a:t>
            </a:r>
            <a:r>
              <a:rPr lang="ru-RU" dirty="0" smtClean="0"/>
              <a:t>и </a:t>
            </a:r>
            <a:r>
              <a:rPr lang="en-US" dirty="0" err="1" smtClean="0">
                <a:solidFill>
                  <a:schemeClr val="tx1"/>
                </a:solidFill>
              </a:rPr>
              <a:t>HttpSession</a:t>
            </a:r>
            <a:endParaRPr lang="ru-RU" dirty="0" smtClean="0">
              <a:solidFill>
                <a:schemeClr val="tx1"/>
              </a:solidFill>
            </a:endParaRPr>
          </a:p>
          <a:p>
            <a:endParaRPr lang="ru-RU" dirty="0" smtClean="0">
              <a:solidFill>
                <a:schemeClr val="tx1"/>
              </a:solidFill>
            </a:endParaRPr>
          </a:p>
          <a:p>
            <a:r>
              <a:rPr lang="ru-RU" dirty="0" smtClean="0"/>
              <a:t>Все они имеют следующие методы</a:t>
            </a:r>
            <a:r>
              <a:rPr lang="en-US" dirty="0" smtClean="0"/>
              <a:t>:</a:t>
            </a:r>
          </a:p>
          <a:p>
            <a:pPr lvl="1"/>
            <a:r>
              <a:rPr lang="ru-RU" dirty="0" err="1" smtClean="0">
                <a:solidFill>
                  <a:schemeClr val="tx1"/>
                </a:solidFill>
              </a:rPr>
              <a:t>Object</a:t>
            </a:r>
            <a:r>
              <a:rPr lang="ru-RU" dirty="0" smtClean="0">
                <a:solidFill>
                  <a:schemeClr val="tx1"/>
                </a:solidFill>
              </a:rPr>
              <a:t> </a:t>
            </a:r>
            <a:r>
              <a:rPr lang="ru-RU" dirty="0" err="1" smtClean="0">
                <a:solidFill>
                  <a:schemeClr val="tx1"/>
                </a:solidFill>
              </a:rPr>
              <a:t>getAttribute</a:t>
            </a:r>
            <a:r>
              <a:rPr lang="ru-RU" dirty="0" smtClean="0">
                <a:solidFill>
                  <a:schemeClr val="tx1"/>
                </a:solidFill>
              </a:rPr>
              <a:t>(</a:t>
            </a:r>
            <a:r>
              <a:rPr lang="ru-RU" dirty="0" err="1" smtClean="0">
                <a:solidFill>
                  <a:schemeClr val="tx1"/>
                </a:solidFill>
              </a:rPr>
              <a:t>String</a:t>
            </a:r>
            <a:r>
              <a:rPr lang="ru-RU" dirty="0" smtClean="0">
                <a:solidFill>
                  <a:schemeClr val="tx1"/>
                </a:solidFill>
              </a:rPr>
              <a:t> </a:t>
            </a:r>
            <a:r>
              <a:rPr lang="ru-RU" dirty="0" err="1" smtClean="0">
                <a:solidFill>
                  <a:schemeClr val="tx1"/>
                </a:solidFill>
              </a:rPr>
              <a:t>name</a:t>
            </a:r>
            <a:r>
              <a:rPr lang="ru-RU" dirty="0" smtClean="0">
                <a:solidFill>
                  <a:schemeClr val="tx1"/>
                </a:solidFill>
              </a:rPr>
              <a:t>) </a:t>
            </a:r>
            <a:endParaRPr lang="en-US" dirty="0" smtClean="0">
              <a:solidFill>
                <a:schemeClr val="tx1"/>
              </a:solidFill>
            </a:endParaRPr>
          </a:p>
          <a:p>
            <a:pPr lvl="1"/>
            <a:r>
              <a:rPr lang="ru-RU" dirty="0" err="1" smtClean="0">
                <a:solidFill>
                  <a:schemeClr val="tx1"/>
                </a:solidFill>
              </a:rPr>
              <a:t>void</a:t>
            </a:r>
            <a:r>
              <a:rPr lang="ru-RU" dirty="0" smtClean="0">
                <a:solidFill>
                  <a:schemeClr val="tx1"/>
                </a:solidFill>
              </a:rPr>
              <a:t> </a:t>
            </a:r>
            <a:r>
              <a:rPr lang="ru-RU" dirty="0" err="1" smtClean="0">
                <a:solidFill>
                  <a:schemeClr val="tx1"/>
                </a:solidFill>
              </a:rPr>
              <a:t>setAttribute</a:t>
            </a:r>
            <a:r>
              <a:rPr lang="ru-RU" dirty="0" smtClean="0">
                <a:solidFill>
                  <a:schemeClr val="tx1"/>
                </a:solidFill>
              </a:rPr>
              <a:t>(</a:t>
            </a:r>
            <a:r>
              <a:rPr lang="ru-RU" dirty="0" err="1" smtClean="0">
                <a:solidFill>
                  <a:schemeClr val="tx1"/>
                </a:solidFill>
              </a:rPr>
              <a:t>String</a:t>
            </a:r>
            <a:r>
              <a:rPr lang="ru-RU" dirty="0" smtClean="0">
                <a:solidFill>
                  <a:schemeClr val="tx1"/>
                </a:solidFill>
              </a:rPr>
              <a:t> </a:t>
            </a:r>
            <a:r>
              <a:rPr lang="ru-RU" dirty="0" err="1" smtClean="0">
                <a:solidFill>
                  <a:schemeClr val="tx1"/>
                </a:solidFill>
              </a:rPr>
              <a:t>name</a:t>
            </a:r>
            <a:r>
              <a:rPr lang="ru-RU" dirty="0" smtClean="0">
                <a:solidFill>
                  <a:schemeClr val="tx1"/>
                </a:solidFill>
              </a:rPr>
              <a:t>, </a:t>
            </a:r>
            <a:r>
              <a:rPr lang="ru-RU" dirty="0" err="1" smtClean="0">
                <a:solidFill>
                  <a:schemeClr val="tx1"/>
                </a:solidFill>
              </a:rPr>
              <a:t>Object</a:t>
            </a:r>
            <a:r>
              <a:rPr lang="ru-RU" dirty="0" smtClean="0">
                <a:solidFill>
                  <a:schemeClr val="tx1"/>
                </a:solidFill>
              </a:rPr>
              <a:t> </a:t>
            </a:r>
            <a:r>
              <a:rPr lang="ru-RU" dirty="0" err="1" smtClean="0">
                <a:solidFill>
                  <a:schemeClr val="tx1"/>
                </a:solidFill>
              </a:rPr>
              <a:t>value</a:t>
            </a:r>
            <a:r>
              <a:rPr lang="ru-RU" dirty="0" smtClean="0">
                <a:solidFill>
                  <a:schemeClr val="tx1"/>
                </a:solidFill>
              </a:rPr>
              <a:t>) </a:t>
            </a:r>
            <a:endParaRPr lang="en-US" dirty="0" smtClean="0">
              <a:solidFill>
                <a:schemeClr val="tx1"/>
              </a:solidFill>
            </a:endParaRPr>
          </a:p>
          <a:p>
            <a:pPr lvl="1"/>
            <a:r>
              <a:rPr lang="ru-RU" dirty="0" err="1" smtClean="0">
                <a:solidFill>
                  <a:schemeClr val="tx1"/>
                </a:solidFill>
              </a:rPr>
              <a:t>void</a:t>
            </a:r>
            <a:r>
              <a:rPr lang="ru-RU" dirty="0" smtClean="0">
                <a:solidFill>
                  <a:schemeClr val="tx1"/>
                </a:solidFill>
              </a:rPr>
              <a:t> </a:t>
            </a:r>
            <a:r>
              <a:rPr lang="ru-RU" dirty="0" err="1" smtClean="0">
                <a:solidFill>
                  <a:schemeClr val="tx1"/>
                </a:solidFill>
              </a:rPr>
              <a:t>removeAttribute</a:t>
            </a:r>
            <a:r>
              <a:rPr lang="ru-RU" dirty="0" smtClean="0">
                <a:solidFill>
                  <a:schemeClr val="tx1"/>
                </a:solidFill>
              </a:rPr>
              <a:t>(</a:t>
            </a:r>
            <a:r>
              <a:rPr lang="ru-RU" dirty="0" err="1" smtClean="0">
                <a:solidFill>
                  <a:schemeClr val="tx1"/>
                </a:solidFill>
              </a:rPr>
              <a:t>String</a:t>
            </a:r>
            <a:r>
              <a:rPr lang="ru-RU" dirty="0" smtClean="0">
                <a:solidFill>
                  <a:schemeClr val="tx1"/>
                </a:solidFill>
              </a:rPr>
              <a:t> </a:t>
            </a:r>
            <a:r>
              <a:rPr lang="ru-RU" dirty="0" err="1" smtClean="0">
                <a:solidFill>
                  <a:schemeClr val="tx1"/>
                </a:solidFill>
              </a:rPr>
              <a:t>name</a:t>
            </a:r>
            <a:r>
              <a:rPr lang="ru-RU" dirty="0" smtClean="0">
                <a:solidFill>
                  <a:schemeClr val="tx1"/>
                </a:solidFill>
              </a:rPr>
              <a:t>) </a:t>
            </a:r>
          </a:p>
          <a:p>
            <a:pPr lvl="1"/>
            <a:r>
              <a:rPr lang="ru-RU" dirty="0" err="1" smtClean="0">
                <a:solidFill>
                  <a:schemeClr val="tx1"/>
                </a:solidFill>
              </a:rPr>
              <a:t>Enumeration</a:t>
            </a:r>
            <a:r>
              <a:rPr lang="ru-RU" dirty="0" smtClean="0">
                <a:solidFill>
                  <a:schemeClr val="tx1"/>
                </a:solidFill>
              </a:rPr>
              <a:t> </a:t>
            </a:r>
            <a:r>
              <a:rPr lang="ru-RU" dirty="0" err="1" smtClean="0">
                <a:solidFill>
                  <a:schemeClr val="tx1"/>
                </a:solidFill>
              </a:rPr>
              <a:t>getAttributeNames</a:t>
            </a:r>
            <a:r>
              <a:rPr lang="ru-RU" dirty="0" smtClean="0">
                <a:solidFill>
                  <a:schemeClr val="tx1"/>
                </a:solidFill>
              </a:rPr>
              <a:t>()</a:t>
            </a:r>
            <a:endParaRPr lang="ru-RU" dirty="0" smtClean="0"/>
          </a:p>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32</a:t>
            </a:fld>
            <a:endParaRPr lang="en-US" dirty="0"/>
          </a:p>
        </p:txBody>
      </p:sp>
    </p:spTree>
    <p:extLst>
      <p:ext uri="{BB962C8B-B14F-4D97-AF65-F5344CB8AC3E}">
        <p14:creationId xmlns:p14="http://schemas.microsoft.com/office/powerpoint/2010/main" val="18114245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pPr>
              <a:lnSpc>
                <a:spcPct val="90000"/>
              </a:lnSpc>
            </a:pPr>
            <a:r>
              <a:rPr lang="ru-RU" sz="1200" dirty="0" smtClean="0">
                <a:cs typeface="Times New Roman" pitchFamily="18" charset="0"/>
              </a:rPr>
              <a:t>Для того чтобы перенаправить запросы другим </a:t>
            </a:r>
            <a:r>
              <a:rPr lang="ru-RU" sz="1200" dirty="0" err="1" smtClean="0">
                <a:cs typeface="Times New Roman" pitchFamily="18" charset="0"/>
              </a:rPr>
              <a:t>сервлетам</a:t>
            </a:r>
            <a:r>
              <a:rPr lang="ru-RU" sz="1200" dirty="0" smtClean="0">
                <a:cs typeface="Times New Roman" pitchFamily="18" charset="0"/>
              </a:rPr>
              <a:t>, принадлежащим одному и тому же контексту, применяются методы</a:t>
            </a:r>
            <a:r>
              <a:rPr lang="ru-RU" sz="1100" dirty="0" smtClean="0">
                <a:latin typeface="Courier New" pitchFamily="49" charset="0"/>
                <a:cs typeface="Times New Roman" pitchFamily="18" charset="0"/>
              </a:rPr>
              <a:t> </a:t>
            </a:r>
            <a:r>
              <a:rPr lang="ru-RU" sz="1100" b="1" dirty="0" err="1" smtClean="0">
                <a:latin typeface="Courier New" pitchFamily="49" charset="0"/>
                <a:cs typeface="Times New Roman" pitchFamily="18" charset="0"/>
              </a:rPr>
              <a:t>getRequestDispatcher</a:t>
            </a:r>
            <a:r>
              <a:rPr lang="ru-RU" sz="1100" b="1" dirty="0" smtClean="0">
                <a:latin typeface="Courier New" pitchFamily="49" charset="0"/>
                <a:cs typeface="Times New Roman" pitchFamily="18" charset="0"/>
              </a:rPr>
              <a:t>()</a:t>
            </a:r>
            <a:r>
              <a:rPr lang="ru-RU" sz="1100" dirty="0" smtClean="0">
                <a:latin typeface="Courier New" pitchFamily="49" charset="0"/>
                <a:cs typeface="Times New Roman" pitchFamily="18" charset="0"/>
              </a:rPr>
              <a:t> и </a:t>
            </a:r>
            <a:r>
              <a:rPr lang="ru-RU" sz="1100" b="1" dirty="0" err="1" smtClean="0">
                <a:latin typeface="Courier New" pitchFamily="49" charset="0"/>
                <a:cs typeface="Times New Roman" pitchFamily="18" charset="0"/>
              </a:rPr>
              <a:t>getNameD</a:t>
            </a:r>
            <a:r>
              <a:rPr lang="en-US" sz="1100" b="1" dirty="0" err="1" smtClean="0">
                <a:latin typeface="Courier New" pitchFamily="49" charset="0"/>
              </a:rPr>
              <a:t>i</a:t>
            </a:r>
            <a:r>
              <a:rPr lang="ru-RU" sz="1100" b="1" dirty="0" err="1" smtClean="0">
                <a:latin typeface="Courier New" pitchFamily="49" charset="0"/>
                <a:cs typeface="Times New Roman" pitchFamily="18" charset="0"/>
              </a:rPr>
              <a:t>spatcher</a:t>
            </a:r>
            <a:r>
              <a:rPr lang="ru-RU" sz="1100" b="1" dirty="0" smtClean="0">
                <a:latin typeface="Courier New" pitchFamily="49" charset="0"/>
                <a:cs typeface="Times New Roman" pitchFamily="18" charset="0"/>
              </a:rPr>
              <a:t>().</a:t>
            </a:r>
            <a:r>
              <a:rPr lang="ru-RU" sz="1100" dirty="0" smtClean="0">
                <a:latin typeface="Courier New" pitchFamily="49" charset="0"/>
                <a:cs typeface="Times New Roman" pitchFamily="18" charset="0"/>
              </a:rPr>
              <a:t> </a:t>
            </a:r>
            <a:endParaRPr lang="en-US" sz="1100" dirty="0" smtClean="0">
              <a:latin typeface="Courier New" pitchFamily="49" charset="0"/>
              <a:cs typeface="Times New Roman" pitchFamily="18" charset="0"/>
            </a:endParaRPr>
          </a:p>
          <a:p>
            <a:pPr>
              <a:lnSpc>
                <a:spcPct val="90000"/>
              </a:lnSpc>
            </a:pPr>
            <a:r>
              <a:rPr lang="ru-RU" sz="1200" dirty="0" smtClean="0">
                <a:cs typeface="Times New Roman" pitchFamily="18" charset="0"/>
              </a:rPr>
              <a:t>Каждому </a:t>
            </a:r>
            <a:r>
              <a:rPr lang="ru-RU" sz="1200" dirty="0" err="1" smtClean="0">
                <a:cs typeface="Times New Roman" pitchFamily="18" charset="0"/>
              </a:rPr>
              <a:t>Web</a:t>
            </a:r>
            <a:r>
              <a:rPr lang="ru-RU" sz="1200" dirty="0" smtClean="0">
                <a:cs typeface="Times New Roman" pitchFamily="18" charset="0"/>
              </a:rPr>
              <a:t>-приложению, размещенному в </a:t>
            </a:r>
            <a:r>
              <a:rPr lang="ru-RU" sz="1200" dirty="0" err="1" smtClean="0">
                <a:cs typeface="Times New Roman" pitchFamily="18" charset="0"/>
              </a:rPr>
              <a:t>Web</a:t>
            </a:r>
            <a:r>
              <a:rPr lang="en-US" sz="1200" dirty="0" smtClean="0">
                <a:cs typeface="Times New Roman" pitchFamily="18" charset="0"/>
              </a:rPr>
              <a:t>-</a:t>
            </a:r>
            <a:r>
              <a:rPr lang="ru-RU" sz="1200" dirty="0" smtClean="0">
                <a:cs typeface="Times New Roman" pitchFamily="18" charset="0"/>
              </a:rPr>
              <a:t> контейнере, ставится в соответствие экземпляр</a:t>
            </a:r>
            <a:r>
              <a:rPr lang="ru-RU" sz="1100" dirty="0" smtClean="0">
                <a:latin typeface="Courier New" pitchFamily="49" charset="0"/>
                <a:cs typeface="Times New Roman" pitchFamily="18" charset="0"/>
              </a:rPr>
              <a:t> </a:t>
            </a:r>
            <a:r>
              <a:rPr lang="ru-RU" sz="1100" b="1" dirty="0" err="1" smtClean="0">
                <a:latin typeface="Courier New" pitchFamily="49" charset="0"/>
                <a:cs typeface="Times New Roman" pitchFamily="18" charset="0"/>
              </a:rPr>
              <a:t>ServletContext</a:t>
            </a:r>
            <a:r>
              <a:rPr lang="ru-RU" sz="1100" dirty="0" smtClean="0">
                <a:latin typeface="Courier New" pitchFamily="49" charset="0"/>
                <a:cs typeface="Times New Roman" pitchFamily="18" charset="0"/>
              </a:rPr>
              <a:t>.</a:t>
            </a:r>
            <a:endParaRPr lang="en-US" sz="1100" dirty="0" smtClean="0">
              <a:latin typeface="Courier New" pitchFamily="49" charset="0"/>
              <a:cs typeface="Times New Roman" pitchFamily="18" charset="0"/>
            </a:endParaRPr>
          </a:p>
          <a:p>
            <a:pPr>
              <a:lnSpc>
                <a:spcPct val="90000"/>
              </a:lnSpc>
            </a:pPr>
            <a:r>
              <a:rPr lang="ru-RU" sz="1200" dirty="0" smtClean="0">
                <a:cs typeface="Times New Roman" pitchFamily="18" charset="0"/>
              </a:rPr>
              <a:t>Если </a:t>
            </a:r>
            <a:r>
              <a:rPr lang="ru-RU" sz="1200" dirty="0" err="1" smtClean="0">
                <a:cs typeface="Times New Roman" pitchFamily="18" charset="0"/>
              </a:rPr>
              <a:t>сервлет</a:t>
            </a:r>
            <a:r>
              <a:rPr lang="ru-RU" sz="1200" dirty="0" smtClean="0">
                <a:cs typeface="Times New Roman" pitchFamily="18" charset="0"/>
              </a:rPr>
              <a:t> размещен в контейнере как часть некоторого </a:t>
            </a:r>
            <a:r>
              <a:rPr lang="ru-RU" sz="1200" dirty="0" err="1" smtClean="0">
                <a:cs typeface="Times New Roman" pitchFamily="18" charset="0"/>
              </a:rPr>
              <a:t>Web</a:t>
            </a:r>
            <a:r>
              <a:rPr lang="ru-RU" sz="1200" dirty="0" smtClean="0">
                <a:cs typeface="Times New Roman" pitchFamily="18" charset="0"/>
              </a:rPr>
              <a:t>-приложения, контекст, соответствующий этому приложению, является контекстом</a:t>
            </a:r>
            <a:r>
              <a:rPr lang="ru-RU" sz="1200" dirty="0" smtClean="0"/>
              <a:t> </a:t>
            </a:r>
            <a:r>
              <a:rPr lang="ru-RU" sz="1200" dirty="0" err="1" smtClean="0"/>
              <a:t>сервлета</a:t>
            </a:r>
            <a:r>
              <a:rPr lang="ru-RU" sz="1200" dirty="0" smtClean="0">
                <a:cs typeface="Times New Roman" pitchFamily="18" charset="0"/>
              </a:rPr>
              <a:t>. </a:t>
            </a:r>
          </a:p>
          <a:p>
            <a:endParaRPr lang="en-US" altLang="ru-RU" dirty="0" smtClean="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33</a:t>
            </a:fld>
            <a:endParaRPr lang="en-US" dirty="0"/>
          </a:p>
        </p:txBody>
      </p:sp>
    </p:spTree>
    <p:extLst>
      <p:ext uri="{BB962C8B-B14F-4D97-AF65-F5344CB8AC3E}">
        <p14:creationId xmlns:p14="http://schemas.microsoft.com/office/powerpoint/2010/main" val="18114245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55000" lnSpcReduction="20000"/>
          </a:bodyPr>
          <a:lstStyle/>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34</a:t>
            </a:fld>
            <a:endParaRPr lang="en-US" dirty="0"/>
          </a:p>
        </p:txBody>
      </p:sp>
    </p:spTree>
    <p:extLst>
      <p:ext uri="{BB962C8B-B14F-4D97-AF65-F5344CB8AC3E}">
        <p14:creationId xmlns:p14="http://schemas.microsoft.com/office/powerpoint/2010/main" val="29895170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endParaRPr lang="en-US" altLang="ru-RU" dirty="0" smtClean="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35</a:t>
            </a:fld>
            <a:endParaRPr lang="en-US" dirty="0"/>
          </a:p>
        </p:txBody>
      </p:sp>
    </p:spTree>
    <p:extLst>
      <p:ext uri="{BB962C8B-B14F-4D97-AF65-F5344CB8AC3E}">
        <p14:creationId xmlns:p14="http://schemas.microsoft.com/office/powerpoint/2010/main" val="18114245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endParaRPr lang="en-US" altLang="ru-RU" dirty="0" smtClean="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36</a:t>
            </a:fld>
            <a:endParaRPr lang="en-US" dirty="0"/>
          </a:p>
        </p:txBody>
      </p:sp>
    </p:spTree>
    <p:extLst>
      <p:ext uri="{BB962C8B-B14F-4D97-AF65-F5344CB8AC3E}">
        <p14:creationId xmlns:p14="http://schemas.microsoft.com/office/powerpoint/2010/main" val="18114245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endParaRPr lang="en-US" altLang="ru-RU" dirty="0" smtClean="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37</a:t>
            </a:fld>
            <a:endParaRPr lang="en-US" dirty="0"/>
          </a:p>
        </p:txBody>
      </p:sp>
    </p:spTree>
    <p:extLst>
      <p:ext uri="{BB962C8B-B14F-4D97-AF65-F5344CB8AC3E}">
        <p14:creationId xmlns:p14="http://schemas.microsoft.com/office/powerpoint/2010/main" val="18114245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endParaRPr lang="en-US" altLang="ru-RU" dirty="0" smtClean="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38</a:t>
            </a:fld>
            <a:endParaRPr lang="en-US" dirty="0"/>
          </a:p>
        </p:txBody>
      </p:sp>
    </p:spTree>
    <p:extLst>
      <p:ext uri="{BB962C8B-B14F-4D97-AF65-F5344CB8AC3E}">
        <p14:creationId xmlns:p14="http://schemas.microsoft.com/office/powerpoint/2010/main" val="18114245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endParaRPr lang="en-US" altLang="ru-RU" dirty="0" smtClean="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39</a:t>
            </a:fld>
            <a:endParaRPr lang="en-US" dirty="0"/>
          </a:p>
        </p:txBody>
      </p:sp>
    </p:spTree>
    <p:extLst>
      <p:ext uri="{BB962C8B-B14F-4D97-AF65-F5344CB8AC3E}">
        <p14:creationId xmlns:p14="http://schemas.microsoft.com/office/powerpoint/2010/main" val="1811424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ru-RU" b="1" dirty="0" smtClean="0"/>
              <a:t>HTTP</a:t>
            </a:r>
            <a:r>
              <a:rPr lang="ru-RU" dirty="0" smtClean="0"/>
              <a:t> </a:t>
            </a:r>
            <a:r>
              <a:rPr lang="ru-RU" dirty="0" smtClean="0">
                <a:solidFill>
                  <a:schemeClr val="tx1"/>
                </a:solidFill>
              </a:rPr>
              <a:t>«</a:t>
            </a:r>
            <a:r>
              <a:rPr lang="en-US" i="1" dirty="0" err="1" smtClean="0">
                <a:solidFill>
                  <a:schemeClr val="tx1"/>
                </a:solidFill>
              </a:rPr>
              <a:t>HyperText</a:t>
            </a:r>
            <a:r>
              <a:rPr lang="en-US" i="1" dirty="0" smtClean="0">
                <a:solidFill>
                  <a:schemeClr val="tx1"/>
                </a:solidFill>
              </a:rPr>
              <a:t> Transfer Protocol</a:t>
            </a:r>
            <a:r>
              <a:rPr lang="ru-RU" i="1" dirty="0" smtClean="0">
                <a:solidFill>
                  <a:schemeClr val="tx1"/>
                </a:solidFill>
              </a:rPr>
              <a:t>»</a:t>
            </a:r>
            <a:r>
              <a:rPr lang="ru-RU" dirty="0" smtClean="0"/>
              <a:t> — протокол </a:t>
            </a:r>
            <a:r>
              <a:rPr lang="ru-RU" dirty="0" smtClean="0">
                <a:solidFill>
                  <a:schemeClr val="tx1"/>
                </a:solidFill>
              </a:rPr>
              <a:t>«прикладного уровня»</a:t>
            </a:r>
            <a:r>
              <a:rPr lang="ru-RU" dirty="0" smtClean="0"/>
              <a:t> передачи данных (изначально — в виде гипертекстовых документов)</a:t>
            </a:r>
          </a:p>
          <a:p>
            <a:pPr marL="0" marR="0" indent="0" algn="l" defTabSz="914400" rtl="0" eaLnBrk="0" fontAlgn="base" latinLnBrk="0" hangingPunct="0">
              <a:lnSpc>
                <a:spcPct val="100000"/>
              </a:lnSpc>
              <a:spcBef>
                <a:spcPct val="30000"/>
              </a:spcBef>
              <a:spcAft>
                <a:spcPct val="0"/>
              </a:spcAft>
              <a:buClrTx/>
              <a:buSzTx/>
              <a:buFontTx/>
              <a:buNone/>
              <a:tabLst/>
              <a:defRPr/>
            </a:pPr>
            <a:endParaRPr lang="ru-RU" dirty="0" smtClean="0"/>
          </a:p>
          <a:p>
            <a:pPr>
              <a:buFont typeface="Arial" pitchFamily="34" charset="0"/>
              <a:buChar char="•"/>
            </a:pPr>
            <a:r>
              <a:rPr lang="ru-RU" dirty="0" smtClean="0"/>
              <a:t>Протокол запросов и ответов</a:t>
            </a:r>
          </a:p>
          <a:p>
            <a:pPr>
              <a:buFont typeface="Arial" pitchFamily="34" charset="0"/>
              <a:buChar char="•"/>
            </a:pPr>
            <a:r>
              <a:rPr lang="ru-RU" dirty="0" smtClean="0"/>
              <a:t>Без поддержки состояния</a:t>
            </a:r>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ru-RU" dirty="0" smtClean="0"/>
              <a:t>+ вводим понятие </a:t>
            </a:r>
            <a:r>
              <a:rPr lang="en-US" sz="1200" noProof="0" dirty="0" smtClean="0">
                <a:latin typeface="Arial"/>
                <a:cs typeface="Arial"/>
              </a:rPr>
              <a:t>HTTP-</a:t>
            </a:r>
            <a:r>
              <a:rPr lang="ru-RU" sz="1200" noProof="0" dirty="0" smtClean="0">
                <a:latin typeface="Arial"/>
                <a:cs typeface="Arial"/>
              </a:rPr>
              <a:t>клиент </a:t>
            </a:r>
            <a:r>
              <a:rPr lang="en-GB" sz="1200" dirty="0" smtClean="0"/>
              <a:t>– </a:t>
            </a:r>
            <a:r>
              <a:rPr lang="ru-RU" sz="1200" dirty="0" smtClean="0"/>
              <a:t>это </a:t>
            </a:r>
            <a:r>
              <a:rPr lang="en-GB" sz="1200" dirty="0" smtClean="0"/>
              <a:t>Web browser, </a:t>
            </a:r>
            <a:r>
              <a:rPr lang="ru-RU" sz="1200" dirty="0" smtClean="0"/>
              <a:t>установленный на компьютере пользователя, посылающий запрос серверу</a:t>
            </a:r>
            <a:endParaRPr lang="en-GB" sz="1200" dirty="0" smtClean="0"/>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endParaRPr kumimoji="0" lang="ru-RU" sz="1200" b="0" i="0" u="none" strike="noStrike" kern="1200" cap="none" spc="0" normalizeH="0" baseline="0" noProof="0" dirty="0" smtClean="0">
              <a:ln>
                <a:noFill/>
              </a:ln>
              <a:effectLst/>
              <a:uLnTx/>
              <a:uFillTx/>
              <a:latin typeface="Arial"/>
              <a:ea typeface="+mn-ea"/>
              <a:cs typeface="Arial"/>
            </a:endParaRPr>
          </a:p>
          <a:p>
            <a:pPr>
              <a:buFont typeface="Arial" pitchFamily="34" charset="0"/>
              <a:buChar char="•"/>
            </a:pPr>
            <a:endParaRPr lang="ru-RU" dirty="0" smtClean="0"/>
          </a:p>
          <a:p>
            <a:pPr>
              <a:buFont typeface="Arial" pitchFamily="34" charset="0"/>
              <a:buChar char="•"/>
            </a:pPr>
            <a:r>
              <a:rPr lang="ru-RU" dirty="0" smtClean="0"/>
              <a:t>Построен поверх </a:t>
            </a:r>
            <a:r>
              <a:rPr lang="en-US" dirty="0" smtClean="0"/>
              <a:t>TCP/IP</a:t>
            </a:r>
            <a:endParaRPr lang="ru-RU" dirty="0" smtClean="0"/>
          </a:p>
          <a:p>
            <a:pPr algn="just">
              <a:spcAft>
                <a:spcPts val="900"/>
              </a:spcAft>
              <a:buFont typeface="Wingdings" pitchFamily="2" charset="2"/>
              <a:buNone/>
            </a:pPr>
            <a:r>
              <a:rPr lang="ru-RU" dirty="0" smtClean="0"/>
              <a:t>(</a:t>
            </a:r>
            <a:r>
              <a:rPr lang="en-US" sz="1200" b="1" dirty="0" smtClean="0">
                <a:cs typeface="Times New Roman" pitchFamily="18" charset="0"/>
              </a:rPr>
              <a:t>TCP</a:t>
            </a:r>
            <a:r>
              <a:rPr lang="ru-RU" sz="1200" b="1" dirty="0" smtClean="0">
                <a:cs typeface="Times New Roman" pitchFamily="18" charset="0"/>
              </a:rPr>
              <a:t>/</a:t>
            </a:r>
            <a:r>
              <a:rPr lang="en-US" sz="1200" b="1" dirty="0" smtClean="0">
                <a:cs typeface="Times New Roman" pitchFamily="18" charset="0"/>
              </a:rPr>
              <a:t>IP</a:t>
            </a:r>
            <a:r>
              <a:rPr lang="en-US" sz="1200" dirty="0" smtClean="0">
                <a:cs typeface="Times New Roman" pitchFamily="18" charset="0"/>
              </a:rPr>
              <a:t> - Transmission Control Protocol/Internet Protocol</a:t>
            </a:r>
            <a:r>
              <a:rPr lang="en-US" sz="1400" dirty="0" smtClean="0">
                <a:cs typeface="Times New Roman" pitchFamily="18" charset="0"/>
              </a:rPr>
              <a:t>:</a:t>
            </a:r>
          </a:p>
          <a:p>
            <a:pPr>
              <a:spcAft>
                <a:spcPts val="900"/>
              </a:spcAft>
              <a:buFont typeface="Wingdings" pitchFamily="2" charset="2"/>
              <a:buNone/>
            </a:pPr>
            <a:r>
              <a:rPr lang="ru-RU" sz="1200" dirty="0" smtClean="0">
                <a:cs typeface="Times New Roman" pitchFamily="18" charset="0"/>
              </a:rPr>
              <a:t>Протокол управления передачей/межсетевой протокол</a:t>
            </a:r>
            <a:r>
              <a:rPr kumimoji="0" lang="ru-RU" sz="1200" b="0" i="0" u="none" strike="noStrike" kern="1200" cap="none" spc="0" normalizeH="0" baseline="0" noProof="0" dirty="0" smtClean="0">
                <a:ln>
                  <a:noFill/>
                </a:ln>
                <a:solidFill>
                  <a:schemeClr val="bg1"/>
                </a:solidFill>
                <a:effectLst/>
                <a:uLnTx/>
                <a:uFillTx/>
                <a:latin typeface="Arial"/>
                <a:ea typeface="+mn-ea"/>
                <a:cs typeface="Arial"/>
              </a:rPr>
              <a:t>)</a:t>
            </a:r>
            <a:endParaRPr lang="ru-RU" dirty="0" smtClean="0"/>
          </a:p>
          <a:p>
            <a:pPr>
              <a:buFont typeface="Arial" pitchFamily="34" charset="0"/>
              <a:buNone/>
            </a:pPr>
            <a:endParaRPr lang="ru-RU"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ru-RU" dirty="0" smtClean="0"/>
          </a:p>
          <a:p>
            <a:endParaRPr lang="ru-RU" dirty="0" smtClean="0"/>
          </a:p>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4</a:t>
            </a:fld>
            <a:endParaRPr lang="en-US" dirty="0"/>
          </a:p>
        </p:txBody>
      </p:sp>
    </p:spTree>
    <p:extLst>
      <p:ext uri="{BB962C8B-B14F-4D97-AF65-F5344CB8AC3E}">
        <p14:creationId xmlns:p14="http://schemas.microsoft.com/office/powerpoint/2010/main" val="57997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55000" lnSpcReduction="20000"/>
          </a:bodyPr>
          <a:lstStyle/>
          <a:p>
            <a:pPr>
              <a:lnSpc>
                <a:spcPct val="90000"/>
              </a:lnSpc>
              <a:spcAft>
                <a:spcPts val="1000"/>
              </a:spcAft>
            </a:pPr>
            <a:r>
              <a:rPr lang="en-GB" sz="2800" i="1" dirty="0" smtClean="0"/>
              <a:t>URL</a:t>
            </a:r>
            <a:r>
              <a:rPr lang="en-GB" sz="2800" dirty="0" smtClean="0"/>
              <a:t> (</a:t>
            </a:r>
            <a:r>
              <a:rPr lang="en-GB" sz="2800" i="1" dirty="0" smtClean="0"/>
              <a:t>Uniform Resource Locator</a:t>
            </a:r>
            <a:r>
              <a:rPr lang="ru-RU" sz="2800" i="1" dirty="0" smtClean="0"/>
              <a:t>) - </a:t>
            </a:r>
            <a:r>
              <a:rPr lang="ru-RU" sz="2800" dirty="0" smtClean="0"/>
              <a:t>унифицированный адрес ресурса</a:t>
            </a:r>
          </a:p>
          <a:p>
            <a:pPr>
              <a:lnSpc>
                <a:spcPct val="90000"/>
              </a:lnSpc>
              <a:spcAft>
                <a:spcPts val="1000"/>
              </a:spcAft>
            </a:pPr>
            <a:endParaRPr lang="ru-RU" sz="2800" b="1" dirty="0" smtClean="0"/>
          </a:p>
          <a:p>
            <a:r>
              <a:rPr lang="en-GB" sz="2400" b="1" dirty="0" smtClean="0">
                <a:latin typeface="Courier New" pitchFamily="49" charset="0"/>
              </a:rPr>
              <a:t>http://host:port/path?querystring</a:t>
            </a:r>
            <a:endParaRPr lang="en-GB" sz="2400" dirty="0" smtClean="0">
              <a:latin typeface="Courier New" pitchFamily="49" charset="0"/>
            </a:endParaRPr>
          </a:p>
          <a:p>
            <a:pPr lvl="1">
              <a:spcAft>
                <a:spcPts val="700"/>
              </a:spcAft>
            </a:pPr>
            <a:r>
              <a:rPr lang="en-US" sz="2400" b="1" dirty="0" smtClean="0">
                <a:latin typeface="Courier New" pitchFamily="49" charset="0"/>
              </a:rPr>
              <a:t>host</a:t>
            </a:r>
            <a:r>
              <a:rPr lang="ru-RU" sz="2400" b="1" dirty="0" smtClean="0"/>
              <a:t> – </a:t>
            </a:r>
            <a:r>
              <a:rPr lang="ru-RU" sz="2400" dirty="0" smtClean="0"/>
              <a:t>определяет имя домена сервера или  IP-адрес;</a:t>
            </a:r>
            <a:r>
              <a:rPr lang="en-US" sz="2400" dirty="0" smtClean="0"/>
              <a:t> </a:t>
            </a:r>
            <a:r>
              <a:rPr lang="ru-RU" dirty="0" smtClean="0"/>
              <a:t>  </a:t>
            </a:r>
            <a:r>
              <a:rPr lang="ru-RU" sz="2400" b="1" dirty="0" smtClean="0"/>
              <a:t>IP</a:t>
            </a:r>
            <a:r>
              <a:rPr lang="ru-RU" sz="2400" dirty="0" smtClean="0"/>
              <a:t> – </a:t>
            </a:r>
            <a:r>
              <a:rPr lang="en-US" sz="2400" b="1" dirty="0" smtClean="0"/>
              <a:t>I</a:t>
            </a:r>
            <a:r>
              <a:rPr lang="en-US" sz="2400" dirty="0" smtClean="0"/>
              <a:t>dentification of </a:t>
            </a:r>
            <a:r>
              <a:rPr lang="en-US" sz="2400" b="1" dirty="0" smtClean="0"/>
              <a:t>P</a:t>
            </a:r>
            <a:r>
              <a:rPr lang="en-US" sz="2400" dirty="0" smtClean="0"/>
              <a:t>osition </a:t>
            </a:r>
            <a:r>
              <a:rPr lang="ru-RU" sz="2400" dirty="0" smtClean="0"/>
              <a:t>(Идентификация положения)</a:t>
            </a:r>
          </a:p>
          <a:p>
            <a:pPr lvl="1">
              <a:spcAft>
                <a:spcPts val="700"/>
              </a:spcAft>
            </a:pPr>
            <a:r>
              <a:rPr lang="en-US" sz="2400" b="1" dirty="0" smtClean="0">
                <a:latin typeface="Courier New" pitchFamily="49" charset="0"/>
              </a:rPr>
              <a:t>port</a:t>
            </a:r>
            <a:r>
              <a:rPr lang="ru-RU" sz="2400" dirty="0" smtClean="0">
                <a:latin typeface="Courier New" pitchFamily="49" charset="0"/>
              </a:rPr>
              <a:t> </a:t>
            </a:r>
            <a:r>
              <a:rPr lang="ru-RU" sz="2400" dirty="0" smtClean="0"/>
              <a:t>– необязательный элемент, определяющий номер порта компьютера, через который осуществляется соединение</a:t>
            </a:r>
          </a:p>
          <a:p>
            <a:pPr lvl="1">
              <a:spcAft>
                <a:spcPts val="700"/>
              </a:spcAft>
            </a:pPr>
            <a:endParaRPr lang="ru-RU" sz="2400" b="1" dirty="0" smtClean="0">
              <a:latin typeface="Courier New" pitchFamily="49" charset="0"/>
            </a:endParaRPr>
          </a:p>
          <a:p>
            <a:pPr lvl="1">
              <a:spcAft>
                <a:spcPts val="700"/>
              </a:spcAft>
            </a:pPr>
            <a:r>
              <a:rPr lang="en-US" sz="2400" b="1" dirty="0" smtClean="0">
                <a:latin typeface="Courier New" pitchFamily="49" charset="0"/>
              </a:rPr>
              <a:t>path</a:t>
            </a:r>
            <a:r>
              <a:rPr lang="ru-RU" sz="2400" dirty="0" smtClean="0"/>
              <a:t> – необязательный элемент, определяющий путь к ресурсу. Если этот элемент отсутствует,  "/" перед ним опускается</a:t>
            </a:r>
          </a:p>
          <a:p>
            <a:pPr lvl="1">
              <a:spcAft>
                <a:spcPts val="700"/>
              </a:spcAft>
            </a:pPr>
            <a:r>
              <a:rPr lang="ru-RU" sz="2400" b="1" dirty="0" err="1" smtClean="0">
                <a:latin typeface="Courier New" pitchFamily="49" charset="0"/>
              </a:rPr>
              <a:t>querystring</a:t>
            </a:r>
            <a:r>
              <a:rPr lang="ru-RU" sz="2400" b="1" dirty="0" smtClean="0"/>
              <a:t> </a:t>
            </a:r>
            <a:r>
              <a:rPr lang="ru-RU" sz="2400" dirty="0" smtClean="0"/>
              <a:t>– необязательный элемент, предоставляющий дополнительную информацию о ресурсе. Если этот элемент отсутствует, знак </a:t>
            </a:r>
            <a:r>
              <a:rPr lang="en-US" sz="2400" dirty="0" smtClean="0"/>
              <a:t>“</a:t>
            </a:r>
            <a:r>
              <a:rPr lang="ru-RU" sz="2400" dirty="0" smtClean="0"/>
              <a:t>?</a:t>
            </a:r>
            <a:r>
              <a:rPr lang="en-US" sz="2400" dirty="0" smtClean="0"/>
              <a:t>”</a:t>
            </a:r>
            <a:r>
              <a:rPr lang="ru-RU" sz="2400" dirty="0" smtClean="0"/>
              <a:t> опускается</a:t>
            </a:r>
          </a:p>
          <a:p>
            <a:pPr lvl="1">
              <a:spcAft>
                <a:spcPts val="800"/>
              </a:spcAft>
            </a:pPr>
            <a:r>
              <a:rPr lang="ru-RU" sz="2400" dirty="0" smtClean="0"/>
              <a:t>Синтаксис</a:t>
            </a:r>
            <a:r>
              <a:rPr lang="en-US" sz="2400" dirty="0" smtClean="0"/>
              <a:t> </a:t>
            </a:r>
            <a:r>
              <a:rPr lang="ru-RU" sz="2400" dirty="0" smtClean="0"/>
              <a:t>запроса  </a:t>
            </a:r>
            <a:r>
              <a:rPr lang="ru-RU" sz="2400" b="1" dirty="0" err="1" smtClean="0"/>
              <a:t>querystring</a:t>
            </a:r>
            <a:r>
              <a:rPr lang="ru-RU" sz="2400" dirty="0" smtClean="0"/>
              <a:t>:</a:t>
            </a:r>
          </a:p>
          <a:p>
            <a:pPr algn="just">
              <a:spcAft>
                <a:spcPts val="1000"/>
              </a:spcAft>
              <a:buFont typeface="Wingdings" pitchFamily="2" charset="2"/>
              <a:buNone/>
            </a:pPr>
            <a:r>
              <a:rPr lang="ru-RU" sz="2000" dirty="0" smtClean="0">
                <a:latin typeface="Minion Cyrillic" pitchFamily="2" charset="0"/>
              </a:rPr>
              <a:t>      	</a:t>
            </a:r>
            <a:r>
              <a:rPr lang="en-GB" sz="2400" b="1" dirty="0" smtClean="0">
                <a:latin typeface="Courier New" pitchFamily="49" charset="0"/>
              </a:rPr>
              <a:t>name = value (</a:t>
            </a:r>
            <a:r>
              <a:rPr lang="ru-RU" sz="2400" b="1" dirty="0" smtClean="0">
                <a:latin typeface="Courier New" pitchFamily="49" charset="0"/>
              </a:rPr>
              <a:t>имя</a:t>
            </a:r>
            <a:r>
              <a:rPr lang="en-GB" sz="2400" b="1" dirty="0" smtClean="0">
                <a:latin typeface="Courier New" pitchFamily="49" charset="0"/>
              </a:rPr>
              <a:t>=</a:t>
            </a:r>
            <a:r>
              <a:rPr lang="ru-RU" sz="2400" b="1" dirty="0" smtClean="0">
                <a:latin typeface="Courier New" pitchFamily="49" charset="0"/>
              </a:rPr>
              <a:t>значение</a:t>
            </a:r>
            <a:r>
              <a:rPr lang="en-GB" sz="2400" b="1" dirty="0" smtClean="0">
                <a:latin typeface="Courier New" pitchFamily="49" charset="0"/>
              </a:rPr>
              <a:t>)</a:t>
            </a:r>
            <a:endParaRPr lang="ru-RU" sz="2400" dirty="0" smtClean="0"/>
          </a:p>
          <a:p>
            <a:endParaRPr lang="ru-RU" dirty="0" smtClean="0"/>
          </a:p>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5</a:t>
            </a:fld>
            <a:endParaRPr lang="en-US" dirty="0"/>
          </a:p>
        </p:txBody>
      </p:sp>
    </p:spTree>
    <p:extLst>
      <p:ext uri="{BB962C8B-B14F-4D97-AF65-F5344CB8AC3E}">
        <p14:creationId xmlns:p14="http://schemas.microsoft.com/office/powerpoint/2010/main" val="2989517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dirty="0" smtClean="0"/>
              <a:t>HTML</a:t>
            </a:r>
            <a:r>
              <a:rPr lang="ru-RU" sz="1200" dirty="0" smtClean="0"/>
              <a:t> (</a:t>
            </a:r>
            <a:r>
              <a:rPr lang="ru-RU" sz="1200" dirty="0" smtClean="0">
                <a:solidFill>
                  <a:schemeClr val="tx1"/>
                </a:solidFill>
              </a:rPr>
              <a:t>от англ. </a:t>
            </a:r>
            <a:r>
              <a:rPr lang="en-US" sz="1200" i="1" dirty="0" err="1" smtClean="0">
                <a:solidFill>
                  <a:schemeClr val="tx1"/>
                </a:solidFill>
              </a:rPr>
              <a:t>HyperText</a:t>
            </a:r>
            <a:r>
              <a:rPr lang="en-US" sz="1200" i="1" dirty="0" smtClean="0">
                <a:solidFill>
                  <a:schemeClr val="tx1"/>
                </a:solidFill>
              </a:rPr>
              <a:t> Markup Language</a:t>
            </a:r>
            <a:r>
              <a:rPr lang="ru-RU" sz="1200" dirty="0" smtClean="0">
                <a:solidFill>
                  <a:schemeClr val="tx1"/>
                </a:solidFill>
              </a:rPr>
              <a:t> — «язык разметки гипертекста»)</a:t>
            </a:r>
            <a:r>
              <a:rPr lang="ru-RU" sz="1200" dirty="0" smtClean="0"/>
              <a:t> — стандартный язык разметки документов во Всемирной паутине. </a:t>
            </a:r>
          </a:p>
          <a:p>
            <a:r>
              <a:rPr lang="ru-RU" sz="1200" dirty="0" smtClean="0"/>
              <a:t>Большинство веб-страниц создаются при помощи языка HTML (или XHTML). </a:t>
            </a:r>
          </a:p>
          <a:p>
            <a:r>
              <a:rPr lang="ru-RU" sz="1200" dirty="0" smtClean="0"/>
              <a:t>Язык HTML интерпретируется браузером и отображается в виде документа, в удобной для человека форме. </a:t>
            </a:r>
          </a:p>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7</a:t>
            </a:fld>
            <a:endParaRPr lang="en-US" dirty="0"/>
          </a:p>
        </p:txBody>
      </p:sp>
    </p:spTree>
    <p:extLst>
      <p:ext uri="{BB962C8B-B14F-4D97-AF65-F5344CB8AC3E}">
        <p14:creationId xmlns:p14="http://schemas.microsoft.com/office/powerpoint/2010/main" val="1405975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nSpc>
                <a:spcPct val="90000"/>
              </a:lnSpc>
            </a:pPr>
            <a:r>
              <a:rPr lang="en-US" sz="1200" b="1" dirty="0" smtClean="0"/>
              <a:t>Get</a:t>
            </a:r>
            <a:r>
              <a:rPr lang="en-US" sz="1200" dirty="0" smtClean="0"/>
              <a:t> - </a:t>
            </a:r>
            <a:r>
              <a:rPr lang="ru-RU" sz="1200" dirty="0" smtClean="0">
                <a:cs typeface="Times New Roman" pitchFamily="18" charset="0"/>
              </a:rPr>
              <a:t>используется для доставки любого файла, поддерживаемого </a:t>
            </a:r>
            <a:r>
              <a:rPr lang="en-US" sz="1200" dirty="0" smtClean="0">
                <a:cs typeface="Times New Roman" pitchFamily="18" charset="0"/>
              </a:rPr>
              <a:t>Web</a:t>
            </a:r>
            <a:r>
              <a:rPr lang="ru-RU" sz="1200" dirty="0" smtClean="0">
                <a:cs typeface="Times New Roman" pitchFamily="18" charset="0"/>
              </a:rPr>
              <a:t> и специфицированного с помощью </a:t>
            </a:r>
            <a:r>
              <a:rPr lang="en-US" sz="1200" dirty="0" smtClean="0">
                <a:cs typeface="Times New Roman" pitchFamily="18" charset="0"/>
              </a:rPr>
              <a:t>URL</a:t>
            </a:r>
            <a:r>
              <a:rPr lang="ru-RU" sz="1200" dirty="0" smtClean="0"/>
              <a:t>-</a:t>
            </a:r>
            <a:r>
              <a:rPr lang="ru-RU" sz="1200" dirty="0" smtClean="0">
                <a:cs typeface="Times New Roman" pitchFamily="18" charset="0"/>
              </a:rPr>
              <a:t>адреса</a:t>
            </a:r>
            <a:r>
              <a:rPr lang="ru-RU" sz="1200" dirty="0" smtClean="0"/>
              <a:t> </a:t>
            </a:r>
            <a:r>
              <a:rPr lang="en-US" sz="1200" dirty="0" smtClean="0"/>
              <a:t>(</a:t>
            </a:r>
            <a:r>
              <a:rPr lang="ru-RU" sz="1200" dirty="0" smtClean="0"/>
              <a:t>адрес до 256 символов). П</a:t>
            </a:r>
            <a:r>
              <a:rPr lang="ru-RU" sz="1200" dirty="0" smtClean="0">
                <a:cs typeface="Times New Roman" pitchFamily="18" charset="0"/>
              </a:rPr>
              <a:t>араметр </a:t>
            </a:r>
            <a:r>
              <a:rPr lang="ru-RU" sz="1200" dirty="0" smtClean="0"/>
              <a:t>может передаваться в строке </a:t>
            </a:r>
            <a:r>
              <a:rPr lang="ru-RU" sz="1200" dirty="0" smtClean="0">
                <a:cs typeface="Times New Roman" pitchFamily="18" charset="0"/>
              </a:rPr>
              <a:t>запроса </a:t>
            </a:r>
            <a:r>
              <a:rPr lang="en-US" sz="1200" b="1" dirty="0" err="1" smtClean="0">
                <a:latin typeface="Courier New" pitchFamily="49" charset="0"/>
              </a:rPr>
              <a:t>querystring</a:t>
            </a:r>
            <a:r>
              <a:rPr lang="en-US" sz="1200" b="1" dirty="0" smtClean="0">
                <a:latin typeface="Courier New" pitchFamily="49" charset="0"/>
              </a:rPr>
              <a:t> </a:t>
            </a:r>
            <a:r>
              <a:rPr lang="en-US" sz="1200" dirty="0" smtClean="0">
                <a:cs typeface="Times New Roman" pitchFamily="18" charset="0"/>
              </a:rPr>
              <a:t>URL</a:t>
            </a:r>
            <a:r>
              <a:rPr lang="ru-RU" sz="1200" dirty="0" smtClean="0"/>
              <a:t>-</a:t>
            </a:r>
            <a:r>
              <a:rPr lang="ru-RU" sz="1200" dirty="0" smtClean="0">
                <a:cs typeface="Times New Roman" pitchFamily="18" charset="0"/>
              </a:rPr>
              <a:t>адрес</a:t>
            </a:r>
            <a:r>
              <a:rPr lang="ru-RU" sz="1200" dirty="0" smtClean="0"/>
              <a:t>а </a:t>
            </a:r>
            <a:endParaRPr lang="en-US" sz="1200" dirty="0" smtClean="0"/>
          </a:p>
          <a:p>
            <a:pPr>
              <a:lnSpc>
                <a:spcPct val="90000"/>
              </a:lnSpc>
            </a:pPr>
            <a:r>
              <a:rPr lang="en-US" sz="1200" b="1" dirty="0" smtClean="0"/>
              <a:t>Post</a:t>
            </a:r>
            <a:r>
              <a:rPr lang="ru-RU" sz="1200" dirty="0" smtClean="0"/>
              <a:t> - также используется для передачи информации на сервер (без ограничения на </a:t>
            </a:r>
            <a:r>
              <a:rPr lang="en-US" sz="1200" dirty="0" smtClean="0">
                <a:cs typeface="Times New Roman" pitchFamily="18" charset="0"/>
              </a:rPr>
              <a:t>URL</a:t>
            </a:r>
            <a:r>
              <a:rPr lang="ru-RU" sz="1200" dirty="0" smtClean="0"/>
              <a:t>-</a:t>
            </a:r>
            <a:r>
              <a:rPr lang="ru-RU" sz="1200" dirty="0" smtClean="0">
                <a:cs typeface="Times New Roman" pitchFamily="18" charset="0"/>
              </a:rPr>
              <a:t>адрес</a:t>
            </a:r>
            <a:r>
              <a:rPr lang="ru-RU" sz="1200" dirty="0" smtClean="0"/>
              <a:t>)</a:t>
            </a:r>
            <a:endParaRPr lang="en-US" sz="1200" dirty="0" smtClean="0"/>
          </a:p>
          <a:p>
            <a:pPr>
              <a:lnSpc>
                <a:spcPct val="90000"/>
              </a:lnSpc>
            </a:pPr>
            <a:r>
              <a:rPr lang="en-US" sz="1200" b="1" dirty="0" smtClean="0"/>
              <a:t>Head</a:t>
            </a:r>
            <a:r>
              <a:rPr lang="ru-RU" sz="1200" dirty="0" smtClean="0"/>
              <a:t> - </a:t>
            </a:r>
            <a:r>
              <a:rPr lang="ru-RU" sz="1200" dirty="0" smtClean="0">
                <a:cs typeface="Times New Roman" pitchFamily="18" charset="0"/>
              </a:rPr>
              <a:t>доставляет заголовок или некоторую мета - информацию о ресурсе </a:t>
            </a:r>
            <a:r>
              <a:rPr lang="ru-RU" sz="1200" dirty="0" smtClean="0"/>
              <a:t>(</a:t>
            </a:r>
            <a:r>
              <a:rPr lang="ru-RU" sz="1200" dirty="0" smtClean="0">
                <a:cs typeface="Times New Roman" pitchFamily="18" charset="0"/>
              </a:rPr>
              <a:t>размер передаваемого документа, время его модификации и т.д.</a:t>
            </a:r>
            <a:r>
              <a:rPr lang="en-US" sz="1200" dirty="0" smtClean="0">
                <a:cs typeface="Times New Roman" pitchFamily="18" charset="0"/>
              </a:rPr>
              <a:t>)</a:t>
            </a:r>
            <a:r>
              <a:rPr lang="ru-RU" sz="1200" dirty="0" smtClean="0"/>
              <a:t> </a:t>
            </a:r>
            <a:r>
              <a:rPr lang="ru-RU" sz="1200" dirty="0" smtClean="0">
                <a:cs typeface="Times New Roman" pitchFamily="18" charset="0"/>
              </a:rPr>
              <a:t>без передачи непосредственно самого ресурса. </a:t>
            </a:r>
          </a:p>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8</a:t>
            </a:fld>
            <a:endParaRPr lang="en-US" dirty="0"/>
          </a:p>
        </p:txBody>
      </p:sp>
    </p:spTree>
    <p:extLst>
      <p:ext uri="{BB962C8B-B14F-4D97-AF65-F5344CB8AC3E}">
        <p14:creationId xmlns:p14="http://schemas.microsoft.com/office/powerpoint/2010/main" val="1702763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9</a:t>
            </a:fld>
            <a:endParaRPr lang="en-US" dirty="0"/>
          </a:p>
        </p:txBody>
      </p:sp>
    </p:spTree>
    <p:extLst>
      <p:ext uri="{BB962C8B-B14F-4D97-AF65-F5344CB8AC3E}">
        <p14:creationId xmlns:p14="http://schemas.microsoft.com/office/powerpoint/2010/main" val="3642614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ru-RU" dirty="0" smtClean="0"/>
              <a:t>Строки в HTTP-сообщении, содержащие разделённую двоеточием пару параметр-значение. </a:t>
            </a:r>
          </a:p>
          <a:p>
            <a:endParaRPr lang="ru-RU" dirty="0"/>
          </a:p>
        </p:txBody>
      </p:sp>
      <p:sp>
        <p:nvSpPr>
          <p:cNvPr id="4" name="Номер слайда 3"/>
          <p:cNvSpPr>
            <a:spLocks noGrp="1"/>
          </p:cNvSpPr>
          <p:nvPr>
            <p:ph type="sldNum" sz="quarter" idx="10"/>
          </p:nvPr>
        </p:nvSpPr>
        <p:spPr/>
        <p:txBody>
          <a:bodyPr/>
          <a:lstStyle/>
          <a:p>
            <a:pPr>
              <a:defRPr/>
            </a:pPr>
            <a:fld id="{57DC5EDA-BEC3-4932-8801-AEF9B9B3B442}" type="slidenum">
              <a:rPr lang="en-US" smtClean="0"/>
              <a:pPr>
                <a:defRPr/>
              </a:pPr>
              <a:t>10</a:t>
            </a:fld>
            <a:endParaRPr lang="en-US" dirty="0"/>
          </a:p>
        </p:txBody>
      </p:sp>
    </p:spTree>
    <p:extLst>
      <p:ext uri="{BB962C8B-B14F-4D97-AF65-F5344CB8AC3E}">
        <p14:creationId xmlns:p14="http://schemas.microsoft.com/office/powerpoint/2010/main" val="13307469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 name="Title 1"/>
          <p:cNvSpPr>
            <a:spLocks noGrp="1"/>
          </p:cNvSpPr>
          <p:nvPr>
            <p:ph type="title"/>
          </p:nvPr>
        </p:nvSpPr>
        <p:spPr>
          <a:xfrm>
            <a:off x="1353456" y="4366127"/>
            <a:ext cx="6862350" cy="706733"/>
          </a:xfrm>
          <a:prstGeom prst="rect">
            <a:avLst/>
          </a:prstGeom>
        </p:spPr>
        <p:txBody>
          <a:bodyPr lIns="91434" tIns="45718" rIns="91434" bIns="45718" anchor="t"/>
          <a:lstStyle>
            <a:lvl1pPr algn="l">
              <a:defRPr sz="3200" b="1" cap="none" baseline="0">
                <a:solidFill>
                  <a:srgbClr val="0956A2"/>
                </a:solidFill>
                <a:latin typeface="Arial" pitchFamily="34" charset="0"/>
                <a:cs typeface="Arial" pitchFamily="34" charset="0"/>
              </a:defRPr>
            </a:lvl1pPr>
          </a:lstStyle>
          <a:p>
            <a:r>
              <a:rPr lang="en-US" dirty="0" smtClean="0"/>
              <a:t>Click to edit Master title style</a:t>
            </a:r>
            <a:endParaRPr lang="ru-RU" dirty="0"/>
          </a:p>
        </p:txBody>
      </p:sp>
      <p:sp>
        <p:nvSpPr>
          <p:cNvPr id="8" name="Text Placeholder 2"/>
          <p:cNvSpPr>
            <a:spLocks noGrp="1"/>
          </p:cNvSpPr>
          <p:nvPr>
            <p:ph type="body" idx="1"/>
          </p:nvPr>
        </p:nvSpPr>
        <p:spPr>
          <a:xfrm>
            <a:off x="1364342" y="5536736"/>
            <a:ext cx="6862350" cy="524345"/>
          </a:xfrm>
          <a:prstGeom prst="rect">
            <a:avLst/>
          </a:prstGeom>
        </p:spPr>
        <p:txBody>
          <a:bodyPr lIns="91434" tIns="45718" rIns="91434" bIns="45718" anchor="b"/>
          <a:lstStyle>
            <a:lvl1pPr marL="0" indent="0">
              <a:buNone/>
              <a:defRPr sz="2400">
                <a:solidFill>
                  <a:schemeClr val="tx1"/>
                </a:solidFill>
                <a:latin typeface="Arial" pitchFamily="34" charset="0"/>
                <a:cs typeface="Arial" pitchFamily="34" charset="0"/>
              </a:defRPr>
            </a:lvl1pPr>
            <a:lvl2pPr marL="457171" indent="0">
              <a:buNone/>
              <a:defRPr sz="1800">
                <a:solidFill>
                  <a:schemeClr val="tx1">
                    <a:tint val="75000"/>
                  </a:schemeClr>
                </a:solidFill>
              </a:defRPr>
            </a:lvl2pPr>
            <a:lvl3pPr marL="914342" indent="0">
              <a:buNone/>
              <a:defRPr sz="1600">
                <a:solidFill>
                  <a:schemeClr val="tx1">
                    <a:tint val="75000"/>
                  </a:schemeClr>
                </a:solidFill>
              </a:defRPr>
            </a:lvl3pPr>
            <a:lvl4pPr marL="1371513" indent="0">
              <a:buNone/>
              <a:defRPr sz="1400">
                <a:solidFill>
                  <a:schemeClr val="tx1">
                    <a:tint val="75000"/>
                  </a:schemeClr>
                </a:solidFill>
              </a:defRPr>
            </a:lvl4pPr>
            <a:lvl5pPr marL="1828684" indent="0">
              <a:buNone/>
              <a:defRPr sz="1400">
                <a:solidFill>
                  <a:schemeClr val="tx1">
                    <a:tint val="75000"/>
                  </a:schemeClr>
                </a:solidFill>
              </a:defRPr>
            </a:lvl5pPr>
            <a:lvl6pPr marL="2285855" indent="0">
              <a:buNone/>
              <a:defRPr sz="1400">
                <a:solidFill>
                  <a:schemeClr val="tx1">
                    <a:tint val="75000"/>
                  </a:schemeClr>
                </a:solidFill>
              </a:defRPr>
            </a:lvl6pPr>
            <a:lvl7pPr marL="2743026" indent="0">
              <a:buNone/>
              <a:defRPr sz="1400">
                <a:solidFill>
                  <a:schemeClr val="tx1">
                    <a:tint val="75000"/>
                  </a:schemeClr>
                </a:solidFill>
              </a:defRPr>
            </a:lvl7pPr>
            <a:lvl8pPr marL="3200198" indent="0">
              <a:buNone/>
              <a:defRPr sz="1400">
                <a:solidFill>
                  <a:schemeClr val="tx1">
                    <a:tint val="75000"/>
                  </a:schemeClr>
                </a:solidFill>
              </a:defRPr>
            </a:lvl8pPr>
            <a:lvl9pPr marL="3657369" indent="0">
              <a:buNone/>
              <a:defRPr sz="1400">
                <a:solidFill>
                  <a:schemeClr val="tx1">
                    <a:tint val="75000"/>
                  </a:schemeClr>
                </a:solidFill>
              </a:defRPr>
            </a:lvl9pPr>
          </a:lstStyle>
          <a:p>
            <a:pPr lvl="0"/>
            <a:r>
              <a:rPr lang="en-US" dirty="0" smtClean="0"/>
              <a:t>Click to edit Master text styles</a:t>
            </a:r>
          </a:p>
        </p:txBody>
      </p:sp>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l="12038" t="20980" r="12038" b="25174"/>
          <a:stretch/>
        </p:blipFill>
        <p:spPr>
          <a:xfrm>
            <a:off x="387531" y="238638"/>
            <a:ext cx="2800170" cy="956156"/>
          </a:xfrm>
          <a:prstGeom prst="rect">
            <a:avLst/>
          </a:prstGeom>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63915" y="1739900"/>
            <a:ext cx="7146685" cy="2349500"/>
          </a:xfrm>
          <a:prstGeom prst="rect">
            <a:avLst/>
          </a:prstGeom>
        </p:spPr>
      </p:pic>
      <p:sp>
        <p:nvSpPr>
          <p:cNvPr id="4" name="TextBox 3"/>
          <p:cNvSpPr txBox="1"/>
          <p:nvPr userDrawn="1"/>
        </p:nvSpPr>
        <p:spPr>
          <a:xfrm>
            <a:off x="4517573" y="881750"/>
            <a:ext cx="4103496" cy="338554"/>
          </a:xfrm>
          <a:prstGeom prst="rect">
            <a:avLst/>
          </a:prstGeom>
          <a:noFill/>
        </p:spPr>
        <p:txBody>
          <a:bodyPr wrap="none" rtlCol="0">
            <a:spAutoFit/>
          </a:bodyPr>
          <a:lstStyle/>
          <a:p>
            <a:r>
              <a:rPr lang="en-US" sz="1600" b="1" i="1" dirty="0" smtClean="0">
                <a:solidFill>
                  <a:schemeClr val="bg1">
                    <a:lumMod val="50000"/>
                  </a:schemeClr>
                </a:solidFill>
              </a:rPr>
              <a:t>Core Systems Transformation</a:t>
            </a:r>
            <a:r>
              <a:rPr lang="en-US" sz="1600" b="1" i="1" baseline="0" dirty="0" smtClean="0">
                <a:solidFill>
                  <a:schemeClr val="bg1">
                    <a:lumMod val="50000"/>
                  </a:schemeClr>
                </a:solidFill>
              </a:rPr>
              <a:t> Solutions</a:t>
            </a:r>
            <a:endParaRPr lang="en-US" sz="1600" b="1" i="1" dirty="0">
              <a:solidFill>
                <a:schemeClr val="bg1">
                  <a:lumMod val="50000"/>
                </a:schemeClr>
              </a:solidFill>
            </a:endParaRPr>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Placeholder 12"/>
          <p:cNvSpPr>
            <a:spLocks noGrp="1"/>
          </p:cNvSpPr>
          <p:nvPr>
            <p:ph type="title"/>
          </p:nvPr>
        </p:nvSpPr>
        <p:spPr>
          <a:xfrm>
            <a:off x="361950" y="19050"/>
            <a:ext cx="8499021" cy="990600"/>
          </a:xfrm>
          <a:prstGeom prst="rect">
            <a:avLst/>
          </a:prstGeom>
        </p:spPr>
        <p:txBody>
          <a:bodyPr rtlCol="0">
            <a:normAutofit/>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3692" y="1219200"/>
            <a:ext cx="8487280" cy="4800600"/>
          </a:xfrm>
        </p:spPr>
        <p:txBody>
          <a:bodyPr>
            <a:normAutofit/>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Title Placeholder 12"/>
          <p:cNvSpPr>
            <a:spLocks noGrp="1"/>
          </p:cNvSpPr>
          <p:nvPr>
            <p:ph type="title"/>
          </p:nvPr>
        </p:nvSpPr>
        <p:spPr>
          <a:xfrm>
            <a:off x="361950" y="19050"/>
            <a:ext cx="8499021" cy="990600"/>
          </a:xfrm>
          <a:prstGeom prst="rect">
            <a:avLst/>
          </a:prstGeom>
        </p:spPr>
        <p:txBody>
          <a:bodyPr rtlCol="0">
            <a:normAutofit/>
          </a:bodyPr>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7" name="Content Placeholder 5"/>
          <p:cNvSpPr>
            <a:spLocks noGrp="1"/>
          </p:cNvSpPr>
          <p:nvPr>
            <p:ph sz="quarter" idx="10"/>
          </p:nvPr>
        </p:nvSpPr>
        <p:spPr>
          <a:xfrm>
            <a:off x="373691" y="1219200"/>
            <a:ext cx="2456595" cy="4811486"/>
          </a:xfrm>
        </p:spPr>
        <p:txBody>
          <a:bodyPr>
            <a:normAutofit/>
          </a:bodyPr>
          <a:lstStyle>
            <a:lvl1pPr>
              <a:defRPr sz="20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400">
                <a:latin typeface="Arial" pitchFamily="34" charset="0"/>
                <a:cs typeface="Arial" pitchFamily="34" charset="0"/>
              </a:defRPr>
            </a:lvl4pPr>
            <a:lvl5pPr>
              <a:defRPr sz="14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5"/>
          <p:cNvSpPr>
            <a:spLocks noGrp="1"/>
          </p:cNvSpPr>
          <p:nvPr>
            <p:ph sz="quarter" idx="11"/>
          </p:nvPr>
        </p:nvSpPr>
        <p:spPr>
          <a:xfrm>
            <a:off x="3265715" y="1197428"/>
            <a:ext cx="5551714" cy="4811486"/>
          </a:xfrm>
        </p:spPr>
        <p:txBody>
          <a:bodyPr>
            <a:normAutofit/>
          </a:bodyPr>
          <a:lstStyle>
            <a:lvl1pPr>
              <a:defRPr sz="20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400">
                <a:latin typeface="Arial" pitchFamily="34" charset="0"/>
                <a:cs typeface="Arial" pitchFamily="34" charset="0"/>
              </a:defRPr>
            </a:lvl4pPr>
            <a:lvl5pPr>
              <a:defRPr sz="14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2"/>
          <p:cNvSpPr>
            <a:spLocks noGrp="1"/>
          </p:cNvSpPr>
          <p:nvPr>
            <p:ph type="title"/>
          </p:nvPr>
        </p:nvSpPr>
        <p:spPr>
          <a:xfrm>
            <a:off x="361950" y="19050"/>
            <a:ext cx="8499021" cy="990600"/>
          </a:xfrm>
          <a:prstGeom prst="rect">
            <a:avLst/>
          </a:prstGeom>
        </p:spPr>
        <p:txBody>
          <a:bodyPr rtlCol="0">
            <a:normAutofit/>
          </a:bodyPr>
          <a:lstStyle>
            <a:lvl1pPr>
              <a:defRPr>
                <a:latin typeface="Arial" pitchFamily="34" charset="0"/>
                <a:cs typeface="Arial" pitchFamily="34" charset="0"/>
              </a:defRPr>
            </a:lvl1pPr>
          </a:lstStyle>
          <a:p>
            <a:r>
              <a:rPr lang="en-US" dirty="0" smtClean="0"/>
              <a:t>Click to edit Master title style</a:t>
            </a:r>
            <a:endParaRPr lang="en-US" dirty="0"/>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97329" y="1220788"/>
            <a:ext cx="8371114" cy="4830763"/>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Placeholder 12"/>
          <p:cNvSpPr>
            <a:spLocks noGrp="1"/>
          </p:cNvSpPr>
          <p:nvPr>
            <p:ph type="title"/>
          </p:nvPr>
        </p:nvSpPr>
        <p:spPr>
          <a:xfrm>
            <a:off x="361950" y="19050"/>
            <a:ext cx="8499021" cy="990600"/>
          </a:xfrm>
          <a:prstGeom prst="rect">
            <a:avLst/>
          </a:prstGeom>
        </p:spPr>
        <p:txBody>
          <a:bodyPr rtlCol="0">
            <a:normAutofit/>
          </a:bodyPr>
          <a:lstStyle>
            <a:lvl1pPr>
              <a:defRPr>
                <a:latin typeface="Arial" pitchFamily="34" charset="0"/>
                <a:cs typeface="Arial" pitchFamily="34" charset="0"/>
              </a:defRPr>
            </a:lvl1pPr>
          </a:lstStyle>
          <a:p>
            <a:r>
              <a:rPr lang="en-US" dirty="0"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152400"/>
            <a:ext cx="8001000" cy="594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61191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8" name="Text Box 8"/>
          <p:cNvSpPr txBox="1">
            <a:spLocks noChangeArrowheads="1"/>
          </p:cNvSpPr>
          <p:nvPr/>
        </p:nvSpPr>
        <p:spPr bwMode="auto">
          <a:xfrm>
            <a:off x="207963" y="6477457"/>
            <a:ext cx="900112" cy="358775"/>
          </a:xfrm>
          <a:prstGeom prst="rect">
            <a:avLst/>
          </a:prstGeom>
          <a:noFill/>
          <a:ln w="9525">
            <a:noFill/>
            <a:round/>
            <a:headEnd/>
            <a:tailEnd/>
          </a:ln>
        </p:spPr>
        <p:txBody>
          <a:bodyPr lIns="89994" tIns="60872" rIns="89994" bIns="44998"/>
          <a:lstStyle/>
          <a:p>
            <a:pPr hangingPunct="0">
              <a:lnSpc>
                <a:spcPct val="93000"/>
              </a:lnSpc>
              <a:buClr>
                <a:srgbClr val="000000"/>
              </a:buClr>
              <a:buSzPct val="100000"/>
              <a:buFont typeface="Times New Roman" pitchFamily="18" charset="0"/>
              <a:buNone/>
              <a:tabLst>
                <a:tab pos="722313" algn="l"/>
                <a:tab pos="1446213" algn="l"/>
                <a:tab pos="2170113" algn="l"/>
              </a:tabLst>
              <a:defRPr/>
            </a:pPr>
            <a:r>
              <a:rPr lang="en-US" sz="1200">
                <a:solidFill>
                  <a:schemeClr val="bg1"/>
                </a:solidFill>
                <a:latin typeface="Calibri" pitchFamily="34" charset="0"/>
              </a:rPr>
              <a:t> </a:t>
            </a:r>
            <a:r>
              <a:rPr lang="en-US" sz="1200" b="1">
                <a:solidFill>
                  <a:schemeClr val="bg1"/>
                </a:solidFill>
                <a:latin typeface="Calibri" pitchFamily="34" charset="0"/>
              </a:rPr>
              <a:t>                </a:t>
            </a:r>
            <a:endParaRPr lang="ru-RU" sz="1200" b="1">
              <a:solidFill>
                <a:schemeClr val="bg1"/>
              </a:solidFill>
              <a:latin typeface="Calibri" pitchFamily="34" charset="0"/>
            </a:endParaRPr>
          </a:p>
        </p:txBody>
      </p:sp>
      <p:sp>
        <p:nvSpPr>
          <p:cNvPr id="1030" name="Title Placeholder 12"/>
          <p:cNvSpPr>
            <a:spLocks noGrp="1"/>
          </p:cNvSpPr>
          <p:nvPr>
            <p:ph type="title"/>
          </p:nvPr>
        </p:nvSpPr>
        <p:spPr bwMode="auto">
          <a:xfrm>
            <a:off x="390525" y="0"/>
            <a:ext cx="82296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cxnSp>
        <p:nvCxnSpPr>
          <p:cNvPr id="11" name="Straight Connector 10"/>
          <p:cNvCxnSpPr/>
          <p:nvPr/>
        </p:nvCxnSpPr>
        <p:spPr>
          <a:xfrm>
            <a:off x="456835" y="920750"/>
            <a:ext cx="8229843" cy="0"/>
          </a:xfrm>
          <a:prstGeom prst="line">
            <a:avLst/>
          </a:prstGeom>
          <a:ln w="25400" cap="sq">
            <a:gradFill flip="none" rotWithShape="1">
              <a:gsLst>
                <a:gs pos="100000">
                  <a:srgbClr val="FFFFFF"/>
                </a:gs>
                <a:gs pos="50000">
                  <a:schemeClr val="accent1"/>
                </a:gs>
              </a:gsLst>
              <a:lin ang="0" scaled="1"/>
              <a:tileRect/>
            </a:gradFill>
          </a:ln>
          <a:effectLst/>
        </p:spPr>
        <p:style>
          <a:lnRef idx="2">
            <a:schemeClr val="accent1"/>
          </a:lnRef>
          <a:fillRef idx="0">
            <a:schemeClr val="accent1"/>
          </a:fillRef>
          <a:effectRef idx="1">
            <a:schemeClr val="accent1"/>
          </a:effectRef>
          <a:fontRef idx="minor">
            <a:schemeClr val="tx1"/>
          </a:fontRef>
        </p:style>
      </p:cxnSp>
      <p:sp>
        <p:nvSpPr>
          <p:cNvPr id="1032" name="Text Placeholder 14"/>
          <p:cNvSpPr>
            <a:spLocks noGrp="1"/>
          </p:cNvSpPr>
          <p:nvPr>
            <p:ph type="body" idx="1"/>
          </p:nvPr>
        </p:nvSpPr>
        <p:spPr bwMode="auto">
          <a:xfrm>
            <a:off x="361950" y="1162050"/>
            <a:ext cx="8401050" cy="48142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Text Box 8"/>
          <p:cNvSpPr txBox="1">
            <a:spLocks noChangeArrowheads="1"/>
          </p:cNvSpPr>
          <p:nvPr userDrawn="1"/>
        </p:nvSpPr>
        <p:spPr bwMode="auto">
          <a:xfrm>
            <a:off x="3601243" y="6515557"/>
            <a:ext cx="1941513" cy="358775"/>
          </a:xfrm>
          <a:prstGeom prst="rect">
            <a:avLst/>
          </a:prstGeom>
          <a:noFill/>
          <a:ln w="9525">
            <a:noFill/>
            <a:round/>
            <a:headEnd/>
            <a:tailEnd/>
          </a:ln>
        </p:spPr>
        <p:txBody>
          <a:bodyPr lIns="89994" tIns="60872" rIns="89994" bIns="44998"/>
          <a:lstStyle/>
          <a:p>
            <a:pPr algn="ctr" hangingPunct="0">
              <a:lnSpc>
                <a:spcPct val="93000"/>
              </a:lnSpc>
              <a:buClr>
                <a:srgbClr val="000000"/>
              </a:buClr>
              <a:buSzPct val="100000"/>
              <a:buFont typeface="Times New Roman" pitchFamily="18" charset="0"/>
              <a:buNone/>
              <a:tabLst>
                <a:tab pos="722313" algn="l"/>
                <a:tab pos="1446213" algn="l"/>
                <a:tab pos="2170113" algn="l"/>
              </a:tabLst>
              <a:defRPr/>
            </a:pPr>
            <a:r>
              <a:rPr lang="en-US" sz="1200" b="0" dirty="0">
                <a:solidFill>
                  <a:schemeClr val="bg1">
                    <a:lumMod val="50000"/>
                  </a:schemeClr>
                </a:solidFill>
                <a:latin typeface="Arial" pitchFamily="34" charset="0"/>
                <a:cs typeface="Arial" pitchFamily="34" charset="0"/>
              </a:rPr>
              <a:t>Confidential</a:t>
            </a:r>
            <a:endParaRPr lang="ru-RU" sz="1200" b="0" dirty="0">
              <a:solidFill>
                <a:schemeClr val="bg1">
                  <a:lumMod val="50000"/>
                </a:schemeClr>
              </a:solidFill>
              <a:latin typeface="Arial" pitchFamily="34" charset="0"/>
              <a:cs typeface="Arial" pitchFamily="34" charset="0"/>
            </a:endParaRPr>
          </a:p>
        </p:txBody>
      </p:sp>
      <p:sp>
        <p:nvSpPr>
          <p:cNvPr id="3" name="Text Box 8"/>
          <p:cNvSpPr txBox="1">
            <a:spLocks noChangeArrowheads="1"/>
          </p:cNvSpPr>
          <p:nvPr userDrawn="1"/>
        </p:nvSpPr>
        <p:spPr bwMode="auto">
          <a:xfrm>
            <a:off x="8033662" y="6488573"/>
            <a:ext cx="1001485" cy="251273"/>
          </a:xfrm>
          <a:prstGeom prst="rect">
            <a:avLst/>
          </a:prstGeom>
          <a:noFill/>
          <a:ln w="9525">
            <a:noFill/>
            <a:round/>
            <a:headEnd/>
            <a:tailEnd/>
          </a:ln>
        </p:spPr>
        <p:txBody>
          <a:bodyPr lIns="89994" tIns="60872" rIns="89994" bIns="44998"/>
          <a:lstStyle/>
          <a:p>
            <a:pPr hangingPunct="0">
              <a:lnSpc>
                <a:spcPct val="93000"/>
              </a:lnSpc>
              <a:buClr>
                <a:srgbClr val="000000"/>
              </a:buClr>
              <a:buSzPct val="100000"/>
              <a:buFont typeface="Times New Roman" pitchFamily="18" charset="0"/>
              <a:buNone/>
              <a:tabLst>
                <a:tab pos="722313" algn="l"/>
                <a:tab pos="1446213" algn="l"/>
                <a:tab pos="2170113" algn="l"/>
              </a:tabLst>
              <a:defRPr/>
            </a:pPr>
            <a:r>
              <a:rPr lang="en-US" sz="1000" dirty="0">
                <a:solidFill>
                  <a:schemeClr val="bg1"/>
                </a:solidFill>
                <a:latin typeface="Calibri" pitchFamily="34" charset="0"/>
              </a:rPr>
              <a:t>                 </a:t>
            </a:r>
            <a:fld id="{5E70A2C8-B120-4F58-AC48-A7000D70256A}" type="slidenum">
              <a:rPr lang="en-US" sz="1200">
                <a:solidFill>
                  <a:schemeClr val="tx1"/>
                </a:solidFill>
                <a:latin typeface="Calibri" pitchFamily="34" charset="0"/>
              </a:rPr>
              <a:pPr hangingPunct="0">
                <a:lnSpc>
                  <a:spcPct val="93000"/>
                </a:lnSpc>
                <a:buClr>
                  <a:srgbClr val="000000"/>
                </a:buClr>
                <a:buSzPct val="100000"/>
                <a:buFont typeface="Times New Roman" pitchFamily="18" charset="0"/>
                <a:buNone/>
                <a:tabLst>
                  <a:tab pos="722313" algn="l"/>
                  <a:tab pos="1446213" algn="l"/>
                  <a:tab pos="2170113" algn="l"/>
                </a:tabLst>
                <a:defRPr/>
              </a:pPr>
              <a:t>‹#›</a:t>
            </a:fld>
            <a:endParaRPr lang="ru-RU" sz="1200" dirty="0">
              <a:solidFill>
                <a:schemeClr val="tx1"/>
              </a:solidFill>
              <a:latin typeface="Calibri" pitchFamily="34" charset="0"/>
            </a:endParaRPr>
          </a:p>
        </p:txBody>
      </p:sp>
      <p:pic>
        <p:nvPicPr>
          <p:cNvPr id="12" name="Picture 11"/>
          <p:cNvPicPr>
            <a:picLocks noChangeAspect="1"/>
          </p:cNvPicPr>
          <p:nvPr userDrawn="1"/>
        </p:nvPicPr>
        <p:blipFill rotWithShape="1">
          <a:blip r:embed="rId8" cstate="print">
            <a:extLst>
              <a:ext uri="{28A0092B-C50C-407E-A947-70E740481C1C}">
                <a14:useLocalDpi xmlns:a14="http://schemas.microsoft.com/office/drawing/2010/main" val="0"/>
              </a:ext>
            </a:extLst>
          </a:blip>
          <a:srcRect l="12038" t="20980" r="12038" b="25174"/>
          <a:stretch/>
        </p:blipFill>
        <p:spPr>
          <a:xfrm>
            <a:off x="413291" y="6231503"/>
            <a:ext cx="1344930" cy="459245"/>
          </a:xfrm>
          <a:prstGeom prst="rect">
            <a:avLst/>
          </a:prstGeom>
        </p:spPr>
      </p:pic>
    </p:spTree>
  </p:cSld>
  <p:clrMap bg1="lt1" tx1="dk1" bg2="lt2" tx2="dk2" accent1="accent1" accent2="accent2" accent3="accent3" accent4="accent4" accent5="accent5" accent6="accent6" hlink="hlink" folHlink="folHlink"/>
  <p:sldLayoutIdLst>
    <p:sldLayoutId id="2147483660" r:id="rId1"/>
    <p:sldLayoutId id="2147483650" r:id="rId2"/>
    <p:sldLayoutId id="2147483651" r:id="rId3"/>
    <p:sldLayoutId id="2147483653" r:id="rId4"/>
    <p:sldLayoutId id="2147483659" r:id="rId5"/>
    <p:sldLayoutId id="2147483661" r:id="rId6"/>
  </p:sldLayoutIdLst>
  <p:transition>
    <p:wipe dir="r"/>
  </p:transition>
  <p:hf sldNum="0" hdr="0" ftr="0"/>
  <p:txStyles>
    <p:titleStyle>
      <a:lvl1pPr algn="l" defTabSz="912813" rtl="0" eaLnBrk="0" fontAlgn="base" hangingPunct="0">
        <a:spcBef>
          <a:spcPct val="0"/>
        </a:spcBef>
        <a:spcAft>
          <a:spcPct val="0"/>
        </a:spcAft>
        <a:defRPr sz="2400" b="1" kern="1200">
          <a:solidFill>
            <a:schemeClr val="accent1"/>
          </a:solidFill>
          <a:latin typeface="Arial" pitchFamily="34" charset="0"/>
          <a:ea typeface="+mj-ea"/>
          <a:cs typeface="Arial" pitchFamily="34" charset="0"/>
        </a:defRPr>
      </a:lvl1pPr>
      <a:lvl2pPr algn="l" defTabSz="912813" rtl="0" eaLnBrk="0" fontAlgn="base" hangingPunct="0">
        <a:spcBef>
          <a:spcPct val="0"/>
        </a:spcBef>
        <a:spcAft>
          <a:spcPct val="0"/>
        </a:spcAft>
        <a:defRPr sz="2400" b="1">
          <a:solidFill>
            <a:schemeClr val="accent1"/>
          </a:solidFill>
          <a:latin typeface="Calibri" pitchFamily="34" charset="0"/>
        </a:defRPr>
      </a:lvl2pPr>
      <a:lvl3pPr algn="l" defTabSz="912813" rtl="0" eaLnBrk="0" fontAlgn="base" hangingPunct="0">
        <a:spcBef>
          <a:spcPct val="0"/>
        </a:spcBef>
        <a:spcAft>
          <a:spcPct val="0"/>
        </a:spcAft>
        <a:defRPr sz="2400" b="1">
          <a:solidFill>
            <a:schemeClr val="accent1"/>
          </a:solidFill>
          <a:latin typeface="Calibri" pitchFamily="34" charset="0"/>
        </a:defRPr>
      </a:lvl3pPr>
      <a:lvl4pPr algn="l" defTabSz="912813" rtl="0" eaLnBrk="0" fontAlgn="base" hangingPunct="0">
        <a:spcBef>
          <a:spcPct val="0"/>
        </a:spcBef>
        <a:spcAft>
          <a:spcPct val="0"/>
        </a:spcAft>
        <a:defRPr sz="2400" b="1">
          <a:solidFill>
            <a:schemeClr val="accent1"/>
          </a:solidFill>
          <a:latin typeface="Calibri" pitchFamily="34" charset="0"/>
        </a:defRPr>
      </a:lvl4pPr>
      <a:lvl5pPr algn="l" defTabSz="912813" rtl="0" eaLnBrk="0" fontAlgn="base" hangingPunct="0">
        <a:spcBef>
          <a:spcPct val="0"/>
        </a:spcBef>
        <a:spcAft>
          <a:spcPct val="0"/>
        </a:spcAft>
        <a:defRPr sz="2400" b="1">
          <a:solidFill>
            <a:schemeClr val="accent1"/>
          </a:solidFill>
          <a:latin typeface="Calibri" pitchFamily="34" charset="0"/>
        </a:defRPr>
      </a:lvl5pPr>
      <a:lvl6pPr marL="457200" algn="l" defTabSz="912813" rtl="0" fontAlgn="base">
        <a:spcBef>
          <a:spcPct val="0"/>
        </a:spcBef>
        <a:spcAft>
          <a:spcPct val="0"/>
        </a:spcAft>
        <a:defRPr sz="2800">
          <a:solidFill>
            <a:schemeClr val="accent1"/>
          </a:solidFill>
          <a:latin typeface="Calibri" pitchFamily="34" charset="0"/>
        </a:defRPr>
      </a:lvl6pPr>
      <a:lvl7pPr marL="914400" algn="l" defTabSz="912813" rtl="0" fontAlgn="base">
        <a:spcBef>
          <a:spcPct val="0"/>
        </a:spcBef>
        <a:spcAft>
          <a:spcPct val="0"/>
        </a:spcAft>
        <a:defRPr sz="2800">
          <a:solidFill>
            <a:schemeClr val="accent1"/>
          </a:solidFill>
          <a:latin typeface="Calibri" pitchFamily="34" charset="0"/>
        </a:defRPr>
      </a:lvl7pPr>
      <a:lvl8pPr marL="1371600" algn="l" defTabSz="912813" rtl="0" fontAlgn="base">
        <a:spcBef>
          <a:spcPct val="0"/>
        </a:spcBef>
        <a:spcAft>
          <a:spcPct val="0"/>
        </a:spcAft>
        <a:defRPr sz="2800">
          <a:solidFill>
            <a:schemeClr val="accent1"/>
          </a:solidFill>
          <a:latin typeface="Calibri" pitchFamily="34" charset="0"/>
        </a:defRPr>
      </a:lvl8pPr>
      <a:lvl9pPr marL="1828800" algn="l" defTabSz="912813" rtl="0" fontAlgn="base">
        <a:spcBef>
          <a:spcPct val="0"/>
        </a:spcBef>
        <a:spcAft>
          <a:spcPct val="0"/>
        </a:spcAft>
        <a:defRPr sz="2800">
          <a:solidFill>
            <a:schemeClr val="accent1"/>
          </a:solidFill>
          <a:latin typeface="Calibri" pitchFamily="34" charset="0"/>
        </a:defRPr>
      </a:lvl9pPr>
    </p:titleStyle>
    <p:bodyStyle>
      <a:lvl1pPr marL="341313" indent="-341313" algn="l" defTabSz="912813"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1363" indent="-284163" algn="l" defTabSz="912813"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1413" indent="-227013" algn="l" defTabSz="912813"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598613" indent="-227013" algn="l" defTabSz="912813"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5813" indent="-227013" algn="l" defTabSz="912813"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w3schools.com/tags/ref_httpmessages.asp"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ocs.oracle.com/javaee/6/tutorial/doc/bnafd.html"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hyperlink" Target="http://www.w3.org/Protocols/" TargetMode="External"/><Relationship Id="rId5" Type="http://schemas.openxmlformats.org/officeDocument/2006/relationships/hyperlink" Target="http://jcp.org/en/jsr/detail?id=315" TargetMode="External"/><Relationship Id="rId4" Type="http://schemas.openxmlformats.org/officeDocument/2006/relationships/hyperlink" Target="http://www.w3schools.com/html/default.asp"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w3schools.com/html/default.as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w3schools.com/tags/ref_httpmethods.asp"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00" y="4366127"/>
            <a:ext cx="6862350" cy="917073"/>
          </a:xfrm>
        </p:spPr>
        <p:txBody>
          <a:bodyPr/>
          <a:lstStyle/>
          <a:p>
            <a:r>
              <a:rPr lang="en-US" altLang="ru-RU" sz="2800" dirty="0" smtClean="0">
                <a:latin typeface="Arial" charset="0"/>
                <a:cs typeface="Arial" charset="0"/>
              </a:rPr>
              <a:t>Servlets</a:t>
            </a:r>
            <a:r>
              <a:rPr lang="en-US" sz="2800" dirty="0" smtClean="0">
                <a:latin typeface="Arial" pitchFamily="34" charset="0"/>
                <a:cs typeface="Arial" pitchFamily="34" charset="0"/>
              </a:rPr>
              <a:t/>
            </a:r>
            <a:br>
              <a:rPr lang="en-US" sz="2800" dirty="0" smtClean="0">
                <a:latin typeface="Arial" pitchFamily="34" charset="0"/>
                <a:cs typeface="Arial" pitchFamily="34" charset="0"/>
              </a:rPr>
            </a:br>
            <a:endParaRPr lang="en-US" sz="2800" dirty="0">
              <a:latin typeface="Arial" pitchFamily="34" charset="0"/>
              <a:cs typeface="Arial" pitchFamily="34" charset="0"/>
            </a:endParaRPr>
          </a:p>
        </p:txBody>
      </p:sp>
      <p:sp>
        <p:nvSpPr>
          <p:cNvPr id="3" name="Text Placeholder 2"/>
          <p:cNvSpPr>
            <a:spLocks noGrp="1"/>
          </p:cNvSpPr>
          <p:nvPr>
            <p:ph type="body" idx="1"/>
          </p:nvPr>
        </p:nvSpPr>
        <p:spPr/>
        <p:txBody>
          <a:bodyPr/>
          <a:lstStyle/>
          <a:p>
            <a:r>
              <a:rPr lang="en-US" dirty="0" smtClean="0"/>
              <a:t>October 23, </a:t>
            </a:r>
            <a:r>
              <a:rPr lang="en-US" dirty="0" smtClean="0">
                <a:latin typeface="Arial" pitchFamily="34" charset="0"/>
                <a:cs typeface="Arial" pitchFamily="34" charset="0"/>
              </a:rPr>
              <a:t>2015</a:t>
            </a:r>
            <a:endParaRPr lang="en-US" dirty="0">
              <a:latin typeface="Arial" pitchFamily="34" charset="0"/>
              <a:cs typeface="Arial" pitchFamily="34" charset="0"/>
            </a:endParaRPr>
          </a:p>
        </p:txBody>
      </p:sp>
    </p:spTree>
    <p:extLst>
      <p:ext uri="{BB962C8B-B14F-4D97-AF65-F5344CB8AC3E}">
        <p14:creationId xmlns:p14="http://schemas.microsoft.com/office/powerpoint/2010/main" val="2614329740"/>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Протокол </a:t>
            </a:r>
            <a:r>
              <a:rPr lang="en-US" dirty="0"/>
              <a:t>HTTP</a:t>
            </a:r>
            <a:r>
              <a:rPr lang="ru-RU" dirty="0"/>
              <a:t> - ответ</a:t>
            </a:r>
            <a:endParaRPr lang="en-US" dirty="0"/>
          </a:p>
        </p:txBody>
      </p:sp>
      <p:sp>
        <p:nvSpPr>
          <p:cNvPr id="6" name="Rectangle 3"/>
          <p:cNvSpPr txBox="1">
            <a:spLocks noChangeArrowheads="1"/>
          </p:cNvSpPr>
          <p:nvPr/>
        </p:nvSpPr>
        <p:spPr bwMode="auto">
          <a:xfrm>
            <a:off x="457200" y="1142984"/>
            <a:ext cx="8229600" cy="492922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a:ea typeface="+mn-ea"/>
                <a:cs typeface="Arial"/>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a:ea typeface="+mn-ea"/>
                <a:cs typeface="Arial"/>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3pPr>
            <a:lvl4pPr marL="16002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4pPr>
            <a:lvl5pPr marL="20574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0" fontAlgn="base" latinLnBrk="0" hangingPunct="0">
              <a:lnSpc>
                <a:spcPct val="80000"/>
              </a:lnSpc>
              <a:spcBef>
                <a:spcPct val="20000"/>
              </a:spcBef>
              <a:spcAft>
                <a:spcPct val="0"/>
              </a:spcAft>
              <a:buClrTx/>
              <a:buSzTx/>
              <a:buFont typeface="Arial" pitchFamily="34" charset="0"/>
              <a:buChar char="•"/>
              <a:tabLst/>
              <a:defRPr/>
            </a:pPr>
            <a:r>
              <a:rPr kumimoji="0" lang="ru-RU" sz="3200" b="0" i="0" u="none" strike="noStrike" kern="1200" cap="none" spc="0" normalizeH="0" baseline="0" noProof="0" smtClean="0">
                <a:ln>
                  <a:noFill/>
                </a:ln>
                <a:solidFill>
                  <a:sysClr val="windowText" lastClr="000000"/>
                </a:solidFill>
                <a:effectLst/>
                <a:uLnTx/>
                <a:uFillTx/>
                <a:latin typeface="Arial"/>
                <a:ea typeface="+mn-ea"/>
                <a:cs typeface="Arial"/>
              </a:rPr>
              <a:t>Статус коды: </a:t>
            </a:r>
          </a:p>
          <a:p>
            <a:pPr marL="742950" marR="0" lvl="1" indent="-285750" algn="l" defTabSz="457200" rtl="0" eaLnBrk="0" fontAlgn="base" latinLnBrk="0" hangingPunct="0">
              <a:lnSpc>
                <a:spcPct val="80000"/>
              </a:lnSpc>
              <a:spcBef>
                <a:spcPct val="20000"/>
              </a:spcBef>
              <a:spcAft>
                <a:spcPct val="0"/>
              </a:spcAft>
              <a:buClrTx/>
              <a:buSzTx/>
              <a:buFont typeface="Arial" pitchFamily="34" charset="0"/>
              <a:buChar char="•"/>
              <a:tabLst/>
              <a:defRPr/>
            </a:pPr>
            <a:r>
              <a:rPr kumimoji="0" lang="ru-RU" sz="2800" b="1" i="0" u="none" strike="noStrike" kern="1200" cap="none" spc="0" normalizeH="0" baseline="0" noProof="0" smtClean="0">
                <a:ln>
                  <a:noFill/>
                </a:ln>
                <a:solidFill>
                  <a:srgbClr val="9BBB59">
                    <a:lumMod val="75000"/>
                  </a:srgbClr>
                </a:solidFill>
                <a:effectLst/>
                <a:uLnTx/>
                <a:uFillTx/>
                <a:latin typeface="Arial"/>
                <a:ea typeface="+mn-ea"/>
                <a:cs typeface="Arial"/>
              </a:rPr>
              <a:t>200</a:t>
            </a:r>
            <a:r>
              <a:rPr kumimoji="0" lang="en-US" sz="2800" b="0" i="0" u="none" strike="noStrike" kern="1200" cap="none" spc="0" normalizeH="0" baseline="0" noProof="0" smtClean="0">
                <a:ln>
                  <a:noFill/>
                </a:ln>
                <a:solidFill>
                  <a:sysClr val="windowText" lastClr="000000"/>
                </a:solidFill>
                <a:effectLst/>
                <a:uLnTx/>
                <a:uFillTx/>
                <a:latin typeface="Arial"/>
                <a:ea typeface="+mn-ea"/>
                <a:cs typeface="Arial"/>
              </a:rPr>
              <a:t> – OK</a:t>
            </a:r>
            <a:endParaRPr kumimoji="0" lang="ru-RU" sz="2800" b="0" i="0" u="none" strike="noStrike" kern="1200" cap="none" spc="0" normalizeH="0" baseline="0" noProof="0" smtClean="0">
              <a:ln>
                <a:noFill/>
              </a:ln>
              <a:solidFill>
                <a:sysClr val="windowText" lastClr="000000"/>
              </a:solidFill>
              <a:effectLst/>
              <a:uLnTx/>
              <a:uFillTx/>
              <a:latin typeface="Arial"/>
              <a:ea typeface="+mn-ea"/>
              <a:cs typeface="Arial"/>
            </a:endParaRPr>
          </a:p>
          <a:p>
            <a:pPr marL="742950" marR="0" lvl="1" indent="-285750" algn="l" defTabSz="457200" rtl="0" eaLnBrk="0" fontAlgn="base" latinLnBrk="0" hangingPunct="0">
              <a:lnSpc>
                <a:spcPct val="80000"/>
              </a:lnSpc>
              <a:spcBef>
                <a:spcPct val="20000"/>
              </a:spcBef>
              <a:spcAft>
                <a:spcPct val="0"/>
              </a:spcAft>
              <a:buClrTx/>
              <a:buSzTx/>
              <a:buFont typeface="Arial" pitchFamily="34" charset="0"/>
              <a:buChar char="•"/>
              <a:tabLst/>
              <a:defRPr/>
            </a:pPr>
            <a:r>
              <a:rPr kumimoji="0" lang="en-US" sz="2800" b="1" i="0" u="none" strike="noStrike" kern="1200" cap="none" spc="0" normalizeH="0" baseline="0" noProof="0" smtClean="0">
                <a:ln>
                  <a:noFill/>
                </a:ln>
                <a:solidFill>
                  <a:srgbClr val="4F81BD">
                    <a:lumMod val="75000"/>
                  </a:srgbClr>
                </a:solidFill>
                <a:effectLst/>
                <a:uLnTx/>
                <a:uFillTx/>
                <a:latin typeface="Arial"/>
                <a:ea typeface="+mn-ea"/>
                <a:cs typeface="Arial"/>
              </a:rPr>
              <a:t>3</a:t>
            </a:r>
            <a:r>
              <a:rPr kumimoji="0" lang="ru-RU" sz="2800" b="1" i="0" u="none" strike="noStrike" kern="1200" cap="none" spc="0" normalizeH="0" baseline="0" noProof="0" smtClean="0">
                <a:ln>
                  <a:noFill/>
                </a:ln>
                <a:solidFill>
                  <a:srgbClr val="4F81BD">
                    <a:lumMod val="75000"/>
                  </a:srgbClr>
                </a:solidFill>
                <a:effectLst/>
                <a:uLnTx/>
                <a:uFillTx/>
                <a:latin typeface="Arial"/>
                <a:ea typeface="+mn-ea"/>
                <a:cs typeface="Arial"/>
              </a:rPr>
              <a:t>02 </a:t>
            </a:r>
            <a:r>
              <a:rPr kumimoji="0" lang="ru-RU" sz="2800" b="0" i="0" u="none" strike="noStrike" kern="1200" cap="none" spc="0" normalizeH="0" baseline="0" noProof="0" smtClean="0">
                <a:ln>
                  <a:noFill/>
                </a:ln>
                <a:solidFill>
                  <a:sysClr val="windowText" lastClr="000000"/>
                </a:solidFill>
                <a:effectLst/>
                <a:uLnTx/>
                <a:uFillTx/>
                <a:latin typeface="Arial"/>
                <a:ea typeface="+mn-ea"/>
                <a:cs typeface="Arial"/>
              </a:rPr>
              <a:t>– Перенаправление</a:t>
            </a:r>
          </a:p>
          <a:p>
            <a:pPr marL="742950" marR="0" lvl="1" indent="-285750" algn="l" defTabSz="457200" rtl="0" eaLnBrk="0" fontAlgn="base" latinLnBrk="0" hangingPunct="0">
              <a:lnSpc>
                <a:spcPct val="80000"/>
              </a:lnSpc>
              <a:spcBef>
                <a:spcPct val="20000"/>
              </a:spcBef>
              <a:spcAft>
                <a:spcPct val="0"/>
              </a:spcAft>
              <a:buClrTx/>
              <a:buSzTx/>
              <a:buFont typeface="Arial" pitchFamily="34" charset="0"/>
              <a:buChar char="•"/>
              <a:tabLst/>
              <a:defRPr/>
            </a:pPr>
            <a:r>
              <a:rPr kumimoji="0" lang="en-US" sz="2800" b="1" i="0" u="none" strike="noStrike" kern="1200" cap="none" spc="0" normalizeH="0" baseline="0" noProof="0" smtClean="0">
                <a:ln>
                  <a:noFill/>
                </a:ln>
                <a:solidFill>
                  <a:srgbClr val="C0504D">
                    <a:lumMod val="75000"/>
                  </a:srgbClr>
                </a:solidFill>
                <a:effectLst/>
                <a:uLnTx/>
                <a:uFillTx/>
                <a:latin typeface="Arial"/>
                <a:ea typeface="+mn-ea"/>
                <a:cs typeface="Arial"/>
              </a:rPr>
              <a:t>404</a:t>
            </a:r>
            <a:r>
              <a:rPr kumimoji="0" lang="en-US" sz="2800" b="1" i="0" u="none" strike="noStrike" kern="1200" cap="none" spc="0" normalizeH="0" baseline="0" noProof="0" smtClean="0">
                <a:ln>
                  <a:noFill/>
                </a:ln>
                <a:solidFill>
                  <a:sysClr val="windowText" lastClr="000000"/>
                </a:solidFill>
                <a:effectLst/>
                <a:uLnTx/>
                <a:uFillTx/>
                <a:latin typeface="Arial"/>
                <a:ea typeface="+mn-ea"/>
                <a:cs typeface="Arial"/>
              </a:rPr>
              <a:t> </a:t>
            </a:r>
            <a:r>
              <a:rPr kumimoji="0" lang="en-US" sz="2800" b="0" i="0" u="none" strike="noStrike" kern="1200" cap="none" spc="0" normalizeH="0" baseline="0" noProof="0" smtClean="0">
                <a:ln>
                  <a:noFill/>
                </a:ln>
                <a:solidFill>
                  <a:sysClr val="windowText" lastClr="000000"/>
                </a:solidFill>
                <a:effectLst/>
                <a:uLnTx/>
                <a:uFillTx/>
                <a:latin typeface="Arial"/>
                <a:ea typeface="+mn-ea"/>
                <a:cs typeface="Arial"/>
              </a:rPr>
              <a:t>– </a:t>
            </a:r>
            <a:r>
              <a:rPr kumimoji="0" lang="ru-RU" sz="2800" b="0" i="0" u="none" strike="noStrike" kern="1200" cap="none" spc="0" normalizeH="0" baseline="0" noProof="0" smtClean="0">
                <a:ln>
                  <a:noFill/>
                </a:ln>
                <a:solidFill>
                  <a:sysClr val="windowText" lastClr="000000"/>
                </a:solidFill>
                <a:effectLst/>
                <a:uLnTx/>
                <a:uFillTx/>
                <a:latin typeface="Arial"/>
                <a:ea typeface="+mn-ea"/>
                <a:cs typeface="Arial"/>
              </a:rPr>
              <a:t>Страница не найдена</a:t>
            </a:r>
          </a:p>
          <a:p>
            <a:pPr marL="742950" marR="0" lvl="1" indent="-285750" algn="l" defTabSz="457200" rtl="0" eaLnBrk="0" fontAlgn="base" latinLnBrk="0" hangingPunct="0">
              <a:lnSpc>
                <a:spcPct val="80000"/>
              </a:lnSpc>
              <a:spcBef>
                <a:spcPct val="20000"/>
              </a:spcBef>
              <a:spcAft>
                <a:spcPct val="0"/>
              </a:spcAft>
              <a:buClrTx/>
              <a:buSzTx/>
              <a:buFont typeface="Arial" pitchFamily="34" charset="0"/>
              <a:buChar char="•"/>
              <a:tabLst/>
              <a:defRPr/>
            </a:pPr>
            <a:r>
              <a:rPr kumimoji="0" lang="ru-RU" sz="2800" b="1" i="0" u="none" strike="noStrike" kern="1200" cap="none" spc="0" normalizeH="0" baseline="0" noProof="0" smtClean="0">
                <a:ln>
                  <a:noFill/>
                </a:ln>
                <a:solidFill>
                  <a:srgbClr val="C0504D">
                    <a:lumMod val="75000"/>
                  </a:srgbClr>
                </a:solidFill>
                <a:effectLst/>
                <a:uLnTx/>
                <a:uFillTx/>
                <a:latin typeface="Arial"/>
                <a:ea typeface="+mn-ea"/>
                <a:cs typeface="Arial"/>
              </a:rPr>
              <a:t>500</a:t>
            </a:r>
            <a:r>
              <a:rPr kumimoji="0" lang="ru-RU" sz="2800" b="0" i="0" u="none" strike="noStrike" kern="1200" cap="none" spc="0" normalizeH="0" baseline="0" noProof="0" smtClean="0">
                <a:ln>
                  <a:noFill/>
                </a:ln>
                <a:solidFill>
                  <a:sysClr val="windowText" lastClr="000000"/>
                </a:solidFill>
                <a:effectLst/>
                <a:uLnTx/>
                <a:uFillTx/>
                <a:latin typeface="Arial"/>
                <a:ea typeface="+mn-ea"/>
                <a:cs typeface="Arial"/>
              </a:rPr>
              <a:t> – Ошибка сервера</a:t>
            </a:r>
          </a:p>
          <a:p>
            <a:pPr marL="1143000" marR="0" lvl="2" indent="-228600" algn="l" defTabSz="457200" rtl="0" eaLnBrk="0" fontAlgn="base" latinLnBrk="0" hangingPunct="0">
              <a:lnSpc>
                <a:spcPct val="80000"/>
              </a:lnSpc>
              <a:spcBef>
                <a:spcPct val="20000"/>
              </a:spcBef>
              <a:spcAft>
                <a:spcPct val="0"/>
              </a:spcAft>
              <a:buClrTx/>
              <a:buSzTx/>
              <a:buFont typeface="Arial" pitchFamily="34" charset="0"/>
              <a:buChar char="•"/>
              <a:tabLst/>
              <a:defRPr/>
            </a:pPr>
            <a:endParaRPr kumimoji="0" lang="ru-RU" sz="2800" b="0" i="0" u="none" strike="noStrike" kern="1200" cap="none" spc="0" normalizeH="0" baseline="0" noProof="0" smtClean="0">
              <a:ln>
                <a:noFill/>
              </a:ln>
              <a:solidFill>
                <a:sysClr val="windowText" lastClr="000000"/>
              </a:solidFill>
              <a:effectLst/>
              <a:uLnTx/>
              <a:uFillTx/>
              <a:latin typeface="Arial"/>
              <a:ea typeface="+mn-ea"/>
              <a:cs typeface="Arial"/>
            </a:endParaRPr>
          </a:p>
          <a:p>
            <a:pPr marL="342900" marR="0" lvl="0" indent="-342900" algn="l" defTabSz="457200" rtl="0" eaLnBrk="0" fontAlgn="base" latinLnBrk="0" hangingPunct="0">
              <a:lnSpc>
                <a:spcPct val="80000"/>
              </a:lnSpc>
              <a:spcBef>
                <a:spcPct val="20000"/>
              </a:spcBef>
              <a:spcAft>
                <a:spcPct val="0"/>
              </a:spcAft>
              <a:buClrTx/>
              <a:buSzTx/>
              <a:buFont typeface="Arial" charset="0"/>
              <a:buNone/>
              <a:tabLst/>
              <a:defRPr/>
            </a:pPr>
            <a:r>
              <a:rPr kumimoji="0" lang="en-US" sz="2400" b="0" i="0" u="none" strike="noStrike" kern="1200" cap="none" spc="0" normalizeH="0" baseline="0" noProof="0" smtClean="0">
                <a:ln>
                  <a:noFill/>
                </a:ln>
                <a:solidFill>
                  <a:sysClr val="windowText" lastClr="000000"/>
                </a:solidFill>
                <a:effectLst/>
                <a:uLnTx/>
                <a:uFillTx/>
                <a:latin typeface="Arial"/>
                <a:ea typeface="+mn-ea"/>
                <a:cs typeface="Arial"/>
                <a:hlinkClick r:id="rId3"/>
              </a:rPr>
              <a:t>http://www.w3schools.com/tags/ref_httpmessages.asp</a:t>
            </a:r>
            <a:r>
              <a:rPr kumimoji="0" lang="ru-RU" sz="2400" b="0" i="0" u="none" strike="noStrike" kern="1200" cap="none" spc="0" normalizeH="0" baseline="0" noProof="0" smtClean="0">
                <a:ln>
                  <a:noFill/>
                </a:ln>
                <a:solidFill>
                  <a:sysClr val="windowText" lastClr="000000"/>
                </a:solidFill>
                <a:effectLst/>
                <a:uLnTx/>
                <a:uFillTx/>
                <a:latin typeface="Arial"/>
                <a:ea typeface="+mn-ea"/>
                <a:cs typeface="Arial"/>
              </a:rPr>
              <a:t> </a:t>
            </a:r>
            <a:endParaRPr kumimoji="0" lang="ru-RU" sz="2400" b="0" i="0" u="none" strike="noStrike" kern="1200" cap="none" spc="0" normalizeH="0" baseline="0" noProof="0" dirty="0" smtClean="0">
              <a:ln>
                <a:noFill/>
              </a:ln>
              <a:solidFill>
                <a:sysClr val="windowText" lastClr="000000"/>
              </a:solidFill>
              <a:effectLst/>
              <a:uLnTx/>
              <a:uFillTx/>
              <a:latin typeface="Arial"/>
              <a:ea typeface="+mn-ea"/>
              <a:cs typeface="Arial"/>
            </a:endParaRPr>
          </a:p>
        </p:txBody>
      </p:sp>
    </p:spTree>
    <p:extLst>
      <p:ext uri="{BB962C8B-B14F-4D97-AF65-F5344CB8AC3E}">
        <p14:creationId xmlns:p14="http://schemas.microsoft.com/office/powerpoint/2010/main" val="3059796626"/>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Протокол </a:t>
            </a:r>
            <a:r>
              <a:rPr lang="en-US" dirty="0"/>
              <a:t>HTTP - </a:t>
            </a:r>
            <a:r>
              <a:rPr lang="ru-RU" dirty="0"/>
              <a:t>заголовки</a:t>
            </a:r>
            <a:endParaRPr lang="en-US" dirty="0"/>
          </a:p>
        </p:txBody>
      </p:sp>
      <p:sp>
        <p:nvSpPr>
          <p:cNvPr id="6" name="Rectangle 3"/>
          <p:cNvSpPr txBox="1">
            <a:spLocks noChangeArrowheads="1"/>
          </p:cNvSpPr>
          <p:nvPr/>
        </p:nvSpPr>
        <p:spPr bwMode="auto">
          <a:xfrm>
            <a:off x="457200" y="1142984"/>
            <a:ext cx="8229600" cy="492922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a:ea typeface="+mn-ea"/>
                <a:cs typeface="Arial"/>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a:ea typeface="+mn-ea"/>
                <a:cs typeface="Arial"/>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3pPr>
            <a:lvl4pPr marL="16002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4pPr>
            <a:lvl5pPr marL="20574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ru-RU" sz="3200" b="0" i="0" u="none" strike="noStrike" kern="1200" cap="none" spc="0" normalizeH="0" baseline="0" noProof="0" smtClean="0">
                <a:ln>
                  <a:noFill/>
                </a:ln>
                <a:solidFill>
                  <a:sysClr val="windowText" lastClr="000000"/>
                </a:solidFill>
                <a:effectLst/>
                <a:uLnTx/>
                <a:uFillTx/>
                <a:latin typeface="Arial"/>
                <a:ea typeface="+mn-ea"/>
                <a:cs typeface="Arial"/>
              </a:rPr>
              <a:t>Раздел заголовка – специфическая информация по запросу/ответу. </a:t>
            </a:r>
          </a:p>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endParaRPr kumimoji="0" lang="ru-RU" sz="3200" b="0" i="0" u="none" strike="noStrike" kern="1200" cap="none" spc="0" normalizeH="0" baseline="0" noProof="0" smtClean="0">
              <a:ln>
                <a:noFill/>
              </a:ln>
              <a:solidFill>
                <a:sysClr val="windowText" lastClr="000000"/>
              </a:solidFill>
              <a:effectLst/>
              <a:uLnTx/>
              <a:uFillTx/>
              <a:latin typeface="Arial"/>
              <a:ea typeface="+mn-ea"/>
              <a:cs typeface="Arial"/>
            </a:endParaRPr>
          </a:p>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ru-RU" sz="3200" b="0" i="0" u="none" strike="noStrike" kern="1200" cap="none" spc="0" normalizeH="0" baseline="0" noProof="0" smtClean="0">
                <a:ln>
                  <a:noFill/>
                </a:ln>
                <a:solidFill>
                  <a:sysClr val="windowText" lastClr="000000"/>
                </a:solidFill>
                <a:effectLst/>
                <a:uLnTx/>
                <a:uFillTx/>
                <a:latin typeface="Arial"/>
                <a:ea typeface="+mn-ea"/>
                <a:cs typeface="Arial"/>
              </a:rPr>
              <a:t>Пример:</a:t>
            </a:r>
          </a:p>
          <a:p>
            <a:pPr marL="742950" marR="0" lvl="1" indent="-285750" algn="l" defTabSz="457200" rtl="0" eaLnBrk="0" fontAlgn="base" latinLnBrk="0" hangingPunct="0">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smtClean="0">
                <a:ln>
                  <a:noFill/>
                </a:ln>
                <a:solidFill>
                  <a:sysClr val="windowText" lastClr="000000"/>
                </a:solidFill>
                <a:effectLst/>
                <a:uLnTx/>
                <a:uFillTx/>
                <a:latin typeface="Arial"/>
                <a:ea typeface="+mn-ea"/>
                <a:cs typeface="Arial"/>
              </a:rPr>
              <a:t>Content-Type</a:t>
            </a:r>
            <a:r>
              <a:rPr kumimoji="0" lang="ru-RU" sz="2800" b="0" i="0" u="none" strike="noStrike" kern="1200" cap="none" spc="0" normalizeH="0" baseline="0" noProof="0" smtClean="0">
                <a:ln>
                  <a:noFill/>
                </a:ln>
                <a:solidFill>
                  <a:sysClr val="windowText" lastClr="000000"/>
                </a:solidFill>
                <a:effectLst/>
                <a:uLnTx/>
                <a:uFillTx/>
                <a:latin typeface="Arial"/>
                <a:ea typeface="+mn-ea"/>
                <a:cs typeface="Arial"/>
              </a:rPr>
              <a:t>: </a:t>
            </a:r>
            <a:r>
              <a:rPr kumimoji="0" lang="en-US" sz="2800" b="0" i="0" u="none" strike="noStrike" kern="1200" cap="none" spc="0" normalizeH="0" baseline="0" noProof="0" smtClean="0">
                <a:ln>
                  <a:noFill/>
                </a:ln>
                <a:solidFill>
                  <a:sysClr val="windowText" lastClr="000000"/>
                </a:solidFill>
                <a:effectLst/>
                <a:uLnTx/>
                <a:uFillTx/>
                <a:latin typeface="Arial"/>
                <a:ea typeface="+mn-ea"/>
                <a:cs typeface="Arial"/>
              </a:rPr>
              <a:t>text/html</a:t>
            </a:r>
            <a:endParaRPr kumimoji="0" lang="en-US" sz="2800" b="0" i="0" u="none" strike="noStrike" kern="1200" cap="none" spc="0" normalizeH="0" baseline="0" noProof="0" dirty="0" smtClean="0">
              <a:ln>
                <a:noFill/>
              </a:ln>
              <a:solidFill>
                <a:sysClr val="windowText" lastClr="000000"/>
              </a:solidFill>
              <a:effectLst/>
              <a:uLnTx/>
              <a:uFillTx/>
              <a:latin typeface="Arial"/>
              <a:ea typeface="+mn-ea"/>
              <a:cs typeface="Arial"/>
            </a:endParaRPr>
          </a:p>
        </p:txBody>
      </p:sp>
    </p:spTree>
    <p:extLst>
      <p:ext uri="{BB962C8B-B14F-4D97-AF65-F5344CB8AC3E}">
        <p14:creationId xmlns:p14="http://schemas.microsoft.com/office/powerpoint/2010/main" val="4273152290"/>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Протокол </a:t>
            </a:r>
            <a:r>
              <a:rPr lang="en-US" dirty="0"/>
              <a:t>HTTP</a:t>
            </a:r>
            <a:r>
              <a:rPr lang="ru-RU" dirty="0"/>
              <a:t> </a:t>
            </a:r>
            <a:r>
              <a:rPr lang="ru-RU" dirty="0" smtClean="0"/>
              <a:t>– ответ</a:t>
            </a:r>
            <a:r>
              <a:rPr lang="ru-RU" dirty="0"/>
              <a:t> </a:t>
            </a:r>
            <a:r>
              <a:rPr lang="ru-RU" dirty="0" smtClean="0"/>
              <a:t>(пример)</a:t>
            </a:r>
            <a:endParaRPr lang="en-US" dirty="0"/>
          </a:p>
        </p:txBody>
      </p:sp>
      <p:sp>
        <p:nvSpPr>
          <p:cNvPr id="6" name="Rectangle 3"/>
          <p:cNvSpPr txBox="1">
            <a:spLocks noChangeArrowheads="1"/>
          </p:cNvSpPr>
          <p:nvPr/>
        </p:nvSpPr>
        <p:spPr bwMode="auto">
          <a:xfrm>
            <a:off x="457200" y="1104884"/>
            <a:ext cx="6934200" cy="432436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a:ea typeface="+mn-ea"/>
                <a:cs typeface="Arial"/>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a:ea typeface="+mn-ea"/>
                <a:cs typeface="Arial"/>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3pPr>
            <a:lvl4pPr marL="16002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4pPr>
            <a:lvl5pPr marL="20574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buNone/>
              <a:defRPr/>
            </a:pPr>
            <a:r>
              <a:rPr lang="en-US" sz="2400" dirty="0"/>
              <a:t>HTTP/1.1 200 OK </a:t>
            </a:r>
            <a:r>
              <a:rPr lang="ru-RU" sz="2400" dirty="0" smtClean="0"/>
              <a:t/>
            </a:r>
            <a:br>
              <a:rPr lang="ru-RU" sz="2400" dirty="0" smtClean="0"/>
            </a:br>
            <a:r>
              <a:rPr lang="en-US" sz="2400" dirty="0" smtClean="0"/>
              <a:t/>
            </a:r>
            <a:br>
              <a:rPr lang="en-US" sz="2400" dirty="0" smtClean="0"/>
            </a:br>
            <a:r>
              <a:rPr lang="en-US" sz="2000" dirty="0" smtClean="0"/>
              <a:t>Server</a:t>
            </a:r>
            <a:r>
              <a:rPr lang="en-US" sz="2000" dirty="0"/>
              <a:t>: </a:t>
            </a:r>
            <a:r>
              <a:rPr lang="en-US" sz="2000" dirty="0" err="1"/>
              <a:t>nginx</a:t>
            </a:r>
            <a:r>
              <a:rPr lang="en-US" sz="2000" dirty="0"/>
              <a:t>/1.2.1 </a:t>
            </a:r>
            <a:r>
              <a:rPr lang="ru-RU" sz="2000" dirty="0" smtClean="0"/>
              <a:t/>
            </a:r>
            <a:br>
              <a:rPr lang="ru-RU" sz="2000" dirty="0" smtClean="0"/>
            </a:br>
            <a:r>
              <a:rPr lang="en-US" sz="2000" dirty="0" smtClean="0"/>
              <a:t>Date</a:t>
            </a:r>
            <a:r>
              <a:rPr lang="en-US" sz="2000" dirty="0"/>
              <a:t>: Sat, 08 Mar 2014 22:53:46 GMT </a:t>
            </a:r>
            <a:r>
              <a:rPr lang="ru-RU" sz="2000" dirty="0" smtClean="0"/>
              <a:t/>
            </a:r>
            <a:br>
              <a:rPr lang="ru-RU" sz="2000" dirty="0" smtClean="0"/>
            </a:br>
            <a:r>
              <a:rPr lang="en-US" sz="2000" dirty="0" smtClean="0"/>
              <a:t>Content-Type</a:t>
            </a:r>
            <a:r>
              <a:rPr lang="en-US" sz="2000" dirty="0"/>
              <a:t>: application/octet-stream </a:t>
            </a:r>
            <a:r>
              <a:rPr lang="ru-RU" sz="2000" dirty="0" smtClean="0"/>
              <a:t/>
            </a:r>
            <a:br>
              <a:rPr lang="ru-RU" sz="2000" dirty="0" smtClean="0"/>
            </a:br>
            <a:r>
              <a:rPr lang="en-US" sz="2000" dirty="0" smtClean="0"/>
              <a:t>Content-Length</a:t>
            </a:r>
            <a:r>
              <a:rPr lang="en-US" sz="2000" dirty="0"/>
              <a:t>: 7 </a:t>
            </a:r>
            <a:r>
              <a:rPr lang="ru-RU" sz="2000" dirty="0" smtClean="0"/>
              <a:t/>
            </a:r>
            <a:br>
              <a:rPr lang="ru-RU" sz="2000" dirty="0" smtClean="0"/>
            </a:br>
            <a:r>
              <a:rPr lang="en-US" sz="2000" dirty="0" smtClean="0"/>
              <a:t>Last-Modified</a:t>
            </a:r>
            <a:r>
              <a:rPr lang="en-US" sz="2000" dirty="0"/>
              <a:t>: Sat, 08 Mar 2014 22:53:30 GMT </a:t>
            </a:r>
            <a:r>
              <a:rPr lang="en-US" sz="2000" dirty="0" smtClean="0"/>
              <a:t/>
            </a:r>
            <a:br>
              <a:rPr lang="en-US" sz="2000" dirty="0" smtClean="0"/>
            </a:br>
            <a:r>
              <a:rPr lang="en-US" sz="2000" dirty="0" smtClean="0"/>
              <a:t>Connection</a:t>
            </a:r>
            <a:r>
              <a:rPr lang="en-US" sz="2000" dirty="0"/>
              <a:t>: keep-alive </a:t>
            </a:r>
            <a:r>
              <a:rPr lang="ru-RU" sz="2000" dirty="0" smtClean="0"/>
              <a:t/>
            </a:r>
            <a:br>
              <a:rPr lang="ru-RU" sz="2000" dirty="0" smtClean="0"/>
            </a:br>
            <a:r>
              <a:rPr lang="en-US" sz="2000" dirty="0" smtClean="0"/>
              <a:t>Accept-Ranges</a:t>
            </a:r>
            <a:r>
              <a:rPr lang="en-US" sz="2000" dirty="0"/>
              <a:t>: </a:t>
            </a:r>
            <a:r>
              <a:rPr lang="en-US" sz="2000" dirty="0" smtClean="0"/>
              <a:t>bytes</a:t>
            </a:r>
            <a:r>
              <a:rPr lang="ru-RU" sz="2400" dirty="0" smtClean="0"/>
              <a:t/>
            </a:r>
            <a:br>
              <a:rPr lang="ru-RU" sz="2400" dirty="0" smtClean="0"/>
            </a:br>
            <a:r>
              <a:rPr lang="ru-RU" sz="2400" dirty="0" smtClean="0"/>
              <a:t/>
            </a:r>
            <a:br>
              <a:rPr lang="ru-RU" sz="2400" dirty="0" smtClean="0"/>
            </a:br>
            <a:r>
              <a:rPr lang="en-US" sz="2400" dirty="0" smtClean="0"/>
              <a:t> </a:t>
            </a:r>
            <a:r>
              <a:rPr lang="en-US" sz="2400" dirty="0"/>
              <a:t>Wisdom</a:t>
            </a:r>
            <a:endParaRPr kumimoji="0" lang="ru-RU" sz="2400" b="0" i="0" u="none" strike="noStrike" kern="1200" cap="none" spc="0" normalizeH="0" baseline="0" noProof="0" dirty="0" smtClean="0">
              <a:ln>
                <a:noFill/>
              </a:ln>
              <a:effectLst/>
              <a:uLnTx/>
              <a:uFillTx/>
            </a:endParaRPr>
          </a:p>
        </p:txBody>
      </p:sp>
      <p:cxnSp>
        <p:nvCxnSpPr>
          <p:cNvPr id="7" name="Straight Arrow Connector 89"/>
          <p:cNvCxnSpPr/>
          <p:nvPr/>
        </p:nvCxnSpPr>
        <p:spPr>
          <a:xfrm flipH="1" flipV="1">
            <a:off x="3343250" y="1492740"/>
            <a:ext cx="3038500" cy="1"/>
          </a:xfrm>
          <a:prstGeom prst="straightConnector1">
            <a:avLst/>
          </a:prstGeom>
          <a:noFill/>
          <a:ln w="53975" cap="flat" cmpd="sng" algn="ctr">
            <a:solidFill>
              <a:schemeClr val="accent2">
                <a:lumMod val="50000"/>
              </a:schemeClr>
            </a:solidFill>
            <a:prstDash val="solid"/>
            <a:tailEnd type="arrow"/>
          </a:ln>
          <a:effectLst>
            <a:outerShdw blurRad="40000" dist="20000" dir="5400000" rotWithShape="0">
              <a:srgbClr val="000000">
                <a:alpha val="38000"/>
              </a:srgbClr>
            </a:outerShdw>
          </a:effectLst>
        </p:spPr>
      </p:cxnSp>
      <p:sp>
        <p:nvSpPr>
          <p:cNvPr id="8" name="TextBox 7"/>
          <p:cNvSpPr txBox="1"/>
          <p:nvPr/>
        </p:nvSpPr>
        <p:spPr bwMode="auto">
          <a:xfrm>
            <a:off x="6400800" y="1309080"/>
            <a:ext cx="2490614" cy="40011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marL="0" marR="0" lvl="0" indent="0" algn="ctr" defTabSz="457200" eaLnBrk="1" fontAlgn="auto" latinLnBrk="0" hangingPunct="1">
              <a:lnSpc>
                <a:spcPct val="100000"/>
              </a:lnSpc>
              <a:spcBef>
                <a:spcPct val="20000"/>
              </a:spcBef>
              <a:spcAft>
                <a:spcPts val="0"/>
              </a:spcAft>
              <a:buClrTx/>
              <a:buSzTx/>
              <a:buFont typeface="Arial" charset="0"/>
              <a:buNone/>
              <a:tabLst/>
              <a:defRPr/>
            </a:pPr>
            <a:r>
              <a:rPr kumimoji="0" lang="ru-RU" sz="2000" b="0" i="0" u="none" strike="noStrike" kern="0" cap="none" spc="0" normalizeH="0" baseline="0" noProof="0" dirty="0" smtClean="0">
                <a:ln>
                  <a:noFill/>
                </a:ln>
                <a:solidFill>
                  <a:schemeClr val="accent3">
                    <a:lumMod val="50000"/>
                  </a:schemeClr>
                </a:solidFill>
                <a:effectLst/>
                <a:uLnTx/>
                <a:uFillTx/>
                <a:latin typeface="Arial"/>
                <a:cs typeface="Arial"/>
              </a:rPr>
              <a:t>Стартовая</a:t>
            </a:r>
            <a:r>
              <a:rPr kumimoji="0" lang="ru-RU" sz="2000" b="0" i="0" u="none" strike="noStrike" kern="0" cap="none" spc="0" normalizeH="0" noProof="0" dirty="0" smtClean="0">
                <a:ln>
                  <a:noFill/>
                </a:ln>
                <a:solidFill>
                  <a:schemeClr val="accent3">
                    <a:lumMod val="50000"/>
                  </a:schemeClr>
                </a:solidFill>
                <a:effectLst/>
                <a:uLnTx/>
                <a:uFillTx/>
                <a:latin typeface="Arial"/>
                <a:cs typeface="Arial"/>
              </a:rPr>
              <a:t> строка</a:t>
            </a:r>
            <a:endParaRPr kumimoji="0" lang="en-US" sz="2000" b="0" i="0" u="none" strike="noStrike" kern="0" cap="none" spc="0" normalizeH="0" baseline="0" noProof="0" dirty="0" smtClean="0">
              <a:ln>
                <a:noFill/>
              </a:ln>
              <a:solidFill>
                <a:schemeClr val="accent3">
                  <a:lumMod val="50000"/>
                </a:schemeClr>
              </a:solidFill>
              <a:effectLst/>
              <a:uLnTx/>
              <a:uFillTx/>
              <a:latin typeface="Arial"/>
              <a:cs typeface="Arial"/>
            </a:endParaRPr>
          </a:p>
        </p:txBody>
      </p:sp>
      <p:sp>
        <p:nvSpPr>
          <p:cNvPr id="11" name="Правая фигурная скобка 10"/>
          <p:cNvSpPr/>
          <p:nvPr/>
        </p:nvSpPr>
        <p:spPr>
          <a:xfrm>
            <a:off x="6534150" y="1940716"/>
            <a:ext cx="609600" cy="2593184"/>
          </a:xfrm>
          <a:prstGeom prst="rightBrace">
            <a:avLst/>
          </a:prstGeom>
          <a:ln w="41275" cmpd="sng"/>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12" name="Straight Arrow Connector 89"/>
          <p:cNvCxnSpPr/>
          <p:nvPr/>
        </p:nvCxnSpPr>
        <p:spPr>
          <a:xfrm flipH="1" flipV="1">
            <a:off x="3367050" y="4959840"/>
            <a:ext cx="3038500" cy="1"/>
          </a:xfrm>
          <a:prstGeom prst="straightConnector1">
            <a:avLst/>
          </a:prstGeom>
          <a:noFill/>
          <a:ln w="53975" cap="flat" cmpd="sng" algn="ctr">
            <a:solidFill>
              <a:schemeClr val="tx1"/>
            </a:solidFill>
            <a:prstDash val="solid"/>
            <a:tailEnd type="arrow"/>
          </a:ln>
          <a:effectLst>
            <a:outerShdw blurRad="40000" dist="20000" dir="5400000" rotWithShape="0">
              <a:srgbClr val="000000">
                <a:alpha val="38000"/>
              </a:srgbClr>
            </a:outerShdw>
          </a:effectLst>
        </p:spPr>
      </p:cxnSp>
      <p:sp>
        <p:nvSpPr>
          <p:cNvPr id="13" name="TextBox 12"/>
          <p:cNvSpPr txBox="1"/>
          <p:nvPr/>
        </p:nvSpPr>
        <p:spPr bwMode="auto">
          <a:xfrm>
            <a:off x="7143750" y="3037253"/>
            <a:ext cx="1878893" cy="40011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marL="0" marR="0" lvl="0" indent="0" algn="ctr" defTabSz="457200" eaLnBrk="1" fontAlgn="auto" latinLnBrk="0" hangingPunct="1">
              <a:lnSpc>
                <a:spcPct val="100000"/>
              </a:lnSpc>
              <a:spcBef>
                <a:spcPct val="20000"/>
              </a:spcBef>
              <a:spcAft>
                <a:spcPts val="0"/>
              </a:spcAft>
              <a:buClrTx/>
              <a:buSzTx/>
              <a:buFont typeface="Arial" charset="0"/>
              <a:buNone/>
              <a:tabLst/>
              <a:defRPr/>
            </a:pPr>
            <a:r>
              <a:rPr lang="ru-RU" sz="2000" kern="0" dirty="0" smtClean="0">
                <a:solidFill>
                  <a:schemeClr val="accent3">
                    <a:lumMod val="50000"/>
                  </a:schemeClr>
                </a:solidFill>
                <a:latin typeface="Arial"/>
                <a:cs typeface="Arial"/>
              </a:rPr>
              <a:t>Заголовки</a:t>
            </a:r>
            <a:endParaRPr kumimoji="0" lang="en-US" sz="2000" b="0" i="0" u="none" strike="noStrike" kern="0" cap="none" spc="0" normalizeH="0" baseline="0" noProof="0" dirty="0" smtClean="0">
              <a:ln>
                <a:noFill/>
              </a:ln>
              <a:solidFill>
                <a:schemeClr val="accent3">
                  <a:lumMod val="50000"/>
                </a:schemeClr>
              </a:solidFill>
              <a:effectLst/>
              <a:uLnTx/>
              <a:uFillTx/>
              <a:latin typeface="Arial"/>
              <a:cs typeface="Arial"/>
            </a:endParaRPr>
          </a:p>
        </p:txBody>
      </p:sp>
      <p:sp>
        <p:nvSpPr>
          <p:cNvPr id="14" name="TextBox 13"/>
          <p:cNvSpPr txBox="1"/>
          <p:nvPr/>
        </p:nvSpPr>
        <p:spPr bwMode="auto">
          <a:xfrm>
            <a:off x="6577186" y="4797886"/>
            <a:ext cx="2490614" cy="40011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marL="0" marR="0" lvl="0" indent="0" algn="ctr" defTabSz="457200" eaLnBrk="1" fontAlgn="auto" latinLnBrk="0" hangingPunct="1">
              <a:lnSpc>
                <a:spcPct val="100000"/>
              </a:lnSpc>
              <a:spcBef>
                <a:spcPct val="20000"/>
              </a:spcBef>
              <a:spcAft>
                <a:spcPts val="0"/>
              </a:spcAft>
              <a:buClrTx/>
              <a:buSzTx/>
              <a:buFont typeface="Arial" charset="0"/>
              <a:buNone/>
              <a:tabLst/>
              <a:defRPr/>
            </a:pPr>
            <a:r>
              <a:rPr kumimoji="0" lang="ru-RU" sz="2000" b="0" i="0" u="none" strike="noStrike" kern="0" cap="none" spc="0" normalizeH="0" baseline="0" noProof="0" dirty="0" smtClean="0">
                <a:ln>
                  <a:noFill/>
                </a:ln>
                <a:solidFill>
                  <a:schemeClr val="accent3">
                    <a:lumMod val="50000"/>
                  </a:schemeClr>
                </a:solidFill>
                <a:effectLst/>
                <a:uLnTx/>
                <a:uFillTx/>
                <a:latin typeface="Arial"/>
                <a:cs typeface="Arial"/>
              </a:rPr>
              <a:t>Тело</a:t>
            </a:r>
            <a:r>
              <a:rPr kumimoji="0" lang="ru-RU" sz="2000" b="0" i="0" u="none" strike="noStrike" kern="0" cap="none" spc="0" normalizeH="0" noProof="0" dirty="0" smtClean="0">
                <a:ln>
                  <a:noFill/>
                </a:ln>
                <a:solidFill>
                  <a:schemeClr val="accent3">
                    <a:lumMod val="50000"/>
                  </a:schemeClr>
                </a:solidFill>
                <a:effectLst/>
                <a:uLnTx/>
                <a:uFillTx/>
                <a:latin typeface="Arial"/>
                <a:cs typeface="Arial"/>
              </a:rPr>
              <a:t> ответа</a:t>
            </a:r>
            <a:endParaRPr kumimoji="0" lang="en-US" sz="2000" b="0" i="0" u="none" strike="noStrike" kern="0" cap="none" spc="0" normalizeH="0" baseline="0" noProof="0" dirty="0" smtClean="0">
              <a:ln>
                <a:noFill/>
              </a:ln>
              <a:solidFill>
                <a:schemeClr val="accent3">
                  <a:lumMod val="50000"/>
                </a:schemeClr>
              </a:solidFill>
              <a:effectLst/>
              <a:uLnTx/>
              <a:uFillTx/>
              <a:latin typeface="Arial"/>
              <a:cs typeface="Arial"/>
            </a:endParaRPr>
          </a:p>
        </p:txBody>
      </p:sp>
    </p:spTree>
    <p:extLst>
      <p:ext uri="{BB962C8B-B14F-4D97-AF65-F5344CB8AC3E}">
        <p14:creationId xmlns:p14="http://schemas.microsoft.com/office/powerpoint/2010/main" val="642813987"/>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2"/>
          <p:cNvSpPr>
            <a:spLocks noGrp="1"/>
          </p:cNvSpPr>
          <p:nvPr>
            <p:ph sz="half" idx="4294967295"/>
          </p:nvPr>
        </p:nvSpPr>
        <p:spPr>
          <a:xfrm>
            <a:off x="814386" y="2209800"/>
            <a:ext cx="7867650" cy="1162050"/>
          </a:xfrm>
          <a:prstGeom prst="rect">
            <a:avLst/>
          </a:prstGeom>
        </p:spPr>
        <p:txBody>
          <a:bodyPr/>
          <a:lstStyle/>
          <a:p>
            <a:pPr marL="0" indent="0" algn="ctr" eaLnBrk="1" hangingPunct="1">
              <a:buNone/>
            </a:pPr>
            <a:r>
              <a:rPr lang="en-US" altLang="ru-RU" sz="5400" dirty="0" smtClean="0">
                <a:solidFill>
                  <a:schemeClr val="accent3">
                    <a:lumMod val="75000"/>
                  </a:schemeClr>
                </a:solidFill>
                <a:effectLst>
                  <a:outerShdw blurRad="38100" dist="38100" dir="2700000" algn="tl">
                    <a:srgbClr val="000000">
                      <a:alpha val="43137"/>
                    </a:srgbClr>
                  </a:outerShdw>
                </a:effectLst>
                <a:latin typeface="Arial" charset="0"/>
                <a:cs typeface="Arial" charset="0"/>
              </a:rPr>
              <a:t>Web application, servlets</a:t>
            </a:r>
          </a:p>
        </p:txBody>
      </p:sp>
      <p:sp>
        <p:nvSpPr>
          <p:cNvPr id="7" name="Текст 5"/>
          <p:cNvSpPr txBox="1">
            <a:spLocks/>
          </p:cNvSpPr>
          <p:nvPr/>
        </p:nvSpPr>
        <p:spPr>
          <a:xfrm>
            <a:off x="500061" y="3359942"/>
            <a:ext cx="8181975" cy="750094"/>
          </a:xfrm>
          <a:prstGeom prst="rect">
            <a:avLst/>
          </a:prstGeom>
        </p:spPr>
        <p:txBody>
          <a:bodyPr/>
          <a:lstStyle>
            <a:lvl1pPr marL="341313" indent="-341313" algn="l" defTabSz="912813"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1363" indent="-284163" algn="l" defTabSz="912813"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1413" indent="-227013" algn="l" defTabSz="912813"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598613" indent="-227013" algn="l" defTabSz="912813"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5813" indent="-227013" algn="l" defTabSz="912813"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hangingPunct="1">
              <a:buNone/>
            </a:pPr>
            <a:r>
              <a:rPr lang="en-US" sz="2800" b="1" dirty="0" smtClean="0">
                <a:latin typeface="Arial" charset="0"/>
                <a:cs typeface="Arial" charset="0"/>
              </a:rPr>
              <a:t>Let’s make it dynamic</a:t>
            </a:r>
            <a:endParaRPr lang="ru-RU" sz="2800" b="1" dirty="0" smtClean="0">
              <a:latin typeface="Arial" charset="0"/>
              <a:cs typeface="Arial" charset="0"/>
            </a:endParaRPr>
          </a:p>
        </p:txBody>
      </p:sp>
    </p:spTree>
    <p:extLst>
      <p:ext uri="{BB962C8B-B14F-4D97-AF65-F5344CB8AC3E}">
        <p14:creationId xmlns:p14="http://schemas.microsoft.com/office/powerpoint/2010/main" val="713790875"/>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Когда  </a:t>
            </a:r>
            <a:r>
              <a:rPr lang="en-US" dirty="0"/>
              <a:t>WEB-</a:t>
            </a:r>
            <a:r>
              <a:rPr lang="ru-RU" dirty="0"/>
              <a:t>сервера недостаточно</a:t>
            </a:r>
            <a:endParaRPr lang="en-US" dirty="0"/>
          </a:p>
        </p:txBody>
      </p:sp>
      <p:pic>
        <p:nvPicPr>
          <p:cNvPr id="6" name="Picture 5"/>
          <p:cNvPicPr>
            <a:picLocks noChangeAspect="1" noChangeArrowheads="1"/>
          </p:cNvPicPr>
          <p:nvPr/>
        </p:nvPicPr>
        <p:blipFill>
          <a:blip r:embed="rId3"/>
          <a:srcRect/>
          <a:stretch>
            <a:fillRect/>
          </a:stretch>
        </p:blipFill>
        <p:spPr bwMode="auto">
          <a:xfrm>
            <a:off x="523056" y="1556792"/>
            <a:ext cx="8153400" cy="3973512"/>
          </a:xfrm>
          <a:prstGeom prst="rect">
            <a:avLst/>
          </a:prstGeom>
          <a:noFill/>
          <a:ln w="9525">
            <a:noFill/>
            <a:miter lim="800000"/>
            <a:headEnd/>
            <a:tailEnd/>
          </a:ln>
        </p:spPr>
      </p:pic>
    </p:spTree>
    <p:extLst>
      <p:ext uri="{BB962C8B-B14F-4D97-AF65-F5344CB8AC3E}">
        <p14:creationId xmlns:p14="http://schemas.microsoft.com/office/powerpoint/2010/main" val="2684637935"/>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Серверные технологии</a:t>
            </a:r>
            <a:endParaRPr lang="en-US" dirty="0"/>
          </a:p>
        </p:txBody>
      </p:sp>
      <p:sp>
        <p:nvSpPr>
          <p:cNvPr id="6" name="Содержимое 2"/>
          <p:cNvSpPr txBox="1">
            <a:spLocks/>
          </p:cNvSpPr>
          <p:nvPr/>
        </p:nvSpPr>
        <p:spPr bwMode="auto">
          <a:xfrm>
            <a:off x="457200" y="1142984"/>
            <a:ext cx="8229600" cy="492922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a:ea typeface="+mn-ea"/>
                <a:cs typeface="Arial"/>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a:ea typeface="+mn-ea"/>
                <a:cs typeface="Arial"/>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3pPr>
            <a:lvl4pPr marL="16002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4pPr>
            <a:lvl5pPr marL="20574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ru-RU" sz="3200" b="0" i="0" u="none" strike="noStrike" kern="1200" cap="none" spc="0" normalizeH="0" baseline="0" noProof="0" dirty="0" smtClean="0">
                <a:ln>
                  <a:noFill/>
                </a:ln>
                <a:solidFill>
                  <a:sysClr val="windowText" lastClr="000000"/>
                </a:solidFill>
                <a:effectLst/>
                <a:uLnTx/>
                <a:uFillTx/>
                <a:latin typeface="Arial"/>
                <a:ea typeface="+mn-ea"/>
                <a:cs typeface="Arial"/>
              </a:rPr>
              <a:t>Как добавить «динамику» в страницу?</a:t>
            </a:r>
          </a:p>
          <a:p>
            <a:pPr marL="742950" marR="0" lvl="1" indent="-285750" algn="l" defTabSz="4572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dirty="0" smtClean="0">
                <a:ln>
                  <a:noFill/>
                </a:ln>
                <a:solidFill>
                  <a:sysClr val="windowText" lastClr="000000"/>
                </a:solidFill>
                <a:effectLst/>
                <a:uLnTx/>
                <a:uFillTx/>
                <a:latin typeface="Arial"/>
                <a:ea typeface="+mn-ea"/>
                <a:cs typeface="Arial"/>
              </a:rPr>
              <a:t>PHP</a:t>
            </a:r>
          </a:p>
          <a:p>
            <a:pPr marL="742950" marR="0" lvl="1" indent="-285750" algn="l" defTabSz="4572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dirty="0" smtClean="0">
                <a:ln>
                  <a:noFill/>
                </a:ln>
                <a:solidFill>
                  <a:sysClr val="windowText" lastClr="000000"/>
                </a:solidFill>
                <a:effectLst/>
                <a:uLnTx/>
                <a:uFillTx/>
                <a:latin typeface="Arial"/>
                <a:ea typeface="+mn-ea"/>
                <a:cs typeface="Arial"/>
              </a:rPr>
              <a:t>CGI</a:t>
            </a:r>
          </a:p>
          <a:p>
            <a:pPr marL="742950" marR="0" lvl="1" indent="-285750" algn="l" defTabSz="4572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dirty="0" smtClean="0">
                <a:ln>
                  <a:noFill/>
                </a:ln>
                <a:solidFill>
                  <a:sysClr val="windowText" lastClr="000000"/>
                </a:solidFill>
                <a:effectLst/>
                <a:uLnTx/>
                <a:uFillTx/>
                <a:latin typeface="Arial"/>
                <a:ea typeface="+mn-ea"/>
                <a:cs typeface="Arial"/>
              </a:rPr>
              <a:t>ASP</a:t>
            </a:r>
          </a:p>
          <a:p>
            <a:pPr marL="742950" marR="0" lvl="1" indent="-285750" algn="l" defTabSz="4572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dirty="0" smtClean="0">
                <a:ln>
                  <a:noFill/>
                </a:ln>
                <a:solidFill>
                  <a:sysClr val="windowText" lastClr="000000"/>
                </a:solidFill>
                <a:effectLst/>
                <a:uLnTx/>
                <a:uFillTx/>
                <a:latin typeface="Arial"/>
                <a:ea typeface="+mn-ea"/>
                <a:cs typeface="Arial"/>
              </a:rPr>
              <a:t>Java Servlets</a:t>
            </a:r>
            <a:endParaRPr kumimoji="0" lang="ru-RU" sz="2800" b="0" i="0" u="none" strike="noStrike" kern="1200" cap="none" spc="0" normalizeH="0" baseline="0" noProof="0" dirty="0">
              <a:ln>
                <a:noFill/>
              </a:ln>
              <a:solidFill>
                <a:sysClr val="windowText" lastClr="000000"/>
              </a:solidFill>
              <a:effectLst/>
              <a:uLnTx/>
              <a:uFillTx/>
              <a:latin typeface="Arial"/>
              <a:ea typeface="+mn-ea"/>
              <a:cs typeface="Arial"/>
            </a:endParaRPr>
          </a:p>
        </p:txBody>
      </p:sp>
    </p:spTree>
    <p:extLst>
      <p:ext uri="{BB962C8B-B14F-4D97-AF65-F5344CB8AC3E}">
        <p14:creationId xmlns:p14="http://schemas.microsoft.com/office/powerpoint/2010/main" val="2376666624"/>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Servlets</a:t>
            </a:r>
          </a:p>
        </p:txBody>
      </p:sp>
      <p:sp>
        <p:nvSpPr>
          <p:cNvPr id="6" name="Rectangle 3"/>
          <p:cNvSpPr txBox="1">
            <a:spLocks noChangeArrowheads="1"/>
          </p:cNvSpPr>
          <p:nvPr/>
        </p:nvSpPr>
        <p:spPr bwMode="auto">
          <a:xfrm>
            <a:off x="457200" y="1142984"/>
            <a:ext cx="8229600" cy="492922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a:ea typeface="+mn-ea"/>
                <a:cs typeface="Arial"/>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a:ea typeface="+mn-ea"/>
                <a:cs typeface="Arial"/>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3pPr>
            <a:lvl4pPr marL="16002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4pPr>
            <a:lvl5pPr marL="20574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en-US" sz="3200" b="0" i="0" u="none" strike="noStrike" kern="1200" cap="none" spc="0" normalizeH="0" baseline="0" noProof="0" smtClean="0">
                <a:ln>
                  <a:noFill/>
                </a:ln>
                <a:solidFill>
                  <a:sysClr val="windowText" lastClr="000000"/>
                </a:solidFill>
                <a:effectLst/>
                <a:uLnTx/>
                <a:uFillTx/>
                <a:latin typeface="Arial"/>
                <a:ea typeface="+mn-ea"/>
                <a:cs typeface="Arial"/>
              </a:rPr>
              <a:t>Servlet </a:t>
            </a:r>
            <a:r>
              <a:rPr kumimoji="0" lang="ru-RU" sz="3200" b="0" i="0" u="none" strike="noStrike" kern="1200" cap="none" spc="0" normalizeH="0" baseline="0" noProof="0" smtClean="0">
                <a:ln>
                  <a:noFill/>
                </a:ln>
                <a:solidFill>
                  <a:sysClr val="windowText" lastClr="000000"/>
                </a:solidFill>
                <a:effectLst/>
                <a:uLnTx/>
                <a:uFillTx/>
                <a:latin typeface="Arial"/>
                <a:ea typeface="+mn-ea"/>
                <a:cs typeface="Arial"/>
              </a:rPr>
              <a:t>– это </a:t>
            </a:r>
            <a:r>
              <a:rPr kumimoji="0" lang="en-US" sz="3200" b="0" i="0" u="none" strike="noStrike" kern="1200" cap="none" spc="0" normalizeH="0" baseline="0" noProof="0" smtClean="0">
                <a:ln>
                  <a:noFill/>
                </a:ln>
                <a:solidFill>
                  <a:sysClr val="windowText" lastClr="000000"/>
                </a:solidFill>
                <a:effectLst/>
                <a:uLnTx/>
                <a:uFillTx/>
                <a:latin typeface="Arial"/>
                <a:ea typeface="+mn-ea"/>
                <a:cs typeface="Arial"/>
              </a:rPr>
              <a:t>Java</a:t>
            </a:r>
            <a:r>
              <a:rPr kumimoji="0" lang="ru-RU" sz="3200" b="0" i="0" u="none" strike="noStrike" kern="1200" cap="none" spc="0" normalizeH="0" baseline="0" noProof="0" smtClean="0">
                <a:ln>
                  <a:noFill/>
                </a:ln>
                <a:solidFill>
                  <a:sysClr val="windowText" lastClr="000000"/>
                </a:solidFill>
                <a:effectLst/>
                <a:uLnTx/>
                <a:uFillTx/>
                <a:latin typeface="Arial"/>
                <a:ea typeface="+mn-ea"/>
                <a:cs typeface="Arial"/>
              </a:rPr>
              <a:t>-класс</a:t>
            </a:r>
            <a:endParaRPr kumimoji="0" lang="en-US" sz="3200" b="0" i="0" u="none" strike="noStrike" kern="1200" cap="none" spc="0" normalizeH="0" baseline="0" noProof="0" smtClean="0">
              <a:ln>
                <a:noFill/>
              </a:ln>
              <a:solidFill>
                <a:sysClr val="windowText" lastClr="000000"/>
              </a:solidFill>
              <a:effectLst/>
              <a:uLnTx/>
              <a:uFillTx/>
              <a:latin typeface="Arial"/>
              <a:ea typeface="+mn-ea"/>
              <a:cs typeface="Arial"/>
            </a:endParaRPr>
          </a:p>
          <a:p>
            <a:pPr marL="742950" marR="0" lvl="1" indent="-285750" algn="l" defTabSz="457200" rtl="0" eaLnBrk="0" fontAlgn="base" latinLnBrk="0" hangingPunct="0">
              <a:lnSpc>
                <a:spcPct val="100000"/>
              </a:lnSpc>
              <a:spcBef>
                <a:spcPct val="20000"/>
              </a:spcBef>
              <a:spcAft>
                <a:spcPct val="0"/>
              </a:spcAft>
              <a:buClrTx/>
              <a:buSzTx/>
              <a:buFont typeface="Arial" charset="0"/>
              <a:buChar char="•"/>
              <a:tabLst/>
              <a:defRPr/>
            </a:pPr>
            <a:r>
              <a:rPr kumimoji="0" lang="ru-RU" sz="2800" b="0" i="0" u="none" strike="noStrike" kern="1200" cap="none" spc="0" normalizeH="0" baseline="0" noProof="0" smtClean="0">
                <a:ln>
                  <a:noFill/>
                </a:ln>
                <a:solidFill>
                  <a:sysClr val="windowText" lastClr="000000"/>
                </a:solidFill>
                <a:effectLst/>
                <a:uLnTx/>
                <a:uFillTx/>
                <a:latin typeface="Arial"/>
                <a:ea typeface="+mn-ea"/>
                <a:cs typeface="Arial"/>
              </a:rPr>
              <a:t>На стороне сервера</a:t>
            </a:r>
          </a:p>
          <a:p>
            <a:pPr marL="742950" marR="0" lvl="1" indent="-285750" algn="l" defTabSz="457200" rtl="0" eaLnBrk="0" fontAlgn="base" latinLnBrk="0" hangingPunct="0">
              <a:lnSpc>
                <a:spcPct val="100000"/>
              </a:lnSpc>
              <a:spcBef>
                <a:spcPct val="20000"/>
              </a:spcBef>
              <a:spcAft>
                <a:spcPct val="0"/>
              </a:spcAft>
              <a:buClrTx/>
              <a:buSzTx/>
              <a:buFont typeface="Arial" charset="0"/>
              <a:buChar char="•"/>
              <a:tabLst/>
              <a:defRPr/>
            </a:pPr>
            <a:r>
              <a:rPr kumimoji="0" lang="ru-RU" sz="2800" b="0" i="0" u="none" strike="noStrike" kern="1200" cap="none" spc="0" normalizeH="0" baseline="0" noProof="0" smtClean="0">
                <a:ln>
                  <a:noFill/>
                </a:ln>
                <a:solidFill>
                  <a:sysClr val="windowText" lastClr="000000"/>
                </a:solidFill>
                <a:effectLst/>
                <a:uLnTx/>
                <a:uFillTx/>
                <a:latin typeface="Arial"/>
                <a:ea typeface="+mn-ea"/>
                <a:cs typeface="Arial"/>
              </a:rPr>
              <a:t>Работает по модели запрос-ответ</a:t>
            </a:r>
            <a:endParaRPr kumimoji="0" lang="en-US" sz="2800" b="0" i="0" u="none" strike="noStrike" kern="1200" cap="none" spc="0" normalizeH="0" baseline="0" noProof="0" smtClean="0">
              <a:ln>
                <a:noFill/>
              </a:ln>
              <a:solidFill>
                <a:sysClr val="windowText" lastClr="000000"/>
              </a:solidFill>
              <a:effectLst/>
              <a:uLnTx/>
              <a:uFillTx/>
              <a:latin typeface="Arial"/>
              <a:ea typeface="+mn-ea"/>
              <a:cs typeface="Arial"/>
            </a:endParaRPr>
          </a:p>
          <a:p>
            <a:pPr marL="742950" marR="0" lvl="1" indent="-285750" algn="l" defTabSz="457200" rtl="0" eaLnBrk="0" fontAlgn="base" latinLnBrk="0" hangingPunct="0">
              <a:lnSpc>
                <a:spcPct val="100000"/>
              </a:lnSpc>
              <a:spcBef>
                <a:spcPct val="20000"/>
              </a:spcBef>
              <a:spcAft>
                <a:spcPct val="0"/>
              </a:spcAft>
              <a:buClrTx/>
              <a:buSzTx/>
              <a:buFont typeface="Arial" charset="0"/>
              <a:buChar char="•"/>
              <a:tabLst/>
              <a:defRPr/>
            </a:pPr>
            <a:r>
              <a:rPr kumimoji="0" lang="ru-RU" sz="2800" b="0" i="0" u="none" strike="noStrike" kern="1200" cap="none" spc="0" normalizeH="0" baseline="0" noProof="0" smtClean="0">
                <a:ln>
                  <a:noFill/>
                </a:ln>
                <a:solidFill>
                  <a:sysClr val="windowText" lastClr="000000"/>
                </a:solidFill>
                <a:effectLst/>
                <a:uLnTx/>
                <a:uFillTx/>
                <a:latin typeface="Arial"/>
                <a:ea typeface="+mn-ea"/>
                <a:cs typeface="Arial"/>
              </a:rPr>
              <a:t>Реализует </a:t>
            </a:r>
            <a:r>
              <a:rPr kumimoji="0" lang="ru-RU" sz="2800" b="0"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rPr>
              <a:t>javax.servlet.Servlet</a:t>
            </a:r>
          </a:p>
          <a:p>
            <a:pPr marL="742950" marR="0" lvl="1" indent="-285750" algn="l" defTabSz="4572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smtClean="0">
                <a:ln>
                  <a:noFill/>
                </a:ln>
                <a:solidFill>
                  <a:sysClr val="windowText" lastClr="000000"/>
                </a:solidFill>
                <a:effectLst/>
                <a:uLnTx/>
                <a:uFillTx/>
                <a:latin typeface="Arial"/>
                <a:ea typeface="+mn-ea"/>
                <a:cs typeface="Arial"/>
              </a:rPr>
              <a:t>HTTP </a:t>
            </a:r>
            <a:r>
              <a:rPr kumimoji="0" lang="ru-RU" sz="2800" b="0" i="0" u="none" strike="noStrike" kern="1200" cap="none" spc="0" normalizeH="0" baseline="0" noProof="0" smtClean="0">
                <a:ln>
                  <a:noFill/>
                </a:ln>
                <a:solidFill>
                  <a:sysClr val="windowText" lastClr="000000"/>
                </a:solidFill>
                <a:effectLst/>
                <a:uLnTx/>
                <a:uFillTx/>
                <a:latin typeface="Arial"/>
                <a:ea typeface="+mn-ea"/>
                <a:cs typeface="Arial"/>
              </a:rPr>
              <a:t>запросы =</a:t>
            </a:r>
            <a:r>
              <a:rPr kumimoji="0" lang="en-US" sz="2800" b="0" i="0" u="none" strike="noStrike" kern="1200" cap="none" spc="0" normalizeH="0" baseline="0" noProof="0" smtClean="0">
                <a:ln>
                  <a:noFill/>
                </a:ln>
                <a:solidFill>
                  <a:sysClr val="windowText" lastClr="000000"/>
                </a:solidFill>
                <a:effectLst/>
                <a:uLnTx/>
                <a:uFillTx/>
                <a:latin typeface="Arial"/>
                <a:ea typeface="+mn-ea"/>
                <a:cs typeface="Arial"/>
              </a:rPr>
              <a:t>&gt;</a:t>
            </a:r>
            <a:r>
              <a:rPr kumimoji="0" lang="ru-RU" sz="2800" b="0" i="0" u="none" strike="noStrike" kern="1200" cap="none" spc="0" normalizeH="0" baseline="0" noProof="0" smtClean="0">
                <a:ln>
                  <a:noFill/>
                </a:ln>
                <a:solidFill>
                  <a:sysClr val="windowText" lastClr="000000"/>
                </a:solidFill>
                <a:effectLst/>
                <a:uLnTx/>
                <a:uFillTx/>
                <a:latin typeface="Arial"/>
                <a:ea typeface="+mn-ea"/>
                <a:cs typeface="Arial"/>
              </a:rPr>
              <a:t> </a:t>
            </a:r>
            <a:r>
              <a:rPr kumimoji="0" lang="en-US" sz="2800" b="0"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rPr>
              <a:t>HttpServlet</a:t>
            </a:r>
            <a:endParaRPr kumimoji="0" lang="ru-RU" sz="2800" b="0"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endParaRPr>
          </a:p>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endParaRPr kumimoji="0" lang="en-US" sz="3200" b="0" i="0" u="none" strike="noStrike" kern="1200" cap="none" spc="0" normalizeH="0" baseline="0" noProof="0" dirty="0">
              <a:ln>
                <a:noFill/>
              </a:ln>
              <a:solidFill>
                <a:sysClr val="windowText" lastClr="000000"/>
              </a:solidFill>
              <a:effectLst/>
              <a:uLnTx/>
              <a:uFillTx/>
              <a:latin typeface="Courier New" pitchFamily="49" charset="0"/>
              <a:ea typeface="+mn-ea"/>
              <a:cs typeface="Courier New" pitchFamily="49" charset="0"/>
            </a:endParaRPr>
          </a:p>
        </p:txBody>
      </p:sp>
    </p:spTree>
    <p:extLst>
      <p:ext uri="{BB962C8B-B14F-4D97-AF65-F5344CB8AC3E}">
        <p14:creationId xmlns:p14="http://schemas.microsoft.com/office/powerpoint/2010/main" val="3816871029"/>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Пример </a:t>
            </a:r>
            <a:r>
              <a:rPr lang="ru-RU" dirty="0" err="1"/>
              <a:t>сервлета</a:t>
            </a:r>
            <a:endParaRPr lang="en-US" dirty="0"/>
          </a:p>
        </p:txBody>
      </p:sp>
      <p:sp>
        <p:nvSpPr>
          <p:cNvPr id="4" name="Содержимое 4"/>
          <p:cNvSpPr>
            <a:spLocks noGrp="1"/>
          </p:cNvSpPr>
          <p:nvPr>
            <p:ph idx="4294967295"/>
          </p:nvPr>
        </p:nvSpPr>
        <p:spPr>
          <a:xfrm>
            <a:off x="457200" y="1142984"/>
            <a:ext cx="8229600" cy="4906963"/>
          </a:xfrm>
          <a:prstGeom prst="rect">
            <a:avLst/>
          </a:prstGeom>
        </p:spPr>
        <p:txBody>
          <a:bodyPr/>
          <a:lstStyle/>
          <a:p>
            <a:endParaRPr lang="en-US" sz="1600" b="1" dirty="0" smtClean="0"/>
          </a:p>
          <a:p>
            <a:pPr marL="0" indent="0">
              <a:buNone/>
            </a:pPr>
            <a:r>
              <a:rPr lang="en-US" sz="1600" b="1" dirty="0" smtClean="0">
                <a:solidFill>
                  <a:schemeClr val="accent1">
                    <a:lumMod val="75000"/>
                  </a:schemeClr>
                </a:solidFill>
              </a:rPr>
              <a:t>public class </a:t>
            </a:r>
            <a:r>
              <a:rPr lang="en-US" sz="1600" b="1" dirty="0" err="1" smtClean="0">
                <a:solidFill>
                  <a:schemeClr val="accent2">
                    <a:lumMod val="75000"/>
                  </a:schemeClr>
                </a:solidFill>
              </a:rPr>
              <a:t>FirstServlet</a:t>
            </a:r>
            <a:r>
              <a:rPr lang="en-US" sz="1600" b="1" dirty="0" smtClean="0"/>
              <a:t> </a:t>
            </a:r>
            <a:r>
              <a:rPr lang="en-US" sz="1600" b="1" dirty="0" smtClean="0">
                <a:solidFill>
                  <a:schemeClr val="accent1">
                    <a:lumMod val="75000"/>
                  </a:schemeClr>
                </a:solidFill>
              </a:rPr>
              <a:t>extends</a:t>
            </a:r>
            <a:r>
              <a:rPr lang="en-US" sz="1600" b="1" dirty="0" smtClean="0"/>
              <a:t> </a:t>
            </a:r>
            <a:r>
              <a:rPr lang="en-US" sz="1600" b="1" dirty="0" err="1" smtClean="0"/>
              <a:t>HttpServlet</a:t>
            </a:r>
            <a:r>
              <a:rPr lang="en-US" sz="1600" b="1" dirty="0" smtClean="0"/>
              <a:t> {</a:t>
            </a:r>
          </a:p>
          <a:p>
            <a:endParaRPr lang="en-US" sz="1600" b="1" dirty="0" smtClean="0"/>
          </a:p>
          <a:p>
            <a:pPr marL="0" indent="0">
              <a:buNone/>
            </a:pPr>
            <a:r>
              <a:rPr lang="en-US" sz="1600" b="1" dirty="0" smtClean="0"/>
              <a:t>  </a:t>
            </a:r>
            <a:r>
              <a:rPr lang="en-US" sz="1600" b="1" dirty="0" smtClean="0">
                <a:solidFill>
                  <a:schemeClr val="accent1">
                    <a:lumMod val="75000"/>
                  </a:schemeClr>
                </a:solidFill>
              </a:rPr>
              <a:t>protected void </a:t>
            </a:r>
            <a:r>
              <a:rPr lang="en-US" sz="1600" b="1" dirty="0" err="1" smtClean="0">
                <a:solidFill>
                  <a:schemeClr val="accent2">
                    <a:lumMod val="75000"/>
                  </a:schemeClr>
                </a:solidFill>
              </a:rPr>
              <a:t>doGet</a:t>
            </a:r>
            <a:r>
              <a:rPr lang="en-US" sz="1600" b="1" dirty="0" smtClean="0"/>
              <a:t>(</a:t>
            </a:r>
            <a:r>
              <a:rPr lang="en-US" sz="1600" b="1" dirty="0" err="1" smtClean="0"/>
              <a:t>HttpServletRequest</a:t>
            </a:r>
            <a:r>
              <a:rPr lang="en-US" sz="1600" b="1" dirty="0" smtClean="0"/>
              <a:t> </a:t>
            </a:r>
            <a:r>
              <a:rPr lang="en-US" sz="1600" b="1" dirty="0" err="1" smtClean="0">
                <a:solidFill>
                  <a:schemeClr val="accent2">
                    <a:lumMod val="75000"/>
                  </a:schemeClr>
                </a:solidFill>
              </a:rPr>
              <a:t>req</a:t>
            </a:r>
            <a:r>
              <a:rPr lang="en-US" sz="1600" b="1" dirty="0" smtClean="0"/>
              <a:t>, </a:t>
            </a:r>
            <a:r>
              <a:rPr lang="en-US" sz="1600" b="1" dirty="0" err="1" smtClean="0"/>
              <a:t>HttpServletResponse</a:t>
            </a:r>
            <a:r>
              <a:rPr lang="en-US" sz="1600" b="1" dirty="0" smtClean="0"/>
              <a:t> </a:t>
            </a:r>
            <a:r>
              <a:rPr lang="en-US" sz="1600" b="1" dirty="0" smtClean="0">
                <a:solidFill>
                  <a:schemeClr val="accent2">
                    <a:lumMod val="75000"/>
                  </a:schemeClr>
                </a:solidFill>
              </a:rPr>
              <a:t>res</a:t>
            </a:r>
            <a:r>
              <a:rPr lang="en-US" sz="1600" b="1" dirty="0" smtClean="0"/>
              <a:t>) </a:t>
            </a:r>
            <a:r>
              <a:rPr lang="en-US" sz="1600" b="1" dirty="0" smtClean="0">
                <a:solidFill>
                  <a:schemeClr val="accent1">
                    <a:lumMod val="75000"/>
                  </a:schemeClr>
                </a:solidFill>
              </a:rPr>
              <a:t>throws</a:t>
            </a:r>
            <a:r>
              <a:rPr lang="en-US" sz="1600" b="1" dirty="0" smtClean="0"/>
              <a:t> </a:t>
            </a:r>
            <a:r>
              <a:rPr lang="en-US" sz="1600" b="1" dirty="0" err="1" smtClean="0"/>
              <a:t>ServletException</a:t>
            </a:r>
            <a:r>
              <a:rPr lang="en-US" sz="1600" b="1" dirty="0" smtClean="0"/>
              <a:t>, </a:t>
            </a:r>
            <a:r>
              <a:rPr lang="en-US" sz="1600" b="1" dirty="0" err="1" smtClean="0"/>
              <a:t>IOException</a:t>
            </a:r>
            <a:r>
              <a:rPr lang="en-US" sz="1600" b="1" dirty="0" smtClean="0"/>
              <a:t> {</a:t>
            </a:r>
          </a:p>
          <a:p>
            <a:endParaRPr lang="en-US" sz="1600" b="1" dirty="0" smtClean="0"/>
          </a:p>
          <a:p>
            <a:pPr marL="0" indent="0">
              <a:buNone/>
            </a:pPr>
            <a:r>
              <a:rPr lang="en-US" sz="1600" b="1" dirty="0" smtClean="0"/>
              <a:t>    </a:t>
            </a:r>
            <a:r>
              <a:rPr lang="en-US" sz="1600" b="1" dirty="0" err="1" smtClean="0">
                <a:solidFill>
                  <a:schemeClr val="accent2">
                    <a:lumMod val="75000"/>
                  </a:schemeClr>
                </a:solidFill>
              </a:rPr>
              <a:t>res</a:t>
            </a:r>
            <a:r>
              <a:rPr lang="en-US" sz="1600" b="1" dirty="0" err="1" smtClean="0"/>
              <a:t>.setContentType</a:t>
            </a:r>
            <a:r>
              <a:rPr lang="en-US" sz="1600" b="1" dirty="0" smtClean="0"/>
              <a:t>(</a:t>
            </a:r>
            <a:r>
              <a:rPr lang="en-US" sz="1600" b="1" dirty="0" smtClean="0">
                <a:solidFill>
                  <a:srgbClr val="009900"/>
                </a:solidFill>
              </a:rPr>
              <a:t>"text/html"</a:t>
            </a:r>
            <a:r>
              <a:rPr lang="en-US" sz="1600" b="1" dirty="0" smtClean="0"/>
              <a:t>);</a:t>
            </a:r>
          </a:p>
          <a:p>
            <a:endParaRPr lang="en-US" sz="1600" b="1" dirty="0" smtClean="0"/>
          </a:p>
          <a:p>
            <a:pPr marL="0" indent="0">
              <a:buNone/>
            </a:pPr>
            <a:r>
              <a:rPr lang="en-US" sz="1600" b="1" dirty="0" smtClean="0"/>
              <a:t>    </a:t>
            </a:r>
            <a:r>
              <a:rPr lang="en-US" sz="1600" b="1" dirty="0" err="1" smtClean="0"/>
              <a:t>PrintWriter</a:t>
            </a:r>
            <a:r>
              <a:rPr lang="en-US" sz="1600" b="1" dirty="0" smtClean="0"/>
              <a:t> writer = </a:t>
            </a:r>
            <a:r>
              <a:rPr lang="en-US" sz="1600" b="1" dirty="0" err="1" smtClean="0">
                <a:solidFill>
                  <a:schemeClr val="accent2">
                    <a:lumMod val="75000"/>
                  </a:schemeClr>
                </a:solidFill>
              </a:rPr>
              <a:t>res</a:t>
            </a:r>
            <a:r>
              <a:rPr lang="en-US" sz="1600" b="1" dirty="0" err="1" smtClean="0"/>
              <a:t>.getWriter</a:t>
            </a:r>
            <a:r>
              <a:rPr lang="en-US" sz="1600" b="1" dirty="0" smtClean="0"/>
              <a:t>();</a:t>
            </a:r>
          </a:p>
          <a:p>
            <a:pPr marL="0" indent="0">
              <a:buNone/>
            </a:pPr>
            <a:r>
              <a:rPr lang="en-US" sz="1600" b="1" dirty="0" smtClean="0"/>
              <a:t>    </a:t>
            </a:r>
            <a:r>
              <a:rPr lang="en-US" sz="1600" b="1" dirty="0" err="1" smtClean="0"/>
              <a:t>writer.println</a:t>
            </a:r>
            <a:r>
              <a:rPr lang="en-US" sz="1600" b="1" dirty="0" smtClean="0">
                <a:solidFill>
                  <a:srgbClr val="009900"/>
                </a:solidFill>
              </a:rPr>
              <a:t>("&lt;html&gt;"</a:t>
            </a:r>
            <a:r>
              <a:rPr lang="en-US" sz="1600" b="1" dirty="0" smtClean="0"/>
              <a:t>);</a:t>
            </a:r>
          </a:p>
          <a:p>
            <a:pPr marL="0" indent="0">
              <a:buNone/>
            </a:pPr>
            <a:r>
              <a:rPr lang="en-US" sz="1600" b="1" dirty="0" smtClean="0"/>
              <a:t>    </a:t>
            </a:r>
            <a:r>
              <a:rPr lang="en-US" sz="1600" b="1" dirty="0" err="1" smtClean="0"/>
              <a:t>writer.println</a:t>
            </a:r>
            <a:r>
              <a:rPr lang="en-US" sz="1600" b="1" dirty="0" smtClean="0"/>
              <a:t>(</a:t>
            </a:r>
            <a:r>
              <a:rPr lang="en-US" sz="1600" b="1" dirty="0" smtClean="0">
                <a:solidFill>
                  <a:srgbClr val="009900"/>
                </a:solidFill>
              </a:rPr>
              <a:t>"&lt;head&gt;&lt;title&gt;My first page&lt;/title&gt;&lt;/head&gt;"</a:t>
            </a:r>
            <a:r>
              <a:rPr lang="en-US" sz="1600" b="1" dirty="0" smtClean="0"/>
              <a:t>);</a:t>
            </a:r>
          </a:p>
          <a:p>
            <a:pPr marL="0" indent="0">
              <a:buNone/>
            </a:pPr>
            <a:r>
              <a:rPr lang="en-US" sz="1600" b="1" dirty="0" smtClean="0"/>
              <a:t>    </a:t>
            </a:r>
            <a:r>
              <a:rPr lang="en-US" sz="1600" b="1" dirty="0" err="1" smtClean="0"/>
              <a:t>writer.println</a:t>
            </a:r>
            <a:r>
              <a:rPr lang="en-US" sz="1600" b="1" dirty="0" smtClean="0"/>
              <a:t>(</a:t>
            </a:r>
            <a:r>
              <a:rPr lang="en-US" sz="1600" b="1" dirty="0" smtClean="0">
                <a:solidFill>
                  <a:srgbClr val="009900"/>
                </a:solidFill>
              </a:rPr>
              <a:t>"&lt;body&gt;This is my first page&lt;/body&gt;"</a:t>
            </a:r>
            <a:r>
              <a:rPr lang="en-US" sz="1600" b="1" dirty="0" smtClean="0"/>
              <a:t>);</a:t>
            </a:r>
          </a:p>
          <a:p>
            <a:pPr marL="0" indent="0">
              <a:buNone/>
            </a:pPr>
            <a:r>
              <a:rPr lang="en-US" sz="1600" b="1" dirty="0" smtClean="0"/>
              <a:t>    </a:t>
            </a:r>
            <a:r>
              <a:rPr lang="en-US" sz="1600" b="1" dirty="0" err="1" smtClean="0"/>
              <a:t>writer.println</a:t>
            </a:r>
            <a:r>
              <a:rPr lang="en-US" sz="1600" b="1" dirty="0" smtClean="0"/>
              <a:t>(</a:t>
            </a:r>
            <a:r>
              <a:rPr lang="en-US" sz="1600" b="1" dirty="0" smtClean="0">
                <a:solidFill>
                  <a:srgbClr val="009900"/>
                </a:solidFill>
              </a:rPr>
              <a:t>"&lt;/html&gt;"</a:t>
            </a:r>
            <a:r>
              <a:rPr lang="en-US" sz="1600" b="1" dirty="0" smtClean="0"/>
              <a:t>);</a:t>
            </a:r>
          </a:p>
          <a:p>
            <a:pPr marL="0" indent="0">
              <a:buNone/>
            </a:pPr>
            <a:r>
              <a:rPr lang="en-US" sz="1600" b="1" dirty="0" smtClean="0"/>
              <a:t>    </a:t>
            </a:r>
            <a:r>
              <a:rPr lang="en-US" sz="1600" b="1" dirty="0" err="1" smtClean="0"/>
              <a:t>writer.close</a:t>
            </a:r>
            <a:r>
              <a:rPr lang="en-US" sz="1600" b="1" dirty="0" smtClean="0"/>
              <a:t>();</a:t>
            </a:r>
          </a:p>
          <a:p>
            <a:pPr marL="0" indent="0">
              <a:buNone/>
            </a:pPr>
            <a:r>
              <a:rPr lang="en-US" sz="1600" b="1" dirty="0" smtClean="0"/>
              <a:t>  }</a:t>
            </a:r>
          </a:p>
          <a:p>
            <a:pPr marL="0" indent="0">
              <a:buNone/>
            </a:pPr>
            <a:r>
              <a:rPr lang="en-US" sz="1600" b="1" dirty="0" smtClean="0"/>
              <a:t>}</a:t>
            </a:r>
            <a:endParaRPr lang="ru-RU" sz="1600" b="1" dirty="0"/>
          </a:p>
        </p:txBody>
      </p:sp>
    </p:spTree>
    <p:extLst>
      <p:ext uri="{BB962C8B-B14F-4D97-AF65-F5344CB8AC3E}">
        <p14:creationId xmlns:p14="http://schemas.microsoft.com/office/powerpoint/2010/main" val="3099049924"/>
      </p:ext>
    </p:extLst>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Базовые классы для </a:t>
            </a:r>
            <a:r>
              <a:rPr lang="ru-RU" dirty="0" err="1"/>
              <a:t>сервлетов</a:t>
            </a:r>
            <a:endParaRPr lang="en-US" dirty="0"/>
          </a:p>
        </p:txBody>
      </p:sp>
      <p:sp>
        <p:nvSpPr>
          <p:cNvPr id="6" name="Rectangle 3"/>
          <p:cNvSpPr txBox="1">
            <a:spLocks noChangeArrowheads="1"/>
          </p:cNvSpPr>
          <p:nvPr/>
        </p:nvSpPr>
        <p:spPr bwMode="auto">
          <a:xfrm>
            <a:off x="457200" y="1142984"/>
            <a:ext cx="8229600" cy="264605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a:ea typeface="+mn-ea"/>
                <a:cs typeface="Arial"/>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a:ea typeface="+mn-ea"/>
                <a:cs typeface="Arial"/>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3pPr>
            <a:lvl4pPr marL="16002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4pPr>
            <a:lvl5pPr marL="20574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en-US" sz="3200" b="0" i="0" u="none" strike="noStrike" kern="1200" cap="none" spc="0" normalizeH="0" baseline="0" noProof="0" dirty="0" smtClean="0">
                <a:ln>
                  <a:noFill/>
                </a:ln>
                <a:solidFill>
                  <a:sysClr val="windowText" lastClr="000000"/>
                </a:solidFill>
                <a:effectLst/>
                <a:uLnTx/>
                <a:uFillTx/>
                <a:latin typeface="Arial"/>
                <a:ea typeface="+mn-ea"/>
                <a:cs typeface="Arial"/>
              </a:rPr>
              <a:t>API </a:t>
            </a:r>
            <a:r>
              <a:rPr kumimoji="0" lang="ru-RU" sz="3200" b="0" i="0" u="none" strike="noStrike" kern="1200" cap="none" spc="0" normalizeH="0" baseline="0" noProof="0" dirty="0" smtClean="0">
                <a:ln>
                  <a:noFill/>
                </a:ln>
                <a:solidFill>
                  <a:sysClr val="windowText" lastClr="000000"/>
                </a:solidFill>
                <a:effectLst/>
                <a:uLnTx/>
                <a:uFillTx/>
                <a:latin typeface="Arial"/>
                <a:ea typeface="+mn-ea"/>
                <a:cs typeface="Arial"/>
              </a:rPr>
              <a:t>находится в:</a:t>
            </a:r>
          </a:p>
          <a:p>
            <a:pPr marL="742950" marR="0" lvl="1" indent="-285750" algn="l" defTabSz="457200" rtl="0" eaLnBrk="0" fontAlgn="base" latinLnBrk="0" hangingPunct="0">
              <a:lnSpc>
                <a:spcPct val="100000"/>
              </a:lnSpc>
              <a:spcBef>
                <a:spcPct val="20000"/>
              </a:spcBef>
              <a:spcAft>
                <a:spcPct val="0"/>
              </a:spcAft>
              <a:buClrTx/>
              <a:buSzTx/>
              <a:buFont typeface="Arial" charset="0"/>
              <a:buChar char="•"/>
              <a:tabLst/>
              <a:defRPr/>
            </a:pPr>
            <a:r>
              <a:rPr kumimoji="0" lang="ru-RU" sz="2800" b="0" i="0" u="none" strike="noStrike" kern="1200" cap="none" spc="0" normalizeH="0" baseline="0" noProof="0" dirty="0" err="1" smtClean="0">
                <a:ln>
                  <a:noFill/>
                </a:ln>
                <a:solidFill>
                  <a:sysClr val="windowText" lastClr="000000"/>
                </a:solidFill>
                <a:effectLst/>
                <a:uLnTx/>
                <a:uFillTx/>
                <a:latin typeface="Courier New" pitchFamily="49" charset="0"/>
                <a:ea typeface="+mn-ea"/>
                <a:cs typeface="Courier New" pitchFamily="49" charset="0"/>
              </a:rPr>
              <a:t>javax.servlet</a:t>
            </a:r>
            <a:r>
              <a:rPr kumimoji="0" lang="ru-RU" sz="2800" b="0"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rPr>
              <a:t> </a:t>
            </a:r>
          </a:p>
          <a:p>
            <a:pPr marL="742950" marR="0" lvl="1" indent="-285750" algn="l" defTabSz="457200" rtl="0" eaLnBrk="0" fontAlgn="base" latinLnBrk="0" hangingPunct="0">
              <a:lnSpc>
                <a:spcPct val="100000"/>
              </a:lnSpc>
              <a:spcBef>
                <a:spcPct val="20000"/>
              </a:spcBef>
              <a:spcAft>
                <a:spcPct val="0"/>
              </a:spcAft>
              <a:buClrTx/>
              <a:buSzTx/>
              <a:buFont typeface="Arial" charset="0"/>
              <a:buChar char="•"/>
              <a:tabLst/>
              <a:defRPr/>
            </a:pPr>
            <a:r>
              <a:rPr kumimoji="0" lang="ru-RU" sz="2800" b="0" i="0" u="none" strike="noStrike" kern="1200" cap="none" spc="0" normalizeH="0" baseline="0" noProof="0" dirty="0" err="1" smtClean="0">
                <a:ln>
                  <a:noFill/>
                </a:ln>
                <a:solidFill>
                  <a:sysClr val="windowText" lastClr="000000"/>
                </a:solidFill>
                <a:effectLst/>
                <a:uLnTx/>
                <a:uFillTx/>
                <a:latin typeface="Courier New" pitchFamily="49" charset="0"/>
                <a:ea typeface="+mn-ea"/>
                <a:cs typeface="Courier New" pitchFamily="49" charset="0"/>
              </a:rPr>
              <a:t>javax.servlet.http</a:t>
            </a:r>
            <a:endParaRPr kumimoji="0" lang="ru-RU" sz="2800" b="0" i="0" u="none" strike="noStrike" kern="1200" cap="none" spc="0" normalizeH="0" baseline="0" noProof="0" dirty="0" smtClean="0">
              <a:ln>
                <a:noFill/>
              </a:ln>
              <a:solidFill>
                <a:sysClr val="windowText" lastClr="000000"/>
              </a:solidFill>
              <a:effectLst/>
              <a:uLnTx/>
              <a:uFillTx/>
              <a:latin typeface="Arial"/>
              <a:ea typeface="+mn-ea"/>
              <a:cs typeface="Arial"/>
            </a:endParaRPr>
          </a:p>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ru-RU" sz="3200" b="0" i="0" u="none" strike="noStrike" kern="1200" cap="none" spc="0" normalizeH="0" baseline="0" noProof="0" dirty="0" smtClean="0">
                <a:ln>
                  <a:noFill/>
                </a:ln>
                <a:solidFill>
                  <a:sysClr val="windowText" lastClr="000000"/>
                </a:solidFill>
                <a:effectLst/>
                <a:uLnTx/>
                <a:uFillTx/>
                <a:latin typeface="Arial"/>
                <a:ea typeface="+mn-ea"/>
                <a:cs typeface="Arial"/>
              </a:rPr>
              <a:t>Базовые классы</a:t>
            </a:r>
            <a:r>
              <a:rPr kumimoji="0" lang="en-US" sz="3200" b="0" i="0" u="none" strike="noStrike" kern="1200" cap="none" spc="0" normalizeH="0" baseline="0" noProof="0" dirty="0" smtClean="0">
                <a:ln>
                  <a:noFill/>
                </a:ln>
                <a:solidFill>
                  <a:sysClr val="windowText" lastClr="000000"/>
                </a:solidFill>
                <a:effectLst/>
                <a:uLnTx/>
                <a:uFillTx/>
                <a:latin typeface="Arial"/>
                <a:ea typeface="+mn-ea"/>
                <a:cs typeface="Arial"/>
              </a:rPr>
              <a:t>:</a:t>
            </a:r>
            <a:endParaRPr kumimoji="0" lang="ru-RU" sz="2000" b="0" i="0" u="none" strike="noStrike" kern="1200" cap="none" spc="0" normalizeH="0" baseline="0" noProof="0" dirty="0">
              <a:ln>
                <a:noFill/>
              </a:ln>
              <a:solidFill>
                <a:sysClr val="windowText" lastClr="000000"/>
              </a:solidFill>
              <a:effectLst/>
              <a:uLnTx/>
              <a:uFillTx/>
              <a:latin typeface="Arial"/>
              <a:ea typeface="+mn-ea"/>
              <a:cs typeface="Arial"/>
            </a:endParaRPr>
          </a:p>
        </p:txBody>
      </p:sp>
      <p:grpSp>
        <p:nvGrpSpPr>
          <p:cNvPr id="42" name="Группа 41"/>
          <p:cNvGrpSpPr/>
          <p:nvPr/>
        </p:nvGrpSpPr>
        <p:grpSpPr>
          <a:xfrm>
            <a:off x="3779912" y="3681028"/>
            <a:ext cx="4985765" cy="2448272"/>
            <a:chOff x="3779912" y="3681028"/>
            <a:chExt cx="4985765" cy="2448272"/>
          </a:xfrm>
        </p:grpSpPr>
        <p:sp>
          <p:nvSpPr>
            <p:cNvPr id="43" name="Прямоугольник 42"/>
            <p:cNvSpPr/>
            <p:nvPr/>
          </p:nvSpPr>
          <p:spPr>
            <a:xfrm>
              <a:off x="3779912" y="4833156"/>
              <a:ext cx="2160240" cy="504056"/>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prstClr val="black"/>
                  </a:solidFill>
                  <a:effectLst/>
                  <a:uLnTx/>
                  <a:uFillTx/>
                  <a:latin typeface="Arial"/>
                  <a:ea typeface="+mn-ea"/>
                  <a:cs typeface="+mn-cs"/>
                </a:rPr>
                <a:t>GenericServlet</a:t>
              </a:r>
              <a:endParaRPr kumimoji="0" lang="ru-RU" sz="1800" b="0" i="0" u="none" strike="noStrike" kern="0" cap="none" spc="0" normalizeH="0" baseline="0" noProof="0" dirty="0" smtClean="0">
                <a:ln>
                  <a:noFill/>
                </a:ln>
                <a:solidFill>
                  <a:prstClr val="black"/>
                </a:solidFill>
                <a:effectLst/>
                <a:uLnTx/>
                <a:uFillTx/>
                <a:latin typeface="Arial"/>
                <a:ea typeface="+mn-ea"/>
                <a:cs typeface="+mn-cs"/>
              </a:endParaRPr>
            </a:p>
          </p:txBody>
        </p:sp>
        <p:grpSp>
          <p:nvGrpSpPr>
            <p:cNvPr id="44" name="Группа 43"/>
            <p:cNvGrpSpPr/>
            <p:nvPr/>
          </p:nvGrpSpPr>
          <p:grpSpPr>
            <a:xfrm>
              <a:off x="3779912" y="3681028"/>
              <a:ext cx="4985765" cy="2448272"/>
              <a:chOff x="3779912" y="3681028"/>
              <a:chExt cx="4985765" cy="2448272"/>
            </a:xfrm>
          </p:grpSpPr>
          <p:sp>
            <p:nvSpPr>
              <p:cNvPr id="45" name="Прямоугольник 44"/>
              <p:cNvSpPr/>
              <p:nvPr/>
            </p:nvSpPr>
            <p:spPr>
              <a:xfrm>
                <a:off x="3779912" y="3681028"/>
                <a:ext cx="2160240" cy="864096"/>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Arial"/>
                    <a:ea typeface="+mn-ea"/>
                    <a:cs typeface="+mn-cs"/>
                  </a:rPr>
                  <a:t>&lt;&lt;interface&gt;&gt;</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prstClr val="black"/>
                    </a:solidFill>
                    <a:effectLst/>
                    <a:uLnTx/>
                    <a:uFillTx/>
                    <a:latin typeface="Arial"/>
                    <a:ea typeface="+mn-ea"/>
                    <a:cs typeface="+mn-cs"/>
                  </a:rPr>
                  <a:t>Servlet</a:t>
                </a:r>
                <a:endParaRPr kumimoji="0" lang="ru-RU" sz="1800" b="0" i="0" u="none" strike="noStrike" kern="0" cap="none" spc="0" normalizeH="0" baseline="0" noProof="0" dirty="0" smtClean="0">
                  <a:ln>
                    <a:noFill/>
                  </a:ln>
                  <a:solidFill>
                    <a:prstClr val="black"/>
                  </a:solidFill>
                  <a:effectLst/>
                  <a:uLnTx/>
                  <a:uFillTx/>
                  <a:latin typeface="Arial"/>
                  <a:ea typeface="+mn-ea"/>
                  <a:cs typeface="+mn-cs"/>
                </a:endParaRPr>
              </a:p>
            </p:txBody>
          </p:sp>
          <p:sp>
            <p:nvSpPr>
              <p:cNvPr id="46" name="Прямоугольник 45"/>
              <p:cNvSpPr/>
              <p:nvPr/>
            </p:nvSpPr>
            <p:spPr>
              <a:xfrm>
                <a:off x="3779912" y="5625244"/>
                <a:ext cx="2160240" cy="504056"/>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prstClr val="black"/>
                    </a:solidFill>
                    <a:effectLst/>
                    <a:uLnTx/>
                    <a:uFillTx/>
                    <a:latin typeface="Arial"/>
                    <a:ea typeface="+mn-ea"/>
                    <a:cs typeface="+mn-cs"/>
                  </a:rPr>
                  <a:t>HttpServlet</a:t>
                </a:r>
                <a:endParaRPr kumimoji="0" lang="ru-RU" sz="1800" b="0" i="0" u="none" strike="noStrike" kern="0" cap="none" spc="0" normalizeH="0" baseline="0" noProof="0" dirty="0" smtClean="0">
                  <a:ln>
                    <a:noFill/>
                  </a:ln>
                  <a:solidFill>
                    <a:prstClr val="black"/>
                  </a:solidFill>
                  <a:effectLst/>
                  <a:uLnTx/>
                  <a:uFillTx/>
                  <a:latin typeface="Arial"/>
                  <a:ea typeface="+mn-ea"/>
                  <a:cs typeface="+mn-cs"/>
                </a:endParaRPr>
              </a:p>
            </p:txBody>
          </p:sp>
          <p:cxnSp>
            <p:nvCxnSpPr>
              <p:cNvPr id="47" name="Прямая со стрелкой 46"/>
              <p:cNvCxnSpPr>
                <a:stCxn id="43" idx="0"/>
                <a:endCxn id="45" idx="2"/>
              </p:cNvCxnSpPr>
              <p:nvPr/>
            </p:nvCxnSpPr>
            <p:spPr>
              <a:xfrm flipV="1">
                <a:off x="4860032" y="4545124"/>
                <a:ext cx="0" cy="288032"/>
              </a:xfrm>
              <a:prstGeom prst="straightConnector1">
                <a:avLst/>
              </a:prstGeom>
              <a:noFill/>
              <a:ln w="25400" cap="flat" cmpd="sng" algn="ctr">
                <a:solidFill>
                  <a:sysClr val="windowText" lastClr="000000"/>
                </a:solidFill>
                <a:prstDash val="solid"/>
                <a:tailEnd type="triangle" w="lg" len="lg"/>
              </a:ln>
              <a:effectLst>
                <a:outerShdw blurRad="40000" dist="20000" dir="5400000" rotWithShape="0">
                  <a:srgbClr val="000000">
                    <a:alpha val="38000"/>
                  </a:srgbClr>
                </a:outerShdw>
              </a:effectLst>
            </p:spPr>
          </p:cxnSp>
          <p:cxnSp>
            <p:nvCxnSpPr>
              <p:cNvPr id="48" name="Прямая со стрелкой 47"/>
              <p:cNvCxnSpPr>
                <a:stCxn id="46" idx="0"/>
                <a:endCxn id="43" idx="2"/>
              </p:cNvCxnSpPr>
              <p:nvPr/>
            </p:nvCxnSpPr>
            <p:spPr>
              <a:xfrm flipV="1">
                <a:off x="4860032" y="5337212"/>
                <a:ext cx="0" cy="288032"/>
              </a:xfrm>
              <a:prstGeom prst="straightConnector1">
                <a:avLst/>
              </a:prstGeom>
              <a:noFill/>
              <a:ln w="25400" cap="flat" cmpd="sng" algn="ctr">
                <a:solidFill>
                  <a:sysClr val="windowText" lastClr="000000"/>
                </a:solidFill>
                <a:prstDash val="solid"/>
                <a:tailEnd type="triangle" w="lg" len="lg"/>
              </a:ln>
              <a:effectLst>
                <a:outerShdw blurRad="40000" dist="20000" dir="5400000" rotWithShape="0">
                  <a:srgbClr val="000000">
                    <a:alpha val="38000"/>
                  </a:srgbClr>
                </a:outerShdw>
              </a:effectLst>
            </p:spPr>
          </p:cxnSp>
          <p:cxnSp>
            <p:nvCxnSpPr>
              <p:cNvPr id="49" name="Прямая со стрелкой 48"/>
              <p:cNvCxnSpPr>
                <a:stCxn id="50" idx="1"/>
                <a:endCxn id="45" idx="3"/>
              </p:cNvCxnSpPr>
              <p:nvPr/>
            </p:nvCxnSpPr>
            <p:spPr>
              <a:xfrm flipH="1">
                <a:off x="5940152" y="3989095"/>
                <a:ext cx="504056" cy="123981"/>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50" name="TextBox 49"/>
              <p:cNvSpPr txBox="1"/>
              <p:nvPr/>
            </p:nvSpPr>
            <p:spPr bwMode="auto">
              <a:xfrm>
                <a:off x="6444208" y="3789040"/>
                <a:ext cx="2321469" cy="400110"/>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marL="0" marR="0" lvl="0" indent="0" algn="ctr" defTabSz="457200" eaLnBrk="1" fontAlgn="auto" latinLnBrk="0" hangingPunct="1">
                  <a:lnSpc>
                    <a:spcPct val="100000"/>
                  </a:lnSpc>
                  <a:spcBef>
                    <a:spcPct val="20000"/>
                  </a:spcBef>
                  <a:spcAft>
                    <a:spcPts val="0"/>
                  </a:spcAft>
                  <a:buClrTx/>
                  <a:buSzTx/>
                  <a:buFont typeface="Arial" charset="0"/>
                  <a:buNone/>
                  <a:tabLst/>
                  <a:defRPr/>
                </a:pPr>
                <a:r>
                  <a:rPr kumimoji="0" lang="en-US" sz="2000" b="0" i="0" u="none" strike="noStrike" kern="0" cap="none" spc="0" normalizeH="0" baseline="0" noProof="0" dirty="0" smtClean="0">
                    <a:ln>
                      <a:noFill/>
                    </a:ln>
                    <a:solidFill>
                      <a:prstClr val="black"/>
                    </a:solidFill>
                    <a:effectLst/>
                    <a:uLnTx/>
                    <a:uFillTx/>
                    <a:latin typeface="Arial"/>
                    <a:cs typeface="Arial"/>
                  </a:rPr>
                  <a:t>Life-cycle methods</a:t>
                </a:r>
                <a:endParaRPr kumimoji="0" lang="ru-RU" sz="2000" b="0" i="0" u="none" strike="noStrike" kern="0" cap="none" spc="0" normalizeH="0" baseline="0" noProof="0" dirty="0" smtClean="0">
                  <a:ln>
                    <a:noFill/>
                  </a:ln>
                  <a:solidFill>
                    <a:prstClr val="black"/>
                  </a:solidFill>
                  <a:effectLst/>
                  <a:uLnTx/>
                  <a:uFillTx/>
                  <a:latin typeface="Arial"/>
                  <a:cs typeface="Arial"/>
                </a:endParaRPr>
              </a:p>
            </p:txBody>
          </p:sp>
          <p:cxnSp>
            <p:nvCxnSpPr>
              <p:cNvPr id="51" name="Прямая со стрелкой 50"/>
              <p:cNvCxnSpPr>
                <a:stCxn id="52" idx="1"/>
                <a:endCxn id="43" idx="3"/>
              </p:cNvCxnSpPr>
              <p:nvPr/>
            </p:nvCxnSpPr>
            <p:spPr>
              <a:xfrm flipH="1">
                <a:off x="5940152" y="4957137"/>
                <a:ext cx="504057" cy="128047"/>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52" name="TextBox 51"/>
              <p:cNvSpPr txBox="1"/>
              <p:nvPr/>
            </p:nvSpPr>
            <p:spPr bwMode="auto">
              <a:xfrm>
                <a:off x="6444209" y="4757082"/>
                <a:ext cx="2016224" cy="40011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marL="0" marR="0" lvl="0" indent="0" algn="ctr" defTabSz="457200" eaLnBrk="1" fontAlgn="auto" latinLnBrk="0" hangingPunct="1">
                  <a:lnSpc>
                    <a:spcPct val="100000"/>
                  </a:lnSpc>
                  <a:spcBef>
                    <a:spcPct val="20000"/>
                  </a:spcBef>
                  <a:spcAft>
                    <a:spcPts val="0"/>
                  </a:spcAft>
                  <a:buClrTx/>
                  <a:buSzTx/>
                  <a:buFontTx/>
                  <a:buNone/>
                  <a:tabLst/>
                  <a:defRPr/>
                </a:pPr>
                <a:r>
                  <a:rPr kumimoji="0" lang="en-US" sz="2000" b="0" i="0" u="none" strike="noStrike" kern="0" cap="none" spc="0" normalizeH="0" baseline="0" noProof="0" dirty="0" smtClean="0">
                    <a:ln>
                      <a:noFill/>
                    </a:ln>
                    <a:solidFill>
                      <a:prstClr val="black"/>
                    </a:solidFill>
                    <a:effectLst/>
                    <a:uLnTx/>
                    <a:uFillTx/>
                  </a:rPr>
                  <a:t>generic service</a:t>
                </a:r>
                <a:endParaRPr kumimoji="0" lang="ru-RU" sz="2000" b="0" i="0" u="none" strike="noStrike" kern="0" cap="none" spc="0" normalizeH="0" baseline="0" noProof="0" dirty="0" smtClean="0">
                  <a:ln>
                    <a:noFill/>
                  </a:ln>
                  <a:solidFill>
                    <a:prstClr val="black"/>
                  </a:solidFill>
                  <a:effectLst/>
                  <a:uLnTx/>
                  <a:uFillTx/>
                  <a:latin typeface="Arial"/>
                  <a:cs typeface="Arial"/>
                </a:endParaRPr>
              </a:p>
            </p:txBody>
          </p:sp>
          <p:cxnSp>
            <p:nvCxnSpPr>
              <p:cNvPr id="53" name="Прямая со стрелкой 52"/>
              <p:cNvCxnSpPr>
                <a:stCxn id="54" idx="1"/>
                <a:endCxn id="46" idx="3"/>
              </p:cNvCxnSpPr>
              <p:nvPr/>
            </p:nvCxnSpPr>
            <p:spPr>
              <a:xfrm flipH="1">
                <a:off x="5940152" y="5749225"/>
                <a:ext cx="504058" cy="128047"/>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54" name="TextBox 53"/>
              <p:cNvSpPr txBox="1"/>
              <p:nvPr/>
            </p:nvSpPr>
            <p:spPr bwMode="auto">
              <a:xfrm>
                <a:off x="6444210" y="5549170"/>
                <a:ext cx="2016224" cy="40011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marL="0" marR="0" lvl="0" indent="0" algn="ctr" defTabSz="457200" eaLnBrk="1" fontAlgn="auto" latinLnBrk="0" hangingPunct="1">
                  <a:lnSpc>
                    <a:spcPct val="100000"/>
                  </a:lnSpc>
                  <a:spcBef>
                    <a:spcPct val="20000"/>
                  </a:spcBef>
                  <a:spcAft>
                    <a:spcPts val="0"/>
                  </a:spcAft>
                  <a:buClrTx/>
                  <a:buSzTx/>
                  <a:buFont typeface="Arial" charset="0"/>
                  <a:buNone/>
                  <a:tabLst/>
                  <a:defRPr/>
                </a:pPr>
                <a:r>
                  <a:rPr kumimoji="0" lang="en-US" sz="2000" b="0" i="0" u="none" strike="noStrike" kern="0" cap="none" spc="0" normalizeH="0" baseline="0" noProof="0" dirty="0" smtClean="0">
                    <a:ln>
                      <a:noFill/>
                    </a:ln>
                    <a:solidFill>
                      <a:prstClr val="black"/>
                    </a:solidFill>
                    <a:effectLst/>
                    <a:uLnTx/>
                    <a:uFillTx/>
                    <a:latin typeface="Arial"/>
                    <a:cs typeface="Arial"/>
                  </a:rPr>
                  <a:t>HTTP-specific</a:t>
                </a:r>
                <a:endParaRPr kumimoji="0" lang="ru-RU" sz="2000" b="0" i="0" u="none" strike="noStrike" kern="0" cap="none" spc="0" normalizeH="0" baseline="0" noProof="0" dirty="0" smtClean="0">
                  <a:ln>
                    <a:noFill/>
                  </a:ln>
                  <a:solidFill>
                    <a:prstClr val="black"/>
                  </a:solidFill>
                  <a:effectLst/>
                  <a:uLnTx/>
                  <a:uFillTx/>
                  <a:latin typeface="Arial"/>
                  <a:cs typeface="Arial"/>
                </a:endParaRPr>
              </a:p>
            </p:txBody>
          </p:sp>
        </p:grpSp>
      </p:grpSp>
    </p:spTree>
    <p:extLst>
      <p:ext uri="{BB962C8B-B14F-4D97-AF65-F5344CB8AC3E}">
        <p14:creationId xmlns:p14="http://schemas.microsoft.com/office/powerpoint/2010/main" val="129618886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Работа </a:t>
            </a:r>
            <a:r>
              <a:rPr lang="en-US" dirty="0"/>
              <a:t>Servlet</a:t>
            </a:r>
          </a:p>
        </p:txBody>
      </p:sp>
      <p:sp>
        <p:nvSpPr>
          <p:cNvPr id="20" name="TextBox 19"/>
          <p:cNvSpPr txBox="1"/>
          <p:nvPr/>
        </p:nvSpPr>
        <p:spPr bwMode="auto">
          <a:xfrm>
            <a:off x="916653" y="2636912"/>
            <a:ext cx="1620180" cy="1224136"/>
          </a:xfrm>
          <a:prstGeom prst="rect">
            <a:avLst/>
          </a:prstGeom>
          <a:noFill/>
          <a:ln w="25400">
            <a:solidFill>
              <a:srgbClr val="4F81BD">
                <a:shade val="95000"/>
                <a:satMod val="105000"/>
              </a:srgbClr>
            </a:solid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algn="ctr" defTabSz="457200" eaLnBrk="1" fontAlgn="auto" latinLnBrk="0" hangingPunct="1">
              <a:lnSpc>
                <a:spcPct val="100000"/>
              </a:lnSpc>
              <a:spcBef>
                <a:spcPct val="20000"/>
              </a:spcBef>
              <a:spcAft>
                <a:spcPts val="0"/>
              </a:spcAft>
              <a:buClrTx/>
              <a:buSzTx/>
              <a:buFont typeface="Arial" charset="0"/>
              <a:buNone/>
              <a:tabLst/>
              <a:defRPr/>
            </a:pPr>
            <a:r>
              <a:rPr kumimoji="0" lang="ru-RU" sz="2000" b="0" i="0" u="none" strike="noStrike" kern="0" cap="none" spc="0" normalizeH="0" baseline="0" noProof="0" dirty="0" smtClean="0">
                <a:ln>
                  <a:noFill/>
                </a:ln>
                <a:solidFill>
                  <a:prstClr val="black"/>
                </a:solidFill>
                <a:effectLst/>
                <a:uLnTx/>
                <a:uFillTx/>
                <a:latin typeface="Arial"/>
                <a:cs typeface="Arial"/>
              </a:rPr>
              <a:t>Клиент </a:t>
            </a:r>
          </a:p>
          <a:p>
            <a:pPr marL="0" marR="0" lvl="0" indent="0" algn="ctr" defTabSz="457200" eaLnBrk="1" fontAlgn="auto" latinLnBrk="0" hangingPunct="1">
              <a:lnSpc>
                <a:spcPct val="100000"/>
              </a:lnSpc>
              <a:spcBef>
                <a:spcPct val="20000"/>
              </a:spcBef>
              <a:spcAft>
                <a:spcPts val="0"/>
              </a:spcAft>
              <a:buClrTx/>
              <a:buSzTx/>
              <a:buFont typeface="Arial" charset="0"/>
              <a:buNone/>
              <a:tabLst/>
              <a:defRPr/>
            </a:pPr>
            <a:r>
              <a:rPr kumimoji="0" lang="ru-RU" sz="2000" b="0" i="0" u="none" strike="noStrike" kern="0" cap="none" spc="0" normalizeH="0" baseline="0" noProof="0" dirty="0" smtClean="0">
                <a:ln>
                  <a:noFill/>
                </a:ln>
                <a:solidFill>
                  <a:prstClr val="black"/>
                </a:solidFill>
                <a:effectLst/>
                <a:uLnTx/>
                <a:uFillTx/>
                <a:latin typeface="Arial"/>
                <a:cs typeface="Arial"/>
              </a:rPr>
              <a:t>(браузер)</a:t>
            </a:r>
          </a:p>
        </p:txBody>
      </p:sp>
      <p:sp>
        <p:nvSpPr>
          <p:cNvPr id="21" name="TextBox 20"/>
          <p:cNvSpPr txBox="1"/>
          <p:nvPr/>
        </p:nvSpPr>
        <p:spPr bwMode="auto">
          <a:xfrm>
            <a:off x="4167357" y="1988840"/>
            <a:ext cx="3312368" cy="2376264"/>
          </a:xfrm>
          <a:prstGeom prst="rect">
            <a:avLst/>
          </a:prstGeom>
          <a:solidFill>
            <a:srgbClr val="9BBB59">
              <a:lumMod val="20000"/>
              <a:lumOff val="80000"/>
            </a:srgbClr>
          </a:solidFill>
          <a:ln w="25400">
            <a:solidFill>
              <a:srgbClr val="9BBB59">
                <a:lumMod val="50000"/>
              </a:srgbClr>
            </a:solid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457200" eaLnBrk="1" fontAlgn="auto" latinLnBrk="0" hangingPunct="1">
              <a:lnSpc>
                <a:spcPct val="100000"/>
              </a:lnSpc>
              <a:spcBef>
                <a:spcPct val="20000"/>
              </a:spcBef>
              <a:spcAft>
                <a:spcPts val="0"/>
              </a:spcAft>
              <a:buClrTx/>
              <a:buSzTx/>
              <a:buFont typeface="Arial" charset="0"/>
              <a:buNone/>
              <a:tabLst/>
              <a:defRPr/>
            </a:pPr>
            <a:r>
              <a:rPr kumimoji="0" lang="en-US" sz="2000" b="0" i="0" u="none" strike="noStrike" kern="0" cap="none" spc="0" normalizeH="0" baseline="0" noProof="0" dirty="0" smtClean="0">
                <a:ln>
                  <a:noFill/>
                </a:ln>
                <a:solidFill>
                  <a:prstClr val="black"/>
                </a:solidFill>
                <a:effectLst/>
                <a:uLnTx/>
                <a:uFillTx/>
                <a:latin typeface="Arial"/>
                <a:cs typeface="Arial"/>
              </a:rPr>
              <a:t>Web-</a:t>
            </a:r>
            <a:r>
              <a:rPr kumimoji="0" lang="ru-RU" sz="2000" b="0" i="0" u="none" strike="noStrike" kern="0" cap="none" spc="0" normalizeH="0" baseline="0" noProof="0" dirty="0" smtClean="0">
                <a:ln>
                  <a:noFill/>
                </a:ln>
                <a:solidFill>
                  <a:prstClr val="black"/>
                </a:solidFill>
                <a:effectLst/>
                <a:uLnTx/>
                <a:uFillTx/>
                <a:latin typeface="Arial"/>
                <a:cs typeface="Arial"/>
              </a:rPr>
              <a:t>сервер</a:t>
            </a:r>
          </a:p>
        </p:txBody>
      </p:sp>
      <p:sp>
        <p:nvSpPr>
          <p:cNvPr id="22" name="TextBox 21"/>
          <p:cNvSpPr txBox="1"/>
          <p:nvPr/>
        </p:nvSpPr>
        <p:spPr bwMode="auto">
          <a:xfrm>
            <a:off x="5463501" y="2600908"/>
            <a:ext cx="1620180" cy="1260140"/>
          </a:xfrm>
          <a:prstGeom prst="rect">
            <a:avLst/>
          </a:prstGeom>
          <a:solidFill>
            <a:sysClr val="window" lastClr="FFFFFF"/>
          </a:solidFill>
          <a:ln w="25400">
            <a:solidFill>
              <a:srgbClr val="4F81BD">
                <a:shade val="95000"/>
                <a:satMod val="105000"/>
              </a:srgbClr>
            </a:solid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algn="ctr" defTabSz="457200" eaLnBrk="1" fontAlgn="auto" latinLnBrk="0" hangingPunct="1">
              <a:lnSpc>
                <a:spcPct val="100000"/>
              </a:lnSpc>
              <a:spcBef>
                <a:spcPct val="20000"/>
              </a:spcBef>
              <a:spcAft>
                <a:spcPts val="0"/>
              </a:spcAft>
              <a:buClrTx/>
              <a:buSzTx/>
              <a:buFont typeface="Arial" charset="0"/>
              <a:buNone/>
              <a:tabLst/>
              <a:defRPr/>
            </a:pPr>
            <a:r>
              <a:rPr kumimoji="0" lang="en-US" sz="2000" b="0" i="0" u="none" strike="noStrike" kern="0" cap="none" spc="0" normalizeH="0" baseline="0" noProof="0" dirty="0" err="1" smtClean="0">
                <a:ln>
                  <a:noFill/>
                </a:ln>
                <a:solidFill>
                  <a:prstClr val="black"/>
                </a:solidFill>
                <a:effectLst/>
                <a:uLnTx/>
                <a:uFillTx/>
                <a:latin typeface="Arial"/>
                <a:cs typeface="Arial"/>
              </a:rPr>
              <a:t>Servlet</a:t>
            </a:r>
            <a:endParaRPr kumimoji="0" lang="ru-RU" sz="2000" b="0" i="0" u="none" strike="noStrike" kern="0" cap="none" spc="0" normalizeH="0" baseline="0" noProof="0" dirty="0" smtClean="0">
              <a:ln>
                <a:noFill/>
              </a:ln>
              <a:solidFill>
                <a:prstClr val="black"/>
              </a:solidFill>
              <a:effectLst/>
              <a:uLnTx/>
              <a:uFillTx/>
              <a:latin typeface="Arial"/>
              <a:cs typeface="Arial"/>
            </a:endParaRPr>
          </a:p>
        </p:txBody>
      </p:sp>
      <p:cxnSp>
        <p:nvCxnSpPr>
          <p:cNvPr id="23" name="Прямая со стрелкой 22"/>
          <p:cNvCxnSpPr/>
          <p:nvPr/>
        </p:nvCxnSpPr>
        <p:spPr>
          <a:xfrm>
            <a:off x="4167357" y="2924944"/>
            <a:ext cx="1296144" cy="0"/>
          </a:xfrm>
          <a:prstGeom prst="straightConnector1">
            <a:avLst/>
          </a:prstGeom>
          <a:noFill/>
          <a:ln w="38100" cap="flat" cmpd="sng" algn="ctr">
            <a:solidFill>
              <a:srgbClr val="9BBB59">
                <a:lumMod val="50000"/>
              </a:srgbClr>
            </a:solidFill>
            <a:prstDash val="sysDash"/>
            <a:tailEnd type="arrow"/>
          </a:ln>
          <a:effectLst>
            <a:outerShdw blurRad="40000" dist="20000" dir="5400000" rotWithShape="0">
              <a:srgbClr val="000000">
                <a:alpha val="38000"/>
              </a:srgbClr>
            </a:outerShdw>
          </a:effectLst>
        </p:spPr>
      </p:cxnSp>
      <p:cxnSp>
        <p:nvCxnSpPr>
          <p:cNvPr id="24" name="Прямая со стрелкой 23"/>
          <p:cNvCxnSpPr/>
          <p:nvPr/>
        </p:nvCxnSpPr>
        <p:spPr>
          <a:xfrm flipH="1">
            <a:off x="4167357" y="3501008"/>
            <a:ext cx="1296144" cy="0"/>
          </a:xfrm>
          <a:prstGeom prst="straightConnector1">
            <a:avLst/>
          </a:prstGeom>
          <a:noFill/>
          <a:ln w="38100" cap="flat" cmpd="sng" algn="ctr">
            <a:solidFill>
              <a:srgbClr val="9BBB59">
                <a:lumMod val="50000"/>
              </a:srgbClr>
            </a:solidFill>
            <a:prstDash val="sysDash"/>
            <a:tailEnd type="arrow"/>
          </a:ln>
          <a:effectLst>
            <a:outerShdw blurRad="40000" dist="20000" dir="5400000" rotWithShape="0">
              <a:srgbClr val="000000">
                <a:alpha val="38000"/>
              </a:srgbClr>
            </a:outerShdw>
          </a:effectLst>
        </p:spPr>
      </p:cxnSp>
      <p:grpSp>
        <p:nvGrpSpPr>
          <p:cNvPr id="25" name="Группа 24"/>
          <p:cNvGrpSpPr/>
          <p:nvPr/>
        </p:nvGrpSpPr>
        <p:grpSpPr>
          <a:xfrm>
            <a:off x="2536833" y="2524834"/>
            <a:ext cx="1630524" cy="400110"/>
            <a:chOff x="2536833" y="2524834"/>
            <a:chExt cx="1630524" cy="400110"/>
          </a:xfrm>
        </p:grpSpPr>
        <p:cxnSp>
          <p:nvCxnSpPr>
            <p:cNvPr id="26" name="Прямая со стрелкой 25"/>
            <p:cNvCxnSpPr/>
            <p:nvPr/>
          </p:nvCxnSpPr>
          <p:spPr>
            <a:xfrm>
              <a:off x="2536833" y="2924944"/>
              <a:ext cx="1630524" cy="0"/>
            </a:xfrm>
            <a:prstGeom prst="straightConnector1">
              <a:avLst/>
            </a:prstGeom>
            <a:noFill/>
            <a:ln w="38100" cap="flat" cmpd="sng" algn="ctr">
              <a:solidFill>
                <a:srgbClr val="4F81BD"/>
              </a:solidFill>
              <a:prstDash val="solid"/>
              <a:tailEnd type="arrow"/>
            </a:ln>
            <a:effectLst>
              <a:outerShdw blurRad="40000" dist="23000" dir="5400000" rotWithShape="0">
                <a:srgbClr val="000000">
                  <a:alpha val="35000"/>
                </a:srgbClr>
              </a:outerShdw>
            </a:effectLst>
          </p:spPr>
        </p:cxnSp>
        <p:sp>
          <p:nvSpPr>
            <p:cNvPr id="27" name="TextBox 26"/>
            <p:cNvSpPr txBox="1"/>
            <p:nvPr/>
          </p:nvSpPr>
          <p:spPr bwMode="auto">
            <a:xfrm>
              <a:off x="2871213" y="2524834"/>
              <a:ext cx="997389" cy="400110"/>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marL="0" marR="0" lvl="0" indent="0" algn="r" defTabSz="457200" eaLnBrk="1" fontAlgn="auto" latinLnBrk="0" hangingPunct="1">
                <a:lnSpc>
                  <a:spcPct val="100000"/>
                </a:lnSpc>
                <a:spcBef>
                  <a:spcPct val="20000"/>
                </a:spcBef>
                <a:spcAft>
                  <a:spcPts val="0"/>
                </a:spcAft>
                <a:buClrTx/>
                <a:buSzTx/>
                <a:buFont typeface="Arial" charset="0"/>
                <a:buNone/>
                <a:tabLst/>
                <a:defRPr/>
              </a:pPr>
              <a:r>
                <a:rPr kumimoji="0" lang="ru-RU" sz="2000" b="0" i="0" u="none" strike="noStrike" kern="0" cap="none" spc="0" normalizeH="0" baseline="0" noProof="0" dirty="0" smtClean="0">
                  <a:ln>
                    <a:noFill/>
                  </a:ln>
                  <a:solidFill>
                    <a:prstClr val="black"/>
                  </a:solidFill>
                  <a:effectLst/>
                  <a:uLnTx/>
                  <a:uFillTx/>
                  <a:latin typeface="Arial"/>
                  <a:cs typeface="Arial"/>
                </a:rPr>
                <a:t>запрос</a:t>
              </a:r>
            </a:p>
          </p:txBody>
        </p:sp>
      </p:grpSp>
      <p:grpSp>
        <p:nvGrpSpPr>
          <p:cNvPr id="28" name="Группа 27"/>
          <p:cNvGrpSpPr/>
          <p:nvPr/>
        </p:nvGrpSpPr>
        <p:grpSpPr>
          <a:xfrm>
            <a:off x="2536833" y="3100898"/>
            <a:ext cx="1630524" cy="400110"/>
            <a:chOff x="2536833" y="3100898"/>
            <a:chExt cx="1630524" cy="400110"/>
          </a:xfrm>
        </p:grpSpPr>
        <p:cxnSp>
          <p:nvCxnSpPr>
            <p:cNvPr id="29" name="Прямая со стрелкой 28"/>
            <p:cNvCxnSpPr/>
            <p:nvPr/>
          </p:nvCxnSpPr>
          <p:spPr>
            <a:xfrm flipH="1">
              <a:off x="2536833" y="3501008"/>
              <a:ext cx="1630524" cy="0"/>
            </a:xfrm>
            <a:prstGeom prst="straightConnector1">
              <a:avLst/>
            </a:prstGeom>
            <a:noFill/>
            <a:ln w="38100" cap="flat" cmpd="sng" algn="ctr">
              <a:solidFill>
                <a:srgbClr val="4F81BD"/>
              </a:solidFill>
              <a:prstDash val="solid"/>
              <a:tailEnd type="arrow"/>
            </a:ln>
            <a:effectLst>
              <a:outerShdw blurRad="40000" dist="23000" dir="5400000" rotWithShape="0">
                <a:srgbClr val="000000">
                  <a:alpha val="35000"/>
                </a:srgbClr>
              </a:outerShdw>
            </a:effectLst>
          </p:spPr>
        </p:cxnSp>
        <p:sp>
          <p:nvSpPr>
            <p:cNvPr id="30" name="TextBox 29"/>
            <p:cNvSpPr txBox="1"/>
            <p:nvPr/>
          </p:nvSpPr>
          <p:spPr bwMode="auto">
            <a:xfrm>
              <a:off x="3045363" y="3100898"/>
              <a:ext cx="823239" cy="400110"/>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marL="0" marR="0" lvl="0" indent="0" algn="r" defTabSz="457200" eaLnBrk="1" fontAlgn="auto" latinLnBrk="0" hangingPunct="1">
                <a:lnSpc>
                  <a:spcPct val="100000"/>
                </a:lnSpc>
                <a:spcBef>
                  <a:spcPct val="20000"/>
                </a:spcBef>
                <a:spcAft>
                  <a:spcPts val="0"/>
                </a:spcAft>
                <a:buClrTx/>
                <a:buSzTx/>
                <a:buFont typeface="Arial" charset="0"/>
                <a:buNone/>
                <a:tabLst/>
                <a:defRPr/>
              </a:pPr>
              <a:r>
                <a:rPr kumimoji="0" lang="ru-RU" sz="2000" b="0" i="0" u="none" strike="noStrike" kern="0" cap="none" spc="0" normalizeH="0" baseline="0" noProof="0" dirty="0" smtClean="0">
                  <a:ln>
                    <a:noFill/>
                  </a:ln>
                  <a:solidFill>
                    <a:prstClr val="black"/>
                  </a:solidFill>
                  <a:effectLst/>
                  <a:uLnTx/>
                  <a:uFillTx/>
                  <a:latin typeface="Arial"/>
                  <a:cs typeface="Arial"/>
                </a:rPr>
                <a:t>ответ</a:t>
              </a:r>
            </a:p>
          </p:txBody>
        </p:sp>
      </p:grpSp>
      <p:grpSp>
        <p:nvGrpSpPr>
          <p:cNvPr id="31" name="Группа 30"/>
          <p:cNvGrpSpPr/>
          <p:nvPr/>
        </p:nvGrpSpPr>
        <p:grpSpPr>
          <a:xfrm>
            <a:off x="4338778" y="2924944"/>
            <a:ext cx="3257558" cy="2549897"/>
            <a:chOff x="4338778" y="2924944"/>
            <a:chExt cx="3257558" cy="2549897"/>
          </a:xfrm>
        </p:grpSpPr>
        <p:cxnSp>
          <p:nvCxnSpPr>
            <p:cNvPr id="32" name="Прямая со стрелкой 31"/>
            <p:cNvCxnSpPr/>
            <p:nvPr/>
          </p:nvCxnSpPr>
          <p:spPr>
            <a:xfrm flipH="1" flipV="1">
              <a:off x="4671413" y="2924944"/>
              <a:ext cx="1296144" cy="2088232"/>
            </a:xfrm>
            <a:prstGeom prst="straightConnector1">
              <a:avLst/>
            </a:prstGeom>
            <a:noFill/>
            <a:ln w="25400" cap="flat" cmpd="sng" algn="ctr">
              <a:solidFill>
                <a:srgbClr val="C0504D"/>
              </a:solidFill>
              <a:prstDash val="solid"/>
              <a:tailEnd type="arrow"/>
            </a:ln>
            <a:effectLst>
              <a:outerShdw blurRad="40000" dist="20000" dir="5400000" rotWithShape="0">
                <a:srgbClr val="000000">
                  <a:alpha val="38000"/>
                </a:srgbClr>
              </a:outerShdw>
            </a:effectLst>
          </p:spPr>
        </p:cxnSp>
        <p:cxnSp>
          <p:nvCxnSpPr>
            <p:cNvPr id="33" name="Прямая со стрелкой 32"/>
            <p:cNvCxnSpPr/>
            <p:nvPr/>
          </p:nvCxnSpPr>
          <p:spPr>
            <a:xfrm flipH="1" flipV="1">
              <a:off x="4671413" y="3501008"/>
              <a:ext cx="1296144" cy="1512168"/>
            </a:xfrm>
            <a:prstGeom prst="straightConnector1">
              <a:avLst/>
            </a:prstGeom>
            <a:noFill/>
            <a:ln w="25400" cap="flat" cmpd="sng" algn="ctr">
              <a:solidFill>
                <a:srgbClr val="C0504D"/>
              </a:solidFill>
              <a:prstDash val="solid"/>
              <a:tailEnd type="arrow"/>
            </a:ln>
            <a:effectLst>
              <a:outerShdw blurRad="40000" dist="20000" dir="5400000" rotWithShape="0">
                <a:srgbClr val="000000">
                  <a:alpha val="38000"/>
                </a:srgbClr>
              </a:outerShdw>
            </a:effectLst>
          </p:spPr>
        </p:cxnSp>
        <p:sp>
          <p:nvSpPr>
            <p:cNvPr id="34" name="TextBox 33"/>
            <p:cNvSpPr txBox="1"/>
            <p:nvPr/>
          </p:nvSpPr>
          <p:spPr bwMode="auto">
            <a:xfrm>
              <a:off x="4338778" y="5013176"/>
              <a:ext cx="3257558" cy="461665"/>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marL="0" marR="0" lvl="0" indent="0" algn="r" defTabSz="457200" eaLnBrk="1" fontAlgn="auto" latinLnBrk="0" hangingPunct="1">
                <a:lnSpc>
                  <a:spcPct val="100000"/>
                </a:lnSpc>
                <a:spcBef>
                  <a:spcPct val="20000"/>
                </a:spcBef>
                <a:spcAft>
                  <a:spcPts val="0"/>
                </a:spcAft>
                <a:buClrTx/>
                <a:buSzTx/>
                <a:buFont typeface="Arial" charset="0"/>
                <a:buNone/>
                <a:tabLst/>
                <a:defRPr/>
              </a:pPr>
              <a:r>
                <a:rPr kumimoji="0" lang="ru-RU" sz="2400" b="0" i="0" u="none" strike="noStrike" kern="0" cap="none" spc="0" normalizeH="0" baseline="0" noProof="0" dirty="0" smtClean="0">
                  <a:ln>
                    <a:noFill/>
                  </a:ln>
                  <a:solidFill>
                    <a:srgbClr val="C0504D"/>
                  </a:solidFill>
                  <a:effectLst/>
                  <a:uLnTx/>
                  <a:uFillTx/>
                  <a:latin typeface="Arial"/>
                  <a:cs typeface="Arial"/>
                </a:rPr>
                <a:t>Кто это делает и как?</a:t>
              </a:r>
            </a:p>
          </p:txBody>
        </p:sp>
      </p:grpSp>
    </p:spTree>
    <p:extLst>
      <p:ext uri="{BB962C8B-B14F-4D97-AF65-F5344CB8AC3E}">
        <p14:creationId xmlns:p14="http://schemas.microsoft.com/office/powerpoint/2010/main" val="90860289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838" y="1133474"/>
            <a:ext cx="1440805" cy="48516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5"/>
          <p:cNvSpPr>
            <a:spLocks noGrp="1" noChangeArrowheads="1"/>
          </p:cNvSpPr>
          <p:nvPr>
            <p:ph sz="quarter" idx="11"/>
          </p:nvPr>
        </p:nvSpPr>
        <p:spPr>
          <a:xfrm>
            <a:off x="2703513" y="1133475"/>
            <a:ext cx="5537200" cy="4811713"/>
          </a:xfrm>
        </p:spPr>
        <p:txBody>
          <a:bodyPr>
            <a:normAutofit/>
          </a:bodyPr>
          <a:lstStyle/>
          <a:p>
            <a:pPr marL="571500" indent="-571500" eaLnBrk="1" hangingPunct="1">
              <a:buFont typeface="Wingdings" pitchFamily="2" charset="2"/>
              <a:buAutoNum type="arabicPeriod"/>
            </a:pPr>
            <a:r>
              <a:rPr lang="ru-RU" altLang="ru-RU" sz="2800" dirty="0" smtClean="0">
                <a:latin typeface="Arial" charset="0"/>
                <a:cs typeface="Arial" charset="0"/>
              </a:rPr>
              <a:t>3-х уровневая архитектура</a:t>
            </a:r>
            <a:endParaRPr lang="en-US" altLang="ru-RU" sz="2800" dirty="0" smtClean="0">
              <a:latin typeface="Arial" charset="0"/>
              <a:cs typeface="Arial" charset="0"/>
            </a:endParaRPr>
          </a:p>
          <a:p>
            <a:pPr marL="571500" indent="-571500" eaLnBrk="1" hangingPunct="1">
              <a:buFont typeface="Wingdings" pitchFamily="2" charset="2"/>
              <a:buAutoNum type="arabicPeriod"/>
            </a:pPr>
            <a:r>
              <a:rPr lang="en-US" altLang="ru-RU" sz="2800" dirty="0">
                <a:latin typeface="Arial" charset="0"/>
                <a:cs typeface="Arial" charset="0"/>
              </a:rPr>
              <a:t>HTTP </a:t>
            </a:r>
            <a:r>
              <a:rPr lang="en-US" altLang="ru-RU" sz="2800" dirty="0" smtClean="0">
                <a:latin typeface="Arial" charset="0"/>
                <a:cs typeface="Arial" charset="0"/>
              </a:rPr>
              <a:t>protocol</a:t>
            </a:r>
          </a:p>
          <a:p>
            <a:pPr marL="571500" indent="-571500" eaLnBrk="1" hangingPunct="1">
              <a:buFont typeface="Wingdings" pitchFamily="2" charset="2"/>
              <a:buAutoNum type="arabicPeriod"/>
            </a:pPr>
            <a:r>
              <a:rPr lang="en-US" altLang="ru-RU" sz="2800" dirty="0">
                <a:latin typeface="Arial" charset="0"/>
                <a:cs typeface="Arial" charset="0"/>
              </a:rPr>
              <a:t>Web application and servlets</a:t>
            </a:r>
          </a:p>
          <a:p>
            <a:pPr marL="571500" indent="-571500" eaLnBrk="1" hangingPunct="1">
              <a:buFont typeface="Wingdings" pitchFamily="2" charset="2"/>
              <a:buAutoNum type="arabicPeriod"/>
            </a:pPr>
            <a:r>
              <a:rPr lang="en-US" altLang="ru-RU" sz="2800" dirty="0" smtClean="0">
                <a:latin typeface="Arial" charset="0"/>
                <a:cs typeface="Arial" charset="0"/>
              </a:rPr>
              <a:t>Web application descriptor</a:t>
            </a:r>
          </a:p>
          <a:p>
            <a:pPr marL="571500" indent="-571500" eaLnBrk="1" hangingPunct="1">
              <a:buFont typeface="Wingdings" pitchFamily="2" charset="2"/>
              <a:buAutoNum type="arabicPeriod"/>
            </a:pPr>
            <a:r>
              <a:rPr lang="en-US" altLang="ru-RU" sz="2800" dirty="0" smtClean="0">
                <a:latin typeface="Arial" charset="0"/>
                <a:cs typeface="Arial" charset="0"/>
              </a:rPr>
              <a:t>Scope</a:t>
            </a:r>
          </a:p>
          <a:p>
            <a:pPr marL="571500" indent="-571500" eaLnBrk="1" hangingPunct="1">
              <a:buFont typeface="Wingdings" pitchFamily="2" charset="2"/>
              <a:buAutoNum type="arabicPeriod"/>
            </a:pPr>
            <a:r>
              <a:rPr lang="en-US" altLang="ru-RU" sz="2800" dirty="0" smtClean="0">
                <a:latin typeface="Arial" charset="0"/>
                <a:cs typeface="Arial" charset="0"/>
              </a:rPr>
              <a:t>Filters</a:t>
            </a:r>
          </a:p>
          <a:p>
            <a:pPr marL="571500" indent="-571500" eaLnBrk="1" hangingPunct="1">
              <a:buFont typeface="Wingdings" pitchFamily="2" charset="2"/>
              <a:buAutoNum type="arabicPeriod"/>
            </a:pPr>
            <a:r>
              <a:rPr lang="en-US" altLang="ru-RU" sz="2800" dirty="0" smtClean="0">
                <a:latin typeface="Arial" charset="0"/>
                <a:cs typeface="Arial" charset="0"/>
              </a:rPr>
              <a:t>Practice</a:t>
            </a:r>
          </a:p>
          <a:p>
            <a:pPr marL="571500" indent="-571500" eaLnBrk="1" hangingPunct="1">
              <a:buFont typeface="Wingdings" pitchFamily="2" charset="2"/>
              <a:buAutoNum type="arabicPeriod"/>
            </a:pPr>
            <a:endParaRPr lang="ru-RU" altLang="ru-RU" sz="2800" dirty="0" smtClean="0">
              <a:latin typeface="Arial" charset="0"/>
              <a:cs typeface="Arial" charset="0"/>
            </a:endParaRPr>
          </a:p>
        </p:txBody>
      </p:sp>
    </p:spTree>
    <p:extLst>
      <p:ext uri="{BB962C8B-B14F-4D97-AF65-F5344CB8AC3E}">
        <p14:creationId xmlns:p14="http://schemas.microsoft.com/office/powerpoint/2010/main" val="4026617834"/>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Функции </a:t>
            </a:r>
            <a:r>
              <a:rPr lang="en-US" dirty="0"/>
              <a:t>Servlet Container</a:t>
            </a:r>
          </a:p>
        </p:txBody>
      </p:sp>
      <p:sp>
        <p:nvSpPr>
          <p:cNvPr id="6" name="Rectangle 3"/>
          <p:cNvSpPr txBox="1">
            <a:spLocks noChangeArrowheads="1"/>
          </p:cNvSpPr>
          <p:nvPr/>
        </p:nvSpPr>
        <p:spPr bwMode="auto">
          <a:xfrm>
            <a:off x="457200" y="1142984"/>
            <a:ext cx="8229600" cy="492922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a:ea typeface="+mn-ea"/>
                <a:cs typeface="Arial"/>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a:ea typeface="+mn-ea"/>
                <a:cs typeface="Arial"/>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3pPr>
            <a:lvl4pPr marL="16002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4pPr>
            <a:lvl5pPr marL="20574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ru-RU" sz="3200" b="0" i="0" u="none" strike="noStrike" kern="1200" cap="none" spc="0" normalizeH="0" baseline="0" noProof="0" smtClean="0">
                <a:ln>
                  <a:noFill/>
                </a:ln>
                <a:solidFill>
                  <a:sysClr val="windowText" lastClr="000000"/>
                </a:solidFill>
                <a:effectLst/>
                <a:uLnTx/>
                <a:uFillTx/>
                <a:latin typeface="Arial"/>
                <a:ea typeface="+mn-ea"/>
                <a:cs typeface="Arial"/>
              </a:rPr>
              <a:t>Координация (</a:t>
            </a:r>
            <a:r>
              <a:rPr kumimoji="0" lang="en-US" sz="3200" b="0" i="0" u="none" strike="noStrike" kern="1200" cap="none" spc="0" normalizeH="0" baseline="0" noProof="0" smtClean="0">
                <a:ln>
                  <a:noFill/>
                </a:ln>
                <a:solidFill>
                  <a:sysClr val="windowText" lastClr="000000"/>
                </a:solidFill>
                <a:effectLst/>
                <a:uLnTx/>
                <a:uFillTx/>
                <a:latin typeface="Arial"/>
                <a:ea typeface="+mn-ea"/>
                <a:cs typeface="Arial"/>
              </a:rPr>
              <a:t>dispatching</a:t>
            </a:r>
            <a:r>
              <a:rPr kumimoji="0" lang="ru-RU" sz="3200" b="0" i="0" u="none" strike="noStrike" kern="1200" cap="none" spc="0" normalizeH="0" baseline="0" noProof="0" smtClean="0">
                <a:ln>
                  <a:noFill/>
                </a:ln>
                <a:solidFill>
                  <a:sysClr val="windowText" lastClr="000000"/>
                </a:solidFill>
                <a:effectLst/>
                <a:uLnTx/>
                <a:uFillTx/>
                <a:latin typeface="Arial"/>
                <a:ea typeface="+mn-ea"/>
                <a:cs typeface="Arial"/>
              </a:rPr>
              <a:t>) запросов</a:t>
            </a:r>
            <a:endParaRPr kumimoji="0" lang="en-US" sz="3200" b="0" i="0" u="none" strike="noStrike" kern="1200" cap="none" spc="0" normalizeH="0" baseline="0" noProof="0" smtClean="0">
              <a:ln>
                <a:noFill/>
              </a:ln>
              <a:solidFill>
                <a:sysClr val="windowText" lastClr="000000"/>
              </a:solidFill>
              <a:effectLst/>
              <a:uLnTx/>
              <a:uFillTx/>
              <a:latin typeface="Arial"/>
              <a:ea typeface="+mn-ea"/>
              <a:cs typeface="Arial"/>
            </a:endParaRPr>
          </a:p>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ru-RU" sz="3200" b="0" i="0" u="none" strike="noStrike" kern="1200" cap="none" spc="0" normalizeH="0" baseline="0" noProof="0" smtClean="0">
                <a:ln>
                  <a:noFill/>
                </a:ln>
                <a:solidFill>
                  <a:sysClr val="windowText" lastClr="000000"/>
                </a:solidFill>
                <a:effectLst/>
                <a:uLnTx/>
                <a:uFillTx/>
                <a:latin typeface="Arial"/>
                <a:ea typeface="+mn-ea"/>
                <a:cs typeface="Arial"/>
              </a:rPr>
              <a:t>Создание </a:t>
            </a:r>
            <a:r>
              <a:rPr kumimoji="0" lang="en-US" sz="3200" b="0" i="0" u="none" strike="noStrike" kern="1200" cap="none" spc="0" normalizeH="0" baseline="0" noProof="0" smtClean="0">
                <a:ln>
                  <a:noFill/>
                </a:ln>
                <a:solidFill>
                  <a:sysClr val="windowText" lastClr="000000"/>
                </a:solidFill>
                <a:effectLst/>
                <a:uLnTx/>
                <a:uFillTx/>
                <a:latin typeface="Arial"/>
                <a:ea typeface="+mn-ea"/>
                <a:cs typeface="Arial"/>
              </a:rPr>
              <a:t>request </a:t>
            </a:r>
            <a:r>
              <a:rPr kumimoji="0" lang="ru-RU" sz="3200" b="0" i="0" u="none" strike="noStrike" kern="1200" cap="none" spc="0" normalizeH="0" baseline="0" noProof="0" smtClean="0">
                <a:ln>
                  <a:noFill/>
                </a:ln>
                <a:solidFill>
                  <a:sysClr val="windowText" lastClr="000000"/>
                </a:solidFill>
                <a:effectLst/>
                <a:uLnTx/>
                <a:uFillTx/>
                <a:latin typeface="Arial"/>
                <a:ea typeface="+mn-ea"/>
                <a:cs typeface="Arial"/>
              </a:rPr>
              <a:t>и </a:t>
            </a:r>
            <a:r>
              <a:rPr kumimoji="0" lang="en-US" sz="3200" b="0" i="0" u="none" strike="noStrike" kern="1200" cap="none" spc="0" normalizeH="0" baseline="0" noProof="0" smtClean="0">
                <a:ln>
                  <a:noFill/>
                </a:ln>
                <a:solidFill>
                  <a:sysClr val="windowText" lastClr="000000"/>
                </a:solidFill>
                <a:effectLst/>
                <a:uLnTx/>
                <a:uFillTx/>
                <a:latin typeface="Arial"/>
                <a:ea typeface="+mn-ea"/>
                <a:cs typeface="Arial"/>
              </a:rPr>
              <a:t>response</a:t>
            </a:r>
          </a:p>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ru-RU" sz="3200" b="0" i="0" u="none" strike="noStrike" kern="1200" cap="none" spc="0" normalizeH="0" baseline="0" noProof="0" smtClean="0">
                <a:ln>
                  <a:noFill/>
                </a:ln>
                <a:solidFill>
                  <a:sysClr val="windowText" lastClr="000000"/>
                </a:solidFill>
                <a:effectLst/>
                <a:uLnTx/>
                <a:uFillTx/>
                <a:latin typeface="Arial"/>
                <a:ea typeface="+mn-ea"/>
                <a:cs typeface="Arial"/>
              </a:rPr>
              <a:t>Многопоточность</a:t>
            </a:r>
            <a:endParaRPr kumimoji="0" lang="en-US" sz="3200" b="0" i="0" u="none" strike="noStrike" kern="1200" cap="none" spc="0" normalizeH="0" baseline="0" noProof="0" smtClean="0">
              <a:ln>
                <a:noFill/>
              </a:ln>
              <a:solidFill>
                <a:sysClr val="windowText" lastClr="000000"/>
              </a:solidFill>
              <a:effectLst/>
              <a:uLnTx/>
              <a:uFillTx/>
              <a:latin typeface="Arial"/>
              <a:ea typeface="+mn-ea"/>
              <a:cs typeface="Arial"/>
            </a:endParaRPr>
          </a:p>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ru-RU" sz="3200" b="0" i="0" u="none" strike="noStrike" kern="1200" cap="none" spc="0" normalizeH="0" baseline="0" noProof="0" smtClean="0">
                <a:ln>
                  <a:noFill/>
                </a:ln>
                <a:solidFill>
                  <a:sysClr val="windowText" lastClr="000000"/>
                </a:solidFill>
                <a:effectLst/>
                <a:uLnTx/>
                <a:uFillTx/>
                <a:latin typeface="Arial"/>
                <a:ea typeface="+mn-ea"/>
                <a:cs typeface="Arial"/>
              </a:rPr>
              <a:t>Управление жизненным циклом</a:t>
            </a:r>
          </a:p>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ru-RU" sz="3200" b="0" i="0" u="none" strike="noStrike" kern="1200" cap="none" spc="0" normalizeH="0" baseline="0" noProof="0" smtClean="0">
                <a:ln>
                  <a:noFill/>
                </a:ln>
                <a:solidFill>
                  <a:sysClr val="windowText" lastClr="000000"/>
                </a:solidFill>
                <a:effectLst/>
                <a:uLnTx/>
                <a:uFillTx/>
                <a:latin typeface="Arial"/>
                <a:ea typeface="+mn-ea"/>
                <a:cs typeface="Arial"/>
              </a:rPr>
              <a:t>Доступ к</a:t>
            </a:r>
            <a:r>
              <a:rPr kumimoji="0" lang="en-US" sz="3200" b="0" i="0" u="none" strike="noStrike" kern="1200" cap="none" spc="0" normalizeH="0" baseline="0" noProof="0" smtClean="0">
                <a:ln>
                  <a:noFill/>
                </a:ln>
                <a:solidFill>
                  <a:sysClr val="windowText" lastClr="000000"/>
                </a:solidFill>
                <a:effectLst/>
                <a:uLnTx/>
                <a:uFillTx/>
                <a:latin typeface="Arial"/>
                <a:ea typeface="+mn-ea"/>
                <a:cs typeface="Arial"/>
              </a:rPr>
              <a:t> API (</a:t>
            </a:r>
            <a:r>
              <a:rPr kumimoji="0" lang="ru-RU" sz="3200" b="0" i="0" u="none" strike="noStrike" kern="1200" cap="none" spc="0" normalizeH="0" baseline="0" noProof="0" smtClean="0">
                <a:ln>
                  <a:noFill/>
                </a:ln>
                <a:solidFill>
                  <a:sysClr val="windowText" lastClr="000000"/>
                </a:solidFill>
                <a:effectLst/>
                <a:uLnTx/>
                <a:uFillTx/>
                <a:latin typeface="Arial"/>
                <a:ea typeface="+mn-ea"/>
                <a:cs typeface="Arial"/>
              </a:rPr>
              <a:t>транзакции</a:t>
            </a:r>
            <a:r>
              <a:rPr kumimoji="0" lang="en-US" sz="3200" b="0" i="0" u="none" strike="noStrike" kern="1200" cap="none" spc="0" normalizeH="0" baseline="0" noProof="0" smtClean="0">
                <a:ln>
                  <a:noFill/>
                </a:ln>
                <a:solidFill>
                  <a:sysClr val="windowText" lastClr="000000"/>
                </a:solidFill>
                <a:effectLst/>
                <a:uLnTx/>
                <a:uFillTx/>
                <a:latin typeface="Arial"/>
                <a:ea typeface="+mn-ea"/>
                <a:cs typeface="Arial"/>
              </a:rPr>
              <a:t>, email</a:t>
            </a:r>
            <a:r>
              <a:rPr kumimoji="0" lang="ru-RU" sz="3200" b="0" i="0" u="none" strike="noStrike" kern="1200" cap="none" spc="0" normalizeH="0" baseline="0" noProof="0" smtClean="0">
                <a:ln>
                  <a:noFill/>
                </a:ln>
                <a:solidFill>
                  <a:sysClr val="windowText" lastClr="000000"/>
                </a:solidFill>
                <a:effectLst/>
                <a:uLnTx/>
                <a:uFillTx/>
                <a:latin typeface="Arial"/>
                <a:ea typeface="+mn-ea"/>
                <a:cs typeface="Arial"/>
              </a:rPr>
              <a:t> и т.п.</a:t>
            </a:r>
            <a:r>
              <a:rPr kumimoji="0" lang="en-US" sz="3200" b="0" i="0" u="none" strike="noStrike" kern="1200" cap="none" spc="0" normalizeH="0" baseline="0" noProof="0" smtClean="0">
                <a:ln>
                  <a:noFill/>
                </a:ln>
                <a:solidFill>
                  <a:sysClr val="windowText" lastClr="000000"/>
                </a:solidFill>
                <a:effectLst/>
                <a:uLnTx/>
                <a:uFillTx/>
                <a:latin typeface="Arial"/>
                <a:ea typeface="+mn-ea"/>
                <a:cs typeface="Arial"/>
              </a:rPr>
              <a:t>)</a:t>
            </a:r>
            <a:endParaRPr kumimoji="0" lang="ru-RU" sz="3200" b="0" i="0" u="none" strike="noStrike" kern="1200" cap="none" spc="0" normalizeH="0" baseline="0" noProof="0" smtClean="0">
              <a:ln>
                <a:noFill/>
              </a:ln>
              <a:solidFill>
                <a:sysClr val="windowText" lastClr="000000"/>
              </a:solidFill>
              <a:effectLst/>
              <a:uLnTx/>
              <a:uFillTx/>
              <a:latin typeface="Arial"/>
              <a:ea typeface="+mn-ea"/>
              <a:cs typeface="Arial"/>
            </a:endParaRPr>
          </a:p>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ru-RU" sz="3200" b="0" i="0" u="none" strike="noStrike" kern="1200" cap="none" spc="0" normalizeH="0" baseline="0" noProof="0" smtClean="0">
                <a:ln>
                  <a:noFill/>
                </a:ln>
                <a:solidFill>
                  <a:sysClr val="windowText" lastClr="000000"/>
                </a:solidFill>
                <a:effectLst/>
                <a:uLnTx/>
                <a:uFillTx/>
                <a:latin typeface="Arial"/>
                <a:ea typeface="+mn-ea"/>
                <a:cs typeface="Arial"/>
              </a:rPr>
              <a:t>Безопасность</a:t>
            </a:r>
            <a:endParaRPr kumimoji="0" lang="en-US" sz="3200" b="0" i="0" u="none" strike="noStrike" kern="1200" cap="none" spc="0" normalizeH="0" baseline="0" noProof="0" smtClean="0">
              <a:ln>
                <a:noFill/>
              </a:ln>
              <a:solidFill>
                <a:sysClr val="windowText" lastClr="000000"/>
              </a:solidFill>
              <a:effectLst/>
              <a:uLnTx/>
              <a:uFillTx/>
              <a:latin typeface="Arial"/>
              <a:ea typeface="+mn-ea"/>
              <a:cs typeface="Arial"/>
            </a:endParaRPr>
          </a:p>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endParaRPr kumimoji="0" lang="en-US" sz="3200" b="0" i="0" u="none" strike="noStrike" kern="1200" cap="none" spc="0" normalizeH="0" baseline="0" noProof="0" dirty="0">
              <a:ln>
                <a:noFill/>
              </a:ln>
              <a:solidFill>
                <a:sysClr val="windowText" lastClr="000000"/>
              </a:solidFill>
              <a:effectLst/>
              <a:uLnTx/>
              <a:uFillTx/>
              <a:latin typeface="Arial"/>
              <a:ea typeface="+mn-ea"/>
              <a:cs typeface="Arial"/>
            </a:endParaRPr>
          </a:p>
        </p:txBody>
      </p:sp>
    </p:spTree>
    <p:extLst>
      <p:ext uri="{BB962C8B-B14F-4D97-AF65-F5344CB8AC3E}">
        <p14:creationId xmlns:p14="http://schemas.microsoft.com/office/powerpoint/2010/main" val="336119607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Servlet Containers</a:t>
            </a:r>
          </a:p>
        </p:txBody>
      </p:sp>
      <p:sp>
        <p:nvSpPr>
          <p:cNvPr id="6" name="Содержимое 2"/>
          <p:cNvSpPr txBox="1">
            <a:spLocks/>
          </p:cNvSpPr>
          <p:nvPr/>
        </p:nvSpPr>
        <p:spPr bwMode="auto">
          <a:xfrm>
            <a:off x="457200" y="1142984"/>
            <a:ext cx="8229600" cy="492922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a:ea typeface="+mn-ea"/>
                <a:cs typeface="Arial"/>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a:ea typeface="+mn-ea"/>
                <a:cs typeface="Arial"/>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3pPr>
            <a:lvl4pPr marL="16002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4pPr>
            <a:lvl5pPr marL="20574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en-US" sz="3200" b="0" i="0" u="none" strike="noStrike" kern="1200" cap="none" spc="0" normalizeH="0" baseline="0" noProof="0" smtClean="0">
                <a:ln>
                  <a:noFill/>
                </a:ln>
                <a:solidFill>
                  <a:srgbClr val="009900"/>
                </a:solidFill>
                <a:effectLst/>
                <a:uLnTx/>
                <a:uFillTx/>
                <a:latin typeface="Arial"/>
                <a:ea typeface="+mn-ea"/>
                <a:cs typeface="Arial"/>
              </a:rPr>
              <a:t>Apache Tomcat</a:t>
            </a:r>
          </a:p>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en-US" sz="3200" b="0" i="0" u="none" strike="noStrike" kern="1200" cap="none" spc="0" normalizeH="0" baseline="0" noProof="0" smtClean="0">
                <a:ln>
                  <a:noFill/>
                </a:ln>
                <a:solidFill>
                  <a:srgbClr val="009900"/>
                </a:solidFill>
                <a:effectLst/>
                <a:uLnTx/>
                <a:uFillTx/>
                <a:latin typeface="Arial"/>
                <a:ea typeface="+mn-ea"/>
                <a:cs typeface="Arial"/>
              </a:rPr>
              <a:t>Jetty</a:t>
            </a:r>
          </a:p>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en-US" sz="3200" b="0" i="0" u="none" strike="noStrike" kern="1200" cap="none" spc="0" normalizeH="0" baseline="0" noProof="0" smtClean="0">
                <a:ln>
                  <a:noFill/>
                </a:ln>
                <a:solidFill>
                  <a:srgbClr val="C0504D">
                    <a:lumMod val="50000"/>
                  </a:srgbClr>
                </a:solidFill>
                <a:effectLst/>
                <a:uLnTx/>
                <a:uFillTx/>
                <a:latin typeface="Arial"/>
                <a:ea typeface="+mn-ea"/>
                <a:cs typeface="Arial"/>
              </a:rPr>
              <a:t>Glassfish</a:t>
            </a:r>
          </a:p>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en-US" sz="3200" b="0" i="0" u="none" strike="noStrike" kern="1200" cap="none" spc="0" normalizeH="0" baseline="0" noProof="0" smtClean="0">
                <a:ln>
                  <a:noFill/>
                </a:ln>
                <a:solidFill>
                  <a:srgbClr val="C0504D">
                    <a:lumMod val="50000"/>
                  </a:srgbClr>
                </a:solidFill>
                <a:effectLst/>
                <a:uLnTx/>
                <a:uFillTx/>
                <a:latin typeface="Arial"/>
                <a:ea typeface="+mn-ea"/>
                <a:cs typeface="Arial"/>
              </a:rPr>
              <a:t>JBoss</a:t>
            </a:r>
          </a:p>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en-US" sz="3200" b="0" i="0" u="none" strike="noStrike" kern="1200" cap="none" spc="0" normalizeH="0" baseline="0" noProof="0" smtClean="0">
                <a:ln>
                  <a:noFill/>
                </a:ln>
                <a:solidFill>
                  <a:srgbClr val="C0504D">
                    <a:lumMod val="50000"/>
                  </a:srgbClr>
                </a:solidFill>
                <a:effectLst/>
                <a:uLnTx/>
                <a:uFillTx/>
                <a:latin typeface="Arial"/>
                <a:ea typeface="+mn-ea"/>
                <a:cs typeface="Arial"/>
              </a:rPr>
              <a:t>Weblogic</a:t>
            </a:r>
          </a:p>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en-US" sz="3200" b="0" i="0" u="none" strike="noStrike" kern="1200" cap="none" spc="0" normalizeH="0" baseline="0" noProof="0" smtClean="0">
                <a:ln>
                  <a:noFill/>
                </a:ln>
                <a:solidFill>
                  <a:srgbClr val="C0504D">
                    <a:lumMod val="50000"/>
                  </a:srgbClr>
                </a:solidFill>
                <a:effectLst/>
                <a:uLnTx/>
                <a:uFillTx/>
                <a:latin typeface="Arial"/>
                <a:ea typeface="+mn-ea"/>
                <a:cs typeface="Arial"/>
              </a:rPr>
              <a:t>WebSphere</a:t>
            </a:r>
            <a:endParaRPr kumimoji="0" lang="ru-RU" sz="3200" b="0" i="0" u="none" strike="noStrike" kern="1200" cap="none" spc="0" normalizeH="0" baseline="0" noProof="0" dirty="0">
              <a:ln>
                <a:noFill/>
              </a:ln>
              <a:solidFill>
                <a:srgbClr val="C0504D">
                  <a:lumMod val="50000"/>
                </a:srgbClr>
              </a:solidFill>
              <a:effectLst/>
              <a:uLnTx/>
              <a:uFillTx/>
              <a:latin typeface="Arial"/>
              <a:ea typeface="+mn-ea"/>
              <a:cs typeface="Arial"/>
            </a:endParaRPr>
          </a:p>
        </p:txBody>
      </p:sp>
    </p:spTree>
    <p:extLst>
      <p:ext uri="{BB962C8B-B14F-4D97-AF65-F5344CB8AC3E}">
        <p14:creationId xmlns:p14="http://schemas.microsoft.com/office/powerpoint/2010/main" val="1724773512"/>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Жизненный цикл </a:t>
            </a:r>
            <a:r>
              <a:rPr lang="ru-RU" dirty="0" err="1"/>
              <a:t>сервлета</a:t>
            </a:r>
            <a:endParaRPr lang="en-US" dirty="0"/>
          </a:p>
        </p:txBody>
      </p:sp>
      <p:sp>
        <p:nvSpPr>
          <p:cNvPr id="5" name="Rectangle 3"/>
          <p:cNvSpPr>
            <a:spLocks noGrp="1" noChangeArrowheads="1"/>
          </p:cNvSpPr>
          <p:nvPr>
            <p:ph idx="4294967295"/>
          </p:nvPr>
        </p:nvSpPr>
        <p:spPr>
          <a:xfrm>
            <a:off x="465827" y="1798608"/>
            <a:ext cx="8229600" cy="2126411"/>
          </a:xfrm>
          <a:prstGeom prst="rect">
            <a:avLst/>
          </a:prstGeom>
        </p:spPr>
        <p:txBody>
          <a:bodyPr/>
          <a:lstStyle/>
          <a:p>
            <a:pPr marL="0" indent="0" eaLnBrk="1" hangingPunct="1">
              <a:buNone/>
            </a:pPr>
            <a:endParaRPr lang="en-US" altLang="ru-RU" sz="2400" dirty="0">
              <a:solidFill>
                <a:srgbClr val="0000CC"/>
              </a:solidFill>
              <a:latin typeface="Arial" charset="0"/>
              <a:cs typeface="Arial" charset="0"/>
            </a:endParaRPr>
          </a:p>
          <a:p>
            <a:pPr marL="0" indent="0" eaLnBrk="1" hangingPunct="1">
              <a:buNone/>
            </a:pPr>
            <a:endParaRPr lang="en-US" altLang="ru-RU" sz="2400" dirty="0" smtClean="0">
              <a:solidFill>
                <a:srgbClr val="0000CC"/>
              </a:solidFill>
              <a:latin typeface="Arial" charset="0"/>
              <a:cs typeface="Arial" charset="0"/>
            </a:endParaRPr>
          </a:p>
        </p:txBody>
      </p:sp>
      <p:sp>
        <p:nvSpPr>
          <p:cNvPr id="23" name="Скругленный прямоугольник 22"/>
          <p:cNvSpPr/>
          <p:nvPr/>
        </p:nvSpPr>
        <p:spPr>
          <a:xfrm>
            <a:off x="2771800" y="1196752"/>
            <a:ext cx="2736304" cy="504056"/>
          </a:xfrm>
          <a:prstGeom prst="roundRect">
            <a:avLst/>
          </a:prstGeom>
          <a:solidFill>
            <a:sysClr val="window" lastClr="FFFFFF"/>
          </a:solidFill>
          <a:ln w="25400" cap="flat" cmpd="sng" algn="ctr">
            <a:solidFill>
              <a:srgbClr val="9BBB59"/>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Arial"/>
                <a:ea typeface="+mn-ea"/>
                <a:cs typeface="+mn-cs"/>
              </a:rPr>
              <a:t>init()</a:t>
            </a:r>
            <a:endParaRPr kumimoji="0" lang="ru-RU" sz="1800" b="0" i="0" u="none" strike="noStrike" kern="0" cap="none" spc="0" normalizeH="0" baseline="0" noProof="0" dirty="0" smtClean="0">
              <a:ln>
                <a:noFill/>
              </a:ln>
              <a:solidFill>
                <a:prstClr val="black"/>
              </a:solidFill>
              <a:effectLst/>
              <a:uLnTx/>
              <a:uFillTx/>
              <a:latin typeface="Arial"/>
              <a:ea typeface="+mn-ea"/>
              <a:cs typeface="+mn-cs"/>
            </a:endParaRPr>
          </a:p>
        </p:txBody>
      </p:sp>
      <p:cxnSp>
        <p:nvCxnSpPr>
          <p:cNvPr id="24" name="Прямая соединительная линия 23"/>
          <p:cNvCxnSpPr>
            <a:stCxn id="23" idx="2"/>
            <a:endCxn id="25" idx="0"/>
          </p:cNvCxnSpPr>
          <p:nvPr/>
        </p:nvCxnSpPr>
        <p:spPr>
          <a:xfrm>
            <a:off x="4139952" y="1700808"/>
            <a:ext cx="0" cy="3672408"/>
          </a:xfrm>
          <a:prstGeom prst="line">
            <a:avLst/>
          </a:prstGeom>
          <a:noFill/>
          <a:ln w="25400" cap="flat" cmpd="sng" algn="ctr">
            <a:solidFill>
              <a:srgbClr val="4F81BD"/>
            </a:solidFill>
            <a:prstDash val="solid"/>
          </a:ln>
          <a:effectLst>
            <a:outerShdw blurRad="40000" dist="20000" dir="5400000" rotWithShape="0">
              <a:srgbClr val="000000">
                <a:alpha val="38000"/>
              </a:srgbClr>
            </a:outerShdw>
          </a:effectLst>
        </p:spPr>
      </p:cxnSp>
      <p:sp>
        <p:nvSpPr>
          <p:cNvPr id="25" name="Скругленный прямоугольник 24"/>
          <p:cNvSpPr/>
          <p:nvPr/>
        </p:nvSpPr>
        <p:spPr>
          <a:xfrm>
            <a:off x="2771800" y="5373216"/>
            <a:ext cx="2736304" cy="504056"/>
          </a:xfrm>
          <a:prstGeom prst="round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Arial"/>
                <a:ea typeface="+mn-ea"/>
                <a:cs typeface="+mn-cs"/>
              </a:rPr>
              <a:t>destroy()</a:t>
            </a:r>
            <a:endParaRPr kumimoji="0" lang="ru-RU" sz="1800" b="0" i="0" u="none" strike="noStrike" kern="0" cap="none" spc="0" normalizeH="0" baseline="0" noProof="0" dirty="0" smtClean="0">
              <a:ln>
                <a:noFill/>
              </a:ln>
              <a:solidFill>
                <a:prstClr val="black"/>
              </a:solidFill>
              <a:effectLst/>
              <a:uLnTx/>
              <a:uFillTx/>
              <a:latin typeface="Arial"/>
              <a:ea typeface="+mn-ea"/>
              <a:cs typeface="+mn-cs"/>
            </a:endParaRPr>
          </a:p>
        </p:txBody>
      </p:sp>
      <p:sp>
        <p:nvSpPr>
          <p:cNvPr id="26" name="Скругленный прямоугольник 25"/>
          <p:cNvSpPr/>
          <p:nvPr/>
        </p:nvSpPr>
        <p:spPr>
          <a:xfrm>
            <a:off x="2771800" y="2960948"/>
            <a:ext cx="2736304" cy="504056"/>
          </a:xfrm>
          <a:prstGeom prst="roundRect">
            <a:avLst/>
          </a:prstGeom>
          <a:solidFill>
            <a:sysClr val="window" lastClr="FFFFFF"/>
          </a:solidFill>
          <a:ln w="25400" cap="flat" cmpd="sng" algn="ctr">
            <a:solidFill>
              <a:srgbClr val="8064A2"/>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Arial"/>
                <a:ea typeface="+mn-ea"/>
                <a:cs typeface="+mn-cs"/>
              </a:rPr>
              <a:t>service()</a:t>
            </a:r>
            <a:endParaRPr kumimoji="0" lang="ru-RU" sz="1800" b="0" i="0" u="none" strike="noStrike" kern="0" cap="none" spc="0" normalizeH="0" baseline="0" noProof="0" dirty="0" smtClean="0">
              <a:ln>
                <a:noFill/>
              </a:ln>
              <a:solidFill>
                <a:prstClr val="black"/>
              </a:solidFill>
              <a:effectLst/>
              <a:uLnTx/>
              <a:uFillTx/>
              <a:latin typeface="Arial"/>
              <a:ea typeface="+mn-ea"/>
              <a:cs typeface="+mn-cs"/>
            </a:endParaRPr>
          </a:p>
        </p:txBody>
      </p:sp>
      <p:sp>
        <p:nvSpPr>
          <p:cNvPr id="27" name="Прямоугольник 26"/>
          <p:cNvSpPr/>
          <p:nvPr/>
        </p:nvSpPr>
        <p:spPr>
          <a:xfrm>
            <a:off x="1691680" y="2132856"/>
            <a:ext cx="6552728" cy="2304256"/>
          </a:xfrm>
          <a:prstGeom prst="rect">
            <a:avLst/>
          </a:prstGeom>
          <a:noFill/>
          <a:ln w="254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smtClean="0">
              <a:ln>
                <a:noFill/>
              </a:ln>
              <a:solidFill>
                <a:prstClr val="black"/>
              </a:solidFill>
              <a:effectLst/>
              <a:uLnTx/>
              <a:uFillTx/>
              <a:latin typeface="Arial"/>
              <a:ea typeface="+mn-ea"/>
              <a:cs typeface="+mn-cs"/>
            </a:endParaRPr>
          </a:p>
        </p:txBody>
      </p:sp>
      <p:sp>
        <p:nvSpPr>
          <p:cNvPr id="28" name="TextBox 27"/>
          <p:cNvSpPr txBox="1"/>
          <p:nvPr/>
        </p:nvSpPr>
        <p:spPr bwMode="auto">
          <a:xfrm>
            <a:off x="1691680" y="2132856"/>
            <a:ext cx="2375202" cy="400110"/>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defTabSz="457200">
              <a:spcBef>
                <a:spcPct val="20000"/>
              </a:spcBef>
              <a:buFont typeface="Arial" charset="0"/>
              <a:buNone/>
            </a:pPr>
            <a:r>
              <a:rPr lang="ru-RU" sz="2000" dirty="0" smtClean="0">
                <a:solidFill>
                  <a:prstClr val="black"/>
                </a:solidFill>
                <a:latin typeface="Arial"/>
                <a:cs typeface="Arial"/>
              </a:rPr>
              <a:t>На каждый запрос</a:t>
            </a:r>
          </a:p>
        </p:txBody>
      </p:sp>
      <p:sp>
        <p:nvSpPr>
          <p:cNvPr id="29" name="Стрелка вправо 28"/>
          <p:cNvSpPr/>
          <p:nvPr/>
        </p:nvSpPr>
        <p:spPr>
          <a:xfrm>
            <a:off x="313184" y="2204864"/>
            <a:ext cx="1234480" cy="756084"/>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Arial"/>
                <a:ea typeface="+mn-ea"/>
                <a:cs typeface="+mn-cs"/>
              </a:rPr>
              <a:t>GET</a:t>
            </a:r>
            <a:endParaRPr kumimoji="0" lang="ru-RU" sz="1800" b="0" i="0" u="none" strike="noStrike" kern="0" cap="none" spc="0" normalizeH="0" baseline="0" noProof="0" dirty="0" smtClean="0">
              <a:ln>
                <a:noFill/>
              </a:ln>
              <a:solidFill>
                <a:prstClr val="white"/>
              </a:solidFill>
              <a:effectLst/>
              <a:uLnTx/>
              <a:uFillTx/>
              <a:latin typeface="Arial"/>
              <a:ea typeface="+mn-ea"/>
              <a:cs typeface="+mn-cs"/>
            </a:endParaRPr>
          </a:p>
        </p:txBody>
      </p:sp>
      <p:sp>
        <p:nvSpPr>
          <p:cNvPr id="30" name="Стрелка вправо 29"/>
          <p:cNvSpPr/>
          <p:nvPr/>
        </p:nvSpPr>
        <p:spPr>
          <a:xfrm>
            <a:off x="313184" y="3032956"/>
            <a:ext cx="1234480" cy="756084"/>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Arial"/>
                <a:ea typeface="+mn-ea"/>
                <a:cs typeface="+mn-cs"/>
              </a:rPr>
              <a:t>POST</a:t>
            </a:r>
            <a:endParaRPr kumimoji="0" lang="ru-RU" sz="1800" b="0" i="0" u="none" strike="noStrike" kern="0" cap="none" spc="0" normalizeH="0" baseline="0" noProof="0" dirty="0" smtClean="0">
              <a:ln>
                <a:noFill/>
              </a:ln>
              <a:solidFill>
                <a:prstClr val="white"/>
              </a:solidFill>
              <a:effectLst/>
              <a:uLnTx/>
              <a:uFillTx/>
              <a:latin typeface="Arial"/>
              <a:ea typeface="+mn-ea"/>
              <a:cs typeface="+mn-cs"/>
            </a:endParaRPr>
          </a:p>
        </p:txBody>
      </p:sp>
      <p:sp>
        <p:nvSpPr>
          <p:cNvPr id="31" name="Скругленный прямоугольник 30"/>
          <p:cNvSpPr/>
          <p:nvPr/>
        </p:nvSpPr>
        <p:spPr>
          <a:xfrm>
            <a:off x="6156176" y="2348880"/>
            <a:ext cx="1584176" cy="504056"/>
          </a:xfrm>
          <a:prstGeom prst="roundRect">
            <a:avLst/>
          </a:prstGeom>
          <a:solidFill>
            <a:sysClr val="window" lastClr="FFFFFF"/>
          </a:solidFill>
          <a:ln w="25400" cap="flat" cmpd="sng" algn="ctr">
            <a:solidFill>
              <a:srgbClr val="8064A2"/>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prstClr val="black"/>
                </a:solidFill>
                <a:effectLst/>
                <a:uLnTx/>
                <a:uFillTx/>
                <a:latin typeface="Arial"/>
                <a:ea typeface="+mn-ea"/>
                <a:cs typeface="+mn-cs"/>
              </a:rPr>
              <a:t>doGet</a:t>
            </a:r>
            <a:r>
              <a:rPr kumimoji="0" lang="en-US" sz="1800" b="0" i="0" u="none" strike="noStrike" kern="0" cap="none" spc="0" normalizeH="0" baseline="0" noProof="0" dirty="0" smtClean="0">
                <a:ln>
                  <a:noFill/>
                </a:ln>
                <a:solidFill>
                  <a:prstClr val="black"/>
                </a:solidFill>
                <a:effectLst/>
                <a:uLnTx/>
                <a:uFillTx/>
                <a:latin typeface="Arial"/>
                <a:ea typeface="+mn-ea"/>
                <a:cs typeface="+mn-cs"/>
              </a:rPr>
              <a:t>()</a:t>
            </a:r>
            <a:endParaRPr kumimoji="0" lang="ru-RU" sz="1800" b="0" i="0" u="none" strike="noStrike" kern="0" cap="none" spc="0" normalizeH="0" baseline="0" noProof="0" dirty="0" smtClean="0">
              <a:ln>
                <a:noFill/>
              </a:ln>
              <a:solidFill>
                <a:prstClr val="black"/>
              </a:solidFill>
              <a:effectLst/>
              <a:uLnTx/>
              <a:uFillTx/>
              <a:latin typeface="Arial"/>
              <a:ea typeface="+mn-ea"/>
              <a:cs typeface="+mn-cs"/>
            </a:endParaRPr>
          </a:p>
        </p:txBody>
      </p:sp>
      <p:sp>
        <p:nvSpPr>
          <p:cNvPr id="32" name="Скругленный прямоугольник 31"/>
          <p:cNvSpPr/>
          <p:nvPr/>
        </p:nvSpPr>
        <p:spPr>
          <a:xfrm>
            <a:off x="6140202" y="2996952"/>
            <a:ext cx="1584176" cy="504056"/>
          </a:xfrm>
          <a:prstGeom prst="roundRect">
            <a:avLst/>
          </a:prstGeom>
          <a:solidFill>
            <a:sysClr val="window" lastClr="FFFFFF"/>
          </a:solidFill>
          <a:ln w="25400" cap="flat" cmpd="sng" algn="ctr">
            <a:solidFill>
              <a:srgbClr val="8064A2"/>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prstClr val="black"/>
                </a:solidFill>
                <a:effectLst/>
                <a:uLnTx/>
                <a:uFillTx/>
                <a:latin typeface="Arial"/>
                <a:ea typeface="+mn-ea"/>
                <a:cs typeface="+mn-cs"/>
              </a:rPr>
              <a:t>doPost</a:t>
            </a:r>
            <a:r>
              <a:rPr kumimoji="0" lang="en-US" sz="1800" b="0" i="0" u="none" strike="noStrike" kern="0" cap="none" spc="0" normalizeH="0" baseline="0" noProof="0" dirty="0" smtClean="0">
                <a:ln>
                  <a:noFill/>
                </a:ln>
                <a:solidFill>
                  <a:prstClr val="black"/>
                </a:solidFill>
                <a:effectLst/>
                <a:uLnTx/>
                <a:uFillTx/>
                <a:latin typeface="Arial"/>
                <a:ea typeface="+mn-ea"/>
                <a:cs typeface="+mn-cs"/>
              </a:rPr>
              <a:t>()</a:t>
            </a:r>
            <a:endParaRPr kumimoji="0" lang="ru-RU" sz="1800" b="0" i="0" u="none" strike="noStrike" kern="0" cap="none" spc="0" normalizeH="0" baseline="0" noProof="0" dirty="0" smtClean="0">
              <a:ln>
                <a:noFill/>
              </a:ln>
              <a:solidFill>
                <a:prstClr val="black"/>
              </a:solidFill>
              <a:effectLst/>
              <a:uLnTx/>
              <a:uFillTx/>
              <a:latin typeface="Arial"/>
              <a:ea typeface="+mn-ea"/>
              <a:cs typeface="+mn-cs"/>
            </a:endParaRPr>
          </a:p>
        </p:txBody>
      </p:sp>
      <p:sp>
        <p:nvSpPr>
          <p:cNvPr id="33" name="Скругленный прямоугольник 32"/>
          <p:cNvSpPr/>
          <p:nvPr/>
        </p:nvSpPr>
        <p:spPr>
          <a:xfrm>
            <a:off x="6140202" y="3717032"/>
            <a:ext cx="1584176" cy="504056"/>
          </a:xfrm>
          <a:prstGeom prst="roundRect">
            <a:avLst/>
          </a:prstGeom>
          <a:solidFill>
            <a:sysClr val="window" lastClr="FFFFFF"/>
          </a:solidFill>
          <a:ln w="25400" cap="flat" cmpd="sng" algn="ctr">
            <a:solidFill>
              <a:srgbClr val="8064A2"/>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Arial"/>
                <a:ea typeface="+mn-ea"/>
                <a:cs typeface="+mn-cs"/>
              </a:rPr>
              <a:t>…</a:t>
            </a:r>
            <a:endParaRPr kumimoji="0" lang="ru-RU" sz="1800" b="0" i="0" u="none" strike="noStrike" kern="0" cap="none" spc="0" normalizeH="0" baseline="0" noProof="0" dirty="0" smtClean="0">
              <a:ln>
                <a:noFill/>
              </a:ln>
              <a:solidFill>
                <a:prstClr val="black"/>
              </a:solidFill>
              <a:effectLst/>
              <a:uLnTx/>
              <a:uFillTx/>
              <a:latin typeface="Arial"/>
              <a:ea typeface="+mn-ea"/>
              <a:cs typeface="+mn-cs"/>
            </a:endParaRPr>
          </a:p>
        </p:txBody>
      </p:sp>
      <p:sp>
        <p:nvSpPr>
          <p:cNvPr id="34" name="Стрелка вправо 33"/>
          <p:cNvSpPr/>
          <p:nvPr/>
        </p:nvSpPr>
        <p:spPr>
          <a:xfrm>
            <a:off x="313184" y="3897052"/>
            <a:ext cx="1234480" cy="756084"/>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Arial"/>
                <a:ea typeface="+mn-ea"/>
                <a:cs typeface="+mn-cs"/>
              </a:rPr>
              <a:t>…</a:t>
            </a:r>
            <a:endParaRPr kumimoji="0" lang="ru-RU" sz="1800" b="0" i="0" u="none" strike="noStrike" kern="0" cap="none" spc="0" normalizeH="0" baseline="0" noProof="0" dirty="0" smtClean="0">
              <a:ln>
                <a:noFill/>
              </a:ln>
              <a:solidFill>
                <a:prstClr val="white"/>
              </a:solidFill>
              <a:effectLst/>
              <a:uLnTx/>
              <a:uFillTx/>
              <a:latin typeface="Arial"/>
              <a:ea typeface="+mn-ea"/>
              <a:cs typeface="+mn-cs"/>
            </a:endParaRPr>
          </a:p>
        </p:txBody>
      </p:sp>
      <p:cxnSp>
        <p:nvCxnSpPr>
          <p:cNvPr id="35" name="Прямая со стрелкой 34"/>
          <p:cNvCxnSpPr>
            <a:endCxn id="31" idx="1"/>
          </p:cNvCxnSpPr>
          <p:nvPr/>
        </p:nvCxnSpPr>
        <p:spPr>
          <a:xfrm flipV="1">
            <a:off x="5508104" y="2600908"/>
            <a:ext cx="648072" cy="396044"/>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cxnSp>
        <p:nvCxnSpPr>
          <p:cNvPr id="36" name="Прямая со стрелкой 35"/>
          <p:cNvCxnSpPr>
            <a:stCxn id="26" idx="3"/>
          </p:cNvCxnSpPr>
          <p:nvPr/>
        </p:nvCxnSpPr>
        <p:spPr>
          <a:xfrm>
            <a:off x="5508104" y="3212976"/>
            <a:ext cx="632098" cy="72008"/>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cxnSp>
        <p:nvCxnSpPr>
          <p:cNvPr id="37" name="Прямая со стрелкой 36"/>
          <p:cNvCxnSpPr>
            <a:endCxn id="33" idx="1"/>
          </p:cNvCxnSpPr>
          <p:nvPr/>
        </p:nvCxnSpPr>
        <p:spPr>
          <a:xfrm>
            <a:off x="5508104" y="3465004"/>
            <a:ext cx="632098" cy="504056"/>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Tree>
    <p:extLst>
      <p:ext uri="{BB962C8B-B14F-4D97-AF65-F5344CB8AC3E}">
        <p14:creationId xmlns:p14="http://schemas.microsoft.com/office/powerpoint/2010/main" val="238580948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p:bldP spid="29" grpId="0" animBg="1"/>
      <p:bldP spid="30" grpId="0" animBg="1"/>
      <p:bldP spid="31" grpId="0" animBg="1"/>
      <p:bldP spid="32" grpId="0" animBg="1"/>
      <p:bldP spid="33" grpId="0" animBg="1"/>
      <p:bldP spid="3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Каждый запрос выполняется в отдельном потоке</a:t>
            </a:r>
            <a:endParaRPr lang="en-US" dirty="0"/>
          </a:p>
        </p:txBody>
      </p:sp>
      <p:sp>
        <p:nvSpPr>
          <p:cNvPr id="5" name="Rectangle 3"/>
          <p:cNvSpPr>
            <a:spLocks noGrp="1" noChangeArrowheads="1"/>
          </p:cNvSpPr>
          <p:nvPr>
            <p:ph idx="4294967295"/>
          </p:nvPr>
        </p:nvSpPr>
        <p:spPr>
          <a:xfrm>
            <a:off x="465827" y="1798608"/>
            <a:ext cx="8229600" cy="2126411"/>
          </a:xfrm>
          <a:prstGeom prst="rect">
            <a:avLst/>
          </a:prstGeom>
        </p:spPr>
        <p:txBody>
          <a:bodyPr/>
          <a:lstStyle/>
          <a:p>
            <a:pPr marL="0" indent="0" eaLnBrk="1" hangingPunct="1">
              <a:buNone/>
            </a:pPr>
            <a:endParaRPr lang="en-US" altLang="ru-RU" sz="2400" dirty="0">
              <a:solidFill>
                <a:srgbClr val="0000CC"/>
              </a:solidFill>
              <a:latin typeface="Arial" charset="0"/>
              <a:cs typeface="Arial" charset="0"/>
            </a:endParaRPr>
          </a:p>
          <a:p>
            <a:pPr marL="0" indent="0" eaLnBrk="1" hangingPunct="1">
              <a:buNone/>
            </a:pPr>
            <a:endParaRPr lang="en-US" altLang="ru-RU" sz="2400" dirty="0" smtClean="0">
              <a:solidFill>
                <a:srgbClr val="0000CC"/>
              </a:solidFill>
              <a:latin typeface="Arial" charset="0"/>
              <a:cs typeface="Arial" charset="0"/>
            </a:endParaRPr>
          </a:p>
        </p:txBody>
      </p:sp>
      <p:pic>
        <p:nvPicPr>
          <p:cNvPr id="6" name="Picture 3"/>
          <p:cNvPicPr>
            <a:picLocks noChangeAspect="1" noChangeArrowheads="1"/>
          </p:cNvPicPr>
          <p:nvPr/>
        </p:nvPicPr>
        <p:blipFill>
          <a:blip r:embed="rId3"/>
          <a:srcRect/>
          <a:stretch>
            <a:fillRect/>
          </a:stretch>
        </p:blipFill>
        <p:spPr bwMode="auto">
          <a:xfrm>
            <a:off x="611188" y="1931988"/>
            <a:ext cx="8208962" cy="3441700"/>
          </a:xfrm>
          <a:prstGeom prst="rect">
            <a:avLst/>
          </a:prstGeom>
          <a:noFill/>
          <a:ln w="9525">
            <a:noFill/>
            <a:miter lim="800000"/>
            <a:headEnd/>
            <a:tailEnd/>
          </a:ln>
        </p:spPr>
      </p:pic>
    </p:spTree>
    <p:extLst>
      <p:ext uri="{BB962C8B-B14F-4D97-AF65-F5344CB8AC3E}">
        <p14:creationId xmlns:p14="http://schemas.microsoft.com/office/powerpoint/2010/main" val="2612464681"/>
      </p:ext>
    </p:extLst>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2"/>
          <p:cNvSpPr>
            <a:spLocks noGrp="1"/>
          </p:cNvSpPr>
          <p:nvPr>
            <p:ph sz="half" idx="4294967295"/>
          </p:nvPr>
        </p:nvSpPr>
        <p:spPr>
          <a:xfrm>
            <a:off x="228600" y="2209800"/>
            <a:ext cx="8453436" cy="1162050"/>
          </a:xfrm>
          <a:prstGeom prst="rect">
            <a:avLst/>
          </a:prstGeom>
        </p:spPr>
        <p:txBody>
          <a:bodyPr/>
          <a:lstStyle/>
          <a:p>
            <a:pPr marL="0" indent="0" algn="ctr" eaLnBrk="1" hangingPunct="1">
              <a:buNone/>
            </a:pPr>
            <a:r>
              <a:rPr lang="en-US" altLang="ru-RU" sz="5400" dirty="0" smtClean="0">
                <a:solidFill>
                  <a:schemeClr val="accent3">
                    <a:lumMod val="75000"/>
                  </a:schemeClr>
                </a:solidFill>
                <a:effectLst>
                  <a:outerShdw blurRad="38100" dist="38100" dir="2700000" algn="tl">
                    <a:srgbClr val="000000">
                      <a:alpha val="43137"/>
                    </a:srgbClr>
                  </a:outerShdw>
                </a:effectLst>
                <a:latin typeface="Arial" charset="0"/>
                <a:cs typeface="Arial" charset="0"/>
              </a:rPr>
              <a:t>Web application descriptor</a:t>
            </a:r>
          </a:p>
        </p:txBody>
      </p:sp>
      <p:sp>
        <p:nvSpPr>
          <p:cNvPr id="7" name="Текст 5"/>
          <p:cNvSpPr txBox="1">
            <a:spLocks/>
          </p:cNvSpPr>
          <p:nvPr/>
        </p:nvSpPr>
        <p:spPr>
          <a:xfrm>
            <a:off x="500061" y="3550442"/>
            <a:ext cx="8181975" cy="750094"/>
          </a:xfrm>
          <a:prstGeom prst="rect">
            <a:avLst/>
          </a:prstGeom>
        </p:spPr>
        <p:txBody>
          <a:bodyPr/>
          <a:lstStyle>
            <a:lvl1pPr marL="341313" indent="-341313" algn="l" defTabSz="912813"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1363" indent="-284163" algn="l" defTabSz="912813"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1413" indent="-227013" algn="l" defTabSz="912813"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598613" indent="-227013" algn="l" defTabSz="912813"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5813" indent="-227013" algn="l" defTabSz="912813"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hangingPunct="1">
              <a:buNone/>
            </a:pPr>
            <a:r>
              <a:rPr lang="en-US" sz="2800" b="1" dirty="0">
                <a:latin typeface="Arial" charset="0"/>
                <a:cs typeface="Arial" charset="0"/>
              </a:rPr>
              <a:t>Let container know your App</a:t>
            </a:r>
            <a:endParaRPr lang="ru-RU" sz="2800" b="1" dirty="0">
              <a:latin typeface="Arial" charset="0"/>
              <a:cs typeface="Arial" charset="0"/>
            </a:endParaRPr>
          </a:p>
        </p:txBody>
      </p:sp>
    </p:spTree>
    <p:extLst>
      <p:ext uri="{BB962C8B-B14F-4D97-AF65-F5344CB8AC3E}">
        <p14:creationId xmlns:p14="http://schemas.microsoft.com/office/powerpoint/2010/main" val="2631608676"/>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Информация о </a:t>
            </a:r>
            <a:r>
              <a:rPr lang="ru-RU" dirty="0" err="1"/>
              <a:t>сервлете</a:t>
            </a:r>
            <a:endParaRPr lang="en-US" dirty="0"/>
          </a:p>
        </p:txBody>
      </p:sp>
      <p:sp>
        <p:nvSpPr>
          <p:cNvPr id="5" name="Rectangle 3"/>
          <p:cNvSpPr>
            <a:spLocks noGrp="1" noChangeArrowheads="1"/>
          </p:cNvSpPr>
          <p:nvPr>
            <p:ph idx="4294967295"/>
          </p:nvPr>
        </p:nvSpPr>
        <p:spPr>
          <a:xfrm>
            <a:off x="465827" y="1798608"/>
            <a:ext cx="8229600" cy="2126411"/>
          </a:xfrm>
          <a:prstGeom prst="rect">
            <a:avLst/>
          </a:prstGeom>
        </p:spPr>
        <p:txBody>
          <a:bodyPr/>
          <a:lstStyle/>
          <a:p>
            <a:pPr marL="0" indent="0" eaLnBrk="1" hangingPunct="1">
              <a:buNone/>
            </a:pPr>
            <a:endParaRPr lang="en-US" altLang="ru-RU" sz="2400" dirty="0">
              <a:solidFill>
                <a:srgbClr val="0000CC"/>
              </a:solidFill>
              <a:latin typeface="Arial" charset="0"/>
              <a:cs typeface="Arial" charset="0"/>
            </a:endParaRPr>
          </a:p>
          <a:p>
            <a:pPr marL="0" indent="0" eaLnBrk="1" hangingPunct="1">
              <a:buNone/>
            </a:pPr>
            <a:endParaRPr lang="en-US" altLang="ru-RU" sz="2400" dirty="0" smtClean="0">
              <a:solidFill>
                <a:srgbClr val="0000CC"/>
              </a:solidFill>
              <a:latin typeface="Arial" charset="0"/>
              <a:cs typeface="Arial" charset="0"/>
            </a:endParaRPr>
          </a:p>
        </p:txBody>
      </p:sp>
      <p:sp>
        <p:nvSpPr>
          <p:cNvPr id="7" name="Содержимое 5"/>
          <p:cNvSpPr txBox="1">
            <a:spLocks/>
          </p:cNvSpPr>
          <p:nvPr/>
        </p:nvSpPr>
        <p:spPr bwMode="auto">
          <a:xfrm>
            <a:off x="457200" y="1142984"/>
            <a:ext cx="8229600" cy="492922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a:ea typeface="+mn-ea"/>
                <a:cs typeface="Arial"/>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a:ea typeface="+mn-ea"/>
                <a:cs typeface="Arial"/>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3pPr>
            <a:lvl4pPr marL="16002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4pPr>
            <a:lvl5pPr marL="20574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ru-RU" sz="3200" b="0" i="0" u="none" strike="noStrike" kern="1200" cap="none" spc="0" normalizeH="0" baseline="0" noProof="0" smtClean="0">
                <a:ln>
                  <a:noFill/>
                </a:ln>
                <a:solidFill>
                  <a:sysClr val="windowText" lastClr="000000"/>
                </a:solidFill>
                <a:effectLst/>
                <a:uLnTx/>
                <a:uFillTx/>
                <a:latin typeface="Arial"/>
                <a:ea typeface="+mn-ea"/>
                <a:cs typeface="Arial"/>
              </a:rPr>
              <a:t>Что </a:t>
            </a:r>
            <a:r>
              <a:rPr kumimoji="0" lang="en-US" sz="3200" b="0" i="0" u="none" strike="noStrike" kern="1200" cap="none" spc="0" normalizeH="0" baseline="0" noProof="0" smtClean="0">
                <a:ln>
                  <a:noFill/>
                </a:ln>
                <a:solidFill>
                  <a:sysClr val="windowText" lastClr="000000"/>
                </a:solidFill>
                <a:effectLst/>
                <a:uLnTx/>
                <a:uFillTx/>
                <a:latin typeface="Arial"/>
                <a:ea typeface="+mn-ea"/>
                <a:cs typeface="Arial"/>
              </a:rPr>
              <a:t>servlet container </a:t>
            </a:r>
            <a:r>
              <a:rPr kumimoji="0" lang="ru-RU" sz="3200" b="0" i="0" u="none" strike="noStrike" kern="1200" cap="none" spc="0" normalizeH="0" baseline="0" noProof="0" smtClean="0">
                <a:ln>
                  <a:noFill/>
                </a:ln>
                <a:solidFill>
                  <a:sysClr val="windowText" lastClr="000000"/>
                </a:solidFill>
                <a:effectLst/>
                <a:uLnTx/>
                <a:uFillTx/>
                <a:latin typeface="Arial"/>
                <a:ea typeface="+mn-ea"/>
                <a:cs typeface="Arial"/>
              </a:rPr>
              <a:t>должен знать о конкретном сервлете?</a:t>
            </a:r>
          </a:p>
          <a:p>
            <a:pPr marL="742950" marR="0" lvl="1" indent="-285750" algn="l" defTabSz="457200" rtl="0" eaLnBrk="0" fontAlgn="base" latinLnBrk="0" hangingPunct="0">
              <a:lnSpc>
                <a:spcPct val="100000"/>
              </a:lnSpc>
              <a:spcBef>
                <a:spcPct val="20000"/>
              </a:spcBef>
              <a:spcAft>
                <a:spcPct val="0"/>
              </a:spcAft>
              <a:buClrTx/>
              <a:buSzTx/>
              <a:buFont typeface="Arial" charset="0"/>
              <a:buChar char="•"/>
              <a:tabLst/>
              <a:defRPr/>
            </a:pPr>
            <a:r>
              <a:rPr kumimoji="0" lang="ru-RU" sz="2800" b="0" i="0" u="none" strike="noStrike" kern="1200" cap="none" spc="0" normalizeH="0" baseline="0" noProof="0" smtClean="0">
                <a:ln>
                  <a:noFill/>
                </a:ln>
                <a:solidFill>
                  <a:sysClr val="windowText" lastClr="000000"/>
                </a:solidFill>
                <a:effectLst/>
                <a:uLnTx/>
                <a:uFillTx/>
                <a:latin typeface="Arial"/>
                <a:ea typeface="+mn-ea"/>
                <a:cs typeface="Arial"/>
              </a:rPr>
              <a:t>Класс</a:t>
            </a:r>
          </a:p>
          <a:p>
            <a:pPr marL="742950" marR="0" lvl="1" indent="-285750" algn="l" defTabSz="4572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smtClean="0">
                <a:ln>
                  <a:noFill/>
                </a:ln>
                <a:solidFill>
                  <a:sysClr val="windowText" lastClr="000000"/>
                </a:solidFill>
                <a:effectLst/>
                <a:uLnTx/>
                <a:uFillTx/>
                <a:latin typeface="Arial"/>
                <a:ea typeface="+mn-ea"/>
                <a:cs typeface="Arial"/>
              </a:rPr>
              <a:t>URL</a:t>
            </a:r>
          </a:p>
          <a:p>
            <a:pPr marL="742950" marR="0" lvl="1" indent="-285750" algn="l" defTabSz="457200" rtl="0" eaLnBrk="0" fontAlgn="base" latinLnBrk="0" hangingPunct="0">
              <a:lnSpc>
                <a:spcPct val="100000"/>
              </a:lnSpc>
              <a:spcBef>
                <a:spcPct val="20000"/>
              </a:spcBef>
              <a:spcAft>
                <a:spcPct val="0"/>
              </a:spcAft>
              <a:buClrTx/>
              <a:buSzTx/>
              <a:buFont typeface="Arial" charset="0"/>
              <a:buChar char="•"/>
              <a:tabLst/>
              <a:defRPr/>
            </a:pPr>
            <a:r>
              <a:rPr kumimoji="0" lang="ru-RU" sz="2800" b="0" i="0" u="none" strike="noStrike" kern="1200" cap="none" spc="0" normalizeH="0" baseline="0" noProof="0" smtClean="0">
                <a:ln>
                  <a:noFill/>
                </a:ln>
                <a:solidFill>
                  <a:sysClr val="windowText" lastClr="000000"/>
                </a:solidFill>
                <a:effectLst/>
                <a:uLnTx/>
                <a:uFillTx/>
                <a:latin typeface="Arial"/>
                <a:ea typeface="+mn-ea"/>
                <a:cs typeface="Arial"/>
              </a:rPr>
              <a:t>Параметры создания</a:t>
            </a:r>
          </a:p>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ru-RU" sz="3200" b="0" i="0" u="none" strike="noStrike" kern="1200" cap="none" spc="0" normalizeH="0" baseline="0" noProof="0" smtClean="0">
                <a:ln>
                  <a:noFill/>
                </a:ln>
                <a:solidFill>
                  <a:sysClr val="windowText" lastClr="000000"/>
                </a:solidFill>
                <a:effectLst/>
                <a:uLnTx/>
                <a:uFillTx/>
                <a:latin typeface="Arial"/>
                <a:ea typeface="+mn-ea"/>
                <a:cs typeface="Arial"/>
              </a:rPr>
              <a:t>Как он это узнает?</a:t>
            </a:r>
            <a:endParaRPr kumimoji="0" lang="ru-RU" sz="3200" b="0" i="0" u="none" strike="noStrike" kern="1200" cap="none" spc="0" normalizeH="0" baseline="0" noProof="0" dirty="0" smtClean="0">
              <a:ln>
                <a:noFill/>
              </a:ln>
              <a:solidFill>
                <a:sysClr val="windowText" lastClr="000000"/>
              </a:solidFill>
              <a:effectLst/>
              <a:uLnTx/>
              <a:uFillTx/>
              <a:latin typeface="Arial"/>
              <a:ea typeface="+mn-ea"/>
              <a:cs typeface="Arial"/>
            </a:endParaRPr>
          </a:p>
        </p:txBody>
      </p:sp>
    </p:spTree>
    <p:extLst>
      <p:ext uri="{BB962C8B-B14F-4D97-AF65-F5344CB8AC3E}">
        <p14:creationId xmlns:p14="http://schemas.microsoft.com/office/powerpoint/2010/main" val="196099589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2000"/>
                                        <p:tgtEl>
                                          <p:spTgt spid="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2000"/>
                                        <p:tgtEl>
                                          <p:spTgt spid="7">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fade">
                                      <p:cBhvr>
                                        <p:cTn id="13" dur="2000"/>
                                        <p:tgtEl>
                                          <p:spTgt spid="7">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xEl>
                                              <p:pRg st="4" end="4"/>
                                            </p:txEl>
                                          </p:spTgt>
                                        </p:tgtEl>
                                        <p:attrNameLst>
                                          <p:attrName>style.visibility</p:attrName>
                                        </p:attrNameLst>
                                      </p:cBhvr>
                                      <p:to>
                                        <p:strVal val="visible"/>
                                      </p:to>
                                    </p:set>
                                    <p:animEffect transition="in" filter="fade">
                                      <p:cBhvr>
                                        <p:cTn id="18" dur="20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Дескриптор развертывания</a:t>
            </a:r>
            <a:endParaRPr lang="en-US" dirty="0"/>
          </a:p>
        </p:txBody>
      </p:sp>
      <p:sp>
        <p:nvSpPr>
          <p:cNvPr id="14" name="Rectangle 3"/>
          <p:cNvSpPr txBox="1">
            <a:spLocks noChangeArrowheads="1"/>
          </p:cNvSpPr>
          <p:nvPr/>
        </p:nvSpPr>
        <p:spPr bwMode="auto">
          <a:xfrm>
            <a:off x="428428" y="4581128"/>
            <a:ext cx="8229600" cy="127505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a:ea typeface="+mn-ea"/>
                <a:cs typeface="Arial"/>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a:ea typeface="+mn-ea"/>
                <a:cs typeface="Arial"/>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3pPr>
            <a:lvl4pPr marL="16002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4pPr>
            <a:lvl5pPr marL="20574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ru-RU" sz="2800" b="1" i="0" u="none" strike="noStrike" kern="1200" cap="none" spc="0" normalizeH="0" baseline="0" noProof="0" smtClean="0">
                <a:ln>
                  <a:noFill/>
                </a:ln>
                <a:solidFill>
                  <a:sysClr val="windowText" lastClr="000000"/>
                </a:solidFill>
                <a:effectLst/>
                <a:uLnTx/>
                <a:uFillTx/>
                <a:latin typeface="Arial"/>
                <a:ea typeface="+mn-ea"/>
                <a:cs typeface="Arial"/>
              </a:rPr>
              <a:t>Язык описания</a:t>
            </a:r>
            <a:r>
              <a:rPr kumimoji="0" lang="en-US" sz="2800" b="0" i="0" u="none" strike="noStrike" kern="1200" cap="none" spc="0" normalizeH="0" baseline="0" noProof="0" smtClean="0">
                <a:ln>
                  <a:noFill/>
                </a:ln>
                <a:solidFill>
                  <a:sysClr val="windowText" lastClr="000000"/>
                </a:solidFill>
                <a:effectLst/>
                <a:uLnTx/>
                <a:uFillTx/>
                <a:latin typeface="Arial"/>
                <a:ea typeface="+mn-ea"/>
                <a:cs typeface="Arial"/>
              </a:rPr>
              <a:t>: XML</a:t>
            </a:r>
            <a:endParaRPr kumimoji="0" lang="ru-RU" sz="2800" b="0" i="0" u="none" strike="noStrike" kern="1200" cap="none" spc="0" normalizeH="0" baseline="0" noProof="0" dirty="0" smtClean="0">
              <a:ln>
                <a:noFill/>
              </a:ln>
              <a:solidFill>
                <a:sysClr val="windowText" lastClr="000000"/>
              </a:solidFill>
              <a:effectLst/>
              <a:uLnTx/>
              <a:uFillTx/>
              <a:latin typeface="Arial"/>
              <a:ea typeface="+mn-ea"/>
              <a:cs typeface="Arial"/>
            </a:endParaRPr>
          </a:p>
        </p:txBody>
      </p:sp>
      <p:pic>
        <p:nvPicPr>
          <p:cNvPr id="15" name="Picture 3" descr="C:\anna\Students\web_struct_2.png"/>
          <p:cNvPicPr>
            <a:picLocks noChangeAspect="1" noChangeArrowheads="1"/>
          </p:cNvPicPr>
          <p:nvPr/>
        </p:nvPicPr>
        <p:blipFill>
          <a:blip r:embed="rId3"/>
          <a:srcRect/>
          <a:stretch>
            <a:fillRect/>
          </a:stretch>
        </p:blipFill>
        <p:spPr bwMode="auto">
          <a:xfrm>
            <a:off x="251520" y="1412776"/>
            <a:ext cx="4536504" cy="2599039"/>
          </a:xfrm>
          <a:prstGeom prst="rect">
            <a:avLst/>
          </a:prstGeom>
          <a:noFill/>
        </p:spPr>
      </p:pic>
      <p:cxnSp>
        <p:nvCxnSpPr>
          <p:cNvPr id="16" name="Прямая со стрелкой 15"/>
          <p:cNvCxnSpPr/>
          <p:nvPr/>
        </p:nvCxnSpPr>
        <p:spPr>
          <a:xfrm flipH="1">
            <a:off x="2987824" y="2507705"/>
            <a:ext cx="1555404" cy="0"/>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17" name="TextBox 16"/>
          <p:cNvSpPr txBox="1"/>
          <p:nvPr/>
        </p:nvSpPr>
        <p:spPr bwMode="auto">
          <a:xfrm>
            <a:off x="4543228" y="2276872"/>
            <a:ext cx="1938608" cy="461665"/>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algn="r" defTabSz="457200">
              <a:spcBef>
                <a:spcPct val="20000"/>
              </a:spcBef>
              <a:buFont typeface="Arial" charset="0"/>
              <a:buNone/>
            </a:pPr>
            <a:r>
              <a:rPr lang="en-US" sz="2400" dirty="0" smtClean="0">
                <a:solidFill>
                  <a:prstClr val="black"/>
                </a:solidFill>
                <a:latin typeface="Arial"/>
                <a:cs typeface="Arial"/>
              </a:rPr>
              <a:t>Java </a:t>
            </a:r>
            <a:r>
              <a:rPr lang="ru-RU" sz="2400" dirty="0" smtClean="0">
                <a:solidFill>
                  <a:prstClr val="black"/>
                </a:solidFill>
                <a:latin typeface="Arial"/>
                <a:cs typeface="Arial"/>
              </a:rPr>
              <a:t>классы</a:t>
            </a:r>
          </a:p>
        </p:txBody>
      </p:sp>
      <p:cxnSp>
        <p:nvCxnSpPr>
          <p:cNvPr id="18" name="Прямая со стрелкой 17"/>
          <p:cNvCxnSpPr/>
          <p:nvPr/>
        </p:nvCxnSpPr>
        <p:spPr>
          <a:xfrm flipH="1">
            <a:off x="4543228" y="3833466"/>
            <a:ext cx="1800200" cy="0"/>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19" name="TextBox 18"/>
          <p:cNvSpPr txBox="1"/>
          <p:nvPr/>
        </p:nvSpPr>
        <p:spPr bwMode="auto">
          <a:xfrm>
            <a:off x="6343428" y="3602633"/>
            <a:ext cx="1814664" cy="461665"/>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algn="r" defTabSz="457200">
              <a:spcBef>
                <a:spcPct val="20000"/>
              </a:spcBef>
              <a:buFont typeface="Arial" charset="0"/>
              <a:buNone/>
            </a:pPr>
            <a:r>
              <a:rPr lang="ru-RU" sz="2400" dirty="0" smtClean="0">
                <a:solidFill>
                  <a:prstClr val="black"/>
                </a:solidFill>
                <a:latin typeface="Arial"/>
                <a:cs typeface="Arial"/>
              </a:rPr>
              <a:t>дескриптор</a:t>
            </a:r>
          </a:p>
        </p:txBody>
      </p:sp>
      <p:cxnSp>
        <p:nvCxnSpPr>
          <p:cNvPr id="20" name="Прямая со стрелкой 19"/>
          <p:cNvCxnSpPr/>
          <p:nvPr/>
        </p:nvCxnSpPr>
        <p:spPr>
          <a:xfrm flipH="1">
            <a:off x="3347864" y="2910136"/>
            <a:ext cx="1440160" cy="0"/>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21" name="TextBox 20"/>
          <p:cNvSpPr txBox="1"/>
          <p:nvPr/>
        </p:nvSpPr>
        <p:spPr bwMode="auto">
          <a:xfrm>
            <a:off x="4788024" y="2679303"/>
            <a:ext cx="3494675" cy="461665"/>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defTabSz="457200">
              <a:spcBef>
                <a:spcPct val="20000"/>
              </a:spcBef>
              <a:buFont typeface="Arial" charset="0"/>
              <a:buNone/>
            </a:pPr>
            <a:r>
              <a:rPr lang="ru-RU" sz="2400" dirty="0" smtClean="0">
                <a:solidFill>
                  <a:prstClr val="black"/>
                </a:solidFill>
                <a:latin typeface="Arial"/>
                <a:cs typeface="Arial"/>
              </a:rPr>
              <a:t>папка </a:t>
            </a:r>
            <a:r>
              <a:rPr lang="ru-RU" sz="2400" dirty="0" err="1" smtClean="0">
                <a:solidFill>
                  <a:prstClr val="black"/>
                </a:solidFill>
                <a:latin typeface="Arial"/>
                <a:cs typeface="Arial"/>
              </a:rPr>
              <a:t>веб-приложения</a:t>
            </a:r>
            <a:endParaRPr lang="ru-RU" sz="2400" dirty="0" smtClean="0">
              <a:solidFill>
                <a:prstClr val="black"/>
              </a:solidFill>
              <a:latin typeface="Arial"/>
              <a:cs typeface="Arial"/>
            </a:endParaRPr>
          </a:p>
        </p:txBody>
      </p:sp>
    </p:spTree>
    <p:extLst>
      <p:ext uri="{BB962C8B-B14F-4D97-AF65-F5344CB8AC3E}">
        <p14:creationId xmlns:p14="http://schemas.microsoft.com/office/powerpoint/2010/main" val="43829710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Пример </a:t>
            </a:r>
            <a:r>
              <a:rPr lang="en-US" dirty="0" smtClean="0"/>
              <a:t>web.xml</a:t>
            </a:r>
            <a:endParaRPr lang="en-US" dirty="0"/>
          </a:p>
        </p:txBody>
      </p:sp>
      <p:sp>
        <p:nvSpPr>
          <p:cNvPr id="5" name="Rectangle 3"/>
          <p:cNvSpPr>
            <a:spLocks noGrp="1" noChangeArrowheads="1"/>
          </p:cNvSpPr>
          <p:nvPr>
            <p:ph idx="4294967295"/>
          </p:nvPr>
        </p:nvSpPr>
        <p:spPr>
          <a:xfrm>
            <a:off x="465827" y="1798608"/>
            <a:ext cx="8229600" cy="2126411"/>
          </a:xfrm>
          <a:prstGeom prst="rect">
            <a:avLst/>
          </a:prstGeom>
        </p:spPr>
        <p:txBody>
          <a:bodyPr/>
          <a:lstStyle/>
          <a:p>
            <a:pPr marL="0" indent="0" eaLnBrk="1" hangingPunct="1">
              <a:buNone/>
            </a:pPr>
            <a:endParaRPr lang="en-US" altLang="ru-RU" sz="2400" dirty="0">
              <a:solidFill>
                <a:srgbClr val="0000CC"/>
              </a:solidFill>
              <a:latin typeface="Arial" charset="0"/>
              <a:cs typeface="Arial" charset="0"/>
            </a:endParaRPr>
          </a:p>
          <a:p>
            <a:pPr marL="0" indent="0" eaLnBrk="1" hangingPunct="1">
              <a:buNone/>
            </a:pPr>
            <a:endParaRPr lang="en-US" altLang="ru-RU" sz="2400" dirty="0" smtClean="0">
              <a:solidFill>
                <a:srgbClr val="0000CC"/>
              </a:solidFill>
              <a:latin typeface="Arial" charset="0"/>
              <a:cs typeface="Arial" charset="0"/>
            </a:endParaRPr>
          </a:p>
        </p:txBody>
      </p:sp>
      <p:sp>
        <p:nvSpPr>
          <p:cNvPr id="6" name="Содержимое 4"/>
          <p:cNvSpPr>
            <a:spLocks noGrp="1"/>
          </p:cNvSpPr>
          <p:nvPr>
            <p:ph idx="4294967295"/>
          </p:nvPr>
        </p:nvSpPr>
        <p:spPr>
          <a:xfrm>
            <a:off x="457200" y="1142984"/>
            <a:ext cx="8229600" cy="4906963"/>
          </a:xfrm>
          <a:prstGeom prst="rect">
            <a:avLst/>
          </a:prstGeom>
        </p:spPr>
        <p:txBody>
          <a:bodyPr/>
          <a:lstStyle/>
          <a:p>
            <a:pPr marL="0" indent="0">
              <a:buNone/>
            </a:pPr>
            <a:r>
              <a:rPr lang="en-US" sz="2000" b="1" dirty="0" smtClean="0"/>
              <a:t>&lt;web-app&gt;</a:t>
            </a:r>
          </a:p>
          <a:p>
            <a:pPr marL="0" indent="0">
              <a:buNone/>
            </a:pPr>
            <a:r>
              <a:rPr lang="ru-RU" sz="2000" b="1" dirty="0" smtClean="0">
                <a:solidFill>
                  <a:schemeClr val="accent1">
                    <a:lumMod val="75000"/>
                  </a:schemeClr>
                </a:solidFill>
              </a:rPr>
              <a:t>    </a:t>
            </a:r>
            <a:r>
              <a:rPr lang="en-US" sz="2000" b="1" dirty="0" smtClean="0">
                <a:solidFill>
                  <a:schemeClr val="accent2">
                    <a:lumMod val="75000"/>
                  </a:schemeClr>
                </a:solidFill>
              </a:rPr>
              <a:t>&lt;</a:t>
            </a:r>
            <a:r>
              <a:rPr lang="en-US" sz="2000" b="1" dirty="0" err="1" smtClean="0">
                <a:solidFill>
                  <a:schemeClr val="accent2">
                    <a:lumMod val="75000"/>
                  </a:schemeClr>
                </a:solidFill>
              </a:rPr>
              <a:t>servlet</a:t>
            </a:r>
            <a:r>
              <a:rPr lang="en-US" sz="2000" b="1" dirty="0" smtClean="0">
                <a:solidFill>
                  <a:schemeClr val="accent2">
                    <a:lumMod val="75000"/>
                  </a:schemeClr>
                </a:solidFill>
              </a:rPr>
              <a:t>&gt;</a:t>
            </a:r>
          </a:p>
          <a:p>
            <a:pPr marL="0" indent="0">
              <a:buNone/>
            </a:pPr>
            <a:r>
              <a:rPr lang="en-US" sz="2000" b="1" dirty="0" smtClean="0">
                <a:solidFill>
                  <a:schemeClr val="accent1">
                    <a:lumMod val="75000"/>
                  </a:schemeClr>
                </a:solidFill>
              </a:rPr>
              <a:t>        &lt;</a:t>
            </a:r>
            <a:r>
              <a:rPr lang="en-US" sz="2000" b="1" dirty="0" err="1" smtClean="0">
                <a:solidFill>
                  <a:schemeClr val="accent1">
                    <a:lumMod val="75000"/>
                  </a:schemeClr>
                </a:solidFill>
              </a:rPr>
              <a:t>servlet</a:t>
            </a:r>
            <a:r>
              <a:rPr lang="en-US" sz="2000" b="1" dirty="0" smtClean="0">
                <a:solidFill>
                  <a:schemeClr val="accent1">
                    <a:lumMod val="75000"/>
                  </a:schemeClr>
                </a:solidFill>
              </a:rPr>
              <a:t>-name&gt;</a:t>
            </a:r>
            <a:r>
              <a:rPr lang="en-US" sz="2000" b="1" dirty="0" smtClean="0"/>
              <a:t>first</a:t>
            </a:r>
            <a:r>
              <a:rPr lang="en-US" sz="2000" b="1" dirty="0" smtClean="0">
                <a:solidFill>
                  <a:schemeClr val="accent1">
                    <a:lumMod val="75000"/>
                  </a:schemeClr>
                </a:solidFill>
              </a:rPr>
              <a:t>&lt;/</a:t>
            </a:r>
            <a:r>
              <a:rPr lang="en-US" sz="2000" b="1" dirty="0" err="1" smtClean="0">
                <a:solidFill>
                  <a:schemeClr val="accent1">
                    <a:lumMod val="75000"/>
                  </a:schemeClr>
                </a:solidFill>
              </a:rPr>
              <a:t>servlet</a:t>
            </a:r>
            <a:r>
              <a:rPr lang="en-US" sz="2000" b="1" dirty="0" smtClean="0">
                <a:solidFill>
                  <a:schemeClr val="accent1">
                    <a:lumMod val="75000"/>
                  </a:schemeClr>
                </a:solidFill>
              </a:rPr>
              <a:t>-name&gt;</a:t>
            </a:r>
          </a:p>
          <a:p>
            <a:pPr marL="0" indent="0">
              <a:buNone/>
            </a:pPr>
            <a:r>
              <a:rPr lang="en-US" sz="2000" b="1" dirty="0" smtClean="0">
                <a:solidFill>
                  <a:schemeClr val="accent1">
                    <a:lumMod val="75000"/>
                  </a:schemeClr>
                </a:solidFill>
              </a:rPr>
              <a:t>        &lt;</a:t>
            </a:r>
            <a:r>
              <a:rPr lang="en-US" sz="2000" b="1" dirty="0" err="1" smtClean="0">
                <a:solidFill>
                  <a:schemeClr val="accent1">
                    <a:lumMod val="75000"/>
                  </a:schemeClr>
                </a:solidFill>
              </a:rPr>
              <a:t>servlet</a:t>
            </a:r>
            <a:r>
              <a:rPr lang="en-US" sz="2000" b="1" dirty="0" smtClean="0">
                <a:solidFill>
                  <a:schemeClr val="accent1">
                    <a:lumMod val="75000"/>
                  </a:schemeClr>
                </a:solidFill>
              </a:rPr>
              <a:t>-class&gt;</a:t>
            </a:r>
            <a:r>
              <a:rPr lang="en-US" sz="2000" b="1" dirty="0" err="1" smtClean="0"/>
              <a:t>FirstServlet</a:t>
            </a:r>
            <a:r>
              <a:rPr lang="en-US" sz="2000" b="1" dirty="0" smtClean="0">
                <a:solidFill>
                  <a:schemeClr val="accent1">
                    <a:lumMod val="75000"/>
                  </a:schemeClr>
                </a:solidFill>
              </a:rPr>
              <a:t>&lt;/</a:t>
            </a:r>
            <a:r>
              <a:rPr lang="en-US" sz="2000" b="1" dirty="0" err="1" smtClean="0">
                <a:solidFill>
                  <a:schemeClr val="accent1">
                    <a:lumMod val="75000"/>
                  </a:schemeClr>
                </a:solidFill>
              </a:rPr>
              <a:t>servlet</a:t>
            </a:r>
            <a:r>
              <a:rPr lang="en-US" sz="2000" b="1" dirty="0" smtClean="0">
                <a:solidFill>
                  <a:schemeClr val="accent1">
                    <a:lumMod val="75000"/>
                  </a:schemeClr>
                </a:solidFill>
              </a:rPr>
              <a:t>-class&gt;</a:t>
            </a:r>
          </a:p>
          <a:p>
            <a:pPr marL="0" indent="0">
              <a:buNone/>
            </a:pPr>
            <a:r>
              <a:rPr lang="en-US" sz="2000" b="1" dirty="0" smtClean="0">
                <a:solidFill>
                  <a:schemeClr val="accent1">
                    <a:lumMod val="75000"/>
                  </a:schemeClr>
                </a:solidFill>
              </a:rPr>
              <a:t>    </a:t>
            </a:r>
            <a:r>
              <a:rPr lang="en-US" sz="2000" b="1" dirty="0" smtClean="0">
                <a:solidFill>
                  <a:schemeClr val="accent2">
                    <a:lumMod val="75000"/>
                  </a:schemeClr>
                </a:solidFill>
              </a:rPr>
              <a:t>&lt;/</a:t>
            </a:r>
            <a:r>
              <a:rPr lang="en-US" sz="2000" b="1" dirty="0" err="1" smtClean="0">
                <a:solidFill>
                  <a:schemeClr val="accent2">
                    <a:lumMod val="75000"/>
                  </a:schemeClr>
                </a:solidFill>
              </a:rPr>
              <a:t>servlet</a:t>
            </a:r>
            <a:r>
              <a:rPr lang="en-US" sz="2000" b="1" dirty="0" smtClean="0">
                <a:solidFill>
                  <a:schemeClr val="accent2">
                    <a:lumMod val="75000"/>
                  </a:schemeClr>
                </a:solidFill>
              </a:rPr>
              <a:t>&gt;</a:t>
            </a:r>
          </a:p>
          <a:p>
            <a:pPr marL="0" indent="0">
              <a:buNone/>
            </a:pPr>
            <a:r>
              <a:rPr lang="en-US" sz="2000" b="1" dirty="0" smtClean="0">
                <a:solidFill>
                  <a:schemeClr val="accent1">
                    <a:lumMod val="75000"/>
                  </a:schemeClr>
                </a:solidFill>
              </a:rPr>
              <a:t>    </a:t>
            </a:r>
            <a:r>
              <a:rPr lang="en-US" sz="2000" b="1" dirty="0" smtClean="0">
                <a:solidFill>
                  <a:schemeClr val="accent2">
                    <a:lumMod val="75000"/>
                  </a:schemeClr>
                </a:solidFill>
              </a:rPr>
              <a:t>&lt;</a:t>
            </a:r>
            <a:r>
              <a:rPr lang="en-US" sz="2000" b="1" dirty="0" err="1" smtClean="0">
                <a:solidFill>
                  <a:schemeClr val="accent2">
                    <a:lumMod val="75000"/>
                  </a:schemeClr>
                </a:solidFill>
              </a:rPr>
              <a:t>servlet</a:t>
            </a:r>
            <a:r>
              <a:rPr lang="en-US" sz="2000" b="1" dirty="0" smtClean="0">
                <a:solidFill>
                  <a:schemeClr val="accent2">
                    <a:lumMod val="75000"/>
                  </a:schemeClr>
                </a:solidFill>
              </a:rPr>
              <a:t>-mapping&gt;</a:t>
            </a:r>
          </a:p>
          <a:p>
            <a:pPr marL="0" indent="0">
              <a:buNone/>
            </a:pPr>
            <a:r>
              <a:rPr lang="en-US" sz="2000" b="1" dirty="0" smtClean="0">
                <a:solidFill>
                  <a:schemeClr val="accent1">
                    <a:lumMod val="75000"/>
                  </a:schemeClr>
                </a:solidFill>
              </a:rPr>
              <a:t>        &lt;</a:t>
            </a:r>
            <a:r>
              <a:rPr lang="en-US" sz="2000" b="1" dirty="0" err="1" smtClean="0">
                <a:solidFill>
                  <a:schemeClr val="accent1">
                    <a:lumMod val="75000"/>
                  </a:schemeClr>
                </a:solidFill>
              </a:rPr>
              <a:t>servlet</a:t>
            </a:r>
            <a:r>
              <a:rPr lang="en-US" sz="2000" b="1" dirty="0" smtClean="0">
                <a:solidFill>
                  <a:schemeClr val="accent1">
                    <a:lumMod val="75000"/>
                  </a:schemeClr>
                </a:solidFill>
              </a:rPr>
              <a:t>-name&gt;</a:t>
            </a:r>
            <a:r>
              <a:rPr lang="en-US" sz="2000" b="1" dirty="0" smtClean="0"/>
              <a:t>first</a:t>
            </a:r>
            <a:r>
              <a:rPr lang="en-US" sz="2000" b="1" dirty="0" smtClean="0">
                <a:solidFill>
                  <a:schemeClr val="accent1">
                    <a:lumMod val="75000"/>
                  </a:schemeClr>
                </a:solidFill>
              </a:rPr>
              <a:t>&lt;/</a:t>
            </a:r>
            <a:r>
              <a:rPr lang="en-US" sz="2000" b="1" dirty="0" err="1" smtClean="0">
                <a:solidFill>
                  <a:schemeClr val="accent1">
                    <a:lumMod val="75000"/>
                  </a:schemeClr>
                </a:solidFill>
              </a:rPr>
              <a:t>servlet</a:t>
            </a:r>
            <a:r>
              <a:rPr lang="en-US" sz="2000" b="1" dirty="0" smtClean="0">
                <a:solidFill>
                  <a:schemeClr val="accent1">
                    <a:lumMod val="75000"/>
                  </a:schemeClr>
                </a:solidFill>
              </a:rPr>
              <a:t>-name&gt;</a:t>
            </a:r>
          </a:p>
          <a:p>
            <a:pPr marL="0" indent="0">
              <a:buNone/>
            </a:pPr>
            <a:r>
              <a:rPr lang="en-US" sz="2000" b="1" dirty="0" smtClean="0">
                <a:solidFill>
                  <a:schemeClr val="accent1">
                    <a:lumMod val="75000"/>
                  </a:schemeClr>
                </a:solidFill>
              </a:rPr>
              <a:t>        &lt;</a:t>
            </a:r>
            <a:r>
              <a:rPr lang="en-US" sz="2000" b="1" dirty="0" err="1" smtClean="0">
                <a:solidFill>
                  <a:schemeClr val="accent1">
                    <a:lumMod val="75000"/>
                  </a:schemeClr>
                </a:solidFill>
              </a:rPr>
              <a:t>url</a:t>
            </a:r>
            <a:r>
              <a:rPr lang="en-US" sz="2000" b="1" dirty="0" smtClean="0">
                <a:solidFill>
                  <a:schemeClr val="accent1">
                    <a:lumMod val="75000"/>
                  </a:schemeClr>
                </a:solidFill>
              </a:rPr>
              <a:t>-pattern&gt;</a:t>
            </a:r>
            <a:r>
              <a:rPr lang="en-US" sz="2000" b="1" dirty="0" smtClean="0"/>
              <a:t>/test/*</a:t>
            </a:r>
            <a:r>
              <a:rPr lang="en-US" sz="2000" b="1" dirty="0" smtClean="0">
                <a:solidFill>
                  <a:schemeClr val="accent1">
                    <a:lumMod val="75000"/>
                  </a:schemeClr>
                </a:solidFill>
              </a:rPr>
              <a:t>&lt;/</a:t>
            </a:r>
            <a:r>
              <a:rPr lang="en-US" sz="2000" b="1" dirty="0" err="1" smtClean="0">
                <a:solidFill>
                  <a:schemeClr val="accent1">
                    <a:lumMod val="75000"/>
                  </a:schemeClr>
                </a:solidFill>
              </a:rPr>
              <a:t>url</a:t>
            </a:r>
            <a:r>
              <a:rPr lang="en-US" sz="2000" b="1" dirty="0" smtClean="0">
                <a:solidFill>
                  <a:schemeClr val="accent1">
                    <a:lumMod val="75000"/>
                  </a:schemeClr>
                </a:solidFill>
              </a:rPr>
              <a:t>-pattern&gt;</a:t>
            </a:r>
          </a:p>
          <a:p>
            <a:pPr marL="0" indent="0">
              <a:buNone/>
            </a:pPr>
            <a:r>
              <a:rPr lang="en-US" sz="2000" b="1" dirty="0" smtClean="0">
                <a:solidFill>
                  <a:schemeClr val="accent1">
                    <a:lumMod val="75000"/>
                  </a:schemeClr>
                </a:solidFill>
              </a:rPr>
              <a:t>    </a:t>
            </a:r>
            <a:r>
              <a:rPr lang="en-US" sz="2000" b="1" dirty="0" smtClean="0">
                <a:solidFill>
                  <a:schemeClr val="accent2">
                    <a:lumMod val="75000"/>
                  </a:schemeClr>
                </a:solidFill>
              </a:rPr>
              <a:t>&lt;/</a:t>
            </a:r>
            <a:r>
              <a:rPr lang="en-US" sz="2000" b="1" dirty="0" err="1" smtClean="0">
                <a:solidFill>
                  <a:schemeClr val="accent2">
                    <a:lumMod val="75000"/>
                  </a:schemeClr>
                </a:solidFill>
              </a:rPr>
              <a:t>servlet</a:t>
            </a:r>
            <a:r>
              <a:rPr lang="en-US" sz="2000" b="1" dirty="0" smtClean="0">
                <a:solidFill>
                  <a:schemeClr val="accent2">
                    <a:lumMod val="75000"/>
                  </a:schemeClr>
                </a:solidFill>
              </a:rPr>
              <a:t>-mapping&gt;</a:t>
            </a:r>
          </a:p>
          <a:p>
            <a:pPr marL="0" indent="0">
              <a:buNone/>
            </a:pPr>
            <a:r>
              <a:rPr lang="en-US" sz="2000" b="1" dirty="0" smtClean="0">
                <a:solidFill>
                  <a:schemeClr val="accent1">
                    <a:lumMod val="75000"/>
                  </a:schemeClr>
                </a:solidFill>
              </a:rPr>
              <a:t>    </a:t>
            </a:r>
            <a:r>
              <a:rPr lang="en-US" sz="2000" b="1" dirty="0" smtClean="0">
                <a:solidFill>
                  <a:schemeClr val="accent2">
                    <a:lumMod val="75000"/>
                  </a:schemeClr>
                </a:solidFill>
              </a:rPr>
              <a:t>&lt;welcome-file-list&gt;</a:t>
            </a:r>
          </a:p>
          <a:p>
            <a:pPr marL="0" indent="0">
              <a:buNone/>
            </a:pPr>
            <a:r>
              <a:rPr lang="en-US" sz="2000" b="1" dirty="0" smtClean="0">
                <a:solidFill>
                  <a:schemeClr val="accent1">
                    <a:lumMod val="75000"/>
                  </a:schemeClr>
                </a:solidFill>
              </a:rPr>
              <a:t>        &lt;welcome-file&gt;</a:t>
            </a:r>
            <a:r>
              <a:rPr lang="en-US" sz="2000" b="1" dirty="0" smtClean="0"/>
              <a:t>index.html</a:t>
            </a:r>
            <a:r>
              <a:rPr lang="en-US" sz="2000" b="1" dirty="0" smtClean="0">
                <a:solidFill>
                  <a:schemeClr val="accent1">
                    <a:lumMod val="75000"/>
                  </a:schemeClr>
                </a:solidFill>
              </a:rPr>
              <a:t>&lt;/welcome-file&gt;</a:t>
            </a:r>
          </a:p>
          <a:p>
            <a:pPr marL="0" indent="0">
              <a:buNone/>
            </a:pPr>
            <a:r>
              <a:rPr lang="en-US" sz="2000" b="1" dirty="0" smtClean="0">
                <a:solidFill>
                  <a:schemeClr val="accent1">
                    <a:lumMod val="75000"/>
                  </a:schemeClr>
                </a:solidFill>
              </a:rPr>
              <a:t>    </a:t>
            </a:r>
            <a:r>
              <a:rPr lang="en-US" sz="2000" b="1" dirty="0" smtClean="0">
                <a:solidFill>
                  <a:schemeClr val="accent2">
                    <a:lumMod val="75000"/>
                  </a:schemeClr>
                </a:solidFill>
              </a:rPr>
              <a:t>&lt;/welcome-file-list&gt;</a:t>
            </a:r>
          </a:p>
          <a:p>
            <a:pPr marL="0" indent="0">
              <a:buNone/>
            </a:pPr>
            <a:r>
              <a:rPr lang="en-US" sz="2000" b="1" dirty="0" smtClean="0"/>
              <a:t>&lt;/web-app&gt;</a:t>
            </a:r>
            <a:endParaRPr lang="ru-RU" sz="2000" b="1" dirty="0"/>
          </a:p>
        </p:txBody>
      </p:sp>
    </p:spTree>
    <p:extLst>
      <p:ext uri="{BB962C8B-B14F-4D97-AF65-F5344CB8AC3E}">
        <p14:creationId xmlns:p14="http://schemas.microsoft.com/office/powerpoint/2010/main" val="117516507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Что описывается в </a:t>
            </a:r>
            <a:r>
              <a:rPr lang="en-US" dirty="0"/>
              <a:t>web.xml?</a:t>
            </a:r>
          </a:p>
        </p:txBody>
      </p:sp>
      <p:sp>
        <p:nvSpPr>
          <p:cNvPr id="5" name="Rectangle 3"/>
          <p:cNvSpPr>
            <a:spLocks noGrp="1" noChangeArrowheads="1"/>
          </p:cNvSpPr>
          <p:nvPr>
            <p:ph idx="4294967295"/>
          </p:nvPr>
        </p:nvSpPr>
        <p:spPr>
          <a:xfrm>
            <a:off x="465827" y="1798608"/>
            <a:ext cx="8229600" cy="2126411"/>
          </a:xfrm>
          <a:prstGeom prst="rect">
            <a:avLst/>
          </a:prstGeom>
        </p:spPr>
        <p:txBody>
          <a:bodyPr/>
          <a:lstStyle/>
          <a:p>
            <a:pPr marL="0" indent="0" eaLnBrk="1" hangingPunct="1">
              <a:buNone/>
            </a:pPr>
            <a:endParaRPr lang="en-US" altLang="ru-RU" sz="2400" dirty="0">
              <a:solidFill>
                <a:srgbClr val="0000CC"/>
              </a:solidFill>
              <a:latin typeface="Arial" charset="0"/>
              <a:cs typeface="Arial" charset="0"/>
            </a:endParaRPr>
          </a:p>
          <a:p>
            <a:pPr marL="0" indent="0" eaLnBrk="1" hangingPunct="1">
              <a:buNone/>
            </a:pPr>
            <a:endParaRPr lang="en-US" altLang="ru-RU" sz="2400" dirty="0" smtClean="0">
              <a:solidFill>
                <a:srgbClr val="0000CC"/>
              </a:solidFill>
              <a:latin typeface="Arial" charset="0"/>
              <a:cs typeface="Arial" charset="0"/>
            </a:endParaRPr>
          </a:p>
        </p:txBody>
      </p:sp>
      <p:sp>
        <p:nvSpPr>
          <p:cNvPr id="7" name="Содержимое 2"/>
          <p:cNvSpPr txBox="1">
            <a:spLocks/>
          </p:cNvSpPr>
          <p:nvPr/>
        </p:nvSpPr>
        <p:spPr bwMode="auto">
          <a:xfrm>
            <a:off x="457200" y="1142984"/>
            <a:ext cx="8229600" cy="492922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a:ea typeface="+mn-ea"/>
                <a:cs typeface="Arial"/>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a:ea typeface="+mn-ea"/>
                <a:cs typeface="Arial"/>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3pPr>
            <a:lvl4pPr marL="16002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4pPr>
            <a:lvl5pPr marL="20574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ru-RU" sz="3200" b="0" i="0" u="none" strike="noStrike" kern="1200" cap="none" spc="0" normalizeH="0" baseline="0" noProof="0" smtClean="0">
                <a:ln>
                  <a:noFill/>
                </a:ln>
                <a:solidFill>
                  <a:sysClr val="windowText" lastClr="000000"/>
                </a:solidFill>
                <a:effectLst/>
                <a:uLnTx/>
                <a:uFillTx/>
                <a:latin typeface="Arial"/>
                <a:ea typeface="+mn-ea"/>
                <a:cs typeface="Arial"/>
              </a:rPr>
              <a:t>Сервлеты:</a:t>
            </a:r>
          </a:p>
          <a:p>
            <a:pPr marL="742950" marR="0" lvl="1" indent="-285750" algn="l" defTabSz="457200" rtl="0" eaLnBrk="0" fontAlgn="base" latinLnBrk="0" hangingPunct="0">
              <a:lnSpc>
                <a:spcPct val="100000"/>
              </a:lnSpc>
              <a:spcBef>
                <a:spcPct val="20000"/>
              </a:spcBef>
              <a:spcAft>
                <a:spcPct val="0"/>
              </a:spcAft>
              <a:buClrTx/>
              <a:buSzTx/>
              <a:buFont typeface="Arial" charset="0"/>
              <a:buChar char="•"/>
              <a:tabLst/>
              <a:defRPr/>
            </a:pPr>
            <a:r>
              <a:rPr kumimoji="0" lang="ru-RU" sz="2800" b="0" i="0" u="none" strike="noStrike" kern="1200" cap="none" spc="0" normalizeH="0" baseline="0" noProof="0" smtClean="0">
                <a:ln>
                  <a:noFill/>
                </a:ln>
                <a:solidFill>
                  <a:sysClr val="windowText" lastClr="000000"/>
                </a:solidFill>
                <a:effectLst/>
                <a:uLnTx/>
                <a:uFillTx/>
                <a:latin typeface="Arial"/>
                <a:ea typeface="+mn-ea"/>
                <a:cs typeface="Arial"/>
              </a:rPr>
              <a:t>Названия классов</a:t>
            </a:r>
          </a:p>
          <a:p>
            <a:pPr marL="742950" marR="0" lvl="1" indent="-285750" algn="l" defTabSz="457200" rtl="0" eaLnBrk="0" fontAlgn="base" latinLnBrk="0" hangingPunct="0">
              <a:lnSpc>
                <a:spcPct val="100000"/>
              </a:lnSpc>
              <a:spcBef>
                <a:spcPct val="20000"/>
              </a:spcBef>
              <a:spcAft>
                <a:spcPct val="0"/>
              </a:spcAft>
              <a:buClrTx/>
              <a:buSzTx/>
              <a:buFont typeface="Arial" charset="0"/>
              <a:buChar char="•"/>
              <a:tabLst/>
              <a:defRPr/>
            </a:pPr>
            <a:r>
              <a:rPr kumimoji="0" lang="ru-RU" sz="2800" b="0" i="0" u="none" strike="noStrike" kern="1200" cap="none" spc="0" normalizeH="0" baseline="0" noProof="0" smtClean="0">
                <a:ln>
                  <a:noFill/>
                </a:ln>
                <a:solidFill>
                  <a:sysClr val="windowText" lastClr="000000"/>
                </a:solidFill>
                <a:effectLst/>
                <a:uLnTx/>
                <a:uFillTx/>
                <a:latin typeface="Arial"/>
                <a:ea typeface="+mn-ea"/>
                <a:cs typeface="Arial"/>
              </a:rPr>
              <a:t>Соответствие </a:t>
            </a:r>
            <a:r>
              <a:rPr kumimoji="0" lang="en-US" sz="2800" b="0" i="0" u="none" strike="noStrike" kern="1200" cap="none" spc="0" normalizeH="0" baseline="0" noProof="0" smtClean="0">
                <a:ln>
                  <a:noFill/>
                </a:ln>
                <a:solidFill>
                  <a:sysClr val="windowText" lastClr="000000"/>
                </a:solidFill>
                <a:effectLst/>
                <a:uLnTx/>
                <a:uFillTx/>
                <a:latin typeface="Arial"/>
                <a:ea typeface="+mn-ea"/>
                <a:cs typeface="Arial"/>
              </a:rPr>
              <a:t>URL</a:t>
            </a:r>
            <a:r>
              <a:rPr kumimoji="0" lang="ru-RU" sz="2800" b="0" i="0" u="none" strike="noStrike" kern="1200" cap="none" spc="0" normalizeH="0" baseline="0" noProof="0" smtClean="0">
                <a:ln>
                  <a:noFill/>
                </a:ln>
                <a:solidFill>
                  <a:sysClr val="windowText" lastClr="000000"/>
                </a:solidFill>
                <a:effectLst/>
                <a:uLnTx/>
                <a:uFillTx/>
                <a:latin typeface="Arial"/>
                <a:ea typeface="+mn-ea"/>
                <a:cs typeface="Arial"/>
              </a:rPr>
              <a:t> </a:t>
            </a:r>
            <a:r>
              <a:rPr kumimoji="0" lang="en-US" sz="2800" b="0" i="0" u="none" strike="noStrike" kern="1200" cap="none" spc="0" normalizeH="0" baseline="0" noProof="0" smtClean="0">
                <a:ln>
                  <a:noFill/>
                </a:ln>
                <a:solidFill>
                  <a:sysClr val="windowText" lastClr="000000"/>
                </a:solidFill>
                <a:effectLst/>
                <a:uLnTx/>
                <a:uFillTx/>
                <a:latin typeface="Arial"/>
                <a:ea typeface="+mn-ea"/>
                <a:cs typeface="Arial"/>
              </a:rPr>
              <a:t>-</a:t>
            </a:r>
            <a:r>
              <a:rPr kumimoji="0" lang="ru-RU" sz="2800" b="0" i="0" u="none" strike="noStrike" kern="1200" cap="none" spc="0" normalizeH="0" baseline="0" noProof="0" smtClean="0">
                <a:ln>
                  <a:noFill/>
                </a:ln>
                <a:solidFill>
                  <a:sysClr val="windowText" lastClr="000000"/>
                </a:solidFill>
                <a:effectLst/>
                <a:uLnTx/>
                <a:uFillTx/>
                <a:latin typeface="Arial"/>
                <a:ea typeface="+mn-ea"/>
                <a:cs typeface="Arial"/>
              </a:rPr>
              <a:t> сервлет</a:t>
            </a:r>
          </a:p>
          <a:p>
            <a:pPr marL="742950" marR="0" lvl="1" indent="-285750" algn="l" defTabSz="457200" rtl="0" eaLnBrk="0" fontAlgn="base" latinLnBrk="0" hangingPunct="0">
              <a:lnSpc>
                <a:spcPct val="100000"/>
              </a:lnSpc>
              <a:spcBef>
                <a:spcPct val="20000"/>
              </a:spcBef>
              <a:spcAft>
                <a:spcPct val="0"/>
              </a:spcAft>
              <a:buClrTx/>
              <a:buSzTx/>
              <a:buFont typeface="Arial" charset="0"/>
              <a:buChar char="•"/>
              <a:tabLst/>
              <a:defRPr/>
            </a:pPr>
            <a:r>
              <a:rPr kumimoji="0" lang="ru-RU" sz="2800" b="0" i="0" u="none" strike="noStrike" kern="1200" cap="none" spc="0" normalizeH="0" baseline="0" noProof="0" smtClean="0">
                <a:ln>
                  <a:noFill/>
                </a:ln>
                <a:solidFill>
                  <a:sysClr val="windowText" lastClr="000000"/>
                </a:solidFill>
                <a:effectLst/>
                <a:uLnTx/>
                <a:uFillTx/>
                <a:latin typeface="Arial"/>
                <a:ea typeface="+mn-ea"/>
                <a:cs typeface="Arial"/>
              </a:rPr>
              <a:t>Параметры (</a:t>
            </a:r>
            <a:r>
              <a:rPr kumimoji="0" lang="en-US" sz="2800" b="0" i="0" u="none" strike="noStrike" kern="1200" cap="none" spc="0" normalizeH="0" baseline="0" noProof="0" smtClean="0">
                <a:ln>
                  <a:noFill/>
                </a:ln>
                <a:solidFill>
                  <a:sysClr val="windowText" lastClr="000000"/>
                </a:solidFill>
                <a:effectLst/>
                <a:uLnTx/>
                <a:uFillTx/>
                <a:latin typeface="Arial"/>
                <a:ea typeface="+mn-ea"/>
                <a:cs typeface="Arial"/>
              </a:rPr>
              <a:t>Servlet config</a:t>
            </a:r>
            <a:r>
              <a:rPr kumimoji="0" lang="ru-RU" sz="2800" b="0" i="0" u="none" strike="noStrike" kern="1200" cap="none" spc="0" normalizeH="0" baseline="0" noProof="0" smtClean="0">
                <a:ln>
                  <a:noFill/>
                </a:ln>
                <a:solidFill>
                  <a:sysClr val="windowText" lastClr="000000"/>
                </a:solidFill>
                <a:effectLst/>
                <a:uLnTx/>
                <a:uFillTx/>
                <a:latin typeface="Arial"/>
                <a:ea typeface="+mn-ea"/>
                <a:cs typeface="Arial"/>
              </a:rPr>
              <a:t>)</a:t>
            </a:r>
          </a:p>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ru-RU" sz="3200" b="0" i="0" u="none" strike="noStrike" kern="1200" cap="none" spc="0" normalizeH="0" baseline="0" noProof="0" smtClean="0">
                <a:ln>
                  <a:noFill/>
                </a:ln>
                <a:solidFill>
                  <a:sysClr val="windowText" lastClr="000000"/>
                </a:solidFill>
                <a:effectLst/>
                <a:uLnTx/>
                <a:uFillTx/>
                <a:latin typeface="Arial"/>
                <a:ea typeface="+mn-ea"/>
                <a:cs typeface="Arial"/>
              </a:rPr>
              <a:t>Страница по умолчанию</a:t>
            </a:r>
            <a:endParaRPr kumimoji="0" lang="en-US" sz="3200" b="0" i="0" u="none" strike="noStrike" kern="1200" cap="none" spc="0" normalizeH="0" baseline="0" noProof="0" smtClean="0">
              <a:ln>
                <a:noFill/>
              </a:ln>
              <a:solidFill>
                <a:sysClr val="windowText" lastClr="000000"/>
              </a:solidFill>
              <a:effectLst/>
              <a:uLnTx/>
              <a:uFillTx/>
              <a:latin typeface="Arial"/>
              <a:ea typeface="+mn-ea"/>
              <a:cs typeface="Arial"/>
            </a:endParaRPr>
          </a:p>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ru-RU" sz="3200" b="0" i="0" u="none" strike="noStrike" kern="1200" cap="none" spc="0" normalizeH="0" baseline="0" noProof="0" smtClean="0">
                <a:ln>
                  <a:noFill/>
                </a:ln>
                <a:solidFill>
                  <a:sysClr val="windowText" lastClr="000000"/>
                </a:solidFill>
                <a:effectLst/>
                <a:uLnTx/>
                <a:uFillTx/>
                <a:latin typeface="Arial"/>
                <a:ea typeface="+mn-ea"/>
                <a:cs typeface="Arial"/>
              </a:rPr>
              <a:t>Страница ошибки</a:t>
            </a:r>
          </a:p>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ru-RU" sz="3200" b="0" i="0" u="none" strike="noStrike" kern="1200" cap="none" spc="0" normalizeH="0" baseline="0" noProof="0" smtClean="0">
                <a:ln>
                  <a:noFill/>
                </a:ln>
                <a:solidFill>
                  <a:sysClr val="windowText" lastClr="000000"/>
                </a:solidFill>
                <a:effectLst/>
                <a:uLnTx/>
                <a:uFillTx/>
                <a:latin typeface="Arial"/>
                <a:ea typeface="+mn-ea"/>
                <a:cs typeface="Arial"/>
              </a:rPr>
              <a:t>Общие параметры для приложения</a:t>
            </a:r>
            <a:endParaRPr kumimoji="0" lang="ru-RU" sz="3200" b="0" i="0" u="none" strike="noStrike" kern="1200" cap="none" spc="0" normalizeH="0" baseline="0" noProof="0" dirty="0" smtClean="0">
              <a:ln>
                <a:noFill/>
              </a:ln>
              <a:solidFill>
                <a:sysClr val="windowText" lastClr="000000"/>
              </a:solidFill>
              <a:effectLst/>
              <a:uLnTx/>
              <a:uFillTx/>
              <a:latin typeface="Arial"/>
              <a:ea typeface="+mn-ea"/>
              <a:cs typeface="Arial"/>
            </a:endParaRPr>
          </a:p>
        </p:txBody>
      </p:sp>
    </p:spTree>
    <p:extLst>
      <p:ext uri="{BB962C8B-B14F-4D97-AF65-F5344CB8AC3E}">
        <p14:creationId xmlns:p14="http://schemas.microsoft.com/office/powerpoint/2010/main" val="2491452597"/>
      </p:ext>
    </p:extLst>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ServletContext</a:t>
            </a:r>
            <a:r>
              <a:rPr lang="ru-RU" dirty="0"/>
              <a:t> и </a:t>
            </a:r>
            <a:r>
              <a:rPr lang="en-US" dirty="0" err="1"/>
              <a:t>ServletConfig</a:t>
            </a:r>
            <a:endParaRPr lang="en-US" dirty="0"/>
          </a:p>
        </p:txBody>
      </p:sp>
      <p:sp>
        <p:nvSpPr>
          <p:cNvPr id="5" name="Rectangle 3"/>
          <p:cNvSpPr>
            <a:spLocks noGrp="1" noChangeArrowheads="1"/>
          </p:cNvSpPr>
          <p:nvPr>
            <p:ph idx="4294967295"/>
          </p:nvPr>
        </p:nvSpPr>
        <p:spPr>
          <a:xfrm>
            <a:off x="465827" y="1798608"/>
            <a:ext cx="8229600" cy="2126411"/>
          </a:xfrm>
          <a:prstGeom prst="rect">
            <a:avLst/>
          </a:prstGeom>
        </p:spPr>
        <p:txBody>
          <a:bodyPr/>
          <a:lstStyle/>
          <a:p>
            <a:pPr marL="0" indent="0" eaLnBrk="1" hangingPunct="1">
              <a:buNone/>
            </a:pPr>
            <a:endParaRPr lang="en-US" altLang="ru-RU" sz="2400" dirty="0">
              <a:solidFill>
                <a:srgbClr val="0000CC"/>
              </a:solidFill>
              <a:latin typeface="Arial" charset="0"/>
              <a:cs typeface="Arial" charset="0"/>
            </a:endParaRPr>
          </a:p>
          <a:p>
            <a:pPr marL="0" indent="0" eaLnBrk="1" hangingPunct="1">
              <a:buNone/>
            </a:pPr>
            <a:endParaRPr lang="en-US" altLang="ru-RU" sz="2400" dirty="0" smtClean="0">
              <a:solidFill>
                <a:srgbClr val="0000CC"/>
              </a:solidFill>
              <a:latin typeface="Arial" charset="0"/>
              <a:cs typeface="Arial" charset="0"/>
            </a:endParaRPr>
          </a:p>
        </p:txBody>
      </p:sp>
      <p:pic>
        <p:nvPicPr>
          <p:cNvPr id="7" name="Picture 2" descr="C:\anna\Students\servlet config hierarchy.png"/>
          <p:cNvPicPr>
            <a:picLocks noChangeAspect="1" noChangeArrowheads="1"/>
          </p:cNvPicPr>
          <p:nvPr/>
        </p:nvPicPr>
        <p:blipFill>
          <a:blip r:embed="rId3"/>
          <a:srcRect/>
          <a:stretch>
            <a:fillRect/>
          </a:stretch>
        </p:blipFill>
        <p:spPr bwMode="auto">
          <a:xfrm>
            <a:off x="1125276" y="1340768"/>
            <a:ext cx="6531088" cy="4453632"/>
          </a:xfrm>
          <a:prstGeom prst="rect">
            <a:avLst/>
          </a:prstGeom>
          <a:noFill/>
        </p:spPr>
      </p:pic>
    </p:spTree>
    <p:extLst>
      <p:ext uri="{BB962C8B-B14F-4D97-AF65-F5344CB8AC3E}">
        <p14:creationId xmlns:p14="http://schemas.microsoft.com/office/powerpoint/2010/main" val="1695237140"/>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3-х уровневая архитектура</a:t>
            </a:r>
            <a:endParaRPr lang="en-US" dirty="0"/>
          </a:p>
        </p:txBody>
      </p:sp>
      <p:grpSp>
        <p:nvGrpSpPr>
          <p:cNvPr id="74" name="Группа 73"/>
          <p:cNvGrpSpPr/>
          <p:nvPr/>
        </p:nvGrpSpPr>
        <p:grpSpPr>
          <a:xfrm>
            <a:off x="1143000" y="1268759"/>
            <a:ext cx="7860507" cy="4716038"/>
            <a:chOff x="1143000" y="1268759"/>
            <a:chExt cx="7860507" cy="4716038"/>
          </a:xfrm>
        </p:grpSpPr>
        <p:sp>
          <p:nvSpPr>
            <p:cNvPr id="75" name="Rounded Rectangle 4"/>
            <p:cNvSpPr/>
            <p:nvPr/>
          </p:nvSpPr>
          <p:spPr bwMode="auto">
            <a:xfrm>
              <a:off x="1143000" y="1412776"/>
              <a:ext cx="5143500" cy="1714500"/>
            </a:xfrm>
            <a:prstGeom prst="roundRect">
              <a:avLst/>
            </a:prstGeom>
            <a:gradFill rotWithShape="1">
              <a:gsLst>
                <a:gs pos="0">
                  <a:srgbClr val="00B0F0">
                    <a:alpha val="43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prstClr val="black"/>
                </a:solidFill>
                <a:effectLst/>
                <a:uLnTx/>
                <a:uFillTx/>
                <a:latin typeface="Arial"/>
                <a:ea typeface="+mn-ea"/>
                <a:cs typeface="+mn-cs"/>
              </a:endParaRPr>
            </a:p>
          </p:txBody>
        </p:sp>
        <p:sp>
          <p:nvSpPr>
            <p:cNvPr id="76" name="Rounded Rectangle 5"/>
            <p:cNvSpPr/>
            <p:nvPr/>
          </p:nvSpPr>
          <p:spPr bwMode="auto">
            <a:xfrm>
              <a:off x="3929058" y="1627079"/>
              <a:ext cx="2143140" cy="1214446"/>
            </a:xfrm>
            <a:prstGeom prst="roundRect">
              <a:avLst/>
            </a:prstGeom>
            <a:gradFill flip="none" rotWithShape="1">
              <a:gsLst>
                <a:gs pos="0">
                  <a:srgbClr val="F79646">
                    <a:lumMod val="60000"/>
                    <a:lumOff val="40000"/>
                  </a:srgbClr>
                </a:gs>
                <a:gs pos="80000">
                  <a:srgbClr val="9BBB59">
                    <a:shade val="93000"/>
                    <a:satMod val="130000"/>
                  </a:srgbClr>
                </a:gs>
                <a:gs pos="100000">
                  <a:srgbClr val="9BBB59">
                    <a:shade val="94000"/>
                    <a:satMod val="135000"/>
                  </a:srgbClr>
                </a:gs>
              </a:gsLst>
              <a:path path="circle">
                <a:fillToRect l="100000" t="100000"/>
              </a:path>
              <a:tileRect r="-100000" b="-100000"/>
            </a:gradFill>
            <a:ln w="9525" cap="flat" cmpd="sng" algn="ctr">
              <a:solidFill>
                <a:srgbClr val="9BBB59">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ru-RU" sz="1400" b="0" i="0" u="none" strike="noStrike" kern="0" cap="none" spc="0" normalizeH="0" baseline="0" noProof="0" dirty="0">
                  <a:ln>
                    <a:noFill/>
                  </a:ln>
                  <a:solidFill>
                    <a:prstClr val="black"/>
                  </a:solidFill>
                  <a:effectLst/>
                  <a:uLnTx/>
                  <a:uFillTx/>
                  <a:latin typeface="Arial"/>
                  <a:ea typeface="+mn-ea"/>
                  <a:cs typeface="+mn-cs"/>
                </a:rPr>
                <a:t>Браузер</a:t>
              </a:r>
            </a:p>
          </p:txBody>
        </p:sp>
        <p:sp>
          <p:nvSpPr>
            <p:cNvPr id="77" name="Rounded Rectangle 6"/>
            <p:cNvSpPr/>
            <p:nvPr/>
          </p:nvSpPr>
          <p:spPr bwMode="auto">
            <a:xfrm>
              <a:off x="1295376" y="1627079"/>
              <a:ext cx="2490806" cy="1214446"/>
            </a:xfrm>
            <a:prstGeom prst="roundRect">
              <a:avLst/>
            </a:prstGeom>
            <a:gradFill flip="none" rotWithShape="1">
              <a:gsLst>
                <a:gs pos="0">
                  <a:srgbClr val="99CCFF"/>
                </a:gs>
                <a:gs pos="80000">
                  <a:srgbClr val="9BBB59">
                    <a:shade val="93000"/>
                    <a:satMod val="130000"/>
                  </a:srgbClr>
                </a:gs>
                <a:gs pos="100000">
                  <a:srgbClr val="9BBB59">
                    <a:shade val="94000"/>
                    <a:satMod val="135000"/>
                  </a:srgbClr>
                </a:gs>
              </a:gsLst>
              <a:path path="circle">
                <a:fillToRect l="100000" t="100000"/>
              </a:path>
              <a:tileRect r="-100000" b="-100000"/>
            </a:gradFill>
            <a:ln w="9525" cap="flat" cmpd="sng" algn="ctr">
              <a:solidFill>
                <a:srgbClr val="9BBB59">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ru-RU" sz="1400" b="0" i="0" u="none" strike="noStrike" kern="0" cap="none" spc="0" normalizeH="0" baseline="0" noProof="0" dirty="0" smtClean="0">
                  <a:ln>
                    <a:noFill/>
                  </a:ln>
                  <a:solidFill>
                    <a:prstClr val="black"/>
                  </a:solidFill>
                  <a:effectLst/>
                  <a:uLnTx/>
                  <a:uFillTx/>
                  <a:latin typeface="Arial"/>
                  <a:ea typeface="+mn-ea"/>
                  <a:cs typeface="+mn-cs"/>
                </a:rPr>
                <a:t>Клиентское </a:t>
              </a:r>
            </a:p>
            <a:p>
              <a:pPr marL="0" marR="0" lvl="0" indent="0" defTabSz="457200" eaLnBrk="1" fontAlgn="auto" latinLnBrk="0" hangingPunct="1">
                <a:lnSpc>
                  <a:spcPct val="100000"/>
                </a:lnSpc>
                <a:spcBef>
                  <a:spcPts val="0"/>
                </a:spcBef>
                <a:spcAft>
                  <a:spcPts val="0"/>
                </a:spcAft>
                <a:buClrTx/>
                <a:buSzTx/>
                <a:buFontTx/>
                <a:buNone/>
                <a:tabLst/>
                <a:defRPr/>
              </a:pPr>
              <a:r>
                <a:rPr kumimoji="0" lang="ru-RU" sz="1400" b="0" i="0" u="none" strike="noStrike" kern="0" cap="none" spc="0" normalizeH="0" baseline="0" noProof="0" dirty="0" smtClean="0">
                  <a:ln>
                    <a:noFill/>
                  </a:ln>
                  <a:solidFill>
                    <a:prstClr val="black"/>
                  </a:solidFill>
                  <a:effectLst/>
                  <a:uLnTx/>
                  <a:uFillTx/>
                  <a:latin typeface="Arial"/>
                  <a:ea typeface="+mn-ea"/>
                  <a:cs typeface="+mn-cs"/>
                </a:rPr>
                <a:t>приложение</a:t>
              </a:r>
              <a:endParaRPr kumimoji="0" lang="ru-RU" sz="1400" b="0" i="0" u="none" strike="noStrike" kern="0" cap="none" spc="0" normalizeH="0" baseline="0" noProof="0" dirty="0">
                <a:ln>
                  <a:noFill/>
                </a:ln>
                <a:solidFill>
                  <a:prstClr val="black"/>
                </a:solidFill>
                <a:effectLst/>
                <a:uLnTx/>
                <a:uFillTx/>
                <a:latin typeface="Arial"/>
                <a:ea typeface="+mn-ea"/>
                <a:cs typeface="+mn-cs"/>
              </a:endParaRPr>
            </a:p>
          </p:txBody>
        </p:sp>
        <p:pic>
          <p:nvPicPr>
            <p:cNvPr id="78" name="Picture 7"/>
            <p:cNvPicPr>
              <a:picLocks noChangeAspect="1" noChangeArrowheads="1"/>
            </p:cNvPicPr>
            <p:nvPr/>
          </p:nvPicPr>
          <p:blipFill>
            <a:blip r:embed="rId3"/>
            <a:srcRect/>
            <a:stretch>
              <a:fillRect/>
            </a:stretch>
          </p:blipFill>
          <p:spPr bwMode="auto">
            <a:xfrm>
              <a:off x="4857750" y="1841401"/>
              <a:ext cx="1028700" cy="714375"/>
            </a:xfrm>
            <a:prstGeom prst="rect">
              <a:avLst/>
            </a:prstGeom>
            <a:noFill/>
            <a:ln w="25400" cap="flat" cmpd="sng" algn="ctr">
              <a:solidFill>
                <a:srgbClr val="1F497D">
                  <a:lumMod val="60000"/>
                  <a:lumOff val="40000"/>
                </a:srgbClr>
              </a:solidFill>
              <a:prstDash val="solid"/>
              <a:miter lim="800000"/>
              <a:headEnd/>
              <a:tailEnd/>
            </a:ln>
            <a:effectLst/>
          </p:spPr>
        </p:pic>
        <p:pic>
          <p:nvPicPr>
            <p:cNvPr id="79" name="Picture 10"/>
            <p:cNvPicPr>
              <a:picLocks noChangeAspect="1" noChangeArrowheads="1"/>
            </p:cNvPicPr>
            <p:nvPr/>
          </p:nvPicPr>
          <p:blipFill>
            <a:blip r:embed="rId4"/>
            <a:srcRect/>
            <a:stretch>
              <a:fillRect/>
            </a:stretch>
          </p:blipFill>
          <p:spPr bwMode="auto">
            <a:xfrm>
              <a:off x="2571750" y="1841401"/>
              <a:ext cx="1041400" cy="833438"/>
            </a:xfrm>
            <a:prstGeom prst="rect">
              <a:avLst/>
            </a:prstGeom>
            <a:noFill/>
            <a:ln w="25400" cap="flat" cmpd="sng" algn="ctr">
              <a:solidFill>
                <a:srgbClr val="4F81BD">
                  <a:lumMod val="50000"/>
                </a:srgbClr>
              </a:solidFill>
              <a:prstDash val="solid"/>
              <a:miter lim="800000"/>
              <a:headEnd/>
              <a:tailEnd/>
            </a:ln>
            <a:effectLst/>
          </p:spPr>
        </p:pic>
        <p:sp>
          <p:nvSpPr>
            <p:cNvPr id="80" name="Rounded Rectangle 9"/>
            <p:cNvSpPr/>
            <p:nvPr/>
          </p:nvSpPr>
          <p:spPr bwMode="auto">
            <a:xfrm>
              <a:off x="1143000" y="3198714"/>
              <a:ext cx="5143500" cy="1857375"/>
            </a:xfrm>
            <a:prstGeom prst="roundRect">
              <a:avLst/>
            </a:prstGeom>
            <a:gradFill rotWithShape="1">
              <a:gsLst>
                <a:gs pos="0">
                  <a:srgbClr val="C0504D">
                    <a:lumMod val="40000"/>
                    <a:lumOff val="6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prstClr val="black"/>
                </a:solidFill>
                <a:effectLst/>
                <a:uLnTx/>
                <a:uFillTx/>
                <a:latin typeface="Arial"/>
                <a:ea typeface="+mn-ea"/>
                <a:cs typeface="+mn-cs"/>
              </a:endParaRPr>
            </a:p>
          </p:txBody>
        </p:sp>
        <p:sp>
          <p:nvSpPr>
            <p:cNvPr id="81" name="Rounded Rectangle 10"/>
            <p:cNvSpPr/>
            <p:nvPr/>
          </p:nvSpPr>
          <p:spPr bwMode="auto">
            <a:xfrm>
              <a:off x="3000364" y="3270153"/>
              <a:ext cx="3071834" cy="785818"/>
            </a:xfrm>
            <a:prstGeom prst="roundRect">
              <a:avLst/>
            </a:prstGeom>
            <a:gradFill flip="none" rotWithShape="1">
              <a:gsLst>
                <a:gs pos="0">
                  <a:srgbClr val="4BACC6"/>
                </a:gs>
                <a:gs pos="80000">
                  <a:srgbClr val="9BBB59">
                    <a:shade val="93000"/>
                    <a:satMod val="130000"/>
                  </a:srgbClr>
                </a:gs>
                <a:gs pos="100000">
                  <a:srgbClr val="9BBB59">
                    <a:shade val="94000"/>
                    <a:satMod val="135000"/>
                  </a:srgbClr>
                </a:gs>
              </a:gsLst>
              <a:path path="circle">
                <a:fillToRect l="100000" t="100000"/>
              </a:path>
              <a:tileRect r="-100000" b="-100000"/>
            </a:gradFill>
            <a:ln w="9525" cap="flat" cmpd="sng" algn="ctr">
              <a:solidFill>
                <a:srgbClr val="9BBB59">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wrap="none" anchor="b"/>
            <a:lstStyle/>
            <a:p>
              <a:pPr marL="0" marR="0" lvl="0" indent="0" defTabSz="457200" eaLnBrk="1" fontAlgn="auto" latinLnBrk="0" hangingPunct="1">
                <a:lnSpc>
                  <a:spcPct val="100000"/>
                </a:lnSpc>
                <a:spcBef>
                  <a:spcPts val="0"/>
                </a:spcBef>
                <a:spcAft>
                  <a:spcPts val="0"/>
                </a:spcAft>
                <a:buClrTx/>
                <a:buSzTx/>
                <a:buFontTx/>
                <a:buNone/>
                <a:tabLst/>
                <a:defRPr/>
              </a:pPr>
              <a:r>
                <a:rPr kumimoji="0" lang="ru-RU" sz="1400" b="0" i="0" u="none" strike="noStrike" kern="0" cap="none" spc="0" normalizeH="0" baseline="0" noProof="0" dirty="0">
                  <a:ln>
                    <a:noFill/>
                  </a:ln>
                  <a:solidFill>
                    <a:prstClr val="black"/>
                  </a:solidFill>
                  <a:effectLst/>
                  <a:uLnTx/>
                  <a:uFillTx/>
                  <a:latin typeface="Arial"/>
                  <a:ea typeface="+mn-ea"/>
                  <a:cs typeface="+mn-cs"/>
                </a:rPr>
                <a:t>Контейнер</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Arial"/>
                  <a:ea typeface="+mn-ea"/>
                  <a:cs typeface="+mn-cs"/>
                </a:rPr>
                <a:t>Web</a:t>
              </a:r>
            </a:p>
            <a:p>
              <a:pPr marL="0" marR="0" lvl="0" indent="0" defTabSz="457200" eaLnBrk="1" fontAlgn="auto" latinLnBrk="0" hangingPunct="1">
                <a:lnSpc>
                  <a:spcPct val="100000"/>
                </a:lnSpc>
                <a:spcBef>
                  <a:spcPts val="0"/>
                </a:spcBef>
                <a:spcAft>
                  <a:spcPts val="0"/>
                </a:spcAft>
                <a:buClrTx/>
                <a:buSzTx/>
                <a:buFontTx/>
                <a:buNone/>
                <a:tabLst/>
                <a:defRPr/>
              </a:pPr>
              <a:r>
                <a:rPr kumimoji="0" lang="ru-RU" sz="1400" b="0" i="0" u="none" strike="noStrike" kern="0" cap="none" spc="0" normalizeH="0" baseline="0" noProof="0" dirty="0">
                  <a:ln>
                    <a:noFill/>
                  </a:ln>
                  <a:solidFill>
                    <a:prstClr val="black"/>
                  </a:solidFill>
                  <a:effectLst/>
                  <a:uLnTx/>
                  <a:uFillTx/>
                  <a:latin typeface="Arial"/>
                  <a:ea typeface="+mn-ea"/>
                  <a:cs typeface="+mn-cs"/>
                </a:rPr>
                <a:t>приложений</a:t>
              </a:r>
            </a:p>
          </p:txBody>
        </p:sp>
        <p:sp>
          <p:nvSpPr>
            <p:cNvPr id="82" name="Rounded Rectangle 11"/>
            <p:cNvSpPr/>
            <p:nvPr/>
          </p:nvSpPr>
          <p:spPr bwMode="auto">
            <a:xfrm>
              <a:off x="1295376" y="4127409"/>
              <a:ext cx="4776822" cy="785818"/>
            </a:xfrm>
            <a:prstGeom prst="roundRect">
              <a:avLst/>
            </a:prstGeom>
            <a:gradFill flip="none" rotWithShape="1">
              <a:gsLst>
                <a:gs pos="0">
                  <a:srgbClr val="00B0F0"/>
                </a:gs>
                <a:gs pos="80000">
                  <a:srgbClr val="9BBB59">
                    <a:shade val="93000"/>
                    <a:satMod val="130000"/>
                  </a:srgbClr>
                </a:gs>
                <a:gs pos="100000">
                  <a:srgbClr val="9BBB59">
                    <a:shade val="94000"/>
                    <a:satMod val="135000"/>
                  </a:srgbClr>
                </a:gs>
              </a:gsLst>
              <a:path path="circle">
                <a:fillToRect l="100000" t="100000"/>
              </a:path>
              <a:tileRect r="-100000" b="-100000"/>
            </a:gradFill>
            <a:ln w="9525" cap="flat" cmpd="sng" algn="ctr">
              <a:solidFill>
                <a:srgbClr val="9BBB59">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ru-RU" sz="1400" b="0" i="0" u="none" strike="noStrike" kern="0" cap="none" spc="0" normalizeH="0" baseline="0" noProof="0" dirty="0">
                  <a:ln>
                    <a:noFill/>
                  </a:ln>
                  <a:solidFill>
                    <a:prstClr val="black"/>
                  </a:solidFill>
                  <a:effectLst/>
                  <a:uLnTx/>
                  <a:uFillTx/>
                  <a:latin typeface="Arial"/>
                  <a:ea typeface="+mn-ea"/>
                  <a:cs typeface="+mn-cs"/>
                </a:rPr>
                <a:t>Контейнер</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prstClr val="black"/>
                  </a:solidFill>
                  <a:effectLst/>
                  <a:uLnTx/>
                  <a:uFillTx/>
                  <a:latin typeface="Arial"/>
                  <a:ea typeface="+mn-ea"/>
                  <a:cs typeface="+mn-cs"/>
                </a:rPr>
                <a:t>enterprise</a:t>
              </a:r>
              <a:endParaRPr kumimoji="0" lang="ru-RU" sz="1400" b="0" i="0" u="none" strike="noStrike" kern="0" cap="none" spc="0" normalizeH="0" baseline="0" noProof="0" dirty="0">
                <a:ln>
                  <a:noFill/>
                </a:ln>
                <a:solidFill>
                  <a:prstClr val="black"/>
                </a:solidFill>
                <a:effectLst/>
                <a:uLnTx/>
                <a:uFillTx/>
                <a:latin typeface="Arial"/>
                <a:ea typeface="+mn-ea"/>
                <a:cs typeface="+mn-cs"/>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ru-RU" sz="1400" b="0" i="0" u="none" strike="noStrike" kern="0" cap="none" spc="0" normalizeH="0" baseline="0" noProof="0" dirty="0">
                  <a:ln>
                    <a:noFill/>
                  </a:ln>
                  <a:solidFill>
                    <a:prstClr val="black"/>
                  </a:solidFill>
                  <a:effectLst/>
                  <a:uLnTx/>
                  <a:uFillTx/>
                  <a:latin typeface="Arial"/>
                  <a:ea typeface="+mn-ea"/>
                  <a:cs typeface="+mn-cs"/>
                </a:rPr>
                <a:t>приложений</a:t>
              </a:r>
            </a:p>
          </p:txBody>
        </p:sp>
        <p:grpSp>
          <p:nvGrpSpPr>
            <p:cNvPr id="83" name="Group 29"/>
            <p:cNvGrpSpPr/>
            <p:nvPr/>
          </p:nvGrpSpPr>
          <p:grpSpPr>
            <a:xfrm>
              <a:off x="4572000" y="3341591"/>
              <a:ext cx="500067" cy="642942"/>
              <a:chOff x="6572264" y="2000240"/>
              <a:chExt cx="428629" cy="714380"/>
            </a:xfrm>
            <a:gradFill>
              <a:gsLst>
                <a:gs pos="0">
                  <a:sysClr val="window" lastClr="FFFFFF">
                    <a:lumMod val="65000"/>
                  </a:sysClr>
                </a:gs>
                <a:gs pos="80000">
                  <a:srgbClr val="9BBB59">
                    <a:shade val="93000"/>
                    <a:satMod val="130000"/>
                  </a:srgbClr>
                </a:gs>
                <a:gs pos="100000">
                  <a:srgbClr val="9BBB59">
                    <a:shade val="94000"/>
                    <a:satMod val="135000"/>
                  </a:srgbClr>
                </a:gs>
              </a:gsLst>
              <a:lin ang="16200000" scaled="0"/>
            </a:gradFill>
          </p:grpSpPr>
          <p:sp>
            <p:nvSpPr>
              <p:cNvPr id="106" name="Rounded Rectangle 13"/>
              <p:cNvSpPr/>
              <p:nvPr/>
            </p:nvSpPr>
            <p:spPr bwMode="auto">
              <a:xfrm>
                <a:off x="6572265" y="2000240"/>
                <a:ext cx="428628" cy="714380"/>
              </a:xfrm>
              <a:prstGeom prst="roundRect">
                <a:avLst/>
              </a:prstGeom>
              <a:grpFill/>
              <a:ln w="9525" cap="flat" cmpd="sng" algn="ctr">
                <a:solidFill>
                  <a:sysClr val="windowText" lastClr="000000"/>
                </a:solidFill>
                <a:prstDash val="solid"/>
                <a:round/>
                <a:headEnd type="none" w="med" len="med"/>
                <a:tailEnd type="none" w="med" len="med"/>
              </a:ln>
              <a:effectLst/>
            </p:spPr>
            <p:txBody>
              <a:bodyPr wrap="none"/>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rPr>
                  <a:t>JSP</a:t>
                </a:r>
                <a:endParaRPr kumimoji="0" lang="ru-RU" sz="1000" b="1" i="0" u="none" strike="noStrike" kern="0" cap="none" spc="0" normalizeH="0" baseline="0" noProof="0" dirty="0">
                  <a:ln>
                    <a:noFill/>
                  </a:ln>
                  <a:solidFill>
                    <a:prstClr val="black"/>
                  </a:solidFill>
                  <a:effectLst/>
                  <a:uLnTx/>
                  <a:uFillTx/>
                </a:endParaRPr>
              </a:p>
            </p:txBody>
          </p:sp>
          <p:sp>
            <p:nvSpPr>
              <p:cNvPr id="107" name="Sun 14"/>
              <p:cNvSpPr/>
              <p:nvPr/>
            </p:nvSpPr>
            <p:spPr bwMode="auto">
              <a:xfrm>
                <a:off x="6572264" y="2285992"/>
                <a:ext cx="214314" cy="214314"/>
              </a:xfrm>
              <a:prstGeom prst="sun">
                <a:avLst/>
              </a:prstGeom>
              <a:grpFill/>
              <a:ln w="9525" cap="flat" cmpd="sng" algn="ctr">
                <a:solidFill>
                  <a:sysClr val="windowText" lastClr="000000"/>
                </a:solidFill>
                <a:prstDash val="solid"/>
                <a:round/>
                <a:headEnd type="none" w="med" len="med"/>
                <a:tailEnd type="none" w="med" len="med"/>
              </a:ln>
              <a:effec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prstClr val="black"/>
                  </a:solidFill>
                  <a:effectLst/>
                  <a:uLnTx/>
                  <a:uFillTx/>
                </a:endParaRPr>
              </a:p>
            </p:txBody>
          </p:sp>
          <p:sp>
            <p:nvSpPr>
              <p:cNvPr id="108" name="Sun 15"/>
              <p:cNvSpPr/>
              <p:nvPr/>
            </p:nvSpPr>
            <p:spPr bwMode="auto">
              <a:xfrm>
                <a:off x="6724662" y="2357430"/>
                <a:ext cx="276228" cy="295276"/>
              </a:xfrm>
              <a:prstGeom prst="sun">
                <a:avLst/>
              </a:prstGeom>
              <a:grpFill/>
              <a:ln w="9525" cap="flat" cmpd="sng" algn="ctr">
                <a:solidFill>
                  <a:sysClr val="windowText" lastClr="000000"/>
                </a:solidFill>
                <a:prstDash val="solid"/>
                <a:round/>
                <a:headEnd type="none" w="med" len="med"/>
                <a:tailEnd type="none" w="med" len="med"/>
              </a:ln>
              <a:effec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prstClr val="black"/>
                  </a:solidFill>
                  <a:effectLst/>
                  <a:uLnTx/>
                  <a:uFillTx/>
                </a:endParaRPr>
              </a:p>
            </p:txBody>
          </p:sp>
        </p:grpSp>
        <p:grpSp>
          <p:nvGrpSpPr>
            <p:cNvPr id="84" name="Group 43"/>
            <p:cNvGrpSpPr>
              <a:grpSpLocks/>
            </p:cNvGrpSpPr>
            <p:nvPr/>
          </p:nvGrpSpPr>
          <p:grpSpPr bwMode="auto">
            <a:xfrm>
              <a:off x="5214938" y="3341589"/>
              <a:ext cx="571500" cy="642937"/>
              <a:chOff x="7072330" y="2143116"/>
              <a:chExt cx="571504" cy="642942"/>
            </a:xfrm>
          </p:grpSpPr>
          <p:sp>
            <p:nvSpPr>
              <p:cNvPr id="102" name="Rounded Rectangle 17"/>
              <p:cNvSpPr/>
              <p:nvPr/>
            </p:nvSpPr>
            <p:spPr bwMode="auto">
              <a:xfrm>
                <a:off x="7072330" y="2143116"/>
                <a:ext cx="571504" cy="642942"/>
              </a:xfrm>
              <a:prstGeom prst="roundRect">
                <a:avLst/>
              </a:prstGeom>
              <a:gradFill>
                <a:gsLst>
                  <a:gs pos="0">
                    <a:sysClr val="window" lastClr="FFFFFF">
                      <a:lumMod val="65000"/>
                    </a:sysClr>
                  </a:gs>
                  <a:gs pos="80000">
                    <a:srgbClr val="9BBB59">
                      <a:shade val="93000"/>
                      <a:satMod val="130000"/>
                    </a:srgbClr>
                  </a:gs>
                  <a:gs pos="100000">
                    <a:srgbClr val="9BBB59">
                      <a:shade val="94000"/>
                      <a:satMod val="135000"/>
                    </a:srgbClr>
                  </a:gs>
                </a:gsLst>
                <a:lin ang="16200000" scaled="0"/>
              </a:gradFill>
              <a:ln w="9525" cap="flat" cmpd="sng" algn="ctr">
                <a:solidFill>
                  <a:sysClr val="windowText" lastClr="000000"/>
                </a:solidFill>
                <a:prstDash val="solid"/>
                <a:round/>
                <a:headEnd type="none" w="med" len="med"/>
                <a:tailEnd type="none" w="med" len="med"/>
              </a:ln>
              <a:effectLst/>
            </p:spPr>
            <p:txBody>
              <a:bodyPr wrap="none"/>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err="1">
                    <a:ln>
                      <a:noFill/>
                    </a:ln>
                    <a:solidFill>
                      <a:prstClr val="black"/>
                    </a:solidFill>
                    <a:effectLst/>
                    <a:uLnTx/>
                    <a:uFillTx/>
                  </a:rPr>
                  <a:t>Servlet</a:t>
                </a:r>
                <a:endParaRPr kumimoji="0" lang="ru-RU" sz="1000" b="1" i="0" u="none" strike="noStrike" kern="0" cap="none" spc="0" normalizeH="0" baseline="0" noProof="0" dirty="0">
                  <a:ln>
                    <a:noFill/>
                  </a:ln>
                  <a:solidFill>
                    <a:prstClr val="black"/>
                  </a:solidFill>
                  <a:effectLst/>
                  <a:uLnTx/>
                  <a:uFillTx/>
                </a:endParaRPr>
              </a:p>
            </p:txBody>
          </p:sp>
          <p:grpSp>
            <p:nvGrpSpPr>
              <p:cNvPr id="103" name="Group 42"/>
              <p:cNvGrpSpPr/>
              <p:nvPr/>
            </p:nvGrpSpPr>
            <p:grpSpPr>
              <a:xfrm>
                <a:off x="7143768" y="2357430"/>
                <a:ext cx="428628" cy="428628"/>
                <a:chOff x="7143768" y="2357430"/>
                <a:chExt cx="285752" cy="428628"/>
              </a:xfrm>
              <a:gradFill flip="none" rotWithShape="1">
                <a:gsLst>
                  <a:gs pos="0">
                    <a:srgbClr val="FF0000"/>
                  </a:gs>
                  <a:gs pos="80000">
                    <a:srgbClr val="9BBB59">
                      <a:shade val="93000"/>
                      <a:satMod val="130000"/>
                    </a:srgbClr>
                  </a:gs>
                  <a:gs pos="100000">
                    <a:srgbClr val="9BBB59">
                      <a:shade val="94000"/>
                      <a:satMod val="135000"/>
                    </a:srgbClr>
                  </a:gs>
                </a:gsLst>
                <a:lin ang="13500000" scaled="1"/>
                <a:tileRect/>
              </a:gradFill>
            </p:grpSpPr>
            <p:sp>
              <p:nvSpPr>
                <p:cNvPr id="104" name="Circular Arrow 19"/>
                <p:cNvSpPr/>
                <p:nvPr/>
              </p:nvSpPr>
              <p:spPr bwMode="auto">
                <a:xfrm>
                  <a:off x="7143768" y="2357430"/>
                  <a:ext cx="285752" cy="428628"/>
                </a:xfrm>
                <a:prstGeom prst="circularArrow">
                  <a:avLst/>
                </a:prstGeom>
                <a:grpFill/>
                <a:ln w="9525" cap="flat" cmpd="sng" algn="ctr">
                  <a:solidFill>
                    <a:sysClr val="windowText" lastClr="000000"/>
                  </a:solidFill>
                  <a:prstDash val="solid"/>
                  <a:round/>
                  <a:headEnd type="none" w="med" len="med"/>
                  <a:tailEnd type="none" w="med" len="med"/>
                </a:ln>
                <a:effec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prstClr val="black"/>
                    </a:solidFill>
                    <a:effectLst/>
                    <a:uLnTx/>
                    <a:uFillTx/>
                  </a:endParaRPr>
                </a:p>
              </p:txBody>
            </p:sp>
            <p:sp>
              <p:nvSpPr>
                <p:cNvPr id="105" name="Circular Arrow 20"/>
                <p:cNvSpPr/>
                <p:nvPr/>
              </p:nvSpPr>
              <p:spPr bwMode="auto">
                <a:xfrm rot="10800000">
                  <a:off x="7143768" y="2357430"/>
                  <a:ext cx="285752" cy="428628"/>
                </a:xfrm>
                <a:prstGeom prst="circularArrow">
                  <a:avLst/>
                </a:prstGeom>
                <a:grpFill/>
                <a:ln w="9525" cap="flat" cmpd="sng" algn="ctr">
                  <a:solidFill>
                    <a:sysClr val="windowText" lastClr="000000"/>
                  </a:solidFill>
                  <a:prstDash val="solid"/>
                  <a:round/>
                  <a:headEnd type="none" w="med" len="med"/>
                  <a:tailEnd type="none" w="med" len="med"/>
                </a:ln>
                <a:effec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prstClr val="black"/>
                    </a:solidFill>
                    <a:effectLst/>
                    <a:uLnTx/>
                    <a:uFillTx/>
                  </a:endParaRPr>
                </a:p>
              </p:txBody>
            </p:sp>
          </p:grpSp>
        </p:grpSp>
        <p:sp>
          <p:nvSpPr>
            <p:cNvPr id="85" name="Rounded Rectangle 21"/>
            <p:cNvSpPr>
              <a:spLocks noChangeArrowheads="1"/>
            </p:cNvSpPr>
            <p:nvPr/>
          </p:nvSpPr>
          <p:spPr bwMode="auto">
            <a:xfrm>
              <a:off x="3214688" y="4198839"/>
              <a:ext cx="500062" cy="642937"/>
            </a:xfrm>
            <a:prstGeom prst="roundRect">
              <a:avLst>
                <a:gd name="adj" fmla="val 16667"/>
              </a:avLst>
            </a:prstGeom>
            <a:solidFill>
              <a:sysClr val="window" lastClr="FFFFFF"/>
            </a:solidFill>
            <a:ln w="9525" algn="ctr">
              <a:solidFill>
                <a:sysClr val="windowText" lastClr="000000"/>
              </a:solidFill>
              <a:round/>
              <a:headEnd/>
              <a:tailEnd/>
            </a:ln>
          </p:spPr>
          <p:txBody>
            <a:bodyPr wrap="none"/>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defRPr>
              </a:lvl9p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prstClr val="black"/>
                  </a:solidFill>
                  <a:effectLst/>
                  <a:uLnTx/>
                  <a:uFillTx/>
                  <a:latin typeface="Tahoma" panose="020B0604030504040204" pitchFamily="34" charset="0"/>
                </a:rPr>
                <a:t>EJB</a:t>
              </a:r>
              <a:endParaRPr kumimoji="0" lang="ru-RU" sz="1000" b="1" i="0" u="none" strike="noStrike" kern="0" cap="none" spc="0" normalizeH="0" baseline="0" noProof="0">
                <a:ln>
                  <a:noFill/>
                </a:ln>
                <a:solidFill>
                  <a:prstClr val="black"/>
                </a:solidFill>
                <a:effectLst/>
                <a:uLnTx/>
                <a:uFillTx/>
                <a:latin typeface="Tahoma" panose="020B0604030504040204" pitchFamily="34" charset="0"/>
              </a:endParaRPr>
            </a:p>
          </p:txBody>
        </p:sp>
        <p:cxnSp>
          <p:nvCxnSpPr>
            <p:cNvPr id="86" name="Curved Connector 22"/>
            <p:cNvCxnSpPr/>
            <p:nvPr/>
          </p:nvCxnSpPr>
          <p:spPr bwMode="auto">
            <a:xfrm rot="10800000" flipV="1">
              <a:off x="1295400" y="2233514"/>
              <a:ext cx="1588" cy="2287587"/>
            </a:xfrm>
            <a:prstGeom prst="curvedConnector3">
              <a:avLst>
                <a:gd name="adj1" fmla="val 65166582"/>
              </a:avLst>
            </a:prstGeom>
            <a:solidFill>
              <a:srgbClr val="4F81BD"/>
            </a:solidFill>
            <a:ln w="60325" cap="flat" cmpd="sng" algn="ctr">
              <a:solidFill>
                <a:sysClr val="windowText" lastClr="000000">
                  <a:lumMod val="65000"/>
                  <a:lumOff val="35000"/>
                </a:sysClr>
              </a:solidFill>
              <a:prstDash val="solid"/>
              <a:round/>
              <a:headEnd type="arrow"/>
              <a:tailEnd type="arrow"/>
            </a:ln>
            <a:effectLst/>
          </p:spPr>
        </p:cxnSp>
        <p:cxnSp>
          <p:nvCxnSpPr>
            <p:cNvPr id="87" name="Curved Connector 23"/>
            <p:cNvCxnSpPr/>
            <p:nvPr/>
          </p:nvCxnSpPr>
          <p:spPr bwMode="auto">
            <a:xfrm rot="10800000" flipV="1">
              <a:off x="2071688" y="3663851"/>
              <a:ext cx="928687" cy="463550"/>
            </a:xfrm>
            <a:prstGeom prst="curvedConnector3">
              <a:avLst>
                <a:gd name="adj1" fmla="val 99760"/>
              </a:avLst>
            </a:prstGeom>
            <a:solidFill>
              <a:srgbClr val="4F81BD"/>
            </a:solidFill>
            <a:ln w="60325" cap="flat" cmpd="sng" algn="ctr">
              <a:solidFill>
                <a:sysClr val="windowText" lastClr="000000">
                  <a:lumMod val="65000"/>
                  <a:lumOff val="35000"/>
                </a:sysClr>
              </a:solidFill>
              <a:prstDash val="solid"/>
              <a:round/>
              <a:headEnd type="arrow"/>
              <a:tailEnd type="arrow"/>
            </a:ln>
            <a:effectLst/>
          </p:spPr>
        </p:cxnSp>
        <p:cxnSp>
          <p:nvCxnSpPr>
            <p:cNvPr id="88" name="Curved Connector 24"/>
            <p:cNvCxnSpPr/>
            <p:nvPr/>
          </p:nvCxnSpPr>
          <p:spPr bwMode="auto">
            <a:xfrm rot="5400000">
              <a:off x="3965575" y="3090764"/>
              <a:ext cx="642937" cy="1588"/>
            </a:xfrm>
            <a:prstGeom prst="curvedConnector3">
              <a:avLst>
                <a:gd name="adj1" fmla="val 50000"/>
              </a:avLst>
            </a:prstGeom>
            <a:solidFill>
              <a:srgbClr val="4F81BD"/>
            </a:solidFill>
            <a:ln w="60325" cap="flat" cmpd="sng" algn="ctr">
              <a:solidFill>
                <a:sysClr val="windowText" lastClr="000000">
                  <a:lumMod val="65000"/>
                  <a:lumOff val="35000"/>
                </a:sysClr>
              </a:solidFill>
              <a:prstDash val="solid"/>
              <a:round/>
              <a:headEnd type="arrow"/>
              <a:tailEnd type="arrow"/>
            </a:ln>
            <a:effectLst/>
          </p:spPr>
        </p:cxnSp>
        <p:sp>
          <p:nvSpPr>
            <p:cNvPr id="89" name="Flowchart: Magnetic Disk 25"/>
            <p:cNvSpPr/>
            <p:nvPr/>
          </p:nvSpPr>
          <p:spPr bwMode="auto">
            <a:xfrm>
              <a:off x="3143240" y="5198979"/>
              <a:ext cx="1000132" cy="785818"/>
            </a:xfrm>
            <a:prstGeom prst="flowChartMagneticDisk">
              <a:avLst/>
            </a:prstGeom>
            <a:gradFill flip="none" rotWithShape="1">
              <a:gsLst>
                <a:gs pos="0">
                  <a:srgbClr val="9BBB59"/>
                </a:gs>
                <a:gs pos="80000">
                  <a:srgbClr val="C0504D">
                    <a:lumMod val="20000"/>
                    <a:lumOff val="80000"/>
                  </a:srgbClr>
                </a:gs>
                <a:gs pos="100000">
                  <a:srgbClr val="F79646">
                    <a:lumMod val="60000"/>
                    <a:lumOff val="40000"/>
                  </a:srgbClr>
                </a:gs>
              </a:gsLst>
              <a:path path="circle">
                <a:fillToRect l="100000" t="100000"/>
              </a:path>
              <a:tileRect r="-100000" b="-100000"/>
            </a:gradFill>
            <a:ln w="19050" cap="flat" cmpd="sng" algn="ctr">
              <a:solidFill>
                <a:srgbClr val="FFC000"/>
              </a:solidFill>
              <a:prstDash val="solid"/>
              <a:round/>
              <a:headEnd type="none" w="med" len="med"/>
              <a:tailEnd type="none" w="med" len="med"/>
            </a:ln>
            <a:effectLst>
              <a:innerShdw blurRad="63500" dist="50800">
                <a:prstClr val="black">
                  <a:alpha val="50000"/>
                </a:prstClr>
              </a:innerShdw>
            </a:effectLst>
            <a:scene3d>
              <a:camera prst="orthographicFront"/>
              <a:lightRig rig="soft" dir="t"/>
            </a:scene3d>
            <a:sp3d>
              <a:bevelT/>
              <a:bevelB w="165100" prst="coolSlant"/>
            </a:sp3d>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Database</a:t>
              </a:r>
              <a:endParaRPr kumimoji="0" lang="ru-RU" sz="1600" b="0" i="0" u="none" strike="noStrike" kern="0" cap="none" spc="0" normalizeH="0" baseline="0" noProof="0" dirty="0">
                <a:ln>
                  <a:noFill/>
                </a:ln>
                <a:solidFill>
                  <a:prstClr val="black"/>
                </a:solidFill>
                <a:effectLst/>
                <a:uLnTx/>
                <a:uFillTx/>
              </a:endParaRPr>
            </a:p>
          </p:txBody>
        </p:sp>
        <p:cxnSp>
          <p:nvCxnSpPr>
            <p:cNvPr id="90" name="Curved Connector 26"/>
            <p:cNvCxnSpPr/>
            <p:nvPr/>
          </p:nvCxnSpPr>
          <p:spPr bwMode="auto">
            <a:xfrm rot="5400000">
              <a:off x="3322638" y="5162451"/>
              <a:ext cx="642938" cy="1587"/>
            </a:xfrm>
            <a:prstGeom prst="curvedConnector3">
              <a:avLst>
                <a:gd name="adj1" fmla="val 50000"/>
              </a:avLst>
            </a:prstGeom>
            <a:solidFill>
              <a:srgbClr val="4F81BD"/>
            </a:solidFill>
            <a:ln w="60325" cap="flat" cmpd="sng" algn="ctr">
              <a:solidFill>
                <a:sysClr val="windowText" lastClr="000000">
                  <a:lumMod val="65000"/>
                  <a:lumOff val="35000"/>
                </a:sysClr>
              </a:solidFill>
              <a:prstDash val="solid"/>
              <a:round/>
              <a:headEnd type="arrow"/>
              <a:tailEnd type="arrow"/>
            </a:ln>
            <a:effectLst/>
          </p:spPr>
        </p:cxnSp>
        <p:pic>
          <p:nvPicPr>
            <p:cNvPr id="91" name="Picture 14" descr="http://mail.google.com/mail/?attid=0.2&amp;disp=emb&amp;view=att&amp;th=11e0c1755b88e65c"/>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84575" y="4663976"/>
              <a:ext cx="2540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 name="Rounded Rectangle 28"/>
            <p:cNvSpPr>
              <a:spLocks noChangeArrowheads="1"/>
            </p:cNvSpPr>
            <p:nvPr/>
          </p:nvSpPr>
          <p:spPr bwMode="auto">
            <a:xfrm>
              <a:off x="4060825" y="4203601"/>
              <a:ext cx="500063" cy="642938"/>
            </a:xfrm>
            <a:prstGeom prst="roundRect">
              <a:avLst>
                <a:gd name="adj" fmla="val 16667"/>
              </a:avLst>
            </a:prstGeom>
            <a:solidFill>
              <a:sysClr val="window" lastClr="FFFFFF"/>
            </a:solidFill>
            <a:ln w="9525" algn="ctr">
              <a:solidFill>
                <a:sysClr val="windowText" lastClr="000000"/>
              </a:solidFill>
              <a:round/>
              <a:headEnd/>
              <a:tailEnd/>
            </a:ln>
          </p:spPr>
          <p:txBody>
            <a:bodyPr wrap="none"/>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defRPr>
              </a:lvl9p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prstClr val="black"/>
                  </a:solidFill>
                  <a:effectLst/>
                  <a:uLnTx/>
                  <a:uFillTx/>
                  <a:latin typeface="Tahoma" panose="020B0604030504040204" pitchFamily="34" charset="0"/>
                </a:rPr>
                <a:t>EJB</a:t>
              </a:r>
              <a:endParaRPr kumimoji="0" lang="ru-RU" sz="1000" b="1" i="0" u="none" strike="noStrike" kern="0" cap="none" spc="0" normalizeH="0" baseline="0" noProof="0">
                <a:ln>
                  <a:noFill/>
                </a:ln>
                <a:solidFill>
                  <a:prstClr val="black"/>
                </a:solidFill>
                <a:effectLst/>
                <a:uLnTx/>
                <a:uFillTx/>
                <a:latin typeface="Tahoma" panose="020B0604030504040204" pitchFamily="34" charset="0"/>
              </a:endParaRPr>
            </a:p>
          </p:txBody>
        </p:sp>
        <p:pic>
          <p:nvPicPr>
            <p:cNvPr id="93" name="Picture 14" descr="http://mail.google.com/mail/?attid=0.2&amp;disp=emb&amp;view=att&amp;th=11e0c1755b88e65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30713" y="4668739"/>
              <a:ext cx="254000"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 name="Rounded Rectangle 30"/>
            <p:cNvSpPr>
              <a:spLocks noChangeArrowheads="1"/>
            </p:cNvSpPr>
            <p:nvPr/>
          </p:nvSpPr>
          <p:spPr bwMode="auto">
            <a:xfrm>
              <a:off x="4891088" y="4194076"/>
              <a:ext cx="500062" cy="642938"/>
            </a:xfrm>
            <a:prstGeom prst="roundRect">
              <a:avLst>
                <a:gd name="adj" fmla="val 16667"/>
              </a:avLst>
            </a:prstGeom>
            <a:solidFill>
              <a:sysClr val="window" lastClr="FFFFFF"/>
            </a:solidFill>
            <a:ln w="9525" algn="ctr">
              <a:solidFill>
                <a:sysClr val="windowText" lastClr="000000"/>
              </a:solidFill>
              <a:round/>
              <a:headEnd/>
              <a:tailEnd/>
            </a:ln>
          </p:spPr>
          <p:txBody>
            <a:bodyPr wrap="none"/>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defRPr>
              </a:lvl9p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prstClr val="black"/>
                  </a:solidFill>
                  <a:effectLst/>
                  <a:uLnTx/>
                  <a:uFillTx/>
                  <a:latin typeface="Tahoma" panose="020B0604030504040204" pitchFamily="34" charset="0"/>
                </a:rPr>
                <a:t>EJB</a:t>
              </a:r>
              <a:endParaRPr kumimoji="0" lang="ru-RU" sz="1000" b="1" i="0" u="none" strike="noStrike" kern="0" cap="none" spc="0" normalizeH="0" baseline="0" noProof="0">
                <a:ln>
                  <a:noFill/>
                </a:ln>
                <a:solidFill>
                  <a:prstClr val="black"/>
                </a:solidFill>
                <a:effectLst/>
                <a:uLnTx/>
                <a:uFillTx/>
                <a:latin typeface="Tahoma" panose="020B0604030504040204" pitchFamily="34" charset="0"/>
              </a:endParaRPr>
            </a:p>
          </p:txBody>
        </p:sp>
        <p:pic>
          <p:nvPicPr>
            <p:cNvPr id="95" name="Picture 14" descr="http://mail.google.com/mail/?attid=0.2&amp;disp=emb&amp;view=att&amp;th=11e0c1755b88e65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60975" y="4657626"/>
              <a:ext cx="254000"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 name="Line Callout 2 (No Border) 32"/>
            <p:cNvSpPr>
              <a:spLocks/>
            </p:cNvSpPr>
            <p:nvPr/>
          </p:nvSpPr>
          <p:spPr bwMode="auto">
            <a:xfrm>
              <a:off x="6915150" y="1709639"/>
              <a:ext cx="1273175" cy="452437"/>
            </a:xfrm>
            <a:prstGeom prst="callout2">
              <a:avLst>
                <a:gd name="adj1" fmla="val 62935"/>
                <a:gd name="adj2" fmla="val 15634"/>
                <a:gd name="adj3" fmla="val 102472"/>
                <a:gd name="adj4" fmla="val -19972"/>
                <a:gd name="adj5" fmla="val 112500"/>
                <a:gd name="adj6" fmla="val -46667"/>
              </a:avLst>
            </a:prstGeom>
            <a:solidFill>
              <a:srgbClr val="FFFFFF"/>
            </a:solidFill>
            <a:ln w="9525" algn="ctr">
              <a:solidFill>
                <a:sysClr val="windowText" lastClr="000000"/>
              </a:solidFill>
              <a:round/>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defRPr>
              </a:lvl9pPr>
            </a:lstStyle>
            <a:p>
              <a:pPr marL="0" marR="0" lvl="0" indent="0" defTabSz="457200" eaLnBrk="1" fontAlgn="auto" latinLnBrk="0" hangingPunct="1">
                <a:lnSpc>
                  <a:spcPct val="100000"/>
                </a:lnSpc>
                <a:spcBef>
                  <a:spcPts val="0"/>
                </a:spcBef>
                <a:spcAft>
                  <a:spcPts val="0"/>
                </a:spcAft>
                <a:buClrTx/>
                <a:buSzTx/>
                <a:buFontTx/>
                <a:buNone/>
                <a:tabLst/>
                <a:defRPr/>
              </a:pPr>
              <a:r>
                <a:rPr kumimoji="0" lang="ru-RU" sz="1800" b="0" i="0" u="none" strike="noStrike" kern="0" cap="none" spc="0" normalizeH="0" baseline="0" noProof="0" dirty="0">
                  <a:ln>
                    <a:noFill/>
                  </a:ln>
                  <a:solidFill>
                    <a:prstClr val="black"/>
                  </a:solidFill>
                  <a:effectLst/>
                  <a:uLnTx/>
                  <a:uFillTx/>
                  <a:latin typeface="Tahoma" panose="020B0604030504040204" pitchFamily="34" charset="0"/>
                </a:rPr>
                <a:t>Клиент</a:t>
              </a:r>
            </a:p>
          </p:txBody>
        </p:sp>
        <p:sp>
          <p:nvSpPr>
            <p:cNvPr id="97" name="Line Callout 2 (No Border) 33"/>
            <p:cNvSpPr>
              <a:spLocks/>
            </p:cNvSpPr>
            <p:nvPr/>
          </p:nvSpPr>
          <p:spPr bwMode="auto">
            <a:xfrm>
              <a:off x="7015163" y="3645024"/>
              <a:ext cx="1571625" cy="452437"/>
            </a:xfrm>
            <a:prstGeom prst="callout2">
              <a:avLst>
                <a:gd name="adj1" fmla="val 83866"/>
                <a:gd name="adj2" fmla="val 880"/>
                <a:gd name="adj3" fmla="val 102472"/>
                <a:gd name="adj4" fmla="val -19972"/>
                <a:gd name="adj5" fmla="val 112500"/>
                <a:gd name="adj6" fmla="val -44662"/>
              </a:avLst>
            </a:prstGeom>
            <a:solidFill>
              <a:srgbClr val="FFFFFF"/>
            </a:solidFill>
            <a:ln w="9525" algn="ctr">
              <a:solidFill>
                <a:sysClr val="windowText" lastClr="000000"/>
              </a:solidFill>
              <a:round/>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defRPr>
              </a:lvl9pPr>
            </a:lstStyle>
            <a:p>
              <a:pPr marL="0" marR="0" lvl="0" indent="0" defTabSz="457200" eaLnBrk="1" fontAlgn="auto" latinLnBrk="0" hangingPunct="1">
                <a:lnSpc>
                  <a:spcPct val="100000"/>
                </a:lnSpc>
                <a:spcBef>
                  <a:spcPts val="0"/>
                </a:spcBef>
                <a:spcAft>
                  <a:spcPts val="0"/>
                </a:spcAft>
                <a:buClrTx/>
                <a:buSzTx/>
                <a:buFontTx/>
                <a:buNone/>
                <a:tabLst/>
                <a:defRPr/>
              </a:pPr>
              <a:r>
                <a:rPr kumimoji="0" lang="ru-RU" sz="1800" b="0" i="0" u="none" strike="noStrike" kern="0" cap="none" spc="0" normalizeH="0" baseline="0" noProof="0" dirty="0">
                  <a:ln>
                    <a:noFill/>
                  </a:ln>
                  <a:solidFill>
                    <a:prstClr val="black"/>
                  </a:solidFill>
                  <a:effectLst/>
                  <a:uLnTx/>
                  <a:uFillTx/>
                  <a:latin typeface="Tahoma" panose="020B0604030504040204" pitchFamily="34" charset="0"/>
                </a:rPr>
                <a:t>Сервер</a:t>
              </a:r>
            </a:p>
            <a:p>
              <a:pPr marL="0" marR="0" lvl="0" indent="0" defTabSz="457200" eaLnBrk="1" fontAlgn="auto" latinLnBrk="0" hangingPunct="1">
                <a:lnSpc>
                  <a:spcPct val="100000"/>
                </a:lnSpc>
                <a:spcBef>
                  <a:spcPts val="0"/>
                </a:spcBef>
                <a:spcAft>
                  <a:spcPts val="0"/>
                </a:spcAft>
                <a:buClrTx/>
                <a:buSzTx/>
                <a:buFontTx/>
                <a:buNone/>
                <a:tabLst/>
                <a:defRPr/>
              </a:pPr>
              <a:r>
                <a:rPr kumimoji="0" lang="ru-RU" sz="1800" b="0" i="0" u="none" strike="noStrike" kern="0" cap="none" spc="0" normalizeH="0" baseline="0" noProof="0" dirty="0">
                  <a:ln>
                    <a:noFill/>
                  </a:ln>
                  <a:solidFill>
                    <a:prstClr val="black"/>
                  </a:solidFill>
                  <a:effectLst/>
                  <a:uLnTx/>
                  <a:uFillTx/>
                  <a:latin typeface="Tahoma" panose="020B0604030504040204" pitchFamily="34" charset="0"/>
                </a:rPr>
                <a:t>приложений</a:t>
              </a:r>
            </a:p>
          </p:txBody>
        </p:sp>
        <p:grpSp>
          <p:nvGrpSpPr>
            <p:cNvPr id="98" name="Group 97"/>
            <p:cNvGrpSpPr/>
            <p:nvPr/>
          </p:nvGrpSpPr>
          <p:grpSpPr>
            <a:xfrm>
              <a:off x="3780950" y="1268759"/>
              <a:ext cx="5222557" cy="2930078"/>
              <a:chOff x="3780950" y="1268759"/>
              <a:chExt cx="5222557" cy="2930078"/>
            </a:xfrm>
          </p:grpSpPr>
          <p:sp>
            <p:nvSpPr>
              <p:cNvPr id="99" name="Oval 87"/>
              <p:cNvSpPr/>
              <p:nvPr/>
            </p:nvSpPr>
            <p:spPr>
              <a:xfrm rot="16200000">
                <a:off x="3611536" y="1438173"/>
                <a:ext cx="2930078" cy="2591249"/>
              </a:xfrm>
              <a:prstGeom prst="ellipse">
                <a:avLst/>
              </a:prstGeom>
              <a:noFill/>
              <a:ln w="76200" cap="flat" cmpd="sng" algn="ctr">
                <a:solidFill>
                  <a:srgbClr val="C0504D"/>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Arial"/>
                  <a:ea typeface="+mn-ea"/>
                  <a:cs typeface="+mn-cs"/>
                </a:endParaRPr>
              </a:p>
            </p:txBody>
          </p:sp>
          <p:cxnSp>
            <p:nvCxnSpPr>
              <p:cNvPr id="100" name="Straight Arrow Connector 89"/>
              <p:cNvCxnSpPr>
                <a:endCxn id="99" idx="4"/>
              </p:cNvCxnSpPr>
              <p:nvPr/>
            </p:nvCxnSpPr>
            <p:spPr>
              <a:xfrm flipH="1">
                <a:off x="6372200" y="2555776"/>
                <a:ext cx="1080120" cy="178021"/>
              </a:xfrm>
              <a:prstGeom prst="straightConnector1">
                <a:avLst/>
              </a:prstGeom>
              <a:noFill/>
              <a:ln w="53975" cap="flat" cmpd="sng" algn="ctr">
                <a:solidFill>
                  <a:srgbClr val="C0504D"/>
                </a:solidFill>
                <a:prstDash val="solid"/>
                <a:tailEnd type="arrow"/>
              </a:ln>
              <a:effectLst>
                <a:outerShdw blurRad="40000" dist="20000" dir="5400000" rotWithShape="0">
                  <a:srgbClr val="000000">
                    <a:alpha val="38000"/>
                  </a:srgbClr>
                </a:outerShdw>
              </a:effectLst>
            </p:spPr>
          </p:cxnSp>
          <p:sp>
            <p:nvSpPr>
              <p:cNvPr id="101" name="TextBox 100"/>
              <p:cNvSpPr txBox="1"/>
              <p:nvPr/>
            </p:nvSpPr>
            <p:spPr bwMode="auto">
              <a:xfrm>
                <a:off x="7020272" y="2203321"/>
                <a:ext cx="1983235" cy="769441"/>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marL="0" marR="0" lvl="0" indent="0" algn="ctr" defTabSz="457200" eaLnBrk="1" fontAlgn="auto" latinLnBrk="0" hangingPunct="1">
                  <a:lnSpc>
                    <a:spcPct val="100000"/>
                  </a:lnSpc>
                  <a:spcBef>
                    <a:spcPct val="20000"/>
                  </a:spcBef>
                  <a:spcAft>
                    <a:spcPts val="0"/>
                  </a:spcAft>
                  <a:buClrTx/>
                  <a:buSzTx/>
                  <a:buFont typeface="Arial" charset="0"/>
                  <a:buNone/>
                  <a:tabLst/>
                  <a:defRPr/>
                </a:pPr>
                <a:r>
                  <a:rPr kumimoji="0" lang="ru-RU" sz="2000" b="0" i="0" u="none" strike="noStrike" kern="0" cap="none" spc="0" normalizeH="0" baseline="0" noProof="0" dirty="0" smtClean="0">
                    <a:ln>
                      <a:noFill/>
                    </a:ln>
                    <a:solidFill>
                      <a:srgbClr val="C0504D"/>
                    </a:solidFill>
                    <a:effectLst/>
                    <a:uLnTx/>
                    <a:uFillTx/>
                    <a:latin typeface="Arial"/>
                    <a:cs typeface="Arial"/>
                  </a:rPr>
                  <a:t>Уровень </a:t>
                </a:r>
              </a:p>
              <a:p>
                <a:pPr marL="0" marR="0" lvl="0" indent="0" algn="ctr" defTabSz="457200" eaLnBrk="1" fontAlgn="auto" latinLnBrk="0" hangingPunct="1">
                  <a:lnSpc>
                    <a:spcPct val="100000"/>
                  </a:lnSpc>
                  <a:spcBef>
                    <a:spcPct val="20000"/>
                  </a:spcBef>
                  <a:spcAft>
                    <a:spcPts val="0"/>
                  </a:spcAft>
                  <a:buClrTx/>
                  <a:buSzTx/>
                  <a:buFont typeface="Arial" charset="0"/>
                  <a:buNone/>
                  <a:tabLst/>
                  <a:defRPr/>
                </a:pPr>
                <a:r>
                  <a:rPr kumimoji="0" lang="ru-RU" sz="2000" b="0" i="0" u="none" strike="noStrike" kern="0" cap="none" spc="0" normalizeH="0" baseline="0" noProof="0" dirty="0" smtClean="0">
                    <a:ln>
                      <a:noFill/>
                    </a:ln>
                    <a:solidFill>
                      <a:srgbClr val="C0504D"/>
                    </a:solidFill>
                    <a:effectLst/>
                    <a:uLnTx/>
                    <a:uFillTx/>
                    <a:latin typeface="Arial"/>
                    <a:cs typeface="Arial"/>
                  </a:rPr>
                  <a:t>представления</a:t>
                </a:r>
                <a:endParaRPr kumimoji="0" lang="en-US" sz="2000" b="0" i="0" u="none" strike="noStrike" kern="0" cap="none" spc="0" normalizeH="0" baseline="0" noProof="0" dirty="0" smtClean="0">
                  <a:ln>
                    <a:noFill/>
                  </a:ln>
                  <a:solidFill>
                    <a:srgbClr val="C0504D"/>
                  </a:solidFill>
                  <a:effectLst/>
                  <a:uLnTx/>
                  <a:uFillTx/>
                  <a:latin typeface="Arial"/>
                  <a:cs typeface="Arial"/>
                </a:endParaRPr>
              </a:p>
            </p:txBody>
          </p:sp>
        </p:grpSp>
      </p:grpSp>
    </p:spTree>
    <p:extLst>
      <p:ext uri="{BB962C8B-B14F-4D97-AF65-F5344CB8AC3E}">
        <p14:creationId xmlns:p14="http://schemas.microsoft.com/office/powerpoint/2010/main" val="2067368920"/>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ServletContext</a:t>
            </a:r>
            <a:r>
              <a:rPr lang="ru-RU" dirty="0"/>
              <a:t> и </a:t>
            </a:r>
            <a:r>
              <a:rPr lang="en-US" dirty="0" err="1"/>
              <a:t>ServletConfig</a:t>
            </a:r>
            <a:endParaRPr lang="en-US" dirty="0"/>
          </a:p>
        </p:txBody>
      </p:sp>
      <p:sp>
        <p:nvSpPr>
          <p:cNvPr id="5" name="Rectangle 3"/>
          <p:cNvSpPr>
            <a:spLocks noGrp="1" noChangeArrowheads="1"/>
          </p:cNvSpPr>
          <p:nvPr>
            <p:ph idx="4294967295"/>
          </p:nvPr>
        </p:nvSpPr>
        <p:spPr>
          <a:xfrm>
            <a:off x="465827" y="1798608"/>
            <a:ext cx="8229600" cy="2126411"/>
          </a:xfrm>
          <a:prstGeom prst="rect">
            <a:avLst/>
          </a:prstGeom>
        </p:spPr>
        <p:txBody>
          <a:bodyPr/>
          <a:lstStyle/>
          <a:p>
            <a:pPr marL="0" indent="0" eaLnBrk="1" hangingPunct="1">
              <a:buNone/>
            </a:pPr>
            <a:endParaRPr lang="en-US" altLang="ru-RU" sz="2400" dirty="0">
              <a:solidFill>
                <a:srgbClr val="0000CC"/>
              </a:solidFill>
              <a:latin typeface="Arial" charset="0"/>
              <a:cs typeface="Arial" charset="0"/>
            </a:endParaRPr>
          </a:p>
          <a:p>
            <a:pPr marL="0" indent="0" eaLnBrk="1" hangingPunct="1">
              <a:buNone/>
            </a:pPr>
            <a:endParaRPr lang="en-US" altLang="ru-RU" sz="2400" dirty="0" smtClean="0">
              <a:solidFill>
                <a:srgbClr val="0000CC"/>
              </a:solidFill>
              <a:latin typeface="Arial" charset="0"/>
              <a:cs typeface="Arial" charset="0"/>
            </a:endParaRPr>
          </a:p>
        </p:txBody>
      </p:sp>
      <p:sp>
        <p:nvSpPr>
          <p:cNvPr id="19" name="Текст 6"/>
          <p:cNvSpPr txBox="1">
            <a:spLocks/>
          </p:cNvSpPr>
          <p:nvPr/>
        </p:nvSpPr>
        <p:spPr bwMode="auto">
          <a:xfrm>
            <a:off x="457200" y="1066800"/>
            <a:ext cx="4040188" cy="417984"/>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lvl1pPr marL="0" indent="0" algn="l" defTabSz="457200" rtl="0" eaLnBrk="0" fontAlgn="base" hangingPunct="0">
              <a:spcBef>
                <a:spcPct val="20000"/>
              </a:spcBef>
              <a:spcAft>
                <a:spcPct val="0"/>
              </a:spcAft>
              <a:buFont typeface="Arial" charset="0"/>
              <a:buNone/>
              <a:defRPr sz="2400" b="1" kern="1200">
                <a:solidFill>
                  <a:schemeClr val="tx1"/>
                </a:solidFill>
                <a:latin typeface="Arial"/>
                <a:ea typeface="+mn-ea"/>
                <a:cs typeface="Arial"/>
              </a:defRPr>
            </a:lvl1pPr>
            <a:lvl2pPr marL="457200" indent="0" algn="l" defTabSz="457200" rtl="0" eaLnBrk="0" fontAlgn="base" hangingPunct="0">
              <a:spcBef>
                <a:spcPct val="20000"/>
              </a:spcBef>
              <a:spcAft>
                <a:spcPct val="0"/>
              </a:spcAft>
              <a:buFont typeface="Arial" charset="0"/>
              <a:buNone/>
              <a:defRPr sz="2000" b="1" kern="1200">
                <a:solidFill>
                  <a:schemeClr val="tx1"/>
                </a:solidFill>
                <a:latin typeface="Arial"/>
                <a:ea typeface="+mn-ea"/>
                <a:cs typeface="Arial"/>
              </a:defRPr>
            </a:lvl2pPr>
            <a:lvl3pPr marL="914400" indent="0" algn="l" defTabSz="457200" rtl="0" eaLnBrk="0" fontAlgn="base" hangingPunct="0">
              <a:spcBef>
                <a:spcPct val="20000"/>
              </a:spcBef>
              <a:spcAft>
                <a:spcPct val="0"/>
              </a:spcAft>
              <a:buFont typeface="Arial" charset="0"/>
              <a:buNone/>
              <a:defRPr sz="1800" b="1" kern="1200">
                <a:solidFill>
                  <a:schemeClr val="tx1"/>
                </a:solidFill>
                <a:latin typeface="Arial"/>
                <a:ea typeface="+mn-ea"/>
                <a:cs typeface="Arial"/>
              </a:defRPr>
            </a:lvl3pPr>
            <a:lvl4pPr marL="1371600" indent="0" algn="l" defTabSz="457200" rtl="0" eaLnBrk="0" fontAlgn="base" hangingPunct="0">
              <a:spcBef>
                <a:spcPct val="20000"/>
              </a:spcBef>
              <a:spcAft>
                <a:spcPct val="0"/>
              </a:spcAft>
              <a:buFont typeface="Arial" charset="0"/>
              <a:buNone/>
              <a:defRPr sz="1600" b="1" kern="1200">
                <a:solidFill>
                  <a:schemeClr val="tx1"/>
                </a:solidFill>
                <a:latin typeface="Arial"/>
                <a:ea typeface="+mn-ea"/>
                <a:cs typeface="Arial"/>
              </a:defRPr>
            </a:lvl4pPr>
            <a:lvl5pPr marL="1828800" indent="0" algn="l" defTabSz="457200" rtl="0" eaLnBrk="0" fontAlgn="base" hangingPunct="0">
              <a:spcBef>
                <a:spcPct val="20000"/>
              </a:spcBef>
              <a:spcAft>
                <a:spcPct val="0"/>
              </a:spcAft>
              <a:buFont typeface="Arial" charset="0"/>
              <a:buNone/>
              <a:defRPr sz="1600" b="1" kern="1200">
                <a:solidFill>
                  <a:schemeClr val="tx1"/>
                </a:solidFill>
                <a:latin typeface="Arial"/>
                <a:ea typeface="+mn-ea"/>
                <a:cs typeface="Arial"/>
              </a:defRPr>
            </a:lvl5pPr>
            <a:lvl6pPr marL="2286000" indent="0" algn="l" defTabSz="457200" rtl="0" eaLnBrk="1" latinLnBrk="0" hangingPunct="1">
              <a:spcBef>
                <a:spcPct val="20000"/>
              </a:spcBef>
              <a:buFont typeface="Arial"/>
              <a:buNone/>
              <a:defRPr sz="1600" b="1"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1600" b="1"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1600" b="1"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1600" b="1" kern="1200">
                <a:solidFill>
                  <a:schemeClr val="tx1"/>
                </a:solidFill>
                <a:latin typeface="+mn-lt"/>
                <a:ea typeface="+mn-ea"/>
                <a:cs typeface="+mn-cs"/>
              </a:defRPr>
            </a:lvl9pPr>
          </a:lstStyle>
          <a:p>
            <a:pPr marL="0" marR="0" lvl="0" indent="0" algn="l" defTabSz="457200" rtl="0" eaLnBrk="0" fontAlgn="base" latinLnBrk="0" hangingPunct="0">
              <a:lnSpc>
                <a:spcPct val="100000"/>
              </a:lnSpc>
              <a:spcBef>
                <a:spcPct val="20000"/>
              </a:spcBef>
              <a:spcAft>
                <a:spcPct val="0"/>
              </a:spcAft>
              <a:buClrTx/>
              <a:buSzTx/>
              <a:buFont typeface="Arial" charset="0"/>
              <a:buNone/>
              <a:tabLst/>
              <a:defRPr/>
            </a:pPr>
            <a:r>
              <a:rPr kumimoji="0" lang="ru-RU" sz="2400" b="1" i="0" u="none" strike="noStrike" kern="1200" cap="none" spc="0" normalizeH="0" baseline="0" noProof="0" smtClean="0">
                <a:ln>
                  <a:noFill/>
                </a:ln>
                <a:solidFill>
                  <a:sysClr val="windowText" lastClr="000000"/>
                </a:solidFill>
                <a:effectLst/>
                <a:uLnTx/>
                <a:uFillTx/>
                <a:latin typeface="Arial"/>
                <a:ea typeface="+mn-ea"/>
                <a:cs typeface="Arial"/>
              </a:rPr>
              <a:t>Параметры контекста</a:t>
            </a:r>
            <a:endParaRPr kumimoji="0" lang="ru-RU" sz="2400" b="1" i="0" u="none" strike="noStrike" kern="1200" cap="none" spc="0" normalizeH="0" baseline="0" noProof="0" dirty="0">
              <a:ln>
                <a:noFill/>
              </a:ln>
              <a:solidFill>
                <a:sysClr val="windowText" lastClr="000000"/>
              </a:solidFill>
              <a:effectLst/>
              <a:uLnTx/>
              <a:uFillTx/>
              <a:latin typeface="Arial"/>
              <a:ea typeface="+mn-ea"/>
              <a:cs typeface="Arial"/>
            </a:endParaRPr>
          </a:p>
        </p:txBody>
      </p:sp>
      <p:sp>
        <p:nvSpPr>
          <p:cNvPr id="20" name="Содержимое 7"/>
          <p:cNvSpPr txBox="1">
            <a:spLocks/>
          </p:cNvSpPr>
          <p:nvPr/>
        </p:nvSpPr>
        <p:spPr bwMode="auto">
          <a:xfrm>
            <a:off x="457200" y="1484785"/>
            <a:ext cx="4040188" cy="3888432"/>
          </a:xfrm>
          <a:prstGeom prst="rect">
            <a:avLst/>
          </a:prstGeom>
          <a:solidFill>
            <a:sysClr val="window" lastClr="FFFFFF"/>
          </a:solidFill>
          <a:ln w="25400" cap="flat" cmpd="sng" algn="ctr">
            <a:solidFill>
              <a:srgbClr val="4F81BD"/>
            </a:solidFill>
            <a:prstDash val="solid"/>
            <a:miter lim="800000"/>
            <a:headEnd/>
            <a:tailEnd/>
          </a:ln>
          <a:effectLst/>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2400" kern="1200">
                <a:solidFill>
                  <a:schemeClr val="dk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000" kern="1200">
                <a:solidFill>
                  <a:schemeClr val="dk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1800" kern="1200">
                <a:solidFill>
                  <a:schemeClr val="dk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1600" kern="1200">
                <a:solidFill>
                  <a:schemeClr val="dk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16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16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16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16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1600" kern="1200">
                <a:solidFill>
                  <a:schemeClr val="dk1"/>
                </a:solidFill>
                <a:latin typeface="+mn-lt"/>
                <a:ea typeface="+mn-ea"/>
                <a:cs typeface="+mn-cs"/>
              </a:defRPr>
            </a:lvl9pPr>
          </a:lstStyle>
          <a:p>
            <a:pPr marL="342900" marR="0" lvl="0" indent="-342900" algn="l" defTabSz="457200" rtl="0" eaLnBrk="0" fontAlgn="base" latinLnBrk="0" hangingPunct="0">
              <a:lnSpc>
                <a:spcPct val="100000"/>
              </a:lnSpc>
              <a:spcBef>
                <a:spcPct val="20000"/>
              </a:spcBef>
              <a:spcAft>
                <a:spcPct val="0"/>
              </a:spcAft>
              <a:buClrTx/>
              <a:buSzTx/>
              <a:buFont typeface="Arial" charset="0"/>
              <a:buNone/>
              <a:tabLst/>
              <a:defRPr/>
            </a:pPr>
            <a:r>
              <a:rPr kumimoji="0" lang="pt-BR" sz="1800" b="1" i="0" u="none" strike="noStrike" kern="1200" cap="none" spc="0" normalizeH="0" baseline="0" noProof="0" smtClean="0">
                <a:ln>
                  <a:noFill/>
                </a:ln>
                <a:solidFill>
                  <a:srgbClr val="C0504D">
                    <a:lumMod val="75000"/>
                  </a:srgbClr>
                </a:solidFill>
                <a:effectLst/>
                <a:uLnTx/>
                <a:uFillTx/>
                <a:latin typeface="Courier New" pitchFamily="49" charset="0"/>
                <a:ea typeface="+mn-ea"/>
                <a:cs typeface="Courier New" pitchFamily="49" charset="0"/>
              </a:rPr>
              <a:t>&lt;web-app&gt;</a:t>
            </a:r>
            <a:endParaRPr kumimoji="0" lang="ru-RU" sz="1800" b="1" i="0" u="none" strike="noStrike" kern="1200" cap="none" spc="0" normalizeH="0" baseline="0" noProof="0" smtClean="0">
              <a:ln>
                <a:noFill/>
              </a:ln>
              <a:solidFill>
                <a:srgbClr val="C0504D">
                  <a:lumMod val="75000"/>
                </a:srgbClr>
              </a:solidFill>
              <a:effectLst/>
              <a:uLnTx/>
              <a:uFillTx/>
              <a:latin typeface="Courier New" pitchFamily="49" charset="0"/>
              <a:ea typeface="+mn-ea"/>
              <a:cs typeface="Courier New" pitchFamily="49" charset="0"/>
            </a:endParaRPr>
          </a:p>
          <a:p>
            <a:pPr marL="342900" marR="0" lvl="0" indent="-342900" algn="l" defTabSz="457200" rtl="0" eaLnBrk="0" fontAlgn="base" latinLnBrk="0" hangingPunct="0">
              <a:lnSpc>
                <a:spcPct val="100000"/>
              </a:lnSpc>
              <a:spcBef>
                <a:spcPct val="20000"/>
              </a:spcBef>
              <a:spcAft>
                <a:spcPct val="0"/>
              </a:spcAft>
              <a:buClrTx/>
              <a:buSzTx/>
              <a:buFont typeface="Arial" charset="0"/>
              <a:buNone/>
              <a:tabLst/>
              <a:defRPr/>
            </a:pPr>
            <a:r>
              <a:rPr kumimoji="0" lang="pt-BR" sz="18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rPr>
              <a:t>    </a:t>
            </a:r>
            <a:r>
              <a:rPr kumimoji="0" lang="pt-BR" sz="1800" b="1" i="0" u="none" strike="noStrike" kern="1200" cap="none" spc="0" normalizeH="0" baseline="0" noProof="0" smtClean="0">
                <a:ln>
                  <a:noFill/>
                </a:ln>
                <a:solidFill>
                  <a:srgbClr val="F79646">
                    <a:lumMod val="75000"/>
                  </a:srgbClr>
                </a:solidFill>
                <a:effectLst/>
                <a:uLnTx/>
                <a:uFillTx/>
                <a:latin typeface="Courier New" pitchFamily="49" charset="0"/>
                <a:ea typeface="+mn-ea"/>
                <a:cs typeface="Courier New" pitchFamily="49" charset="0"/>
              </a:rPr>
              <a:t>&lt;context-param&gt;</a:t>
            </a:r>
          </a:p>
          <a:p>
            <a:pPr marL="342900" marR="0" lvl="0" indent="-342900" algn="l" defTabSz="457200" rtl="0" eaLnBrk="0" fontAlgn="base" latinLnBrk="0" hangingPunct="0">
              <a:lnSpc>
                <a:spcPct val="100000"/>
              </a:lnSpc>
              <a:spcBef>
                <a:spcPct val="20000"/>
              </a:spcBef>
              <a:spcAft>
                <a:spcPct val="0"/>
              </a:spcAft>
              <a:buClrTx/>
              <a:buSzTx/>
              <a:buFont typeface="Arial" charset="0"/>
              <a:buNone/>
              <a:tabLst/>
              <a:defRPr/>
            </a:pPr>
            <a:r>
              <a:rPr kumimoji="0" lang="ru-RU" sz="18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rPr>
              <a:t>        </a:t>
            </a:r>
            <a:r>
              <a:rPr kumimoji="0" lang="pt-BR" sz="18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rPr>
              <a:t>&lt;param-name&gt;</a:t>
            </a:r>
            <a:endParaRPr kumimoji="0" lang="ru-RU" sz="18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endParaRPr>
          </a:p>
          <a:p>
            <a:pPr marL="342900" marR="0" lvl="0" indent="-342900" algn="l" defTabSz="457200" rtl="0" eaLnBrk="0" fontAlgn="base" latinLnBrk="0" hangingPunct="0">
              <a:lnSpc>
                <a:spcPct val="100000"/>
              </a:lnSpc>
              <a:spcBef>
                <a:spcPct val="20000"/>
              </a:spcBef>
              <a:spcAft>
                <a:spcPct val="0"/>
              </a:spcAft>
              <a:buClrTx/>
              <a:buSzTx/>
              <a:buFont typeface="Arial" charset="0"/>
              <a:buNone/>
              <a:tabLst/>
              <a:defRPr/>
            </a:pPr>
            <a:r>
              <a:rPr kumimoji="0" lang="ru-RU" sz="18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rPr>
              <a:t>            </a:t>
            </a:r>
            <a:r>
              <a:rPr kumimoji="0" lang="pt-BR" sz="1800" b="1" i="0" u="none" strike="noStrike" kern="1200" cap="none" spc="0" normalizeH="0" baseline="0" noProof="0" smtClean="0">
                <a:ln>
                  <a:noFill/>
                </a:ln>
                <a:solidFill>
                  <a:srgbClr val="009900"/>
                </a:solidFill>
                <a:effectLst/>
                <a:uLnTx/>
                <a:uFillTx/>
                <a:latin typeface="Courier New" pitchFamily="49" charset="0"/>
                <a:ea typeface="+mn-ea"/>
                <a:cs typeface="Courier New" pitchFamily="49" charset="0"/>
              </a:rPr>
              <a:t>param</a:t>
            </a:r>
            <a:r>
              <a:rPr kumimoji="0" lang="ru-RU" sz="1800" b="1" i="0" u="none" strike="noStrike" kern="1200" cap="none" spc="0" normalizeH="0" baseline="0" noProof="0" smtClean="0">
                <a:ln>
                  <a:noFill/>
                </a:ln>
                <a:solidFill>
                  <a:srgbClr val="009900"/>
                </a:solidFill>
                <a:effectLst/>
                <a:uLnTx/>
                <a:uFillTx/>
                <a:latin typeface="Courier New" pitchFamily="49" charset="0"/>
                <a:ea typeface="+mn-ea"/>
                <a:cs typeface="Courier New" pitchFamily="49" charset="0"/>
              </a:rPr>
              <a:t>1</a:t>
            </a:r>
          </a:p>
          <a:p>
            <a:pPr marL="342900" marR="0" lvl="0" indent="-342900" algn="l" defTabSz="457200" rtl="0" eaLnBrk="0" fontAlgn="base" latinLnBrk="0" hangingPunct="0">
              <a:lnSpc>
                <a:spcPct val="100000"/>
              </a:lnSpc>
              <a:spcBef>
                <a:spcPct val="20000"/>
              </a:spcBef>
              <a:spcAft>
                <a:spcPct val="0"/>
              </a:spcAft>
              <a:buClrTx/>
              <a:buSzTx/>
              <a:buFont typeface="Arial" charset="0"/>
              <a:buNone/>
              <a:tabLst/>
              <a:defRPr/>
            </a:pPr>
            <a:r>
              <a:rPr kumimoji="0" lang="ru-RU" sz="18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rPr>
              <a:t>        </a:t>
            </a:r>
            <a:r>
              <a:rPr kumimoji="0" lang="pt-BR" sz="18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rPr>
              <a:t>&lt;/param-name&gt;</a:t>
            </a:r>
          </a:p>
          <a:p>
            <a:pPr marL="342900" marR="0" lvl="0" indent="-342900" algn="l" defTabSz="457200" rtl="0" eaLnBrk="0" fontAlgn="base" latinLnBrk="0" hangingPunct="0">
              <a:lnSpc>
                <a:spcPct val="100000"/>
              </a:lnSpc>
              <a:spcBef>
                <a:spcPct val="20000"/>
              </a:spcBef>
              <a:spcAft>
                <a:spcPct val="0"/>
              </a:spcAft>
              <a:buClrTx/>
              <a:buSzTx/>
              <a:buFont typeface="Arial" charset="0"/>
              <a:buNone/>
              <a:tabLst/>
              <a:defRPr/>
            </a:pPr>
            <a:r>
              <a:rPr kumimoji="0" lang="pt-BR" sz="18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rPr>
              <a:t>        &lt;param-value&gt;</a:t>
            </a:r>
            <a:endParaRPr kumimoji="0" lang="ru-RU" sz="18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endParaRPr>
          </a:p>
          <a:p>
            <a:pPr marL="342900" marR="0" lvl="0" indent="-342900" algn="l" defTabSz="457200" rtl="0" eaLnBrk="0" fontAlgn="base" latinLnBrk="0" hangingPunct="0">
              <a:lnSpc>
                <a:spcPct val="100000"/>
              </a:lnSpc>
              <a:spcBef>
                <a:spcPct val="20000"/>
              </a:spcBef>
              <a:spcAft>
                <a:spcPct val="0"/>
              </a:spcAft>
              <a:buClrTx/>
              <a:buSzTx/>
              <a:buFont typeface="Arial" charset="0"/>
              <a:buNone/>
              <a:tabLst/>
              <a:defRPr/>
            </a:pPr>
            <a:r>
              <a:rPr kumimoji="0" lang="ru-RU" sz="18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rPr>
              <a:t>            </a:t>
            </a:r>
            <a:r>
              <a:rPr kumimoji="0" lang="en-US" sz="1800" b="1" i="0" u="none" strike="noStrike" kern="1200" cap="none" spc="0" normalizeH="0" baseline="0" noProof="0" smtClean="0">
                <a:ln>
                  <a:noFill/>
                </a:ln>
                <a:solidFill>
                  <a:srgbClr val="009900"/>
                </a:solidFill>
                <a:effectLst/>
                <a:uLnTx/>
                <a:uFillTx/>
                <a:latin typeface="Courier New" pitchFamily="49" charset="0"/>
                <a:ea typeface="+mn-ea"/>
                <a:cs typeface="Courier New" pitchFamily="49" charset="0"/>
              </a:rPr>
              <a:t>someValue</a:t>
            </a:r>
            <a:endParaRPr kumimoji="0" lang="ru-RU" sz="1800" b="1" i="0" u="none" strike="noStrike" kern="1200" cap="none" spc="0" normalizeH="0" baseline="0" noProof="0" smtClean="0">
              <a:ln>
                <a:noFill/>
              </a:ln>
              <a:solidFill>
                <a:srgbClr val="009900"/>
              </a:solidFill>
              <a:effectLst/>
              <a:uLnTx/>
              <a:uFillTx/>
              <a:latin typeface="Courier New" pitchFamily="49" charset="0"/>
              <a:ea typeface="+mn-ea"/>
              <a:cs typeface="Courier New" pitchFamily="49" charset="0"/>
            </a:endParaRPr>
          </a:p>
          <a:p>
            <a:pPr marL="342900" marR="0" lvl="0" indent="-342900" algn="l" defTabSz="457200" rtl="0" eaLnBrk="0" fontAlgn="base" latinLnBrk="0" hangingPunct="0">
              <a:lnSpc>
                <a:spcPct val="100000"/>
              </a:lnSpc>
              <a:spcBef>
                <a:spcPct val="20000"/>
              </a:spcBef>
              <a:spcAft>
                <a:spcPct val="0"/>
              </a:spcAft>
              <a:buClrTx/>
              <a:buSzTx/>
              <a:buFont typeface="Arial" charset="0"/>
              <a:buNone/>
              <a:tabLst/>
              <a:defRPr/>
            </a:pPr>
            <a:r>
              <a:rPr kumimoji="0" lang="ru-RU" sz="18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rPr>
              <a:t>        </a:t>
            </a:r>
            <a:r>
              <a:rPr kumimoji="0" lang="pt-BR" sz="18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rPr>
              <a:t>&lt;/param-value&gt;</a:t>
            </a:r>
          </a:p>
          <a:p>
            <a:pPr marL="342900" marR="0" lvl="0" indent="-342900" algn="l" defTabSz="457200" rtl="0" eaLnBrk="0" fontAlgn="base" latinLnBrk="0" hangingPunct="0">
              <a:lnSpc>
                <a:spcPct val="100000"/>
              </a:lnSpc>
              <a:spcBef>
                <a:spcPct val="20000"/>
              </a:spcBef>
              <a:spcAft>
                <a:spcPct val="0"/>
              </a:spcAft>
              <a:buClrTx/>
              <a:buSzTx/>
              <a:buFont typeface="Arial" charset="0"/>
              <a:buNone/>
              <a:tabLst/>
              <a:defRPr/>
            </a:pPr>
            <a:r>
              <a:rPr kumimoji="0" lang="pt-BR" sz="18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rPr>
              <a:t>    </a:t>
            </a:r>
            <a:r>
              <a:rPr kumimoji="0" lang="pt-BR" sz="1800" b="1" i="0" u="none" strike="noStrike" kern="1200" cap="none" spc="0" normalizeH="0" baseline="0" noProof="0" smtClean="0">
                <a:ln>
                  <a:noFill/>
                </a:ln>
                <a:solidFill>
                  <a:srgbClr val="F79646">
                    <a:lumMod val="75000"/>
                  </a:srgbClr>
                </a:solidFill>
                <a:effectLst/>
                <a:uLnTx/>
                <a:uFillTx/>
                <a:latin typeface="Courier New" pitchFamily="49" charset="0"/>
                <a:ea typeface="+mn-ea"/>
                <a:cs typeface="Courier New" pitchFamily="49" charset="0"/>
              </a:rPr>
              <a:t>&lt;/context-param&gt;</a:t>
            </a:r>
            <a:endParaRPr kumimoji="0" lang="ru-RU" sz="1800" b="1" i="0" u="none" strike="noStrike" kern="1200" cap="none" spc="0" normalizeH="0" baseline="0" noProof="0" smtClean="0">
              <a:ln>
                <a:noFill/>
              </a:ln>
              <a:solidFill>
                <a:srgbClr val="F79646">
                  <a:lumMod val="75000"/>
                </a:srgbClr>
              </a:solidFill>
              <a:effectLst/>
              <a:uLnTx/>
              <a:uFillTx/>
              <a:latin typeface="Courier New" pitchFamily="49" charset="0"/>
              <a:ea typeface="+mn-ea"/>
              <a:cs typeface="Courier New" pitchFamily="49" charset="0"/>
            </a:endParaRPr>
          </a:p>
          <a:p>
            <a:pPr marL="342900" marR="0" lvl="0" indent="-342900" algn="l" defTabSz="457200" rtl="0" eaLnBrk="0" fontAlgn="base" latinLnBrk="0" hangingPunct="0">
              <a:lnSpc>
                <a:spcPct val="100000"/>
              </a:lnSpc>
              <a:spcBef>
                <a:spcPct val="20000"/>
              </a:spcBef>
              <a:spcAft>
                <a:spcPct val="0"/>
              </a:spcAft>
              <a:buClrTx/>
              <a:buSzTx/>
              <a:buFont typeface="Arial" charset="0"/>
              <a:buNone/>
              <a:tabLst/>
              <a:defRPr/>
            </a:pPr>
            <a:r>
              <a:rPr kumimoji="0" lang="ru-RU" sz="18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rPr>
              <a:t>    ...</a:t>
            </a:r>
          </a:p>
          <a:p>
            <a:pPr marL="342900" marR="0" lvl="0" indent="-342900" algn="l" defTabSz="457200" rtl="0" eaLnBrk="0" fontAlgn="base" latinLnBrk="0" hangingPunct="0">
              <a:lnSpc>
                <a:spcPct val="100000"/>
              </a:lnSpc>
              <a:spcBef>
                <a:spcPct val="20000"/>
              </a:spcBef>
              <a:spcAft>
                <a:spcPct val="0"/>
              </a:spcAft>
              <a:buClrTx/>
              <a:buSzTx/>
              <a:buFont typeface="Arial" charset="0"/>
              <a:buNone/>
              <a:tabLst/>
              <a:defRPr/>
            </a:pPr>
            <a:r>
              <a:rPr kumimoji="0" lang="en-US" sz="1800" b="1" i="0" u="none" strike="noStrike" kern="1200" cap="none" spc="0" normalizeH="0" baseline="0" noProof="0" smtClean="0">
                <a:ln>
                  <a:noFill/>
                </a:ln>
                <a:solidFill>
                  <a:srgbClr val="C0504D">
                    <a:lumMod val="75000"/>
                  </a:srgbClr>
                </a:solidFill>
                <a:effectLst/>
                <a:uLnTx/>
                <a:uFillTx/>
                <a:latin typeface="Courier New" pitchFamily="49" charset="0"/>
                <a:ea typeface="+mn-ea"/>
                <a:cs typeface="Courier New" pitchFamily="49" charset="0"/>
              </a:rPr>
              <a:t>&lt;/web-app&gt;</a:t>
            </a:r>
            <a:endParaRPr kumimoji="0" lang="ru-RU" sz="1800" b="1" i="0" u="none" strike="noStrike" kern="1200" cap="none" spc="0" normalizeH="0" baseline="0" noProof="0" dirty="0">
              <a:ln>
                <a:noFill/>
              </a:ln>
              <a:solidFill>
                <a:srgbClr val="C0504D">
                  <a:lumMod val="75000"/>
                </a:srgbClr>
              </a:solidFill>
              <a:effectLst/>
              <a:uLnTx/>
              <a:uFillTx/>
              <a:latin typeface="Courier New" pitchFamily="49" charset="0"/>
              <a:ea typeface="+mn-ea"/>
              <a:cs typeface="Courier New" pitchFamily="49" charset="0"/>
            </a:endParaRPr>
          </a:p>
        </p:txBody>
      </p:sp>
      <p:sp>
        <p:nvSpPr>
          <p:cNvPr id="21" name="Текст 8"/>
          <p:cNvSpPr txBox="1">
            <a:spLocks/>
          </p:cNvSpPr>
          <p:nvPr/>
        </p:nvSpPr>
        <p:spPr bwMode="auto">
          <a:xfrm>
            <a:off x="4640263" y="1066800"/>
            <a:ext cx="4041775" cy="417984"/>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lvl1pPr marL="0" indent="0" algn="l" defTabSz="457200" rtl="0" eaLnBrk="0" fontAlgn="base" hangingPunct="0">
              <a:spcBef>
                <a:spcPct val="20000"/>
              </a:spcBef>
              <a:spcAft>
                <a:spcPct val="0"/>
              </a:spcAft>
              <a:buFont typeface="Arial" charset="0"/>
              <a:buNone/>
              <a:defRPr sz="2400" b="1" kern="1200">
                <a:solidFill>
                  <a:schemeClr val="tx1"/>
                </a:solidFill>
                <a:latin typeface="Arial"/>
                <a:ea typeface="+mn-ea"/>
                <a:cs typeface="Arial"/>
              </a:defRPr>
            </a:lvl1pPr>
            <a:lvl2pPr marL="457200" indent="0" algn="l" defTabSz="457200" rtl="0" eaLnBrk="0" fontAlgn="base" hangingPunct="0">
              <a:spcBef>
                <a:spcPct val="20000"/>
              </a:spcBef>
              <a:spcAft>
                <a:spcPct val="0"/>
              </a:spcAft>
              <a:buFont typeface="Arial" charset="0"/>
              <a:buNone/>
              <a:defRPr sz="2000" b="1" kern="1200">
                <a:solidFill>
                  <a:schemeClr val="tx1"/>
                </a:solidFill>
                <a:latin typeface="Arial"/>
                <a:ea typeface="+mn-ea"/>
                <a:cs typeface="Arial"/>
              </a:defRPr>
            </a:lvl2pPr>
            <a:lvl3pPr marL="914400" indent="0" algn="l" defTabSz="457200" rtl="0" eaLnBrk="0" fontAlgn="base" hangingPunct="0">
              <a:spcBef>
                <a:spcPct val="20000"/>
              </a:spcBef>
              <a:spcAft>
                <a:spcPct val="0"/>
              </a:spcAft>
              <a:buFont typeface="Arial" charset="0"/>
              <a:buNone/>
              <a:defRPr sz="1800" b="1" kern="1200">
                <a:solidFill>
                  <a:schemeClr val="tx1"/>
                </a:solidFill>
                <a:latin typeface="Arial"/>
                <a:ea typeface="+mn-ea"/>
                <a:cs typeface="Arial"/>
              </a:defRPr>
            </a:lvl3pPr>
            <a:lvl4pPr marL="1371600" indent="0" algn="l" defTabSz="457200" rtl="0" eaLnBrk="0" fontAlgn="base" hangingPunct="0">
              <a:spcBef>
                <a:spcPct val="20000"/>
              </a:spcBef>
              <a:spcAft>
                <a:spcPct val="0"/>
              </a:spcAft>
              <a:buFont typeface="Arial" charset="0"/>
              <a:buNone/>
              <a:defRPr sz="1600" b="1" kern="1200">
                <a:solidFill>
                  <a:schemeClr val="tx1"/>
                </a:solidFill>
                <a:latin typeface="Arial"/>
                <a:ea typeface="+mn-ea"/>
                <a:cs typeface="Arial"/>
              </a:defRPr>
            </a:lvl4pPr>
            <a:lvl5pPr marL="1828800" indent="0" algn="l" defTabSz="457200" rtl="0" eaLnBrk="0" fontAlgn="base" hangingPunct="0">
              <a:spcBef>
                <a:spcPct val="20000"/>
              </a:spcBef>
              <a:spcAft>
                <a:spcPct val="0"/>
              </a:spcAft>
              <a:buFont typeface="Arial" charset="0"/>
              <a:buNone/>
              <a:defRPr sz="1600" b="1" kern="1200">
                <a:solidFill>
                  <a:schemeClr val="tx1"/>
                </a:solidFill>
                <a:latin typeface="Arial"/>
                <a:ea typeface="+mn-ea"/>
                <a:cs typeface="Arial"/>
              </a:defRPr>
            </a:lvl5pPr>
            <a:lvl6pPr marL="2286000" indent="0" algn="l" defTabSz="457200" rtl="0" eaLnBrk="1" latinLnBrk="0" hangingPunct="1">
              <a:spcBef>
                <a:spcPct val="20000"/>
              </a:spcBef>
              <a:buFont typeface="Arial"/>
              <a:buNone/>
              <a:defRPr sz="1600" b="1"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1600" b="1"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1600" b="1"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1600" b="1" kern="1200">
                <a:solidFill>
                  <a:schemeClr val="tx1"/>
                </a:solidFill>
                <a:latin typeface="+mn-lt"/>
                <a:ea typeface="+mn-ea"/>
                <a:cs typeface="+mn-cs"/>
              </a:defRPr>
            </a:lvl9pPr>
          </a:lstStyle>
          <a:p>
            <a:pPr marL="0" marR="0" lvl="0" indent="0" algn="l" defTabSz="457200" rtl="0" eaLnBrk="0" fontAlgn="base" latinLnBrk="0" hangingPunct="0">
              <a:lnSpc>
                <a:spcPct val="100000"/>
              </a:lnSpc>
              <a:spcBef>
                <a:spcPct val="20000"/>
              </a:spcBef>
              <a:spcAft>
                <a:spcPct val="0"/>
              </a:spcAft>
              <a:buClrTx/>
              <a:buSzTx/>
              <a:buFont typeface="Arial" charset="0"/>
              <a:buNone/>
              <a:tabLst/>
              <a:defRPr/>
            </a:pPr>
            <a:r>
              <a:rPr kumimoji="0" lang="ru-RU" sz="2400" b="1" i="0" u="none" strike="noStrike" kern="1200" cap="none" spc="0" normalizeH="0" baseline="0" noProof="0" smtClean="0">
                <a:ln>
                  <a:noFill/>
                </a:ln>
                <a:solidFill>
                  <a:sysClr val="windowText" lastClr="000000"/>
                </a:solidFill>
                <a:effectLst/>
                <a:uLnTx/>
                <a:uFillTx/>
                <a:latin typeface="Arial"/>
                <a:ea typeface="+mn-ea"/>
                <a:cs typeface="Arial"/>
              </a:rPr>
              <a:t>Параметры сервлета</a:t>
            </a:r>
            <a:endParaRPr kumimoji="0" lang="ru-RU" sz="2400" b="1" i="0" u="none" strike="noStrike" kern="1200" cap="none" spc="0" normalizeH="0" baseline="0" noProof="0" dirty="0">
              <a:ln>
                <a:noFill/>
              </a:ln>
              <a:solidFill>
                <a:sysClr val="windowText" lastClr="000000"/>
              </a:solidFill>
              <a:effectLst/>
              <a:uLnTx/>
              <a:uFillTx/>
              <a:latin typeface="Arial"/>
              <a:ea typeface="+mn-ea"/>
              <a:cs typeface="Arial"/>
            </a:endParaRPr>
          </a:p>
        </p:txBody>
      </p:sp>
      <p:sp>
        <p:nvSpPr>
          <p:cNvPr id="22" name="Содержимое 9"/>
          <p:cNvSpPr txBox="1">
            <a:spLocks/>
          </p:cNvSpPr>
          <p:nvPr/>
        </p:nvSpPr>
        <p:spPr bwMode="auto">
          <a:xfrm>
            <a:off x="4645025" y="1484784"/>
            <a:ext cx="4041775" cy="3888433"/>
          </a:xfrm>
          <a:prstGeom prst="rect">
            <a:avLst/>
          </a:prstGeom>
          <a:solidFill>
            <a:sysClr val="window" lastClr="FFFFFF"/>
          </a:solidFill>
          <a:ln w="25400" cap="flat" cmpd="sng" algn="ctr">
            <a:solidFill>
              <a:srgbClr val="4F81BD"/>
            </a:solidFill>
            <a:prstDash val="solid"/>
            <a:miter lim="800000"/>
            <a:headEnd/>
            <a:tailEnd/>
          </a:ln>
          <a:effectLst/>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2400" kern="1200">
                <a:solidFill>
                  <a:schemeClr val="dk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000" kern="1200">
                <a:solidFill>
                  <a:schemeClr val="dk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1800" kern="1200">
                <a:solidFill>
                  <a:schemeClr val="dk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1600" kern="1200">
                <a:solidFill>
                  <a:schemeClr val="dk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16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16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16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16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1600" kern="1200">
                <a:solidFill>
                  <a:schemeClr val="dk1"/>
                </a:solidFill>
                <a:latin typeface="+mn-lt"/>
                <a:ea typeface="+mn-ea"/>
                <a:cs typeface="+mn-cs"/>
              </a:defRPr>
            </a:lvl9pPr>
          </a:lstStyle>
          <a:p>
            <a:pPr marL="342900" marR="0" lvl="0" indent="-342900" algn="l" defTabSz="457200" rtl="0" eaLnBrk="0" fontAlgn="base" latinLnBrk="0" hangingPunct="0">
              <a:lnSpc>
                <a:spcPct val="100000"/>
              </a:lnSpc>
              <a:spcBef>
                <a:spcPct val="20000"/>
              </a:spcBef>
              <a:spcAft>
                <a:spcPct val="0"/>
              </a:spcAft>
              <a:buClrTx/>
              <a:buSzTx/>
              <a:buFont typeface="Arial" charset="0"/>
              <a:buNone/>
              <a:tabLst/>
              <a:defRPr/>
            </a:pPr>
            <a:r>
              <a:rPr kumimoji="0" lang="en-US" sz="1800" b="1" i="0" u="none" strike="noStrike" kern="1200" cap="none" spc="0" normalizeH="0" baseline="0" noProof="0" smtClean="0">
                <a:ln>
                  <a:noFill/>
                </a:ln>
                <a:solidFill>
                  <a:srgbClr val="C0504D">
                    <a:lumMod val="75000"/>
                  </a:srgbClr>
                </a:solidFill>
                <a:effectLst/>
                <a:uLnTx/>
                <a:uFillTx/>
                <a:latin typeface="Courier New" pitchFamily="49" charset="0"/>
                <a:ea typeface="+mn-ea"/>
                <a:cs typeface="Courier New" pitchFamily="49" charset="0"/>
              </a:rPr>
              <a:t>&lt;servlet&gt;</a:t>
            </a:r>
          </a:p>
          <a:p>
            <a:pPr marL="342900" marR="0" lvl="0" indent="-342900" algn="l" defTabSz="457200" rtl="0" eaLnBrk="0" fontAlgn="base" latinLnBrk="0" hangingPunct="0">
              <a:lnSpc>
                <a:spcPct val="100000"/>
              </a:lnSpc>
              <a:spcBef>
                <a:spcPct val="20000"/>
              </a:spcBef>
              <a:spcAft>
                <a:spcPct val="0"/>
              </a:spcAft>
              <a:buClrTx/>
              <a:buSzTx/>
              <a:buFont typeface="Arial" charset="0"/>
              <a:buNone/>
              <a:tabLst/>
              <a:defRPr/>
            </a:pPr>
            <a:r>
              <a:rPr kumimoji="0" lang="ru-RU" sz="18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rPr>
              <a:t>    ...</a:t>
            </a:r>
            <a:endParaRPr kumimoji="0" lang="en-US" sz="18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endParaRPr>
          </a:p>
          <a:p>
            <a:pPr marL="342900" marR="0" lvl="0" indent="-342900" algn="l" defTabSz="457200" rtl="0" eaLnBrk="0" fontAlgn="base" latinLnBrk="0" hangingPunct="0">
              <a:lnSpc>
                <a:spcPct val="100000"/>
              </a:lnSpc>
              <a:spcBef>
                <a:spcPct val="20000"/>
              </a:spcBef>
              <a:spcAft>
                <a:spcPct val="0"/>
              </a:spcAft>
              <a:buClrTx/>
              <a:buSzTx/>
              <a:buFont typeface="Arial" charset="0"/>
              <a:buNone/>
              <a:tabLst/>
              <a:defRPr/>
            </a:pPr>
            <a:r>
              <a:rPr kumimoji="0" lang="en-US" sz="18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rPr>
              <a:t>  </a:t>
            </a:r>
            <a:r>
              <a:rPr kumimoji="0" lang="ru-RU" sz="18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rPr>
              <a:t>  </a:t>
            </a:r>
            <a:r>
              <a:rPr kumimoji="0" lang="en-US" sz="1800" b="1" i="0" u="none" strike="noStrike" kern="1200" cap="none" spc="0" normalizeH="0" baseline="0" noProof="0" smtClean="0">
                <a:ln>
                  <a:noFill/>
                </a:ln>
                <a:solidFill>
                  <a:srgbClr val="F79646">
                    <a:lumMod val="75000"/>
                  </a:srgbClr>
                </a:solidFill>
                <a:effectLst/>
                <a:uLnTx/>
                <a:uFillTx/>
                <a:latin typeface="Courier New" pitchFamily="49" charset="0"/>
                <a:ea typeface="+mn-ea"/>
                <a:cs typeface="Courier New" pitchFamily="49" charset="0"/>
              </a:rPr>
              <a:t>&lt;init-param&gt;</a:t>
            </a:r>
          </a:p>
          <a:p>
            <a:pPr marL="342900" marR="0" lvl="0" indent="-342900" algn="l" defTabSz="457200" rtl="0" eaLnBrk="0" fontAlgn="base" latinLnBrk="0" hangingPunct="0">
              <a:lnSpc>
                <a:spcPct val="100000"/>
              </a:lnSpc>
              <a:spcBef>
                <a:spcPct val="20000"/>
              </a:spcBef>
              <a:spcAft>
                <a:spcPct val="0"/>
              </a:spcAft>
              <a:buClrTx/>
              <a:buSzTx/>
              <a:buFont typeface="Arial" charset="0"/>
              <a:buNone/>
              <a:tabLst/>
              <a:defRPr/>
            </a:pPr>
            <a:r>
              <a:rPr kumimoji="0" lang="en-US" sz="18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rPr>
              <a:t>  </a:t>
            </a:r>
            <a:r>
              <a:rPr kumimoji="0" lang="ru-RU" sz="18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rPr>
              <a:t>      </a:t>
            </a:r>
            <a:r>
              <a:rPr kumimoji="0" lang="en-US" sz="18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rPr>
              <a:t>&lt;param-name&gt;</a:t>
            </a:r>
            <a:endParaRPr kumimoji="0" lang="ru-RU" sz="18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endParaRPr>
          </a:p>
          <a:p>
            <a:pPr marL="342900" marR="0" lvl="0" indent="-342900" algn="l" defTabSz="457200" rtl="0" eaLnBrk="0" fontAlgn="base" latinLnBrk="0" hangingPunct="0">
              <a:lnSpc>
                <a:spcPct val="100000"/>
              </a:lnSpc>
              <a:spcBef>
                <a:spcPct val="20000"/>
              </a:spcBef>
              <a:spcAft>
                <a:spcPct val="0"/>
              </a:spcAft>
              <a:buClrTx/>
              <a:buSzTx/>
              <a:buFont typeface="Arial" charset="0"/>
              <a:buNone/>
              <a:tabLst/>
              <a:defRPr/>
            </a:pPr>
            <a:r>
              <a:rPr kumimoji="0" lang="ru-RU" sz="18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rPr>
              <a:t>            </a:t>
            </a:r>
            <a:r>
              <a:rPr kumimoji="0" lang="en-US" sz="1800" b="1" i="0" u="none" strike="noStrike" kern="1200" cap="none" spc="0" normalizeH="0" baseline="0" noProof="0" smtClean="0">
                <a:ln>
                  <a:noFill/>
                </a:ln>
                <a:solidFill>
                  <a:srgbClr val="009900"/>
                </a:solidFill>
                <a:effectLst/>
                <a:uLnTx/>
                <a:uFillTx/>
                <a:latin typeface="Courier New" pitchFamily="49" charset="0"/>
                <a:ea typeface="+mn-ea"/>
                <a:cs typeface="Courier New" pitchFamily="49" charset="0"/>
              </a:rPr>
              <a:t>param</a:t>
            </a:r>
            <a:r>
              <a:rPr kumimoji="0" lang="ru-RU" sz="1800" b="1" i="0" u="none" strike="noStrike" kern="1200" cap="none" spc="0" normalizeH="0" baseline="0" noProof="0" smtClean="0">
                <a:ln>
                  <a:noFill/>
                </a:ln>
                <a:solidFill>
                  <a:srgbClr val="009900"/>
                </a:solidFill>
                <a:effectLst/>
                <a:uLnTx/>
                <a:uFillTx/>
                <a:latin typeface="Courier New" pitchFamily="49" charset="0"/>
                <a:ea typeface="+mn-ea"/>
                <a:cs typeface="Courier New" pitchFamily="49" charset="0"/>
              </a:rPr>
              <a:t>2</a:t>
            </a:r>
          </a:p>
          <a:p>
            <a:pPr marL="342900" marR="0" lvl="0" indent="-342900" algn="l" defTabSz="457200" rtl="0" eaLnBrk="0" fontAlgn="base" latinLnBrk="0" hangingPunct="0">
              <a:lnSpc>
                <a:spcPct val="100000"/>
              </a:lnSpc>
              <a:spcBef>
                <a:spcPct val="20000"/>
              </a:spcBef>
              <a:spcAft>
                <a:spcPct val="0"/>
              </a:spcAft>
              <a:buClrTx/>
              <a:buSzTx/>
              <a:buFont typeface="Arial" charset="0"/>
              <a:buNone/>
              <a:tabLst/>
              <a:defRPr/>
            </a:pPr>
            <a:r>
              <a:rPr kumimoji="0" lang="ru-RU" sz="18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rPr>
              <a:t>        </a:t>
            </a:r>
            <a:r>
              <a:rPr kumimoji="0" lang="en-US" sz="18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rPr>
              <a:t>&lt;/param-name&gt;</a:t>
            </a:r>
          </a:p>
          <a:p>
            <a:pPr marL="342900" marR="0" lvl="0" indent="-342900" algn="l" defTabSz="457200" rtl="0" eaLnBrk="0" fontAlgn="base" latinLnBrk="0" hangingPunct="0">
              <a:lnSpc>
                <a:spcPct val="100000"/>
              </a:lnSpc>
              <a:spcBef>
                <a:spcPct val="20000"/>
              </a:spcBef>
              <a:spcAft>
                <a:spcPct val="0"/>
              </a:spcAft>
              <a:buClrTx/>
              <a:buSzTx/>
              <a:buFont typeface="Arial" charset="0"/>
              <a:buNone/>
              <a:tabLst/>
              <a:defRPr/>
            </a:pPr>
            <a:r>
              <a:rPr kumimoji="0" lang="en-US" sz="18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rPr>
              <a:t>  </a:t>
            </a:r>
            <a:r>
              <a:rPr kumimoji="0" lang="ru-RU" sz="18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rPr>
              <a:t>      </a:t>
            </a:r>
            <a:r>
              <a:rPr kumimoji="0" lang="en-US" sz="18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rPr>
              <a:t>&lt;param-value&gt;</a:t>
            </a:r>
            <a:endParaRPr kumimoji="0" lang="ru-RU" sz="18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endParaRPr>
          </a:p>
          <a:p>
            <a:pPr marL="342900" marR="0" lvl="0" indent="-342900" algn="l" defTabSz="457200" rtl="0" eaLnBrk="0" fontAlgn="base" latinLnBrk="0" hangingPunct="0">
              <a:lnSpc>
                <a:spcPct val="100000"/>
              </a:lnSpc>
              <a:spcBef>
                <a:spcPct val="20000"/>
              </a:spcBef>
              <a:spcAft>
                <a:spcPct val="0"/>
              </a:spcAft>
              <a:buClrTx/>
              <a:buSzTx/>
              <a:buFont typeface="Arial" charset="0"/>
              <a:buNone/>
              <a:tabLst/>
              <a:defRPr/>
            </a:pPr>
            <a:r>
              <a:rPr kumimoji="0" lang="ru-RU" sz="18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rPr>
              <a:t>            </a:t>
            </a:r>
            <a:r>
              <a:rPr kumimoji="0" lang="pt-BR" sz="1800" b="1" i="0" u="none" strike="noStrike" kern="1200" cap="none" spc="0" normalizeH="0" baseline="0" noProof="0" smtClean="0">
                <a:ln>
                  <a:noFill/>
                </a:ln>
                <a:solidFill>
                  <a:srgbClr val="009900"/>
                </a:solidFill>
                <a:effectLst/>
                <a:uLnTx/>
                <a:uFillTx/>
                <a:latin typeface="Courier New" pitchFamily="49" charset="0"/>
                <a:ea typeface="+mn-ea"/>
                <a:cs typeface="Courier New" pitchFamily="49" charset="0"/>
              </a:rPr>
              <a:t>someOther</a:t>
            </a:r>
            <a:endParaRPr kumimoji="0" lang="ru-RU" sz="1800" b="1" i="0" u="none" strike="noStrike" kern="1200" cap="none" spc="0" normalizeH="0" baseline="0" noProof="0" smtClean="0">
              <a:ln>
                <a:noFill/>
              </a:ln>
              <a:solidFill>
                <a:srgbClr val="009900"/>
              </a:solidFill>
              <a:effectLst/>
              <a:uLnTx/>
              <a:uFillTx/>
              <a:latin typeface="Courier New" pitchFamily="49" charset="0"/>
              <a:ea typeface="+mn-ea"/>
              <a:cs typeface="Courier New" pitchFamily="49" charset="0"/>
            </a:endParaRPr>
          </a:p>
          <a:p>
            <a:pPr marL="342900" marR="0" lvl="0" indent="-342900" algn="l" defTabSz="457200" rtl="0" eaLnBrk="0" fontAlgn="base" latinLnBrk="0" hangingPunct="0">
              <a:lnSpc>
                <a:spcPct val="100000"/>
              </a:lnSpc>
              <a:spcBef>
                <a:spcPct val="20000"/>
              </a:spcBef>
              <a:spcAft>
                <a:spcPct val="0"/>
              </a:spcAft>
              <a:buClrTx/>
              <a:buSzTx/>
              <a:buFont typeface="Arial" charset="0"/>
              <a:buNone/>
              <a:tabLst/>
              <a:defRPr/>
            </a:pPr>
            <a:r>
              <a:rPr kumimoji="0" lang="ru-RU" sz="18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rPr>
              <a:t>        </a:t>
            </a:r>
            <a:r>
              <a:rPr kumimoji="0" lang="en-US" sz="18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rPr>
              <a:t>&lt;/param-value&gt;</a:t>
            </a:r>
          </a:p>
          <a:p>
            <a:pPr marL="342900" marR="0" lvl="0" indent="-342900" algn="l" defTabSz="457200" rtl="0" eaLnBrk="0" fontAlgn="base" latinLnBrk="0" hangingPunct="0">
              <a:lnSpc>
                <a:spcPct val="100000"/>
              </a:lnSpc>
              <a:spcBef>
                <a:spcPct val="20000"/>
              </a:spcBef>
              <a:spcAft>
                <a:spcPct val="0"/>
              </a:spcAft>
              <a:buClrTx/>
              <a:buSzTx/>
              <a:buFont typeface="Arial" charset="0"/>
              <a:buNone/>
              <a:tabLst/>
              <a:defRPr/>
            </a:pPr>
            <a:r>
              <a:rPr kumimoji="0" lang="en-US" sz="18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rPr>
              <a:t>  </a:t>
            </a:r>
            <a:r>
              <a:rPr kumimoji="0" lang="ru-RU" sz="18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rPr>
              <a:t>  </a:t>
            </a:r>
            <a:r>
              <a:rPr kumimoji="0" lang="en-US" sz="1800" b="1" i="0" u="none" strike="noStrike" kern="1200" cap="none" spc="0" normalizeH="0" baseline="0" noProof="0" smtClean="0">
                <a:ln>
                  <a:noFill/>
                </a:ln>
                <a:solidFill>
                  <a:srgbClr val="F79646">
                    <a:lumMod val="75000"/>
                  </a:srgbClr>
                </a:solidFill>
                <a:effectLst/>
                <a:uLnTx/>
                <a:uFillTx/>
                <a:latin typeface="Courier New" pitchFamily="49" charset="0"/>
                <a:ea typeface="+mn-ea"/>
                <a:cs typeface="Courier New" pitchFamily="49" charset="0"/>
              </a:rPr>
              <a:t>&lt;/init-param&gt;</a:t>
            </a:r>
            <a:endParaRPr kumimoji="0" lang="ru-RU" sz="1800" b="1" i="0" u="none" strike="noStrike" kern="1200" cap="none" spc="0" normalizeH="0" baseline="0" noProof="0" smtClean="0">
              <a:ln>
                <a:noFill/>
              </a:ln>
              <a:solidFill>
                <a:srgbClr val="F79646">
                  <a:lumMod val="75000"/>
                </a:srgbClr>
              </a:solidFill>
              <a:effectLst/>
              <a:uLnTx/>
              <a:uFillTx/>
              <a:latin typeface="Courier New" pitchFamily="49" charset="0"/>
              <a:ea typeface="+mn-ea"/>
              <a:cs typeface="Courier New" pitchFamily="49" charset="0"/>
            </a:endParaRPr>
          </a:p>
          <a:p>
            <a:pPr marL="342900" marR="0" lvl="0" indent="-342900" algn="l" defTabSz="457200" rtl="0" eaLnBrk="0" fontAlgn="base" latinLnBrk="0" hangingPunct="0">
              <a:lnSpc>
                <a:spcPct val="100000"/>
              </a:lnSpc>
              <a:spcBef>
                <a:spcPct val="20000"/>
              </a:spcBef>
              <a:spcAft>
                <a:spcPct val="0"/>
              </a:spcAft>
              <a:buClrTx/>
              <a:buSzTx/>
              <a:buFont typeface="Arial" charset="0"/>
              <a:buNone/>
              <a:tabLst/>
              <a:defRPr/>
            </a:pPr>
            <a:r>
              <a:rPr kumimoji="0" lang="en-US" sz="1800" b="1" i="0" u="none" strike="noStrike" kern="1200" cap="none" spc="0" normalizeH="0" baseline="0" noProof="0" smtClean="0">
                <a:ln>
                  <a:noFill/>
                </a:ln>
                <a:solidFill>
                  <a:srgbClr val="C0504D">
                    <a:lumMod val="75000"/>
                  </a:srgbClr>
                </a:solidFill>
                <a:effectLst/>
                <a:uLnTx/>
                <a:uFillTx/>
                <a:latin typeface="Courier New" pitchFamily="49" charset="0"/>
                <a:ea typeface="+mn-ea"/>
                <a:cs typeface="Courier New" pitchFamily="49" charset="0"/>
              </a:rPr>
              <a:t>&lt;/servlet&gt;</a:t>
            </a:r>
            <a:endParaRPr kumimoji="0" lang="en-US" sz="1800" b="1" i="0" u="none" strike="noStrike" kern="1200" cap="none" spc="0" normalizeH="0" baseline="0" noProof="0" dirty="0" smtClean="0">
              <a:ln>
                <a:noFill/>
              </a:ln>
              <a:solidFill>
                <a:srgbClr val="C0504D">
                  <a:lumMod val="75000"/>
                </a:srgbClr>
              </a:solidFill>
              <a:effectLst/>
              <a:uLnTx/>
              <a:uFillTx/>
              <a:latin typeface="Courier New" pitchFamily="49" charset="0"/>
              <a:ea typeface="+mn-ea"/>
              <a:cs typeface="Courier New" pitchFamily="49" charset="0"/>
            </a:endParaRPr>
          </a:p>
        </p:txBody>
      </p:sp>
      <p:sp>
        <p:nvSpPr>
          <p:cNvPr id="23" name="TextBox 22"/>
          <p:cNvSpPr txBox="1"/>
          <p:nvPr/>
        </p:nvSpPr>
        <p:spPr bwMode="auto">
          <a:xfrm>
            <a:off x="486354" y="5517232"/>
            <a:ext cx="4011034" cy="634020"/>
          </a:xfrm>
          <a:prstGeom prst="rect">
            <a:avLst/>
          </a:prstGeom>
          <a:solidFill>
            <a:sysClr val="window" lastClr="FFFFFF"/>
          </a:solidFill>
          <a:ln w="25400" cap="flat" cmpd="sng" algn="ctr">
            <a:solidFill>
              <a:srgbClr val="9BBB59"/>
            </a:solidFill>
            <a:prstDash val="solid"/>
            <a:headEnd/>
            <a:tailEnd/>
          </a:ln>
          <a:effectLst/>
        </p:spPr>
        <p:txBody>
          <a:bodyPr vert="horz" wrap="none" lIns="91440" tIns="45720" rIns="91440" bIns="45720" numCol="1" rtlCol="0" anchor="t" anchorCtr="0" compatLnSpc="1">
            <a:prstTxWarp prst="textNoShape">
              <a:avLst/>
            </a:prstTxWarp>
            <a:spAutoFit/>
          </a:bodyPr>
          <a:lstStyle/>
          <a:p>
            <a:pPr marL="0" marR="0" lvl="0" indent="0" defTabSz="457200" eaLnBrk="1" fontAlgn="auto" latinLnBrk="0" hangingPunct="1">
              <a:lnSpc>
                <a:spcPct val="100000"/>
              </a:lnSpc>
              <a:spcBef>
                <a:spcPct val="20000"/>
              </a:spcBef>
              <a:spcAft>
                <a:spcPts val="0"/>
              </a:spcAft>
              <a:buClrTx/>
              <a:buSzTx/>
              <a:buFontTx/>
              <a:buNone/>
              <a:tabLst/>
              <a:defRPr/>
            </a:pPr>
            <a:r>
              <a:rPr kumimoji="0" lang="en-US" sz="1600" b="1" i="0" u="none" strike="noStrike" kern="0" cap="none" spc="0" normalizeH="0" baseline="0" noProof="0" dirty="0" err="1" smtClean="0">
                <a:ln>
                  <a:noFill/>
                </a:ln>
                <a:solidFill>
                  <a:prstClr val="black"/>
                </a:solidFill>
                <a:effectLst/>
                <a:uLnTx/>
                <a:uFillTx/>
                <a:latin typeface="Courier New" pitchFamily="49" charset="0"/>
                <a:ea typeface="+mn-ea"/>
                <a:cs typeface="Courier New" pitchFamily="49" charset="0"/>
              </a:rPr>
              <a:t>getServlet</a:t>
            </a:r>
            <a:r>
              <a:rPr kumimoji="0" lang="en-US" sz="1600" b="1" i="0" u="none" strike="noStrike" kern="0" cap="none" spc="0" normalizeH="0" baseline="0" noProof="0" dirty="0" err="1" smtClean="0">
                <a:ln>
                  <a:noFill/>
                </a:ln>
                <a:solidFill>
                  <a:srgbClr val="F79646">
                    <a:lumMod val="75000"/>
                  </a:srgbClr>
                </a:solidFill>
                <a:effectLst/>
                <a:uLnTx/>
                <a:uFillTx/>
                <a:latin typeface="Courier New" pitchFamily="49" charset="0"/>
                <a:ea typeface="+mn-ea"/>
                <a:cs typeface="Courier New" pitchFamily="49" charset="0"/>
              </a:rPr>
              <a:t>Context</a:t>
            </a:r>
            <a:r>
              <a:rPr kumimoji="0" lang="en-US" sz="1600" b="1" i="0" u="none" strike="noStrike" kern="0" cap="none" spc="0" normalizeH="0" baseline="0" noProof="0" dirty="0" smtClean="0">
                <a:ln>
                  <a:noFill/>
                </a:ln>
                <a:solidFill>
                  <a:prstClr val="black"/>
                </a:solidFill>
                <a:effectLst/>
                <a:uLnTx/>
                <a:uFillTx/>
                <a:latin typeface="Courier New" pitchFamily="49" charset="0"/>
                <a:ea typeface="+mn-ea"/>
                <a:cs typeface="Courier New" pitchFamily="49" charset="0"/>
              </a:rPr>
              <a:t>().</a:t>
            </a:r>
            <a:endParaRPr kumimoji="0" lang="ru-RU" sz="1600" b="1" i="0" u="none" strike="noStrike" kern="0" cap="none" spc="0" normalizeH="0" baseline="0" noProof="0" dirty="0" smtClean="0">
              <a:ln>
                <a:noFill/>
              </a:ln>
              <a:solidFill>
                <a:prstClr val="black"/>
              </a:solidFill>
              <a:effectLst/>
              <a:uLnTx/>
              <a:uFillTx/>
              <a:latin typeface="Courier New" pitchFamily="49" charset="0"/>
              <a:ea typeface="+mn-ea"/>
              <a:cs typeface="Courier New" pitchFamily="49" charset="0"/>
            </a:endParaRPr>
          </a:p>
          <a:p>
            <a:pPr marL="0" marR="0" lvl="0" indent="0" defTabSz="457200" eaLnBrk="1" fontAlgn="auto" latinLnBrk="0" hangingPunct="1">
              <a:lnSpc>
                <a:spcPct val="100000"/>
              </a:lnSpc>
              <a:spcBef>
                <a:spcPct val="20000"/>
              </a:spcBef>
              <a:spcAft>
                <a:spcPts val="0"/>
              </a:spcAft>
              <a:buClrTx/>
              <a:buSzTx/>
              <a:buFontTx/>
              <a:buNone/>
              <a:tabLst/>
              <a:defRPr/>
            </a:pPr>
            <a:r>
              <a:rPr kumimoji="0" lang="ru-RU" sz="1600" b="1" i="0" u="none" strike="noStrike" kern="0" cap="none" spc="0" normalizeH="0" baseline="0" noProof="0" dirty="0" smtClean="0">
                <a:ln>
                  <a:noFill/>
                </a:ln>
                <a:solidFill>
                  <a:prstClr val="black"/>
                </a:solidFill>
                <a:effectLst/>
                <a:uLnTx/>
                <a:uFillTx/>
                <a:latin typeface="Courier New" pitchFamily="49" charset="0"/>
                <a:ea typeface="+mn-ea"/>
                <a:cs typeface="Courier New" pitchFamily="49" charset="0"/>
              </a:rPr>
              <a:t>    </a:t>
            </a:r>
            <a:r>
              <a:rPr kumimoji="0" lang="en-US" sz="1600" b="1" i="0" u="none" strike="noStrike" kern="0" cap="none" spc="0" normalizeH="0" baseline="0" noProof="0" dirty="0" err="1" smtClean="0">
                <a:ln>
                  <a:noFill/>
                </a:ln>
                <a:solidFill>
                  <a:prstClr val="black"/>
                </a:solidFill>
                <a:effectLst/>
                <a:uLnTx/>
                <a:uFillTx/>
                <a:latin typeface="Courier New" pitchFamily="49" charset="0"/>
                <a:ea typeface="+mn-ea"/>
                <a:cs typeface="Courier New" pitchFamily="49" charset="0"/>
              </a:rPr>
              <a:t>getInitParameter</a:t>
            </a:r>
            <a:r>
              <a:rPr kumimoji="0" lang="en-US" sz="1600" b="1" i="0" u="none" strike="noStrike" kern="0" cap="none" spc="0" normalizeH="0" baseline="0" noProof="0" dirty="0" smtClean="0">
                <a:ln>
                  <a:noFill/>
                </a:ln>
                <a:solidFill>
                  <a:prstClr val="black"/>
                </a:solidFill>
                <a:effectLst/>
                <a:uLnTx/>
                <a:uFillTx/>
                <a:latin typeface="Courier New" pitchFamily="49" charset="0"/>
                <a:ea typeface="+mn-ea"/>
                <a:cs typeface="Courier New" pitchFamily="49" charset="0"/>
              </a:rPr>
              <a:t>(</a:t>
            </a:r>
            <a:r>
              <a:rPr kumimoji="0" lang="en-US" sz="1600" b="1" i="0" u="none" strike="noStrike" kern="0" cap="none" spc="0" normalizeH="0" baseline="0" noProof="0" dirty="0" smtClean="0">
                <a:ln>
                  <a:noFill/>
                </a:ln>
                <a:solidFill>
                  <a:srgbClr val="009900"/>
                </a:solidFill>
                <a:effectLst/>
                <a:uLnTx/>
                <a:uFillTx/>
                <a:latin typeface="Courier New" pitchFamily="49" charset="0"/>
                <a:ea typeface="+mn-ea"/>
                <a:cs typeface="Courier New" pitchFamily="49" charset="0"/>
              </a:rPr>
              <a:t>"param1"</a:t>
            </a:r>
            <a:r>
              <a:rPr kumimoji="0" lang="en-US" sz="1600" b="1" i="0" u="none" strike="noStrike" kern="0" cap="none" spc="0" normalizeH="0" baseline="0" noProof="0" dirty="0" smtClean="0">
                <a:ln>
                  <a:noFill/>
                </a:ln>
                <a:solidFill>
                  <a:prstClr val="black"/>
                </a:solidFill>
                <a:effectLst/>
                <a:uLnTx/>
                <a:uFillTx/>
                <a:latin typeface="Courier New" pitchFamily="49" charset="0"/>
                <a:ea typeface="+mn-ea"/>
                <a:cs typeface="Courier New" pitchFamily="49" charset="0"/>
              </a:rPr>
              <a:t>);</a:t>
            </a:r>
            <a:endParaRPr kumimoji="0" lang="ru-RU" sz="1600" b="1" i="0" u="none" strike="noStrike" kern="0" cap="none" spc="0" normalizeH="0" baseline="0" noProof="0" dirty="0" smtClean="0">
              <a:ln>
                <a:noFill/>
              </a:ln>
              <a:solidFill>
                <a:prstClr val="black"/>
              </a:solidFill>
              <a:effectLst/>
              <a:uLnTx/>
              <a:uFillTx/>
              <a:latin typeface="Courier New" pitchFamily="49" charset="0"/>
              <a:ea typeface="+mn-ea"/>
              <a:cs typeface="Courier New" pitchFamily="49" charset="0"/>
            </a:endParaRPr>
          </a:p>
        </p:txBody>
      </p:sp>
      <p:sp>
        <p:nvSpPr>
          <p:cNvPr id="24" name="TextBox 23"/>
          <p:cNvSpPr txBox="1"/>
          <p:nvPr/>
        </p:nvSpPr>
        <p:spPr bwMode="auto">
          <a:xfrm>
            <a:off x="4645025" y="5517232"/>
            <a:ext cx="4011034" cy="634020"/>
          </a:xfrm>
          <a:prstGeom prst="rect">
            <a:avLst/>
          </a:prstGeom>
          <a:solidFill>
            <a:sysClr val="window" lastClr="FFFFFF"/>
          </a:solidFill>
          <a:ln w="25400" cap="flat" cmpd="sng" algn="ctr">
            <a:solidFill>
              <a:srgbClr val="9BBB59"/>
            </a:solidFill>
            <a:prstDash val="solid"/>
            <a:headEnd/>
            <a:tailEnd/>
          </a:ln>
          <a:effectLst/>
        </p:spPr>
        <p:txBody>
          <a:bodyPr vert="horz" wrap="none" lIns="91440" tIns="45720" rIns="91440" bIns="45720" numCol="1" rtlCol="0" anchor="t" anchorCtr="0" compatLnSpc="1">
            <a:prstTxWarp prst="textNoShape">
              <a:avLst/>
            </a:prstTxWarp>
            <a:spAutoFit/>
          </a:bodyPr>
          <a:lstStyle/>
          <a:p>
            <a:pPr marL="0" marR="0" lvl="0" indent="0" defTabSz="457200" eaLnBrk="1" fontAlgn="auto" latinLnBrk="0" hangingPunct="1">
              <a:lnSpc>
                <a:spcPct val="100000"/>
              </a:lnSpc>
              <a:spcBef>
                <a:spcPct val="20000"/>
              </a:spcBef>
              <a:spcAft>
                <a:spcPts val="0"/>
              </a:spcAft>
              <a:buClrTx/>
              <a:buSzTx/>
              <a:buFontTx/>
              <a:buNone/>
              <a:tabLst/>
              <a:defRPr/>
            </a:pPr>
            <a:r>
              <a:rPr kumimoji="0" lang="en-US" sz="1600" b="1" i="0" u="none" strike="noStrike" kern="0" cap="none" spc="0" normalizeH="0" baseline="0" noProof="0" dirty="0" err="1" smtClean="0">
                <a:ln>
                  <a:noFill/>
                </a:ln>
                <a:solidFill>
                  <a:prstClr val="black"/>
                </a:solidFill>
                <a:effectLst/>
                <a:uLnTx/>
                <a:uFillTx/>
                <a:latin typeface="Courier New" pitchFamily="49" charset="0"/>
                <a:ea typeface="+mn-ea"/>
                <a:cs typeface="Courier New" pitchFamily="49" charset="0"/>
              </a:rPr>
              <a:t>getServlet</a:t>
            </a:r>
            <a:r>
              <a:rPr kumimoji="0" lang="en-US" sz="1600" b="1" i="0" u="none" strike="noStrike" kern="0" cap="none" spc="0" normalizeH="0" baseline="0" noProof="0" dirty="0" err="1" smtClean="0">
                <a:ln>
                  <a:noFill/>
                </a:ln>
                <a:solidFill>
                  <a:srgbClr val="F79646">
                    <a:lumMod val="75000"/>
                  </a:srgbClr>
                </a:solidFill>
                <a:effectLst/>
                <a:uLnTx/>
                <a:uFillTx/>
                <a:latin typeface="Courier New" pitchFamily="49" charset="0"/>
                <a:ea typeface="+mn-ea"/>
                <a:cs typeface="Courier New" pitchFamily="49" charset="0"/>
              </a:rPr>
              <a:t>Config</a:t>
            </a:r>
            <a:r>
              <a:rPr kumimoji="0" lang="en-US" sz="1600" b="1" i="0" u="none" strike="noStrike" kern="0" cap="none" spc="0" normalizeH="0" baseline="0" noProof="0" dirty="0" smtClean="0">
                <a:ln>
                  <a:noFill/>
                </a:ln>
                <a:solidFill>
                  <a:prstClr val="black"/>
                </a:solidFill>
                <a:effectLst/>
                <a:uLnTx/>
                <a:uFillTx/>
                <a:latin typeface="Courier New" pitchFamily="49" charset="0"/>
                <a:ea typeface="+mn-ea"/>
                <a:cs typeface="Courier New" pitchFamily="49" charset="0"/>
              </a:rPr>
              <a:t>().</a:t>
            </a:r>
            <a:endParaRPr kumimoji="0" lang="ru-RU" sz="1600" b="1" i="0" u="none" strike="noStrike" kern="0" cap="none" spc="0" normalizeH="0" baseline="0" noProof="0" dirty="0" smtClean="0">
              <a:ln>
                <a:noFill/>
              </a:ln>
              <a:solidFill>
                <a:prstClr val="black"/>
              </a:solidFill>
              <a:effectLst/>
              <a:uLnTx/>
              <a:uFillTx/>
              <a:latin typeface="Courier New" pitchFamily="49" charset="0"/>
              <a:ea typeface="+mn-ea"/>
              <a:cs typeface="Courier New" pitchFamily="49" charset="0"/>
            </a:endParaRPr>
          </a:p>
          <a:p>
            <a:pPr marL="0" marR="0" lvl="0" indent="0" defTabSz="457200" eaLnBrk="1" fontAlgn="auto" latinLnBrk="0" hangingPunct="1">
              <a:lnSpc>
                <a:spcPct val="100000"/>
              </a:lnSpc>
              <a:spcBef>
                <a:spcPct val="20000"/>
              </a:spcBef>
              <a:spcAft>
                <a:spcPts val="0"/>
              </a:spcAft>
              <a:buClrTx/>
              <a:buSzTx/>
              <a:buFontTx/>
              <a:buNone/>
              <a:tabLst/>
              <a:defRPr/>
            </a:pPr>
            <a:r>
              <a:rPr kumimoji="0" lang="ru-RU" sz="1600" b="1" i="0" u="none" strike="noStrike" kern="0" cap="none" spc="0" normalizeH="0" baseline="0" noProof="0" dirty="0" smtClean="0">
                <a:ln>
                  <a:noFill/>
                </a:ln>
                <a:solidFill>
                  <a:prstClr val="black"/>
                </a:solidFill>
                <a:effectLst/>
                <a:uLnTx/>
                <a:uFillTx/>
                <a:latin typeface="Courier New" pitchFamily="49" charset="0"/>
                <a:ea typeface="+mn-ea"/>
                <a:cs typeface="Courier New" pitchFamily="49" charset="0"/>
              </a:rPr>
              <a:t>    </a:t>
            </a:r>
            <a:r>
              <a:rPr kumimoji="0" lang="en-US" sz="1600" b="1" i="0" u="none" strike="noStrike" kern="0" cap="none" spc="0" normalizeH="0" baseline="0" noProof="0" dirty="0" err="1" smtClean="0">
                <a:ln>
                  <a:noFill/>
                </a:ln>
                <a:solidFill>
                  <a:prstClr val="black"/>
                </a:solidFill>
                <a:effectLst/>
                <a:uLnTx/>
                <a:uFillTx/>
                <a:latin typeface="Courier New" pitchFamily="49" charset="0"/>
                <a:ea typeface="+mn-ea"/>
                <a:cs typeface="Courier New" pitchFamily="49" charset="0"/>
              </a:rPr>
              <a:t>getInitParameter</a:t>
            </a:r>
            <a:r>
              <a:rPr kumimoji="0" lang="en-US" sz="1600" b="1" i="0" u="none" strike="noStrike" kern="0" cap="none" spc="0" normalizeH="0" baseline="0" noProof="0" dirty="0" smtClean="0">
                <a:ln>
                  <a:noFill/>
                </a:ln>
                <a:solidFill>
                  <a:prstClr val="black"/>
                </a:solidFill>
                <a:effectLst/>
                <a:uLnTx/>
                <a:uFillTx/>
                <a:latin typeface="Courier New" pitchFamily="49" charset="0"/>
                <a:ea typeface="+mn-ea"/>
                <a:cs typeface="Courier New" pitchFamily="49" charset="0"/>
              </a:rPr>
              <a:t>(</a:t>
            </a:r>
            <a:r>
              <a:rPr kumimoji="0" lang="en-US" sz="1600" b="1" i="0" u="none" strike="noStrike" kern="0" cap="none" spc="0" normalizeH="0" baseline="0" noProof="0" dirty="0" smtClean="0">
                <a:ln>
                  <a:noFill/>
                </a:ln>
                <a:solidFill>
                  <a:srgbClr val="009900"/>
                </a:solidFill>
                <a:effectLst/>
                <a:uLnTx/>
                <a:uFillTx/>
                <a:latin typeface="Courier New" pitchFamily="49" charset="0"/>
                <a:ea typeface="+mn-ea"/>
                <a:cs typeface="Courier New" pitchFamily="49" charset="0"/>
              </a:rPr>
              <a:t>"param1"</a:t>
            </a:r>
            <a:r>
              <a:rPr kumimoji="0" lang="en-US" sz="1600" b="1" i="0" u="none" strike="noStrike" kern="0" cap="none" spc="0" normalizeH="0" baseline="0" noProof="0" dirty="0" smtClean="0">
                <a:ln>
                  <a:noFill/>
                </a:ln>
                <a:solidFill>
                  <a:prstClr val="black"/>
                </a:solidFill>
                <a:effectLst/>
                <a:uLnTx/>
                <a:uFillTx/>
                <a:latin typeface="Courier New" pitchFamily="49" charset="0"/>
                <a:ea typeface="+mn-ea"/>
                <a:cs typeface="Courier New" pitchFamily="49" charset="0"/>
              </a:rPr>
              <a:t>);</a:t>
            </a:r>
            <a:endParaRPr kumimoji="0" lang="ru-RU" sz="1600" b="1" i="0" u="none" strike="noStrike" kern="0" cap="none" spc="0" normalizeH="0" baseline="0" noProof="0" dirty="0" smtClean="0">
              <a:ln>
                <a:noFill/>
              </a:ln>
              <a:solidFill>
                <a:prstClr val="black"/>
              </a:solidFill>
              <a:effectLst/>
              <a:uLnTx/>
              <a:uFillTx/>
              <a:latin typeface="Courier New" pitchFamily="49" charset="0"/>
              <a:ea typeface="+mn-ea"/>
              <a:cs typeface="Courier New" pitchFamily="49" charset="0"/>
            </a:endParaRPr>
          </a:p>
        </p:txBody>
      </p:sp>
    </p:spTree>
    <p:extLst>
      <p:ext uri="{BB962C8B-B14F-4D97-AF65-F5344CB8AC3E}">
        <p14:creationId xmlns:p14="http://schemas.microsoft.com/office/powerpoint/2010/main" val="131920468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2"/>
          <p:cNvSpPr>
            <a:spLocks noGrp="1"/>
          </p:cNvSpPr>
          <p:nvPr>
            <p:ph sz="half" idx="4294967295"/>
          </p:nvPr>
        </p:nvSpPr>
        <p:spPr>
          <a:xfrm>
            <a:off x="228600" y="2209800"/>
            <a:ext cx="8453436" cy="1162050"/>
          </a:xfrm>
          <a:prstGeom prst="rect">
            <a:avLst/>
          </a:prstGeom>
        </p:spPr>
        <p:txBody>
          <a:bodyPr/>
          <a:lstStyle/>
          <a:p>
            <a:pPr marL="0" indent="0" algn="ctr" eaLnBrk="1" hangingPunct="1">
              <a:buNone/>
            </a:pPr>
            <a:r>
              <a:rPr lang="en-US" altLang="ru-RU" sz="6000" dirty="0" smtClean="0">
                <a:solidFill>
                  <a:schemeClr val="accent3">
                    <a:lumMod val="75000"/>
                  </a:schemeClr>
                </a:solidFill>
                <a:effectLst>
                  <a:outerShdw blurRad="38100" dist="38100" dir="2700000" algn="tl">
                    <a:srgbClr val="000000">
                      <a:alpha val="43137"/>
                    </a:srgbClr>
                  </a:outerShdw>
                </a:effectLst>
                <a:latin typeface="Arial" charset="0"/>
                <a:cs typeface="Arial" charset="0"/>
              </a:rPr>
              <a:t>SCOPE</a:t>
            </a:r>
          </a:p>
        </p:txBody>
      </p:sp>
      <p:sp>
        <p:nvSpPr>
          <p:cNvPr id="7" name="Текст 5"/>
          <p:cNvSpPr txBox="1">
            <a:spLocks/>
          </p:cNvSpPr>
          <p:nvPr/>
        </p:nvSpPr>
        <p:spPr>
          <a:xfrm>
            <a:off x="500061" y="3550442"/>
            <a:ext cx="8181975" cy="750094"/>
          </a:xfrm>
          <a:prstGeom prst="rect">
            <a:avLst/>
          </a:prstGeom>
        </p:spPr>
        <p:txBody>
          <a:bodyPr/>
          <a:lstStyle>
            <a:lvl1pPr marL="341313" indent="-341313" algn="l" defTabSz="912813"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1363" indent="-284163" algn="l" defTabSz="912813"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1413" indent="-227013" algn="l" defTabSz="912813"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598613" indent="-227013" algn="l" defTabSz="912813"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5813" indent="-227013" algn="l" defTabSz="912813"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hangingPunct="1">
              <a:buNone/>
            </a:pPr>
            <a:r>
              <a:rPr lang="en-US" sz="2800" b="1" dirty="0" smtClean="0">
                <a:latin typeface="Arial" charset="0"/>
                <a:cs typeface="Arial" charset="0"/>
              </a:rPr>
              <a:t>Where to keep data?</a:t>
            </a:r>
            <a:endParaRPr lang="ru-RU" sz="2800" b="1" dirty="0">
              <a:latin typeface="Arial" charset="0"/>
              <a:cs typeface="Arial" charset="0"/>
            </a:endParaRPr>
          </a:p>
        </p:txBody>
      </p:sp>
    </p:spTree>
    <p:extLst>
      <p:ext uri="{BB962C8B-B14F-4D97-AF65-F5344CB8AC3E}">
        <p14:creationId xmlns:p14="http://schemas.microsoft.com/office/powerpoint/2010/main" val="768966222"/>
      </p:ext>
    </p:extLst>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Хранение данных </a:t>
            </a:r>
            <a:r>
              <a:rPr lang="en-US" dirty="0"/>
              <a:t>WEB-</a:t>
            </a:r>
            <a:r>
              <a:rPr lang="ru-RU" dirty="0"/>
              <a:t>приложения</a:t>
            </a:r>
            <a:endParaRPr lang="en-US" dirty="0"/>
          </a:p>
        </p:txBody>
      </p:sp>
      <p:sp>
        <p:nvSpPr>
          <p:cNvPr id="27" name="Скругленный прямоугольник 26"/>
          <p:cNvSpPr/>
          <p:nvPr/>
        </p:nvSpPr>
        <p:spPr>
          <a:xfrm>
            <a:off x="2051720" y="1077466"/>
            <a:ext cx="5256584" cy="5087838"/>
          </a:xfrm>
          <a:prstGeom prst="roundRect">
            <a:avLst/>
          </a:prstGeom>
          <a:gradFill rotWithShape="1">
            <a:gsLst>
              <a:gs pos="0">
                <a:srgbClr val="9BBB59">
                  <a:tint val="100000"/>
                  <a:shade val="100000"/>
                  <a:satMod val="130000"/>
                </a:srgbClr>
              </a:gs>
              <a:gs pos="100000">
                <a:srgbClr val="9BBB59">
                  <a:tint val="50000"/>
                  <a:shade val="100000"/>
                  <a:satMod val="350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smtClean="0">
              <a:ln>
                <a:noFill/>
              </a:ln>
              <a:solidFill>
                <a:prstClr val="white"/>
              </a:solidFill>
              <a:effectLst/>
              <a:uLnTx/>
              <a:uFillTx/>
              <a:latin typeface="Arial"/>
              <a:ea typeface="+mn-ea"/>
              <a:cs typeface="+mn-cs"/>
            </a:endParaRPr>
          </a:p>
        </p:txBody>
      </p:sp>
      <p:sp>
        <p:nvSpPr>
          <p:cNvPr id="28" name="Скругленный прямоугольник 27"/>
          <p:cNvSpPr/>
          <p:nvPr/>
        </p:nvSpPr>
        <p:spPr>
          <a:xfrm>
            <a:off x="2267744" y="1484784"/>
            <a:ext cx="3744416" cy="2304256"/>
          </a:xfrm>
          <a:prstGeom prst="roundRect">
            <a:avLst/>
          </a:prstGeom>
          <a:gradFill rotWithShape="1">
            <a:gsLst>
              <a:gs pos="0">
                <a:srgbClr val="8064A2">
                  <a:tint val="100000"/>
                  <a:shade val="100000"/>
                  <a:satMod val="130000"/>
                </a:srgbClr>
              </a:gs>
              <a:gs pos="100000">
                <a:srgbClr val="8064A2">
                  <a:tint val="50000"/>
                  <a:shade val="100000"/>
                  <a:satMod val="350000"/>
                </a:srgbClr>
              </a:gs>
            </a:gsLst>
            <a:lin ang="16200000" scaled="0"/>
          </a:gradFill>
          <a:ln w="9525" cap="flat" cmpd="sng" algn="ctr">
            <a:solidFill>
              <a:srgbClr val="8064A2">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smtClean="0">
              <a:ln>
                <a:noFill/>
              </a:ln>
              <a:solidFill>
                <a:prstClr val="white"/>
              </a:solidFill>
              <a:effectLst/>
              <a:uLnTx/>
              <a:uFillTx/>
              <a:latin typeface="Arial"/>
              <a:ea typeface="+mn-ea"/>
              <a:cs typeface="+mn-cs"/>
            </a:endParaRPr>
          </a:p>
        </p:txBody>
      </p:sp>
      <p:sp>
        <p:nvSpPr>
          <p:cNvPr id="29" name="Скругленный прямоугольник 28"/>
          <p:cNvSpPr/>
          <p:nvPr/>
        </p:nvSpPr>
        <p:spPr>
          <a:xfrm>
            <a:off x="2411760" y="1908448"/>
            <a:ext cx="2736304" cy="57606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Arial"/>
                <a:ea typeface="+mn-ea"/>
                <a:cs typeface="+mn-cs"/>
              </a:rPr>
              <a:t>query = ‘bank’</a:t>
            </a:r>
            <a:endParaRPr kumimoji="0" lang="ru-RU" sz="1800" b="0" i="0" u="none" strike="noStrike" kern="0" cap="none" spc="0" normalizeH="0" baseline="0" noProof="0" dirty="0" smtClean="0">
              <a:ln>
                <a:noFill/>
              </a:ln>
              <a:solidFill>
                <a:prstClr val="white"/>
              </a:solidFill>
              <a:effectLst/>
              <a:uLnTx/>
              <a:uFillTx/>
              <a:latin typeface="Arial"/>
              <a:ea typeface="+mn-ea"/>
              <a:cs typeface="+mn-cs"/>
            </a:endParaRPr>
          </a:p>
        </p:txBody>
      </p:sp>
      <p:sp>
        <p:nvSpPr>
          <p:cNvPr id="30" name="Скругленный прямоугольник 29"/>
          <p:cNvSpPr/>
          <p:nvPr/>
        </p:nvSpPr>
        <p:spPr>
          <a:xfrm>
            <a:off x="2411760" y="2636912"/>
            <a:ext cx="2736304" cy="57606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Arial"/>
                <a:ea typeface="+mn-ea"/>
                <a:cs typeface="+mn-cs"/>
              </a:rPr>
              <a:t>query = ‘rob’</a:t>
            </a:r>
            <a:endParaRPr kumimoji="0" lang="ru-RU" sz="1800" b="0" i="0" u="none" strike="noStrike" kern="0" cap="none" spc="0" normalizeH="0" baseline="0" noProof="0" dirty="0" smtClean="0">
              <a:ln>
                <a:noFill/>
              </a:ln>
              <a:solidFill>
                <a:prstClr val="white"/>
              </a:solidFill>
              <a:effectLst/>
              <a:uLnTx/>
              <a:uFillTx/>
              <a:latin typeface="Arial"/>
              <a:ea typeface="+mn-ea"/>
              <a:cs typeface="+mn-cs"/>
            </a:endParaRPr>
          </a:p>
        </p:txBody>
      </p:sp>
      <p:sp>
        <p:nvSpPr>
          <p:cNvPr id="31" name="Улыбающееся лицо 30"/>
          <p:cNvSpPr/>
          <p:nvPr/>
        </p:nvSpPr>
        <p:spPr>
          <a:xfrm>
            <a:off x="323528" y="2196480"/>
            <a:ext cx="648072" cy="576064"/>
          </a:xfrm>
          <a:prstGeom prst="smileyFace">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smtClean="0">
              <a:ln>
                <a:noFill/>
              </a:ln>
              <a:solidFill>
                <a:prstClr val="white"/>
              </a:solidFill>
              <a:effectLst/>
              <a:uLnTx/>
              <a:uFillTx/>
              <a:latin typeface="Arial"/>
              <a:ea typeface="+mn-ea"/>
              <a:cs typeface="+mn-cs"/>
            </a:endParaRPr>
          </a:p>
        </p:txBody>
      </p:sp>
      <p:sp>
        <p:nvSpPr>
          <p:cNvPr id="32" name="Стрелка вправо 31"/>
          <p:cNvSpPr/>
          <p:nvPr/>
        </p:nvSpPr>
        <p:spPr>
          <a:xfrm>
            <a:off x="1259632" y="1908448"/>
            <a:ext cx="1080120" cy="576064"/>
          </a:xfrm>
          <a:prstGeom prst="rightArrow">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Arial"/>
                <a:ea typeface="+mn-ea"/>
                <a:cs typeface="+mn-cs"/>
              </a:rPr>
              <a:t>GET</a:t>
            </a:r>
            <a:endParaRPr kumimoji="0" lang="ru-RU" sz="1800" b="0" i="0" u="none" strike="noStrike" kern="0" cap="none" spc="0" normalizeH="0" baseline="0" noProof="0" dirty="0" smtClean="0">
              <a:ln>
                <a:noFill/>
              </a:ln>
              <a:solidFill>
                <a:prstClr val="black"/>
              </a:solidFill>
              <a:effectLst/>
              <a:uLnTx/>
              <a:uFillTx/>
              <a:latin typeface="Arial"/>
              <a:ea typeface="+mn-ea"/>
              <a:cs typeface="+mn-cs"/>
            </a:endParaRPr>
          </a:p>
        </p:txBody>
      </p:sp>
      <p:sp>
        <p:nvSpPr>
          <p:cNvPr id="33" name="Стрелка вправо 32"/>
          <p:cNvSpPr/>
          <p:nvPr/>
        </p:nvSpPr>
        <p:spPr>
          <a:xfrm>
            <a:off x="1259632" y="2636912"/>
            <a:ext cx="1080120" cy="576064"/>
          </a:xfrm>
          <a:prstGeom prst="rightArrow">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Arial"/>
                <a:ea typeface="+mn-ea"/>
                <a:cs typeface="+mn-cs"/>
              </a:rPr>
              <a:t>GET</a:t>
            </a:r>
            <a:endParaRPr kumimoji="0" lang="ru-RU" sz="1800" b="0" i="0" u="none" strike="noStrike" kern="0" cap="none" spc="0" normalizeH="0" baseline="0" noProof="0" dirty="0" smtClean="0">
              <a:ln>
                <a:noFill/>
              </a:ln>
              <a:solidFill>
                <a:prstClr val="black"/>
              </a:solidFill>
              <a:effectLst/>
              <a:uLnTx/>
              <a:uFillTx/>
              <a:latin typeface="Arial"/>
              <a:ea typeface="+mn-ea"/>
              <a:cs typeface="+mn-cs"/>
            </a:endParaRPr>
          </a:p>
        </p:txBody>
      </p:sp>
      <p:sp>
        <p:nvSpPr>
          <p:cNvPr id="34" name="TextBox 33"/>
          <p:cNvSpPr txBox="1"/>
          <p:nvPr/>
        </p:nvSpPr>
        <p:spPr bwMode="auto">
          <a:xfrm>
            <a:off x="3923928" y="3388930"/>
            <a:ext cx="1875834" cy="400110"/>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algn="r" defTabSz="457200">
              <a:spcBef>
                <a:spcPct val="20000"/>
              </a:spcBef>
              <a:buFont typeface="Arial" charset="0"/>
              <a:buNone/>
            </a:pPr>
            <a:r>
              <a:rPr lang="en-US" sz="2000" dirty="0" smtClean="0">
                <a:solidFill>
                  <a:prstClr val="white"/>
                </a:solidFill>
                <a:latin typeface="Arial"/>
                <a:cs typeface="Arial"/>
              </a:rPr>
              <a:t>login = ‘</a:t>
            </a:r>
            <a:r>
              <a:rPr lang="en-US" sz="2000" dirty="0" err="1" smtClean="0">
                <a:solidFill>
                  <a:prstClr val="white"/>
                </a:solidFill>
                <a:latin typeface="Arial"/>
                <a:cs typeface="Arial"/>
              </a:rPr>
              <a:t>ivanov</a:t>
            </a:r>
            <a:r>
              <a:rPr lang="en-US" sz="2000" dirty="0" smtClean="0">
                <a:solidFill>
                  <a:prstClr val="white"/>
                </a:solidFill>
                <a:latin typeface="Arial"/>
                <a:cs typeface="Arial"/>
              </a:rPr>
              <a:t>’</a:t>
            </a:r>
            <a:endParaRPr lang="ru-RU" sz="2000" dirty="0" smtClean="0">
              <a:solidFill>
                <a:prstClr val="white"/>
              </a:solidFill>
              <a:latin typeface="Arial"/>
              <a:cs typeface="Arial"/>
            </a:endParaRPr>
          </a:p>
        </p:txBody>
      </p:sp>
      <p:sp>
        <p:nvSpPr>
          <p:cNvPr id="35" name="Улыбающееся лицо 34"/>
          <p:cNvSpPr/>
          <p:nvPr/>
        </p:nvSpPr>
        <p:spPr>
          <a:xfrm>
            <a:off x="323528" y="4140696"/>
            <a:ext cx="648072" cy="576064"/>
          </a:xfrm>
          <a:prstGeom prst="smileyFace">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smtClean="0">
              <a:ln>
                <a:noFill/>
              </a:ln>
              <a:solidFill>
                <a:prstClr val="white"/>
              </a:solidFill>
              <a:effectLst/>
              <a:uLnTx/>
              <a:uFillTx/>
              <a:latin typeface="Arial"/>
              <a:ea typeface="+mn-ea"/>
              <a:cs typeface="+mn-cs"/>
            </a:endParaRPr>
          </a:p>
        </p:txBody>
      </p:sp>
      <p:sp>
        <p:nvSpPr>
          <p:cNvPr id="36" name="Скругленный прямоугольник 35"/>
          <p:cNvSpPr/>
          <p:nvPr/>
        </p:nvSpPr>
        <p:spPr>
          <a:xfrm>
            <a:off x="2267744" y="3996680"/>
            <a:ext cx="3744416" cy="1312113"/>
          </a:xfrm>
          <a:prstGeom prst="roundRect">
            <a:avLst/>
          </a:prstGeom>
          <a:gradFill rotWithShape="1">
            <a:gsLst>
              <a:gs pos="0">
                <a:srgbClr val="8064A2">
                  <a:tint val="100000"/>
                  <a:shade val="100000"/>
                  <a:satMod val="130000"/>
                </a:srgbClr>
              </a:gs>
              <a:gs pos="100000">
                <a:srgbClr val="8064A2">
                  <a:tint val="50000"/>
                  <a:shade val="100000"/>
                  <a:satMod val="350000"/>
                </a:srgbClr>
              </a:gs>
            </a:gsLst>
            <a:lin ang="16200000" scaled="0"/>
          </a:gradFill>
          <a:ln w="9525" cap="flat" cmpd="sng" algn="ctr">
            <a:solidFill>
              <a:srgbClr val="8064A2">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smtClean="0">
              <a:ln>
                <a:noFill/>
              </a:ln>
              <a:solidFill>
                <a:prstClr val="white"/>
              </a:solidFill>
              <a:effectLst/>
              <a:uLnTx/>
              <a:uFillTx/>
              <a:latin typeface="Arial"/>
              <a:ea typeface="+mn-ea"/>
              <a:cs typeface="+mn-cs"/>
            </a:endParaRPr>
          </a:p>
        </p:txBody>
      </p:sp>
      <p:sp>
        <p:nvSpPr>
          <p:cNvPr id="37" name="Стрелка вправо 36"/>
          <p:cNvSpPr/>
          <p:nvPr/>
        </p:nvSpPr>
        <p:spPr>
          <a:xfrm>
            <a:off x="1331640" y="4140696"/>
            <a:ext cx="1080120" cy="576064"/>
          </a:xfrm>
          <a:prstGeom prst="rightArrow">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Arial"/>
                <a:ea typeface="+mn-ea"/>
                <a:cs typeface="+mn-cs"/>
              </a:rPr>
              <a:t>GET</a:t>
            </a:r>
            <a:endParaRPr kumimoji="0" lang="ru-RU" sz="1800" b="0" i="0" u="none" strike="noStrike" kern="0" cap="none" spc="0" normalizeH="0" baseline="0" noProof="0" dirty="0" smtClean="0">
              <a:ln>
                <a:noFill/>
              </a:ln>
              <a:solidFill>
                <a:prstClr val="black"/>
              </a:solidFill>
              <a:effectLst/>
              <a:uLnTx/>
              <a:uFillTx/>
              <a:latin typeface="Arial"/>
              <a:ea typeface="+mn-ea"/>
              <a:cs typeface="+mn-cs"/>
            </a:endParaRPr>
          </a:p>
        </p:txBody>
      </p:sp>
      <p:sp>
        <p:nvSpPr>
          <p:cNvPr id="38" name="Скругленный прямоугольник 37"/>
          <p:cNvSpPr/>
          <p:nvPr/>
        </p:nvSpPr>
        <p:spPr>
          <a:xfrm>
            <a:off x="2555776" y="4140696"/>
            <a:ext cx="2736304" cy="576064"/>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Arial"/>
                <a:ea typeface="+mn-ea"/>
                <a:cs typeface="+mn-cs"/>
              </a:rPr>
              <a:t>query = ‘hello’</a:t>
            </a:r>
            <a:endParaRPr kumimoji="0" lang="ru-RU" sz="1800" b="0" i="0" u="none" strike="noStrike" kern="0" cap="none" spc="0" normalizeH="0" baseline="0" noProof="0" dirty="0" smtClean="0">
              <a:ln>
                <a:noFill/>
              </a:ln>
              <a:solidFill>
                <a:prstClr val="white"/>
              </a:solidFill>
              <a:effectLst/>
              <a:uLnTx/>
              <a:uFillTx/>
              <a:latin typeface="Arial"/>
              <a:ea typeface="+mn-ea"/>
              <a:cs typeface="+mn-cs"/>
            </a:endParaRPr>
          </a:p>
        </p:txBody>
      </p:sp>
      <p:sp>
        <p:nvSpPr>
          <p:cNvPr id="39" name="TextBox 38"/>
          <p:cNvSpPr txBox="1"/>
          <p:nvPr/>
        </p:nvSpPr>
        <p:spPr bwMode="auto">
          <a:xfrm>
            <a:off x="4047359" y="4908683"/>
            <a:ext cx="1752403" cy="400110"/>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algn="r" defTabSz="457200">
              <a:spcBef>
                <a:spcPct val="20000"/>
              </a:spcBef>
              <a:buFont typeface="Arial" charset="0"/>
              <a:buNone/>
            </a:pPr>
            <a:r>
              <a:rPr lang="en-US" sz="2000" dirty="0" smtClean="0">
                <a:solidFill>
                  <a:prstClr val="white"/>
                </a:solidFill>
                <a:latin typeface="Arial"/>
                <a:cs typeface="Arial"/>
              </a:rPr>
              <a:t>login = ‘</a:t>
            </a:r>
            <a:r>
              <a:rPr lang="en-US" sz="2000" dirty="0" err="1" smtClean="0">
                <a:solidFill>
                  <a:prstClr val="white"/>
                </a:solidFill>
                <a:latin typeface="Arial"/>
                <a:cs typeface="Arial"/>
              </a:rPr>
              <a:t>petya</a:t>
            </a:r>
            <a:r>
              <a:rPr lang="en-US" sz="2000" dirty="0" smtClean="0">
                <a:solidFill>
                  <a:prstClr val="white"/>
                </a:solidFill>
                <a:latin typeface="Arial"/>
                <a:cs typeface="Arial"/>
              </a:rPr>
              <a:t>’</a:t>
            </a:r>
            <a:endParaRPr lang="ru-RU" sz="2000" dirty="0" smtClean="0">
              <a:solidFill>
                <a:prstClr val="white"/>
              </a:solidFill>
              <a:latin typeface="Arial"/>
              <a:cs typeface="Arial"/>
            </a:endParaRPr>
          </a:p>
        </p:txBody>
      </p:sp>
      <p:sp>
        <p:nvSpPr>
          <p:cNvPr id="40" name="TextBox 39"/>
          <p:cNvSpPr txBox="1"/>
          <p:nvPr/>
        </p:nvSpPr>
        <p:spPr bwMode="auto">
          <a:xfrm>
            <a:off x="5431714" y="5580856"/>
            <a:ext cx="1276310" cy="400110"/>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algn="r" defTabSz="457200">
              <a:spcBef>
                <a:spcPct val="20000"/>
              </a:spcBef>
              <a:buFont typeface="Arial" charset="0"/>
              <a:buNone/>
            </a:pPr>
            <a:r>
              <a:rPr lang="en-US" sz="2000" dirty="0" smtClean="0">
                <a:solidFill>
                  <a:prstClr val="white"/>
                </a:solidFill>
                <a:latin typeface="Arial"/>
                <a:cs typeface="Arial"/>
              </a:rPr>
              <a:t>DB= ‘FBI’</a:t>
            </a:r>
            <a:endParaRPr lang="ru-RU" sz="2000" dirty="0" smtClean="0">
              <a:solidFill>
                <a:prstClr val="white"/>
              </a:solidFill>
              <a:latin typeface="Arial"/>
              <a:cs typeface="Arial"/>
            </a:endParaRPr>
          </a:p>
        </p:txBody>
      </p:sp>
      <p:cxnSp>
        <p:nvCxnSpPr>
          <p:cNvPr id="41" name="Скругленная соединительная линия 40"/>
          <p:cNvCxnSpPr>
            <a:stCxn id="34" idx="3"/>
            <a:endCxn id="29" idx="3"/>
          </p:cNvCxnSpPr>
          <p:nvPr/>
        </p:nvCxnSpPr>
        <p:spPr>
          <a:xfrm flipH="1" flipV="1">
            <a:off x="5148064" y="2196480"/>
            <a:ext cx="651698" cy="1392505"/>
          </a:xfrm>
          <a:prstGeom prst="curvedConnector3">
            <a:avLst>
              <a:gd name="adj1" fmla="val -35078"/>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42" name="Скругленная соединительная линия 41"/>
          <p:cNvCxnSpPr>
            <a:stCxn id="34" idx="3"/>
            <a:endCxn id="30" idx="3"/>
          </p:cNvCxnSpPr>
          <p:nvPr/>
        </p:nvCxnSpPr>
        <p:spPr>
          <a:xfrm flipH="1" flipV="1">
            <a:off x="5148064" y="2924944"/>
            <a:ext cx="651698" cy="664041"/>
          </a:xfrm>
          <a:prstGeom prst="curvedConnector3">
            <a:avLst>
              <a:gd name="adj1" fmla="val -7016"/>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43" name="Скругленная соединительная линия 42"/>
          <p:cNvCxnSpPr>
            <a:stCxn id="39" idx="3"/>
            <a:endCxn id="38" idx="3"/>
          </p:cNvCxnSpPr>
          <p:nvPr/>
        </p:nvCxnSpPr>
        <p:spPr>
          <a:xfrm flipH="1" flipV="1">
            <a:off x="5292080" y="4428728"/>
            <a:ext cx="507682" cy="680010"/>
          </a:xfrm>
          <a:prstGeom prst="curvedConnector3">
            <a:avLst>
              <a:gd name="adj1" fmla="val -21871"/>
            </a:avLst>
          </a:prstGeom>
          <a:no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44" name="Скругленная соединительная линия 43"/>
          <p:cNvCxnSpPr>
            <a:stCxn id="40" idx="3"/>
          </p:cNvCxnSpPr>
          <p:nvPr/>
        </p:nvCxnSpPr>
        <p:spPr>
          <a:xfrm flipH="1" flipV="1">
            <a:off x="5316296" y="4428729"/>
            <a:ext cx="1391728" cy="1352182"/>
          </a:xfrm>
          <a:prstGeom prst="curvedConnector3">
            <a:avLst>
              <a:gd name="adj1" fmla="val -16426"/>
            </a:avLst>
          </a:prstGeom>
          <a:noFill/>
          <a:ln w="38100" cap="flat" cmpd="sng" algn="ctr">
            <a:solidFill>
              <a:srgbClr val="C0504D"/>
            </a:solidFill>
            <a:prstDash val="solid"/>
            <a:tailEnd type="arrow"/>
          </a:ln>
          <a:effectLst>
            <a:outerShdw blurRad="40000" dist="23000" dir="5400000" rotWithShape="0">
              <a:srgbClr val="000000">
                <a:alpha val="35000"/>
              </a:srgbClr>
            </a:outerShdw>
          </a:effectLst>
        </p:spPr>
      </p:cxnSp>
      <p:cxnSp>
        <p:nvCxnSpPr>
          <p:cNvPr id="45" name="Скругленная соединительная линия 44"/>
          <p:cNvCxnSpPr>
            <a:stCxn id="40" idx="3"/>
            <a:endCxn id="30" idx="3"/>
          </p:cNvCxnSpPr>
          <p:nvPr/>
        </p:nvCxnSpPr>
        <p:spPr>
          <a:xfrm flipH="1" flipV="1">
            <a:off x="5148064" y="2924944"/>
            <a:ext cx="1559960" cy="2855967"/>
          </a:xfrm>
          <a:prstGeom prst="curvedConnector3">
            <a:avLst>
              <a:gd name="adj1" fmla="val -14654"/>
            </a:avLst>
          </a:prstGeom>
          <a:noFill/>
          <a:ln w="38100" cap="flat" cmpd="sng" algn="ctr">
            <a:solidFill>
              <a:srgbClr val="C0504D"/>
            </a:solidFill>
            <a:prstDash val="solid"/>
            <a:tailEnd type="arrow"/>
          </a:ln>
          <a:effectLst>
            <a:outerShdw blurRad="40000" dist="23000" dir="5400000" rotWithShape="0">
              <a:srgbClr val="000000">
                <a:alpha val="35000"/>
              </a:srgbClr>
            </a:outerShdw>
          </a:effectLst>
        </p:spPr>
      </p:cxnSp>
      <p:cxnSp>
        <p:nvCxnSpPr>
          <p:cNvPr id="46" name="Скругленная соединительная линия 45"/>
          <p:cNvCxnSpPr>
            <a:stCxn id="40" idx="3"/>
            <a:endCxn id="29" idx="3"/>
          </p:cNvCxnSpPr>
          <p:nvPr/>
        </p:nvCxnSpPr>
        <p:spPr>
          <a:xfrm flipH="1" flipV="1">
            <a:off x="5148064" y="2196480"/>
            <a:ext cx="1559960" cy="3584431"/>
          </a:xfrm>
          <a:prstGeom prst="curvedConnector3">
            <a:avLst>
              <a:gd name="adj1" fmla="val -14654"/>
            </a:avLst>
          </a:prstGeom>
          <a:noFill/>
          <a:ln w="38100" cap="flat" cmpd="sng" algn="ctr">
            <a:solidFill>
              <a:srgbClr val="C0504D"/>
            </a:solidFill>
            <a:prstDash val="solid"/>
            <a:tailEnd type="arrow"/>
          </a:ln>
          <a:effectLst>
            <a:outerShdw blurRad="40000" dist="23000" dir="5400000" rotWithShape="0">
              <a:srgbClr val="000000">
                <a:alpha val="35000"/>
              </a:srgbClr>
            </a:outerShdw>
          </a:effectLst>
        </p:spPr>
      </p:cxnSp>
      <p:sp>
        <p:nvSpPr>
          <p:cNvPr id="47" name="TextBox 46"/>
          <p:cNvSpPr txBox="1"/>
          <p:nvPr/>
        </p:nvSpPr>
        <p:spPr bwMode="auto">
          <a:xfrm>
            <a:off x="4794988" y="1508338"/>
            <a:ext cx="994183" cy="400110"/>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algn="r" defTabSz="457200">
              <a:spcBef>
                <a:spcPct val="20000"/>
              </a:spcBef>
              <a:buFont typeface="Arial" charset="0"/>
              <a:buNone/>
            </a:pPr>
            <a:r>
              <a:rPr lang="ru-RU" sz="2000" dirty="0" smtClean="0">
                <a:solidFill>
                  <a:prstClr val="black"/>
                </a:solidFill>
                <a:latin typeface="Arial"/>
                <a:cs typeface="Arial"/>
              </a:rPr>
              <a:t>сессия</a:t>
            </a:r>
          </a:p>
        </p:txBody>
      </p:sp>
      <p:sp>
        <p:nvSpPr>
          <p:cNvPr id="48" name="TextBox 47"/>
          <p:cNvSpPr txBox="1"/>
          <p:nvPr/>
        </p:nvSpPr>
        <p:spPr bwMode="auto">
          <a:xfrm>
            <a:off x="4594613" y="1108228"/>
            <a:ext cx="2389116" cy="400110"/>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algn="r" defTabSz="457200">
              <a:spcBef>
                <a:spcPct val="20000"/>
              </a:spcBef>
              <a:buFont typeface="Arial" charset="0"/>
              <a:buNone/>
            </a:pPr>
            <a:r>
              <a:rPr lang="ru-RU" sz="2000" dirty="0" smtClean="0">
                <a:solidFill>
                  <a:prstClr val="black"/>
                </a:solidFill>
                <a:latin typeface="Arial"/>
                <a:cs typeface="Arial"/>
              </a:rPr>
              <a:t>контекст </a:t>
            </a:r>
            <a:r>
              <a:rPr lang="ru-RU" sz="2000" dirty="0" err="1" smtClean="0">
                <a:solidFill>
                  <a:prstClr val="black"/>
                </a:solidFill>
                <a:latin typeface="Arial"/>
                <a:cs typeface="Arial"/>
              </a:rPr>
              <a:t>сервлета</a:t>
            </a:r>
            <a:endParaRPr lang="ru-RU" sz="2000" dirty="0" smtClean="0">
              <a:solidFill>
                <a:prstClr val="black"/>
              </a:solidFill>
              <a:latin typeface="Arial"/>
              <a:cs typeface="Arial"/>
            </a:endParaRPr>
          </a:p>
        </p:txBody>
      </p:sp>
    </p:spTree>
    <p:extLst>
      <p:ext uri="{BB962C8B-B14F-4D97-AF65-F5344CB8AC3E}">
        <p14:creationId xmlns:p14="http://schemas.microsoft.com/office/powerpoint/2010/main" val="240203311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3" grpId="0" animBg="1"/>
      <p:bldP spid="34" grpId="0"/>
      <p:bldP spid="35" grpId="0" animBg="1"/>
      <p:bldP spid="36" grpId="0" animBg="1"/>
      <p:bldP spid="37" grpId="0" animBg="1"/>
      <p:bldP spid="38" grpId="0" animBg="1"/>
      <p:bldP spid="39" grpId="0"/>
      <p:bldP spid="40" grpId="0"/>
      <p:bldP spid="47" grpId="0"/>
      <p:bldP spid="4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a:t>
            </a:r>
            <a:r>
              <a:rPr lang="ru-RU" dirty="0"/>
              <a:t>для работы с атрибутами</a:t>
            </a:r>
            <a:endParaRPr lang="en-US" dirty="0"/>
          </a:p>
        </p:txBody>
      </p:sp>
      <p:sp>
        <p:nvSpPr>
          <p:cNvPr id="6" name="Rectangle 3"/>
          <p:cNvSpPr txBox="1">
            <a:spLocks noChangeArrowheads="1"/>
          </p:cNvSpPr>
          <p:nvPr/>
        </p:nvSpPr>
        <p:spPr bwMode="auto">
          <a:xfrm>
            <a:off x="457200" y="1142984"/>
            <a:ext cx="8229600" cy="492922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a:ea typeface="+mn-ea"/>
                <a:cs typeface="Arial"/>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a:ea typeface="+mn-ea"/>
                <a:cs typeface="Arial"/>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3pPr>
            <a:lvl4pPr marL="16002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4pPr>
            <a:lvl5pPr marL="20574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ru-RU" sz="3200" b="0" i="0" u="none" strike="noStrike" kern="1200" cap="none" spc="0" normalizeH="0" baseline="0" noProof="0" smtClean="0">
                <a:ln>
                  <a:noFill/>
                </a:ln>
                <a:solidFill>
                  <a:sysClr val="windowText" lastClr="000000"/>
                </a:solidFill>
                <a:effectLst/>
                <a:uLnTx/>
                <a:uFillTx/>
                <a:latin typeface="Arial"/>
                <a:ea typeface="+mn-ea"/>
                <a:cs typeface="Arial"/>
              </a:rPr>
              <a:t>Объекты:</a:t>
            </a:r>
          </a:p>
          <a:p>
            <a:pPr marL="742950" marR="0" lvl="1" indent="-285750" algn="l" defTabSz="4572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smtClean="0">
                <a:ln>
                  <a:noFill/>
                </a:ln>
                <a:solidFill>
                  <a:sysClr val="windowText" lastClr="000000"/>
                </a:solidFill>
                <a:effectLst/>
                <a:uLnTx/>
                <a:uFillTx/>
                <a:latin typeface="Arial"/>
                <a:ea typeface="+mn-ea"/>
                <a:cs typeface="Arial"/>
              </a:rPr>
              <a:t>context </a:t>
            </a:r>
            <a:r>
              <a:rPr kumimoji="0" lang="ru-RU" sz="2800" b="0" i="0" u="none" strike="noStrike" kern="1200" cap="none" spc="0" normalizeH="0" baseline="0" noProof="0" smtClean="0">
                <a:ln>
                  <a:noFill/>
                </a:ln>
                <a:solidFill>
                  <a:sysClr val="windowText" lastClr="000000"/>
                </a:solidFill>
                <a:effectLst/>
                <a:uLnTx/>
                <a:uFillTx/>
                <a:latin typeface="Arial"/>
                <a:ea typeface="+mn-ea"/>
                <a:cs typeface="Arial"/>
              </a:rPr>
              <a:t>- </a:t>
            </a:r>
            <a:r>
              <a:rPr kumimoji="0" lang="en-US" sz="2800" b="1" i="0" u="none" strike="noStrike" kern="1200" cap="none" spc="0" normalizeH="0" baseline="0" noProof="0" smtClean="0">
                <a:ln>
                  <a:noFill/>
                </a:ln>
                <a:solidFill>
                  <a:srgbClr val="1F497D"/>
                </a:solidFill>
                <a:effectLst/>
                <a:uLnTx/>
                <a:uFillTx/>
                <a:latin typeface="Courier New" pitchFamily="49" charset="0"/>
                <a:ea typeface="+mn-ea"/>
                <a:cs typeface="Courier New" pitchFamily="49" charset="0"/>
              </a:rPr>
              <a:t>ServletContext</a:t>
            </a:r>
            <a:endParaRPr kumimoji="0" lang="ru-RU" sz="2800" b="1" i="0" u="none" strike="noStrike" kern="1200" cap="none" spc="0" normalizeH="0" baseline="0" noProof="0" smtClean="0">
              <a:ln>
                <a:noFill/>
              </a:ln>
              <a:solidFill>
                <a:srgbClr val="1F497D"/>
              </a:solidFill>
              <a:effectLst/>
              <a:uLnTx/>
              <a:uFillTx/>
              <a:latin typeface="Courier New" pitchFamily="49" charset="0"/>
              <a:ea typeface="+mn-ea"/>
              <a:cs typeface="Courier New" pitchFamily="49" charset="0"/>
            </a:endParaRPr>
          </a:p>
          <a:p>
            <a:pPr marL="742950" marR="0" lvl="1" indent="-285750" algn="l" defTabSz="4572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smtClean="0">
                <a:ln>
                  <a:noFill/>
                </a:ln>
                <a:solidFill>
                  <a:sysClr val="windowText" lastClr="000000"/>
                </a:solidFill>
                <a:effectLst/>
                <a:uLnTx/>
                <a:uFillTx/>
                <a:latin typeface="Arial"/>
                <a:ea typeface="+mn-ea"/>
                <a:cs typeface="Arial"/>
              </a:rPr>
              <a:t>Request</a:t>
            </a:r>
            <a:r>
              <a:rPr kumimoji="0" lang="ru-RU" sz="2800" b="0" i="0" u="none" strike="noStrike" kern="1200" cap="none" spc="0" normalizeH="0" baseline="0" noProof="0" smtClean="0">
                <a:ln>
                  <a:noFill/>
                </a:ln>
                <a:solidFill>
                  <a:sysClr val="windowText" lastClr="000000"/>
                </a:solidFill>
                <a:effectLst/>
                <a:uLnTx/>
                <a:uFillTx/>
                <a:latin typeface="Arial"/>
                <a:ea typeface="+mn-ea"/>
                <a:cs typeface="Arial"/>
              </a:rPr>
              <a:t> - </a:t>
            </a:r>
            <a:r>
              <a:rPr kumimoji="0" lang="en-US" sz="2800" b="1" i="0" u="none" strike="noStrike" kern="1200" cap="none" spc="0" normalizeH="0" baseline="0" noProof="0" smtClean="0">
                <a:ln>
                  <a:noFill/>
                </a:ln>
                <a:solidFill>
                  <a:srgbClr val="1F497D"/>
                </a:solidFill>
                <a:effectLst/>
                <a:uLnTx/>
                <a:uFillTx/>
                <a:latin typeface="Courier New" pitchFamily="49" charset="0"/>
                <a:ea typeface="+mn-ea"/>
                <a:cs typeface="Courier New" pitchFamily="49" charset="0"/>
              </a:rPr>
              <a:t>ServletRequest </a:t>
            </a:r>
            <a:endParaRPr kumimoji="0" lang="ru-RU" sz="2800" b="1" i="0" u="none" strike="noStrike" kern="1200" cap="none" spc="0" normalizeH="0" baseline="0" noProof="0" smtClean="0">
              <a:ln>
                <a:noFill/>
              </a:ln>
              <a:solidFill>
                <a:srgbClr val="1F497D"/>
              </a:solidFill>
              <a:effectLst/>
              <a:uLnTx/>
              <a:uFillTx/>
              <a:latin typeface="Courier New" pitchFamily="49" charset="0"/>
              <a:ea typeface="+mn-ea"/>
              <a:cs typeface="Courier New" pitchFamily="49" charset="0"/>
            </a:endParaRPr>
          </a:p>
          <a:p>
            <a:pPr marL="742950" marR="0" lvl="1" indent="-285750" algn="l" defTabSz="4572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smtClean="0">
                <a:ln>
                  <a:noFill/>
                </a:ln>
                <a:solidFill>
                  <a:sysClr val="windowText" lastClr="000000"/>
                </a:solidFill>
                <a:effectLst/>
                <a:uLnTx/>
                <a:uFillTx/>
                <a:latin typeface="Arial"/>
                <a:ea typeface="+mn-ea"/>
                <a:cs typeface="Arial"/>
              </a:rPr>
              <a:t>Session</a:t>
            </a:r>
            <a:r>
              <a:rPr kumimoji="0" lang="ru-RU" sz="2800" b="0" i="0" u="none" strike="noStrike" kern="1200" cap="none" spc="0" normalizeH="0" baseline="0" noProof="0" smtClean="0">
                <a:ln>
                  <a:noFill/>
                </a:ln>
                <a:solidFill>
                  <a:sysClr val="windowText" lastClr="000000"/>
                </a:solidFill>
                <a:effectLst/>
                <a:uLnTx/>
                <a:uFillTx/>
                <a:latin typeface="Arial"/>
                <a:ea typeface="+mn-ea"/>
                <a:cs typeface="Arial"/>
              </a:rPr>
              <a:t> – </a:t>
            </a:r>
            <a:r>
              <a:rPr kumimoji="0" lang="en-US" sz="2800" b="1" i="0" u="none" strike="noStrike" kern="1200" cap="none" spc="0" normalizeH="0" baseline="0" noProof="0" smtClean="0">
                <a:ln>
                  <a:noFill/>
                </a:ln>
                <a:solidFill>
                  <a:srgbClr val="1F497D"/>
                </a:solidFill>
                <a:effectLst/>
                <a:uLnTx/>
                <a:uFillTx/>
                <a:latin typeface="Courier New" pitchFamily="49" charset="0"/>
                <a:ea typeface="+mn-ea"/>
                <a:cs typeface="Courier New" pitchFamily="49" charset="0"/>
              </a:rPr>
              <a:t>HttpSession</a:t>
            </a:r>
            <a:endParaRPr kumimoji="0" lang="ru-RU" sz="2800" b="1" i="0" u="none" strike="noStrike" kern="1200" cap="none" spc="0" normalizeH="0" baseline="0" noProof="0" smtClean="0">
              <a:ln>
                <a:noFill/>
              </a:ln>
              <a:solidFill>
                <a:srgbClr val="1F497D"/>
              </a:solidFill>
              <a:effectLst/>
              <a:uLnTx/>
              <a:uFillTx/>
              <a:latin typeface="Courier New" pitchFamily="49" charset="0"/>
              <a:ea typeface="+mn-ea"/>
              <a:cs typeface="Courier New" pitchFamily="49" charset="0"/>
            </a:endParaRPr>
          </a:p>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ru-RU" sz="3200" b="0" i="0" u="none" strike="noStrike" kern="1200" cap="none" spc="0" normalizeH="0" baseline="0" noProof="0" smtClean="0">
                <a:ln>
                  <a:noFill/>
                </a:ln>
                <a:solidFill>
                  <a:sysClr val="windowText" lastClr="000000"/>
                </a:solidFill>
                <a:effectLst/>
                <a:uLnTx/>
                <a:uFillTx/>
                <a:latin typeface="Arial"/>
                <a:ea typeface="+mn-ea"/>
                <a:cs typeface="Arial"/>
              </a:rPr>
              <a:t>Методы</a:t>
            </a:r>
            <a:r>
              <a:rPr kumimoji="0" lang="en-US" sz="3200" b="0" i="0" u="none" strike="noStrike" kern="1200" cap="none" spc="0" normalizeH="0" baseline="0" noProof="0" smtClean="0">
                <a:ln>
                  <a:noFill/>
                </a:ln>
                <a:solidFill>
                  <a:sysClr val="windowText" lastClr="000000"/>
                </a:solidFill>
                <a:effectLst/>
                <a:uLnTx/>
                <a:uFillTx/>
                <a:latin typeface="Arial"/>
                <a:ea typeface="+mn-ea"/>
                <a:cs typeface="Arial"/>
              </a:rPr>
              <a:t>:</a:t>
            </a:r>
          </a:p>
          <a:p>
            <a:pPr marL="742950" marR="0" lvl="1" indent="-285750" algn="l" defTabSz="457200" rtl="0" eaLnBrk="0" fontAlgn="base" latinLnBrk="0" hangingPunct="0">
              <a:lnSpc>
                <a:spcPct val="100000"/>
              </a:lnSpc>
              <a:spcBef>
                <a:spcPct val="20000"/>
              </a:spcBef>
              <a:spcAft>
                <a:spcPct val="0"/>
              </a:spcAft>
              <a:buClrTx/>
              <a:buSzTx/>
              <a:buFont typeface="Arial" charset="0"/>
              <a:buChar char="•"/>
              <a:tabLst/>
              <a:defRPr/>
            </a:pPr>
            <a:r>
              <a:rPr kumimoji="0" lang="ru-RU" sz="2400" b="1" i="0" u="none" strike="noStrike" kern="1200" cap="none" spc="0" normalizeH="0" baseline="0" noProof="0" smtClean="0">
                <a:ln>
                  <a:noFill/>
                </a:ln>
                <a:solidFill>
                  <a:srgbClr val="1F497D"/>
                </a:solidFill>
                <a:effectLst/>
                <a:uLnTx/>
                <a:uFillTx/>
                <a:latin typeface="Courier New" pitchFamily="49" charset="0"/>
                <a:ea typeface="+mn-ea"/>
                <a:cs typeface="Courier New" pitchFamily="49" charset="0"/>
              </a:rPr>
              <a:t>getAttribute(name) </a:t>
            </a:r>
            <a:endParaRPr kumimoji="0" lang="en-US" sz="2400" b="1" i="0" u="none" strike="noStrike" kern="1200" cap="none" spc="0" normalizeH="0" baseline="0" noProof="0" smtClean="0">
              <a:ln>
                <a:noFill/>
              </a:ln>
              <a:solidFill>
                <a:srgbClr val="1F497D"/>
              </a:solidFill>
              <a:effectLst/>
              <a:uLnTx/>
              <a:uFillTx/>
              <a:latin typeface="Courier New" pitchFamily="49" charset="0"/>
              <a:ea typeface="+mn-ea"/>
              <a:cs typeface="Courier New" pitchFamily="49" charset="0"/>
            </a:endParaRPr>
          </a:p>
          <a:p>
            <a:pPr marL="742950" marR="0" lvl="1" indent="-285750" algn="l" defTabSz="457200" rtl="0" eaLnBrk="0" fontAlgn="base" latinLnBrk="0" hangingPunct="0">
              <a:lnSpc>
                <a:spcPct val="100000"/>
              </a:lnSpc>
              <a:spcBef>
                <a:spcPct val="20000"/>
              </a:spcBef>
              <a:spcAft>
                <a:spcPct val="0"/>
              </a:spcAft>
              <a:buClrTx/>
              <a:buSzTx/>
              <a:buFont typeface="Arial" charset="0"/>
              <a:buChar char="•"/>
              <a:tabLst/>
              <a:defRPr/>
            </a:pPr>
            <a:r>
              <a:rPr kumimoji="0" lang="ru-RU" sz="2400" b="1" i="0" u="none" strike="noStrike" kern="1200" cap="none" spc="0" normalizeH="0" baseline="0" noProof="0" smtClean="0">
                <a:ln>
                  <a:noFill/>
                </a:ln>
                <a:solidFill>
                  <a:srgbClr val="1F497D"/>
                </a:solidFill>
                <a:effectLst/>
                <a:uLnTx/>
                <a:uFillTx/>
                <a:latin typeface="Courier New" pitchFamily="49" charset="0"/>
                <a:ea typeface="+mn-ea"/>
                <a:cs typeface="Courier New" pitchFamily="49" charset="0"/>
              </a:rPr>
              <a:t>setAttribute(name, value) </a:t>
            </a:r>
            <a:endParaRPr kumimoji="0" lang="en-US" sz="2400" b="1" i="0" u="none" strike="noStrike" kern="1200" cap="none" spc="0" normalizeH="0" baseline="0" noProof="0" smtClean="0">
              <a:ln>
                <a:noFill/>
              </a:ln>
              <a:solidFill>
                <a:srgbClr val="1F497D"/>
              </a:solidFill>
              <a:effectLst/>
              <a:uLnTx/>
              <a:uFillTx/>
              <a:latin typeface="Courier New" pitchFamily="49" charset="0"/>
              <a:ea typeface="+mn-ea"/>
              <a:cs typeface="Courier New" pitchFamily="49" charset="0"/>
            </a:endParaRPr>
          </a:p>
          <a:p>
            <a:pPr marL="742950" marR="0" lvl="1" indent="-285750" algn="l" defTabSz="457200" rtl="0" eaLnBrk="0" fontAlgn="base" latinLnBrk="0" hangingPunct="0">
              <a:lnSpc>
                <a:spcPct val="100000"/>
              </a:lnSpc>
              <a:spcBef>
                <a:spcPct val="20000"/>
              </a:spcBef>
              <a:spcAft>
                <a:spcPct val="0"/>
              </a:spcAft>
              <a:buClrTx/>
              <a:buSzTx/>
              <a:buFont typeface="Arial" charset="0"/>
              <a:buChar char="•"/>
              <a:tabLst/>
              <a:defRPr/>
            </a:pPr>
            <a:r>
              <a:rPr kumimoji="0" lang="ru-RU" sz="2400" b="1" i="0" u="none" strike="noStrike" kern="1200" cap="none" spc="0" normalizeH="0" baseline="0" noProof="0" smtClean="0">
                <a:ln>
                  <a:noFill/>
                </a:ln>
                <a:solidFill>
                  <a:srgbClr val="1F497D"/>
                </a:solidFill>
                <a:effectLst/>
                <a:uLnTx/>
                <a:uFillTx/>
                <a:latin typeface="Courier New" pitchFamily="49" charset="0"/>
                <a:ea typeface="+mn-ea"/>
                <a:cs typeface="Courier New" pitchFamily="49" charset="0"/>
              </a:rPr>
              <a:t>removeAttribute(name) </a:t>
            </a:r>
          </a:p>
          <a:p>
            <a:pPr marL="742950" marR="0" lvl="1" indent="-285750" algn="l" defTabSz="457200" rtl="0" eaLnBrk="0" fontAlgn="base" latinLnBrk="0" hangingPunct="0">
              <a:lnSpc>
                <a:spcPct val="100000"/>
              </a:lnSpc>
              <a:spcBef>
                <a:spcPct val="20000"/>
              </a:spcBef>
              <a:spcAft>
                <a:spcPct val="0"/>
              </a:spcAft>
              <a:buClrTx/>
              <a:buSzTx/>
              <a:buFont typeface="Arial" charset="0"/>
              <a:buChar char="•"/>
              <a:tabLst/>
              <a:defRPr/>
            </a:pPr>
            <a:r>
              <a:rPr kumimoji="0" lang="ru-RU" sz="2400" b="1" i="0" u="none" strike="noStrike" kern="1200" cap="none" spc="0" normalizeH="0" baseline="0" noProof="0" smtClean="0">
                <a:ln>
                  <a:noFill/>
                </a:ln>
                <a:solidFill>
                  <a:srgbClr val="1F497D"/>
                </a:solidFill>
                <a:effectLst/>
                <a:uLnTx/>
                <a:uFillTx/>
                <a:latin typeface="Courier New" pitchFamily="49" charset="0"/>
                <a:ea typeface="+mn-ea"/>
                <a:cs typeface="Courier New" pitchFamily="49" charset="0"/>
              </a:rPr>
              <a:t>getAttributeNames()</a:t>
            </a:r>
          </a:p>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endParaRPr kumimoji="0" lang="ru-RU" sz="2400" b="0" i="0" u="none" strike="noStrike" kern="1200" cap="none" spc="0" normalizeH="0" baseline="0" noProof="0" dirty="0" smtClean="0">
              <a:ln>
                <a:noFill/>
              </a:ln>
              <a:solidFill>
                <a:sysClr val="windowText" lastClr="000000"/>
              </a:solidFill>
              <a:effectLst/>
              <a:uLnTx/>
              <a:uFillTx/>
              <a:latin typeface="Arial"/>
              <a:ea typeface="+mn-ea"/>
              <a:cs typeface="Arial"/>
            </a:endParaRPr>
          </a:p>
        </p:txBody>
      </p:sp>
    </p:spTree>
    <p:extLst>
      <p:ext uri="{BB962C8B-B14F-4D97-AF65-F5344CB8AC3E}">
        <p14:creationId xmlns:p14="http://schemas.microsoft.com/office/powerpoint/2010/main" val="1688068774"/>
      </p:ext>
    </p:extLst>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Перенаправление запроса</a:t>
            </a:r>
            <a:endParaRPr lang="en-US" dirty="0"/>
          </a:p>
        </p:txBody>
      </p:sp>
      <p:sp>
        <p:nvSpPr>
          <p:cNvPr id="40" name="Содержимое 3"/>
          <p:cNvSpPr txBox="1">
            <a:spLocks/>
          </p:cNvSpPr>
          <p:nvPr/>
        </p:nvSpPr>
        <p:spPr bwMode="auto">
          <a:xfrm>
            <a:off x="251520" y="4293096"/>
            <a:ext cx="8496944" cy="864096"/>
          </a:xfrm>
          <a:prstGeom prst="rect">
            <a:avLst/>
          </a:prstGeom>
          <a:solidFill>
            <a:sysClr val="window" lastClr="FFFFFF"/>
          </a:solidFill>
          <a:ln w="25400" cap="flat" cmpd="sng" algn="ctr">
            <a:solidFill>
              <a:srgbClr val="4F81BD"/>
            </a:solidFill>
            <a:prstDash val="solid"/>
            <a:miter lim="800000"/>
            <a:headEnd/>
            <a:tailEnd/>
          </a:ln>
          <a:effectLst/>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dk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dk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2800" kern="1200">
                <a:solidFill>
                  <a:schemeClr val="dk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2800" kern="1200">
                <a:solidFill>
                  <a:schemeClr val="dk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28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dk1"/>
                </a:solidFill>
                <a:latin typeface="+mn-lt"/>
                <a:ea typeface="+mn-ea"/>
                <a:cs typeface="+mn-cs"/>
              </a:defRPr>
            </a:lvl9pPr>
          </a:lstStyle>
          <a:p>
            <a:pPr marL="342900" marR="0" lvl="0" indent="-342900" algn="l" defTabSz="457200" rtl="0" eaLnBrk="0" fontAlgn="base" latinLnBrk="0" hangingPunct="0">
              <a:lnSpc>
                <a:spcPct val="100000"/>
              </a:lnSpc>
              <a:spcBef>
                <a:spcPct val="20000"/>
              </a:spcBef>
              <a:spcAft>
                <a:spcPct val="0"/>
              </a:spcAft>
              <a:buClrTx/>
              <a:buSzTx/>
              <a:buFont typeface="Arial" charset="0"/>
              <a:buNone/>
              <a:tabLst/>
              <a:defRPr/>
            </a:pPr>
            <a:r>
              <a:rPr kumimoji="0" lang="en-US" sz="16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rPr>
              <a:t>Redirect:</a:t>
            </a:r>
          </a:p>
          <a:p>
            <a:pPr marL="342900" marR="0" lvl="0" indent="-342900" algn="l" defTabSz="457200" rtl="0" eaLnBrk="0" fontAlgn="base" latinLnBrk="0" hangingPunct="0">
              <a:lnSpc>
                <a:spcPct val="100000"/>
              </a:lnSpc>
              <a:spcBef>
                <a:spcPct val="20000"/>
              </a:spcBef>
              <a:spcAft>
                <a:spcPct val="0"/>
              </a:spcAft>
              <a:buClrTx/>
              <a:buSzTx/>
              <a:buFont typeface="Arial" charset="0"/>
              <a:buNone/>
              <a:tabLst/>
              <a:defRPr/>
            </a:pPr>
            <a:r>
              <a:rPr kumimoji="0" lang="en-US" sz="1600" b="1" i="0" u="none" strike="noStrike" kern="1200" cap="none" spc="0" normalizeH="0" baseline="0" noProof="0" smtClean="0">
                <a:ln>
                  <a:noFill/>
                </a:ln>
                <a:solidFill>
                  <a:srgbClr val="C0504D">
                    <a:lumMod val="75000"/>
                  </a:srgbClr>
                </a:solidFill>
                <a:effectLst/>
                <a:uLnTx/>
                <a:uFillTx/>
                <a:latin typeface="Courier New" pitchFamily="49" charset="0"/>
                <a:ea typeface="+mn-ea"/>
                <a:cs typeface="Courier New" pitchFamily="49" charset="0"/>
              </a:rPr>
              <a:t>res</a:t>
            </a:r>
            <a:r>
              <a:rPr kumimoji="0" lang="en-US" sz="16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rPr>
              <a:t>.sendRedirect(</a:t>
            </a:r>
            <a:r>
              <a:rPr kumimoji="0" lang="en-US" sz="1600" b="1" i="0" u="none" strike="noStrike" kern="1200" cap="none" spc="0" normalizeH="0" baseline="0" noProof="0" smtClean="0">
                <a:ln>
                  <a:noFill/>
                </a:ln>
                <a:solidFill>
                  <a:srgbClr val="009900"/>
                </a:solidFill>
                <a:effectLst/>
                <a:uLnTx/>
                <a:uFillTx/>
                <a:latin typeface="Courier New" pitchFamily="49" charset="0"/>
                <a:ea typeface="+mn-ea"/>
                <a:cs typeface="Courier New" pitchFamily="49" charset="0"/>
              </a:rPr>
              <a:t>"otherUrl"</a:t>
            </a:r>
            <a:r>
              <a:rPr kumimoji="0" lang="en-US" sz="16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rPr>
              <a:t>);</a:t>
            </a:r>
            <a:endParaRPr kumimoji="0" lang="en-US" sz="1600" b="1" i="0" u="none" strike="noStrike" kern="1200" cap="none" spc="0" normalizeH="0" baseline="0" noProof="0" dirty="0" smtClean="0">
              <a:ln>
                <a:noFill/>
              </a:ln>
              <a:solidFill>
                <a:sysClr val="windowText" lastClr="000000"/>
              </a:solidFill>
              <a:effectLst/>
              <a:uLnTx/>
              <a:uFillTx/>
              <a:latin typeface="Courier New" pitchFamily="49" charset="0"/>
              <a:ea typeface="+mn-ea"/>
              <a:cs typeface="Courier New" pitchFamily="49" charset="0"/>
            </a:endParaRPr>
          </a:p>
        </p:txBody>
      </p:sp>
      <p:sp>
        <p:nvSpPr>
          <p:cNvPr id="41" name="Скругленный прямоугольник 40"/>
          <p:cNvSpPr/>
          <p:nvPr/>
        </p:nvSpPr>
        <p:spPr>
          <a:xfrm>
            <a:off x="457200" y="1500812"/>
            <a:ext cx="205680" cy="2592288"/>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smtClean="0">
              <a:ln>
                <a:noFill/>
              </a:ln>
              <a:solidFill>
                <a:prstClr val="white"/>
              </a:solidFill>
              <a:effectLst/>
              <a:uLnTx/>
              <a:uFillTx/>
              <a:latin typeface="Arial"/>
              <a:ea typeface="+mn-ea"/>
              <a:cs typeface="+mn-cs"/>
            </a:endParaRPr>
          </a:p>
        </p:txBody>
      </p:sp>
      <p:sp>
        <p:nvSpPr>
          <p:cNvPr id="42" name="Скругленный прямоугольник 41"/>
          <p:cNvSpPr/>
          <p:nvPr/>
        </p:nvSpPr>
        <p:spPr>
          <a:xfrm>
            <a:off x="2139376" y="1509987"/>
            <a:ext cx="2165456" cy="2592288"/>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t" anchorCtr="0"/>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smtClean="0">
              <a:ln>
                <a:noFill/>
              </a:ln>
              <a:solidFill>
                <a:prstClr val="black"/>
              </a:solidFill>
              <a:effectLst/>
              <a:uLnTx/>
              <a:uFillTx/>
              <a:latin typeface="Arial"/>
              <a:ea typeface="+mn-ea"/>
              <a:cs typeface="+mn-cs"/>
            </a:endParaRPr>
          </a:p>
        </p:txBody>
      </p:sp>
      <p:sp>
        <p:nvSpPr>
          <p:cNvPr id="43" name="TextBox 42"/>
          <p:cNvSpPr txBox="1"/>
          <p:nvPr/>
        </p:nvSpPr>
        <p:spPr bwMode="auto">
          <a:xfrm>
            <a:off x="0" y="1109877"/>
            <a:ext cx="1096775" cy="400110"/>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defTabSz="457200">
              <a:spcBef>
                <a:spcPct val="20000"/>
              </a:spcBef>
              <a:buFont typeface="Arial" charset="0"/>
              <a:buNone/>
            </a:pPr>
            <a:r>
              <a:rPr lang="en-US" sz="2000" dirty="0" smtClean="0">
                <a:solidFill>
                  <a:prstClr val="black"/>
                </a:solidFill>
                <a:latin typeface="Arial"/>
                <a:cs typeface="Arial"/>
              </a:rPr>
              <a:t>browser</a:t>
            </a:r>
            <a:endParaRPr lang="ru-RU" sz="2000" dirty="0" smtClean="0">
              <a:solidFill>
                <a:prstClr val="black"/>
              </a:solidFill>
              <a:latin typeface="Arial"/>
              <a:cs typeface="Arial"/>
            </a:endParaRPr>
          </a:p>
        </p:txBody>
      </p:sp>
      <p:sp>
        <p:nvSpPr>
          <p:cNvPr id="44" name="TextBox 43"/>
          <p:cNvSpPr txBox="1"/>
          <p:nvPr/>
        </p:nvSpPr>
        <p:spPr bwMode="auto">
          <a:xfrm>
            <a:off x="2339248" y="1109877"/>
            <a:ext cx="896399" cy="400110"/>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defTabSz="457200">
              <a:spcBef>
                <a:spcPct val="20000"/>
              </a:spcBef>
              <a:buFont typeface="Arial" charset="0"/>
              <a:buNone/>
            </a:pPr>
            <a:r>
              <a:rPr lang="en-US" sz="2000" dirty="0" smtClean="0">
                <a:solidFill>
                  <a:prstClr val="black"/>
                </a:solidFill>
                <a:latin typeface="Arial"/>
                <a:cs typeface="Arial"/>
              </a:rPr>
              <a:t>server</a:t>
            </a:r>
            <a:endParaRPr lang="ru-RU" sz="2000" dirty="0" smtClean="0">
              <a:solidFill>
                <a:prstClr val="black"/>
              </a:solidFill>
              <a:latin typeface="Arial"/>
              <a:cs typeface="Arial"/>
            </a:endParaRPr>
          </a:p>
        </p:txBody>
      </p:sp>
      <p:cxnSp>
        <p:nvCxnSpPr>
          <p:cNvPr id="45" name="Прямая со стрелкой 44"/>
          <p:cNvCxnSpPr/>
          <p:nvPr/>
        </p:nvCxnSpPr>
        <p:spPr>
          <a:xfrm>
            <a:off x="662880" y="2014043"/>
            <a:ext cx="1476496" cy="0"/>
          </a:xfrm>
          <a:prstGeom prst="straightConnector1">
            <a:avLst/>
          </a:prstGeom>
          <a:noFill/>
          <a:ln w="38100" cap="flat" cmpd="sng" algn="ctr">
            <a:solidFill>
              <a:srgbClr val="9BBB59"/>
            </a:solidFill>
            <a:prstDash val="solid"/>
            <a:tailEnd type="arrow"/>
          </a:ln>
          <a:effectLst>
            <a:outerShdw blurRad="40000" dist="23000" dir="5400000" rotWithShape="0">
              <a:srgbClr val="000000">
                <a:alpha val="35000"/>
              </a:srgbClr>
            </a:outerShdw>
          </a:effectLst>
        </p:spPr>
      </p:cxnSp>
      <p:sp>
        <p:nvSpPr>
          <p:cNvPr id="46" name="TextBox 45"/>
          <p:cNvSpPr txBox="1"/>
          <p:nvPr/>
        </p:nvSpPr>
        <p:spPr bwMode="auto">
          <a:xfrm>
            <a:off x="827584" y="1716719"/>
            <a:ext cx="1043876" cy="369332"/>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defTabSz="457200">
              <a:spcBef>
                <a:spcPct val="20000"/>
              </a:spcBef>
              <a:buFont typeface="Arial" charset="0"/>
              <a:buNone/>
            </a:pPr>
            <a:r>
              <a:rPr lang="en-US" dirty="0" err="1" smtClean="0">
                <a:solidFill>
                  <a:prstClr val="black"/>
                </a:solidFill>
                <a:latin typeface="Arial"/>
                <a:cs typeface="Arial"/>
              </a:rPr>
              <a:t>someUrl</a:t>
            </a:r>
            <a:endParaRPr lang="ru-RU" dirty="0" smtClean="0">
              <a:solidFill>
                <a:prstClr val="black"/>
              </a:solidFill>
              <a:latin typeface="Arial"/>
              <a:cs typeface="Arial"/>
            </a:endParaRPr>
          </a:p>
        </p:txBody>
      </p:sp>
      <p:sp>
        <p:nvSpPr>
          <p:cNvPr id="47" name="Скругленный прямоугольник 46"/>
          <p:cNvSpPr/>
          <p:nvPr/>
        </p:nvSpPr>
        <p:spPr>
          <a:xfrm>
            <a:off x="2515315" y="1870027"/>
            <a:ext cx="1440664" cy="792088"/>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Arial"/>
                <a:ea typeface="+mn-ea"/>
                <a:cs typeface="+mn-cs"/>
              </a:rPr>
              <a:t>servlet1</a:t>
            </a:r>
            <a:endParaRPr kumimoji="0" lang="ru-RU" sz="1800" b="0" i="0" u="none" strike="noStrike" kern="0" cap="none" spc="0" normalizeH="0" baseline="0" noProof="0" dirty="0" smtClean="0">
              <a:ln>
                <a:noFill/>
              </a:ln>
              <a:solidFill>
                <a:prstClr val="white"/>
              </a:solidFill>
              <a:effectLst/>
              <a:uLnTx/>
              <a:uFillTx/>
              <a:latin typeface="Arial"/>
              <a:ea typeface="+mn-ea"/>
              <a:cs typeface="+mn-cs"/>
            </a:endParaRPr>
          </a:p>
        </p:txBody>
      </p:sp>
      <p:cxnSp>
        <p:nvCxnSpPr>
          <p:cNvPr id="48" name="Прямая со стрелкой 47"/>
          <p:cNvCxnSpPr/>
          <p:nvPr/>
        </p:nvCxnSpPr>
        <p:spPr>
          <a:xfrm>
            <a:off x="2151278" y="2014043"/>
            <a:ext cx="375939" cy="0"/>
          </a:xfrm>
          <a:prstGeom prst="straightConnector1">
            <a:avLst/>
          </a:prstGeom>
          <a:noFill/>
          <a:ln w="38100" cap="flat" cmpd="sng" algn="ctr">
            <a:solidFill>
              <a:srgbClr val="9BBB59"/>
            </a:solidFill>
            <a:prstDash val="solid"/>
            <a:tailEnd type="arrow"/>
          </a:ln>
          <a:effectLst>
            <a:outerShdw blurRad="40000" dist="23000" dir="5400000" rotWithShape="0">
              <a:srgbClr val="000000">
                <a:alpha val="35000"/>
              </a:srgbClr>
            </a:outerShdw>
          </a:effectLst>
        </p:spPr>
      </p:cxnSp>
      <p:cxnSp>
        <p:nvCxnSpPr>
          <p:cNvPr id="49" name="Прямая со стрелкой 48"/>
          <p:cNvCxnSpPr/>
          <p:nvPr/>
        </p:nvCxnSpPr>
        <p:spPr>
          <a:xfrm flipH="1">
            <a:off x="2163180" y="2446091"/>
            <a:ext cx="364037" cy="0"/>
          </a:xfrm>
          <a:prstGeom prst="straightConnector1">
            <a:avLst/>
          </a:prstGeom>
          <a:noFill/>
          <a:ln w="38100" cap="flat" cmpd="sng" algn="ctr">
            <a:solidFill>
              <a:srgbClr val="C0504D"/>
            </a:solidFill>
            <a:prstDash val="solid"/>
            <a:tailEnd type="arrow"/>
          </a:ln>
          <a:effectLst>
            <a:outerShdw blurRad="40000" dist="23000" dir="5400000" rotWithShape="0">
              <a:srgbClr val="000000">
                <a:alpha val="35000"/>
              </a:srgbClr>
            </a:outerShdw>
          </a:effectLst>
        </p:spPr>
      </p:cxnSp>
      <p:cxnSp>
        <p:nvCxnSpPr>
          <p:cNvPr id="50" name="Прямая со стрелкой 49"/>
          <p:cNvCxnSpPr/>
          <p:nvPr/>
        </p:nvCxnSpPr>
        <p:spPr>
          <a:xfrm flipH="1">
            <a:off x="662880" y="2446091"/>
            <a:ext cx="1500300" cy="0"/>
          </a:xfrm>
          <a:prstGeom prst="straightConnector1">
            <a:avLst/>
          </a:prstGeom>
          <a:noFill/>
          <a:ln w="38100" cap="flat" cmpd="sng" algn="ctr">
            <a:solidFill>
              <a:srgbClr val="C0504D"/>
            </a:solidFill>
            <a:prstDash val="solid"/>
            <a:tailEnd type="arrow"/>
          </a:ln>
          <a:effectLst>
            <a:outerShdw blurRad="40000" dist="23000" dir="5400000" rotWithShape="0">
              <a:srgbClr val="000000">
                <a:alpha val="35000"/>
              </a:srgbClr>
            </a:outerShdw>
          </a:effectLst>
        </p:spPr>
      </p:cxnSp>
      <p:sp>
        <p:nvSpPr>
          <p:cNvPr id="51" name="TextBox 50"/>
          <p:cNvSpPr txBox="1"/>
          <p:nvPr/>
        </p:nvSpPr>
        <p:spPr bwMode="auto">
          <a:xfrm>
            <a:off x="755576" y="2158059"/>
            <a:ext cx="1210588" cy="590931"/>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algn="ctr" defTabSz="457200">
              <a:lnSpc>
                <a:spcPct val="80000"/>
              </a:lnSpc>
              <a:spcBef>
                <a:spcPct val="20000"/>
              </a:spcBef>
              <a:buFont typeface="Arial" charset="0"/>
              <a:buNone/>
            </a:pPr>
            <a:r>
              <a:rPr lang="en-US" dirty="0" smtClean="0">
                <a:solidFill>
                  <a:prstClr val="black"/>
                </a:solidFill>
                <a:latin typeface="Arial"/>
                <a:cs typeface="Arial"/>
              </a:rPr>
              <a:t>redirect to</a:t>
            </a:r>
          </a:p>
          <a:p>
            <a:pPr algn="ctr" defTabSz="457200">
              <a:lnSpc>
                <a:spcPct val="80000"/>
              </a:lnSpc>
              <a:spcBef>
                <a:spcPct val="20000"/>
              </a:spcBef>
              <a:buFont typeface="Arial" charset="0"/>
              <a:buNone/>
            </a:pPr>
            <a:r>
              <a:rPr lang="en-US" dirty="0" err="1" smtClean="0">
                <a:solidFill>
                  <a:prstClr val="black"/>
                </a:solidFill>
                <a:latin typeface="Arial"/>
                <a:cs typeface="Arial"/>
              </a:rPr>
              <a:t>otherUrl</a:t>
            </a:r>
            <a:endParaRPr lang="ru-RU" dirty="0" smtClean="0">
              <a:solidFill>
                <a:prstClr val="black"/>
              </a:solidFill>
              <a:latin typeface="Arial"/>
              <a:cs typeface="Arial"/>
            </a:endParaRPr>
          </a:p>
        </p:txBody>
      </p:sp>
      <p:cxnSp>
        <p:nvCxnSpPr>
          <p:cNvPr id="52" name="Прямая со стрелкой 51"/>
          <p:cNvCxnSpPr/>
          <p:nvPr/>
        </p:nvCxnSpPr>
        <p:spPr>
          <a:xfrm>
            <a:off x="662880" y="3238179"/>
            <a:ext cx="1476496" cy="0"/>
          </a:xfrm>
          <a:prstGeom prst="straightConnector1">
            <a:avLst/>
          </a:prstGeom>
          <a:noFill/>
          <a:ln w="38100" cap="flat" cmpd="sng" algn="ctr">
            <a:solidFill>
              <a:srgbClr val="9BBB59"/>
            </a:solidFill>
            <a:prstDash val="solid"/>
            <a:tailEnd type="arrow"/>
          </a:ln>
          <a:effectLst>
            <a:outerShdw blurRad="40000" dist="23000" dir="5400000" rotWithShape="0">
              <a:srgbClr val="000000">
                <a:alpha val="35000"/>
              </a:srgbClr>
            </a:outerShdw>
          </a:effectLst>
        </p:spPr>
      </p:cxnSp>
      <p:sp>
        <p:nvSpPr>
          <p:cNvPr id="53" name="TextBox 52"/>
          <p:cNvSpPr txBox="1"/>
          <p:nvPr/>
        </p:nvSpPr>
        <p:spPr bwMode="auto">
          <a:xfrm>
            <a:off x="899592" y="2940855"/>
            <a:ext cx="1005403" cy="369332"/>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defTabSz="457200">
              <a:spcBef>
                <a:spcPct val="20000"/>
              </a:spcBef>
              <a:buFont typeface="Arial" charset="0"/>
              <a:buNone/>
            </a:pPr>
            <a:r>
              <a:rPr lang="en-US" dirty="0" err="1" smtClean="0">
                <a:solidFill>
                  <a:prstClr val="black"/>
                </a:solidFill>
                <a:latin typeface="Arial"/>
                <a:cs typeface="Arial"/>
              </a:rPr>
              <a:t>otherUrl</a:t>
            </a:r>
            <a:endParaRPr lang="ru-RU" dirty="0" smtClean="0">
              <a:solidFill>
                <a:prstClr val="black"/>
              </a:solidFill>
              <a:latin typeface="Arial"/>
              <a:cs typeface="Arial"/>
            </a:endParaRPr>
          </a:p>
        </p:txBody>
      </p:sp>
      <p:sp>
        <p:nvSpPr>
          <p:cNvPr id="54" name="Скругленный прямоугольник 53"/>
          <p:cNvSpPr/>
          <p:nvPr/>
        </p:nvSpPr>
        <p:spPr>
          <a:xfrm>
            <a:off x="2515315" y="3094163"/>
            <a:ext cx="1440664" cy="792088"/>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Arial"/>
                <a:ea typeface="+mn-ea"/>
                <a:cs typeface="+mn-cs"/>
              </a:rPr>
              <a:t>servlet2</a:t>
            </a:r>
            <a:endParaRPr kumimoji="0" lang="ru-RU" sz="1800" b="0" i="0" u="none" strike="noStrike" kern="0" cap="none" spc="0" normalizeH="0" baseline="0" noProof="0" dirty="0" smtClean="0">
              <a:ln>
                <a:noFill/>
              </a:ln>
              <a:solidFill>
                <a:prstClr val="white"/>
              </a:solidFill>
              <a:effectLst/>
              <a:uLnTx/>
              <a:uFillTx/>
              <a:latin typeface="Arial"/>
              <a:ea typeface="+mn-ea"/>
              <a:cs typeface="+mn-cs"/>
            </a:endParaRPr>
          </a:p>
        </p:txBody>
      </p:sp>
      <p:cxnSp>
        <p:nvCxnSpPr>
          <p:cNvPr id="55" name="Прямая со стрелкой 54"/>
          <p:cNvCxnSpPr/>
          <p:nvPr/>
        </p:nvCxnSpPr>
        <p:spPr>
          <a:xfrm>
            <a:off x="2163180" y="3238179"/>
            <a:ext cx="375939" cy="0"/>
          </a:xfrm>
          <a:prstGeom prst="straightConnector1">
            <a:avLst/>
          </a:prstGeom>
          <a:noFill/>
          <a:ln w="38100" cap="flat" cmpd="sng" algn="ctr">
            <a:solidFill>
              <a:srgbClr val="9BBB59"/>
            </a:solidFill>
            <a:prstDash val="solid"/>
            <a:tailEnd type="arrow"/>
          </a:ln>
          <a:effectLst>
            <a:outerShdw blurRad="40000" dist="23000" dir="5400000" rotWithShape="0">
              <a:srgbClr val="000000">
                <a:alpha val="35000"/>
              </a:srgbClr>
            </a:outerShdw>
          </a:effectLst>
        </p:spPr>
      </p:cxnSp>
      <p:cxnSp>
        <p:nvCxnSpPr>
          <p:cNvPr id="56" name="Прямая со стрелкой 55"/>
          <p:cNvCxnSpPr/>
          <p:nvPr/>
        </p:nvCxnSpPr>
        <p:spPr>
          <a:xfrm flipH="1">
            <a:off x="2139376" y="3670227"/>
            <a:ext cx="364037" cy="0"/>
          </a:xfrm>
          <a:prstGeom prst="straightConnector1">
            <a:avLst/>
          </a:prstGeom>
          <a:noFill/>
          <a:ln w="38100" cap="flat" cmpd="sng" algn="ctr">
            <a:solidFill>
              <a:srgbClr val="C0504D"/>
            </a:solidFill>
            <a:prstDash val="solid"/>
            <a:tailEnd type="arrow"/>
          </a:ln>
          <a:effectLst>
            <a:outerShdw blurRad="40000" dist="23000" dir="5400000" rotWithShape="0">
              <a:srgbClr val="000000">
                <a:alpha val="35000"/>
              </a:srgbClr>
            </a:outerShdw>
          </a:effectLst>
        </p:spPr>
      </p:cxnSp>
      <p:cxnSp>
        <p:nvCxnSpPr>
          <p:cNvPr id="57" name="Прямая со стрелкой 56"/>
          <p:cNvCxnSpPr/>
          <p:nvPr/>
        </p:nvCxnSpPr>
        <p:spPr>
          <a:xfrm flipH="1">
            <a:off x="662880" y="3670227"/>
            <a:ext cx="1476496" cy="0"/>
          </a:xfrm>
          <a:prstGeom prst="straightConnector1">
            <a:avLst/>
          </a:prstGeom>
          <a:noFill/>
          <a:ln w="38100" cap="flat" cmpd="sng" algn="ctr">
            <a:solidFill>
              <a:srgbClr val="C0504D"/>
            </a:solidFill>
            <a:prstDash val="solid"/>
            <a:tailEnd type="arrow"/>
          </a:ln>
          <a:effectLst>
            <a:outerShdw blurRad="40000" dist="23000" dir="5400000" rotWithShape="0">
              <a:srgbClr val="000000">
                <a:alpha val="35000"/>
              </a:srgbClr>
            </a:outerShdw>
          </a:effectLst>
        </p:spPr>
      </p:cxnSp>
      <p:sp>
        <p:nvSpPr>
          <p:cNvPr id="58" name="TextBox 57"/>
          <p:cNvSpPr txBox="1"/>
          <p:nvPr/>
        </p:nvSpPr>
        <p:spPr bwMode="auto">
          <a:xfrm>
            <a:off x="1043608" y="3372903"/>
            <a:ext cx="748923" cy="369332"/>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defTabSz="457200">
              <a:spcBef>
                <a:spcPct val="20000"/>
              </a:spcBef>
              <a:buFont typeface="Arial" charset="0"/>
              <a:buNone/>
            </a:pPr>
            <a:r>
              <a:rPr lang="en-US" dirty="0" smtClean="0">
                <a:solidFill>
                  <a:prstClr val="black"/>
                </a:solidFill>
                <a:latin typeface="Arial"/>
                <a:cs typeface="Arial"/>
              </a:rPr>
              <a:t>result</a:t>
            </a:r>
            <a:endParaRPr lang="ru-RU" dirty="0" smtClean="0">
              <a:solidFill>
                <a:prstClr val="black"/>
              </a:solidFill>
              <a:latin typeface="Arial"/>
              <a:cs typeface="Arial"/>
            </a:endParaRPr>
          </a:p>
        </p:txBody>
      </p:sp>
      <p:sp>
        <p:nvSpPr>
          <p:cNvPr id="59" name="Скругленный прямоугольник 58"/>
          <p:cNvSpPr/>
          <p:nvPr/>
        </p:nvSpPr>
        <p:spPr>
          <a:xfrm>
            <a:off x="5050064" y="1443671"/>
            <a:ext cx="205680" cy="2592288"/>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smtClean="0">
              <a:ln>
                <a:noFill/>
              </a:ln>
              <a:solidFill>
                <a:prstClr val="white"/>
              </a:solidFill>
              <a:effectLst/>
              <a:uLnTx/>
              <a:uFillTx/>
              <a:latin typeface="Arial"/>
              <a:ea typeface="+mn-ea"/>
              <a:cs typeface="+mn-cs"/>
            </a:endParaRPr>
          </a:p>
        </p:txBody>
      </p:sp>
      <p:sp>
        <p:nvSpPr>
          <p:cNvPr id="60" name="Скругленный прямоугольник 59"/>
          <p:cNvSpPr/>
          <p:nvPr/>
        </p:nvSpPr>
        <p:spPr>
          <a:xfrm>
            <a:off x="6732240" y="1452846"/>
            <a:ext cx="2016224" cy="2592288"/>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t" anchorCtr="0"/>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smtClean="0">
              <a:ln>
                <a:noFill/>
              </a:ln>
              <a:solidFill>
                <a:prstClr val="black"/>
              </a:solidFill>
              <a:effectLst/>
              <a:uLnTx/>
              <a:uFillTx/>
              <a:latin typeface="Arial"/>
              <a:ea typeface="+mn-ea"/>
              <a:cs typeface="+mn-cs"/>
            </a:endParaRPr>
          </a:p>
        </p:txBody>
      </p:sp>
      <p:sp>
        <p:nvSpPr>
          <p:cNvPr id="61" name="TextBox 60"/>
          <p:cNvSpPr txBox="1"/>
          <p:nvPr/>
        </p:nvSpPr>
        <p:spPr bwMode="auto">
          <a:xfrm>
            <a:off x="4592864" y="1052736"/>
            <a:ext cx="1096775" cy="400110"/>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defTabSz="457200">
              <a:spcBef>
                <a:spcPct val="20000"/>
              </a:spcBef>
              <a:buFont typeface="Arial" charset="0"/>
              <a:buNone/>
            </a:pPr>
            <a:r>
              <a:rPr lang="en-US" sz="2000" dirty="0" smtClean="0">
                <a:solidFill>
                  <a:prstClr val="black"/>
                </a:solidFill>
                <a:latin typeface="Arial"/>
                <a:cs typeface="Arial"/>
              </a:rPr>
              <a:t>browser</a:t>
            </a:r>
            <a:endParaRPr lang="ru-RU" sz="2000" dirty="0" smtClean="0">
              <a:solidFill>
                <a:prstClr val="black"/>
              </a:solidFill>
              <a:latin typeface="Arial"/>
              <a:cs typeface="Arial"/>
            </a:endParaRPr>
          </a:p>
        </p:txBody>
      </p:sp>
      <p:sp>
        <p:nvSpPr>
          <p:cNvPr id="62" name="TextBox 61"/>
          <p:cNvSpPr txBox="1"/>
          <p:nvPr/>
        </p:nvSpPr>
        <p:spPr bwMode="auto">
          <a:xfrm>
            <a:off x="6932112" y="1052736"/>
            <a:ext cx="896399" cy="400110"/>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defTabSz="457200">
              <a:spcBef>
                <a:spcPct val="20000"/>
              </a:spcBef>
              <a:buFont typeface="Arial" charset="0"/>
              <a:buNone/>
            </a:pPr>
            <a:r>
              <a:rPr lang="en-US" sz="2000" dirty="0" smtClean="0">
                <a:solidFill>
                  <a:prstClr val="black"/>
                </a:solidFill>
                <a:latin typeface="Arial"/>
                <a:cs typeface="Arial"/>
              </a:rPr>
              <a:t>server</a:t>
            </a:r>
            <a:endParaRPr lang="ru-RU" sz="2000" dirty="0" smtClean="0">
              <a:solidFill>
                <a:prstClr val="black"/>
              </a:solidFill>
              <a:latin typeface="Arial"/>
              <a:cs typeface="Arial"/>
            </a:endParaRPr>
          </a:p>
        </p:txBody>
      </p:sp>
      <p:cxnSp>
        <p:nvCxnSpPr>
          <p:cNvPr id="63" name="Прямая со стрелкой 62"/>
          <p:cNvCxnSpPr/>
          <p:nvPr/>
        </p:nvCxnSpPr>
        <p:spPr>
          <a:xfrm>
            <a:off x="5255744" y="1956902"/>
            <a:ext cx="1476496" cy="0"/>
          </a:xfrm>
          <a:prstGeom prst="straightConnector1">
            <a:avLst/>
          </a:prstGeom>
          <a:noFill/>
          <a:ln w="38100" cap="flat" cmpd="sng" algn="ctr">
            <a:solidFill>
              <a:srgbClr val="9BBB59"/>
            </a:solidFill>
            <a:prstDash val="solid"/>
            <a:tailEnd type="arrow"/>
          </a:ln>
          <a:effectLst>
            <a:outerShdw blurRad="40000" dist="23000" dir="5400000" rotWithShape="0">
              <a:srgbClr val="000000">
                <a:alpha val="35000"/>
              </a:srgbClr>
            </a:outerShdw>
          </a:effectLst>
        </p:spPr>
      </p:cxnSp>
      <p:sp>
        <p:nvSpPr>
          <p:cNvPr id="64" name="TextBox 63"/>
          <p:cNvSpPr txBox="1"/>
          <p:nvPr/>
        </p:nvSpPr>
        <p:spPr bwMode="auto">
          <a:xfrm>
            <a:off x="5420448" y="1659578"/>
            <a:ext cx="1043876" cy="369332"/>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defTabSz="457200">
              <a:spcBef>
                <a:spcPct val="20000"/>
              </a:spcBef>
              <a:buFont typeface="Arial" charset="0"/>
              <a:buNone/>
            </a:pPr>
            <a:r>
              <a:rPr lang="en-US" dirty="0" err="1" smtClean="0">
                <a:solidFill>
                  <a:prstClr val="black"/>
                </a:solidFill>
                <a:latin typeface="Arial"/>
                <a:cs typeface="Arial"/>
              </a:rPr>
              <a:t>someUrl</a:t>
            </a:r>
            <a:endParaRPr lang="ru-RU" dirty="0" smtClean="0">
              <a:solidFill>
                <a:prstClr val="black"/>
              </a:solidFill>
              <a:latin typeface="Arial"/>
              <a:cs typeface="Arial"/>
            </a:endParaRPr>
          </a:p>
        </p:txBody>
      </p:sp>
      <p:sp>
        <p:nvSpPr>
          <p:cNvPr id="65" name="Скругленный прямоугольник 64"/>
          <p:cNvSpPr/>
          <p:nvPr/>
        </p:nvSpPr>
        <p:spPr>
          <a:xfrm>
            <a:off x="7108179" y="1812886"/>
            <a:ext cx="1440664" cy="792088"/>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Arial"/>
                <a:ea typeface="+mn-ea"/>
                <a:cs typeface="+mn-cs"/>
              </a:rPr>
              <a:t>servlet1</a:t>
            </a:r>
            <a:endParaRPr kumimoji="0" lang="ru-RU" sz="1800" b="0" i="0" u="none" strike="noStrike" kern="0" cap="none" spc="0" normalizeH="0" baseline="0" noProof="0" dirty="0" smtClean="0">
              <a:ln>
                <a:noFill/>
              </a:ln>
              <a:solidFill>
                <a:prstClr val="white"/>
              </a:solidFill>
              <a:effectLst/>
              <a:uLnTx/>
              <a:uFillTx/>
              <a:latin typeface="Arial"/>
              <a:ea typeface="+mn-ea"/>
              <a:cs typeface="+mn-cs"/>
            </a:endParaRPr>
          </a:p>
        </p:txBody>
      </p:sp>
      <p:cxnSp>
        <p:nvCxnSpPr>
          <p:cNvPr id="66" name="Прямая со стрелкой 65"/>
          <p:cNvCxnSpPr/>
          <p:nvPr/>
        </p:nvCxnSpPr>
        <p:spPr>
          <a:xfrm>
            <a:off x="6744142" y="1956902"/>
            <a:ext cx="375939" cy="0"/>
          </a:xfrm>
          <a:prstGeom prst="straightConnector1">
            <a:avLst/>
          </a:prstGeom>
          <a:noFill/>
          <a:ln w="38100" cap="flat" cmpd="sng" algn="ctr">
            <a:solidFill>
              <a:srgbClr val="9BBB59"/>
            </a:solidFill>
            <a:prstDash val="solid"/>
            <a:tailEnd type="arrow"/>
          </a:ln>
          <a:effectLst>
            <a:outerShdw blurRad="40000" dist="23000" dir="5400000" rotWithShape="0">
              <a:srgbClr val="000000">
                <a:alpha val="35000"/>
              </a:srgbClr>
            </a:outerShdw>
          </a:effectLst>
        </p:spPr>
      </p:cxnSp>
      <p:cxnSp>
        <p:nvCxnSpPr>
          <p:cNvPr id="67" name="Прямая со стрелкой 66"/>
          <p:cNvCxnSpPr>
            <a:endCxn id="69" idx="0"/>
          </p:cNvCxnSpPr>
          <p:nvPr/>
        </p:nvCxnSpPr>
        <p:spPr>
          <a:xfrm>
            <a:off x="7828511" y="2604974"/>
            <a:ext cx="0" cy="432048"/>
          </a:xfrm>
          <a:prstGeom prst="straightConnector1">
            <a:avLst/>
          </a:prstGeom>
          <a:noFill/>
          <a:ln w="38100" cap="flat" cmpd="sng" algn="ctr">
            <a:solidFill>
              <a:srgbClr val="4F81BD"/>
            </a:solidFill>
            <a:prstDash val="solid"/>
            <a:tailEnd type="arrow"/>
          </a:ln>
          <a:effectLst>
            <a:outerShdw blurRad="40000" dist="23000" dir="5400000" rotWithShape="0">
              <a:srgbClr val="000000">
                <a:alpha val="35000"/>
              </a:srgbClr>
            </a:outerShdw>
          </a:effectLst>
        </p:spPr>
      </p:cxnSp>
      <p:sp>
        <p:nvSpPr>
          <p:cNvPr id="68" name="TextBox 67"/>
          <p:cNvSpPr txBox="1"/>
          <p:nvPr/>
        </p:nvSpPr>
        <p:spPr bwMode="auto">
          <a:xfrm>
            <a:off x="6848755" y="2652823"/>
            <a:ext cx="954107" cy="369332"/>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defTabSz="457200">
              <a:spcBef>
                <a:spcPct val="20000"/>
              </a:spcBef>
              <a:buFont typeface="Arial" charset="0"/>
              <a:buNone/>
            </a:pPr>
            <a:r>
              <a:rPr lang="en-US" dirty="0" smtClean="0">
                <a:solidFill>
                  <a:prstClr val="black"/>
                </a:solidFill>
                <a:latin typeface="Arial"/>
                <a:cs typeface="Arial"/>
              </a:rPr>
              <a:t>forward</a:t>
            </a:r>
            <a:endParaRPr lang="ru-RU" dirty="0" smtClean="0">
              <a:solidFill>
                <a:prstClr val="black"/>
              </a:solidFill>
              <a:latin typeface="Arial"/>
              <a:cs typeface="Arial"/>
            </a:endParaRPr>
          </a:p>
        </p:txBody>
      </p:sp>
      <p:sp>
        <p:nvSpPr>
          <p:cNvPr id="69" name="Скругленный прямоугольник 68"/>
          <p:cNvSpPr/>
          <p:nvPr/>
        </p:nvSpPr>
        <p:spPr>
          <a:xfrm>
            <a:off x="7108179" y="3037022"/>
            <a:ext cx="1440664" cy="792088"/>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Arial"/>
                <a:ea typeface="+mn-ea"/>
                <a:cs typeface="+mn-cs"/>
              </a:rPr>
              <a:t>servlet2</a:t>
            </a:r>
            <a:endParaRPr kumimoji="0" lang="ru-RU" sz="1800" b="0" i="0" u="none" strike="noStrike" kern="0" cap="none" spc="0" normalizeH="0" baseline="0" noProof="0" dirty="0" smtClean="0">
              <a:ln>
                <a:noFill/>
              </a:ln>
              <a:solidFill>
                <a:prstClr val="white"/>
              </a:solidFill>
              <a:effectLst/>
              <a:uLnTx/>
              <a:uFillTx/>
              <a:latin typeface="Arial"/>
              <a:ea typeface="+mn-ea"/>
              <a:cs typeface="+mn-cs"/>
            </a:endParaRPr>
          </a:p>
        </p:txBody>
      </p:sp>
      <p:cxnSp>
        <p:nvCxnSpPr>
          <p:cNvPr id="70" name="Прямая со стрелкой 69"/>
          <p:cNvCxnSpPr/>
          <p:nvPr/>
        </p:nvCxnSpPr>
        <p:spPr>
          <a:xfrm flipV="1">
            <a:off x="8172400" y="2604974"/>
            <a:ext cx="0" cy="417181"/>
          </a:xfrm>
          <a:prstGeom prst="straightConnector1">
            <a:avLst/>
          </a:prstGeom>
          <a:noFill/>
          <a:ln w="38100" cap="flat" cmpd="sng" algn="ctr">
            <a:solidFill>
              <a:srgbClr val="4F81BD"/>
            </a:solidFill>
            <a:prstDash val="solid"/>
            <a:tailEnd type="arrow"/>
          </a:ln>
          <a:effectLst>
            <a:outerShdw blurRad="40000" dist="23000" dir="5400000" rotWithShape="0">
              <a:srgbClr val="000000">
                <a:alpha val="35000"/>
              </a:srgbClr>
            </a:outerShdw>
          </a:effectLst>
        </p:spPr>
      </p:cxnSp>
      <p:cxnSp>
        <p:nvCxnSpPr>
          <p:cNvPr id="71" name="Прямая со стрелкой 70"/>
          <p:cNvCxnSpPr/>
          <p:nvPr/>
        </p:nvCxnSpPr>
        <p:spPr>
          <a:xfrm flipH="1">
            <a:off x="5267646" y="2446091"/>
            <a:ext cx="1476496" cy="0"/>
          </a:xfrm>
          <a:prstGeom prst="straightConnector1">
            <a:avLst/>
          </a:prstGeom>
          <a:noFill/>
          <a:ln w="38100" cap="flat" cmpd="sng" algn="ctr">
            <a:solidFill>
              <a:srgbClr val="C0504D"/>
            </a:solidFill>
            <a:prstDash val="solid"/>
            <a:tailEnd type="arrow"/>
          </a:ln>
          <a:effectLst>
            <a:outerShdw blurRad="40000" dist="23000" dir="5400000" rotWithShape="0">
              <a:srgbClr val="000000">
                <a:alpha val="35000"/>
              </a:srgbClr>
            </a:outerShdw>
          </a:effectLst>
        </p:spPr>
      </p:cxnSp>
      <p:sp>
        <p:nvSpPr>
          <p:cNvPr id="72" name="TextBox 71"/>
          <p:cNvSpPr txBox="1"/>
          <p:nvPr/>
        </p:nvSpPr>
        <p:spPr bwMode="auto">
          <a:xfrm>
            <a:off x="5636472" y="2148767"/>
            <a:ext cx="748923" cy="369332"/>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defTabSz="457200">
              <a:spcBef>
                <a:spcPct val="20000"/>
              </a:spcBef>
              <a:buFont typeface="Arial" charset="0"/>
              <a:buNone/>
            </a:pPr>
            <a:r>
              <a:rPr lang="en-US" dirty="0" smtClean="0">
                <a:solidFill>
                  <a:prstClr val="black"/>
                </a:solidFill>
                <a:latin typeface="Arial"/>
                <a:cs typeface="Arial"/>
              </a:rPr>
              <a:t>result</a:t>
            </a:r>
            <a:endParaRPr lang="ru-RU" dirty="0" smtClean="0">
              <a:solidFill>
                <a:prstClr val="black"/>
              </a:solidFill>
              <a:latin typeface="Arial"/>
              <a:cs typeface="Arial"/>
            </a:endParaRPr>
          </a:p>
        </p:txBody>
      </p:sp>
      <p:cxnSp>
        <p:nvCxnSpPr>
          <p:cNvPr id="73" name="Прямая со стрелкой 72"/>
          <p:cNvCxnSpPr/>
          <p:nvPr/>
        </p:nvCxnSpPr>
        <p:spPr>
          <a:xfrm flipH="1">
            <a:off x="6732240" y="2446091"/>
            <a:ext cx="364037" cy="0"/>
          </a:xfrm>
          <a:prstGeom prst="straightConnector1">
            <a:avLst/>
          </a:prstGeom>
          <a:noFill/>
          <a:ln w="38100" cap="flat" cmpd="sng" algn="ctr">
            <a:solidFill>
              <a:srgbClr val="C0504D"/>
            </a:solidFill>
            <a:prstDash val="solid"/>
            <a:tailEnd type="arrow"/>
          </a:ln>
          <a:effectLst>
            <a:outerShdw blurRad="40000" dist="23000" dir="5400000" rotWithShape="0">
              <a:srgbClr val="000000">
                <a:alpha val="35000"/>
              </a:srgbClr>
            </a:outerShdw>
          </a:effectLst>
        </p:spPr>
      </p:cxnSp>
      <p:sp>
        <p:nvSpPr>
          <p:cNvPr id="74" name="Содержимое 3"/>
          <p:cNvSpPr txBox="1">
            <a:spLocks/>
          </p:cNvSpPr>
          <p:nvPr/>
        </p:nvSpPr>
        <p:spPr bwMode="auto">
          <a:xfrm>
            <a:off x="251520" y="5229200"/>
            <a:ext cx="8496944" cy="1008112"/>
          </a:xfrm>
          <a:prstGeom prst="rect">
            <a:avLst/>
          </a:prstGeom>
          <a:solidFill>
            <a:sysClr val="window" lastClr="FFFFFF"/>
          </a:solidFill>
          <a:ln w="25400" cap="flat" cmpd="sng" algn="ctr">
            <a:solidFill>
              <a:srgbClr val="4F81BD"/>
            </a:solidFill>
            <a:prstDash val="solid"/>
            <a:miter lim="800000"/>
            <a:headEnd/>
            <a:tailEnd/>
          </a:ln>
          <a:effectLst/>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dk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dk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2800" kern="1200">
                <a:solidFill>
                  <a:schemeClr val="dk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2800" kern="1200">
                <a:solidFill>
                  <a:schemeClr val="dk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28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dk1"/>
                </a:solidFill>
                <a:latin typeface="+mn-lt"/>
                <a:ea typeface="+mn-ea"/>
                <a:cs typeface="+mn-cs"/>
              </a:defRPr>
            </a:lvl9pPr>
          </a:lstStyle>
          <a:p>
            <a:pPr marL="342900" marR="0" lvl="0" indent="-342900" algn="l" defTabSz="457200" rtl="0" eaLnBrk="0" fontAlgn="base" latinLnBrk="0" hangingPunct="0">
              <a:lnSpc>
                <a:spcPct val="100000"/>
              </a:lnSpc>
              <a:spcBef>
                <a:spcPct val="20000"/>
              </a:spcBef>
              <a:spcAft>
                <a:spcPct val="0"/>
              </a:spcAft>
              <a:buClrTx/>
              <a:buSzTx/>
              <a:buFont typeface="Arial" charset="0"/>
              <a:buNone/>
              <a:tabLst/>
              <a:defRPr/>
            </a:pPr>
            <a:r>
              <a:rPr kumimoji="0" lang="en-US" sz="16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rPr>
              <a:t>Forward:</a:t>
            </a:r>
          </a:p>
          <a:p>
            <a:pPr marL="342900" marR="0" lvl="0" indent="-342900" algn="l" defTabSz="457200" rtl="0" eaLnBrk="0" fontAlgn="base" latinLnBrk="0" hangingPunct="0">
              <a:lnSpc>
                <a:spcPct val="100000"/>
              </a:lnSpc>
              <a:spcBef>
                <a:spcPct val="20000"/>
              </a:spcBef>
              <a:spcAft>
                <a:spcPct val="0"/>
              </a:spcAft>
              <a:buClrTx/>
              <a:buSzTx/>
              <a:buFont typeface="Arial" charset="0"/>
              <a:buNone/>
              <a:tabLst/>
              <a:defRPr/>
            </a:pPr>
            <a:r>
              <a:rPr kumimoji="0" lang="en-US" sz="16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rPr>
              <a:t>RequestDispatcher dispatcher = </a:t>
            </a:r>
            <a:r>
              <a:rPr kumimoji="0" lang="en-US" sz="1600" b="1" i="0" u="none" strike="noStrike" kern="1200" cap="none" spc="0" normalizeH="0" baseline="0" noProof="0" smtClean="0">
                <a:ln>
                  <a:noFill/>
                </a:ln>
                <a:solidFill>
                  <a:srgbClr val="C0504D">
                    <a:lumMod val="75000"/>
                  </a:srgbClr>
                </a:solidFill>
                <a:effectLst/>
                <a:uLnTx/>
                <a:uFillTx/>
                <a:latin typeface="Courier New" pitchFamily="49" charset="0"/>
                <a:ea typeface="+mn-ea"/>
                <a:cs typeface="Courier New" pitchFamily="49" charset="0"/>
              </a:rPr>
              <a:t>req</a:t>
            </a:r>
            <a:r>
              <a:rPr kumimoji="0" lang="en-US" sz="16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rPr>
              <a:t>.getRequestDispatcher(</a:t>
            </a:r>
            <a:r>
              <a:rPr kumimoji="0" lang="en-US" sz="1600" b="1" i="0" u="none" strike="noStrike" kern="1200" cap="none" spc="0" normalizeH="0" baseline="0" noProof="0" smtClean="0">
                <a:ln>
                  <a:noFill/>
                </a:ln>
                <a:solidFill>
                  <a:srgbClr val="009900"/>
                </a:solidFill>
                <a:effectLst/>
                <a:uLnTx/>
                <a:uFillTx/>
                <a:latin typeface="Courier New" pitchFamily="49" charset="0"/>
                <a:ea typeface="+mn-ea"/>
                <a:cs typeface="Courier New" pitchFamily="49" charset="0"/>
              </a:rPr>
              <a:t>"otherUrl"</a:t>
            </a:r>
            <a:r>
              <a:rPr kumimoji="0" lang="en-US" sz="16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rPr>
              <a:t>);</a:t>
            </a:r>
          </a:p>
          <a:p>
            <a:pPr marL="342900" marR="0" lvl="0" indent="-342900" algn="l" defTabSz="457200" rtl="0" eaLnBrk="0" fontAlgn="base" latinLnBrk="0" hangingPunct="0">
              <a:lnSpc>
                <a:spcPct val="100000"/>
              </a:lnSpc>
              <a:spcBef>
                <a:spcPct val="20000"/>
              </a:spcBef>
              <a:spcAft>
                <a:spcPct val="0"/>
              </a:spcAft>
              <a:buClrTx/>
              <a:buSzTx/>
              <a:buFont typeface="Arial" charset="0"/>
              <a:buNone/>
              <a:tabLst/>
              <a:defRPr/>
            </a:pPr>
            <a:r>
              <a:rPr kumimoji="0" lang="en-US" sz="16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rPr>
              <a:t>dispatcher.</a:t>
            </a:r>
            <a:r>
              <a:rPr kumimoji="0" lang="en-US" sz="1600" b="1" i="0" u="none" strike="noStrike" kern="1200" cap="none" spc="0" normalizeH="0" baseline="0" noProof="0" smtClean="0">
                <a:ln>
                  <a:noFill/>
                </a:ln>
                <a:solidFill>
                  <a:srgbClr val="F79646">
                    <a:lumMod val="75000"/>
                  </a:srgbClr>
                </a:solidFill>
                <a:effectLst/>
                <a:uLnTx/>
                <a:uFillTx/>
                <a:latin typeface="Courier New" pitchFamily="49" charset="0"/>
                <a:ea typeface="+mn-ea"/>
                <a:cs typeface="Courier New" pitchFamily="49" charset="0"/>
              </a:rPr>
              <a:t>forward</a:t>
            </a:r>
            <a:r>
              <a:rPr kumimoji="0" lang="en-US" sz="16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rPr>
              <a:t>(</a:t>
            </a:r>
            <a:r>
              <a:rPr kumimoji="0" lang="en-US" sz="1600" b="1" i="0" u="none" strike="noStrike" kern="1200" cap="none" spc="0" normalizeH="0" baseline="0" noProof="0" smtClean="0">
                <a:ln>
                  <a:noFill/>
                </a:ln>
                <a:solidFill>
                  <a:srgbClr val="C0504D">
                    <a:lumMod val="75000"/>
                  </a:srgbClr>
                </a:solidFill>
                <a:effectLst/>
                <a:uLnTx/>
                <a:uFillTx/>
                <a:latin typeface="Courier New" pitchFamily="49" charset="0"/>
                <a:ea typeface="+mn-ea"/>
                <a:cs typeface="Courier New" pitchFamily="49" charset="0"/>
              </a:rPr>
              <a:t>req</a:t>
            </a:r>
            <a:r>
              <a:rPr kumimoji="0" lang="en-US" sz="16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rPr>
              <a:t>, </a:t>
            </a:r>
            <a:r>
              <a:rPr kumimoji="0" lang="en-US" sz="1600" b="1" i="0" u="none" strike="noStrike" kern="1200" cap="none" spc="0" normalizeH="0" baseline="0" noProof="0" smtClean="0">
                <a:ln>
                  <a:noFill/>
                </a:ln>
                <a:solidFill>
                  <a:srgbClr val="C0504D">
                    <a:lumMod val="75000"/>
                  </a:srgbClr>
                </a:solidFill>
                <a:effectLst/>
                <a:uLnTx/>
                <a:uFillTx/>
                <a:latin typeface="Courier New" pitchFamily="49" charset="0"/>
                <a:ea typeface="+mn-ea"/>
                <a:cs typeface="Courier New" pitchFamily="49" charset="0"/>
              </a:rPr>
              <a:t>res</a:t>
            </a:r>
            <a:r>
              <a:rPr kumimoji="0" lang="en-US" sz="16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rPr>
              <a:t>);</a:t>
            </a:r>
            <a:endParaRPr kumimoji="0" lang="ru-RU" sz="1600" b="1" i="0" u="none" strike="noStrike" kern="1200" cap="none" spc="0" normalizeH="0" baseline="0" noProof="0" dirty="0">
              <a:ln>
                <a:noFill/>
              </a:ln>
              <a:solidFill>
                <a:sysClr val="windowText" lastClr="000000"/>
              </a:solidFill>
              <a:effectLst/>
              <a:uLnTx/>
              <a:uFillTx/>
              <a:latin typeface="Courier New" pitchFamily="49" charset="0"/>
              <a:ea typeface="+mn-ea"/>
              <a:cs typeface="Courier New" pitchFamily="49" charset="0"/>
            </a:endParaRPr>
          </a:p>
        </p:txBody>
      </p:sp>
    </p:spTree>
    <p:extLst>
      <p:ext uri="{BB962C8B-B14F-4D97-AF65-F5344CB8AC3E}">
        <p14:creationId xmlns:p14="http://schemas.microsoft.com/office/powerpoint/2010/main" val="64754218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0">
                                            <p:bg/>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0">
                                            <p:txEl>
                                              <p:pRg st="0" end="0"/>
                                            </p:txEl>
                                          </p:spTgt>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0">
                                            <p:txEl>
                                              <p:pRg st="1" end="1"/>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4">
                                            <p:bg/>
                                          </p:spTgt>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4">
                                            <p:txEl>
                                              <p:pRg st="0" end="0"/>
                                            </p:txEl>
                                          </p:spTgt>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4">
                                            <p:txEl>
                                              <p:pRg st="1" end="1"/>
                                            </p:txEl>
                                          </p:spTgt>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uild="p" animBg="1"/>
      <p:bldP spid="46" grpId="0"/>
      <p:bldP spid="51" grpId="0"/>
      <p:bldP spid="53" grpId="0"/>
      <p:bldP spid="58" grpId="0"/>
      <p:bldP spid="59" grpId="0" animBg="1"/>
      <p:bldP spid="60" grpId="0" animBg="1"/>
      <p:bldP spid="61" grpId="0"/>
      <p:bldP spid="62" grpId="0"/>
      <p:bldP spid="64" grpId="0"/>
      <p:bldP spid="65" grpId="0" animBg="1"/>
      <p:bldP spid="68" grpId="0"/>
      <p:bldP spid="69" grpId="0" animBg="1"/>
      <p:bldP spid="72" grpId="0"/>
      <p:bldP spid="74" grpId="0" build="p"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2"/>
          <p:cNvSpPr>
            <a:spLocks noGrp="1"/>
          </p:cNvSpPr>
          <p:nvPr>
            <p:ph sz="half" idx="4294967295"/>
          </p:nvPr>
        </p:nvSpPr>
        <p:spPr>
          <a:xfrm>
            <a:off x="500061" y="2447918"/>
            <a:ext cx="7081836" cy="1162050"/>
          </a:xfrm>
          <a:prstGeom prst="rect">
            <a:avLst/>
          </a:prstGeom>
        </p:spPr>
        <p:txBody>
          <a:bodyPr/>
          <a:lstStyle/>
          <a:p>
            <a:pPr marL="0" indent="0" algn="ctr" eaLnBrk="1" hangingPunct="1">
              <a:buNone/>
            </a:pPr>
            <a:r>
              <a:rPr lang="en-US" altLang="ru-RU" sz="6600" dirty="0" smtClean="0">
                <a:solidFill>
                  <a:schemeClr val="accent3">
                    <a:lumMod val="75000"/>
                  </a:schemeClr>
                </a:solidFill>
                <a:effectLst>
                  <a:outerShdw blurRad="38100" dist="38100" dir="2700000" algn="tl">
                    <a:srgbClr val="000000">
                      <a:alpha val="43137"/>
                    </a:srgbClr>
                  </a:outerShdw>
                </a:effectLst>
                <a:latin typeface="Arial" charset="0"/>
                <a:cs typeface="Arial" charset="0"/>
              </a:rPr>
              <a:t>Practice</a:t>
            </a:r>
          </a:p>
        </p:txBody>
      </p:sp>
      <p:sp>
        <p:nvSpPr>
          <p:cNvPr id="3" name="Текст 5"/>
          <p:cNvSpPr txBox="1">
            <a:spLocks/>
          </p:cNvSpPr>
          <p:nvPr/>
        </p:nvSpPr>
        <p:spPr>
          <a:xfrm>
            <a:off x="500061" y="3609968"/>
            <a:ext cx="8181975" cy="750094"/>
          </a:xfrm>
          <a:prstGeom prst="rect">
            <a:avLst/>
          </a:prstGeom>
        </p:spPr>
        <p:txBody>
          <a:bodyPr/>
          <a:lstStyle>
            <a:lvl1pPr marL="341313" indent="-341313" algn="l" defTabSz="912813"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1363" indent="-284163" algn="l" defTabSz="912813"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1413" indent="-227013" algn="l" defTabSz="912813"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598613" indent="-227013" algn="l" defTabSz="912813"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5813" indent="-227013" algn="l" defTabSz="912813"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hangingPunct="1">
              <a:buNone/>
            </a:pPr>
            <a:r>
              <a:rPr lang="en-US" sz="2800" b="1" dirty="0" smtClean="0">
                <a:latin typeface="Arial" charset="0"/>
                <a:cs typeface="Arial" charset="0"/>
              </a:rPr>
              <a:t>How should I work?</a:t>
            </a:r>
            <a:endParaRPr lang="ru-RU" sz="2800" b="1" dirty="0">
              <a:latin typeface="Arial" charset="0"/>
              <a:cs typeface="Arial" charset="0"/>
            </a:endParaRPr>
          </a:p>
        </p:txBody>
      </p:sp>
    </p:spTree>
    <p:extLst>
      <p:ext uri="{BB962C8B-B14F-4D97-AF65-F5344CB8AC3E}">
        <p14:creationId xmlns:p14="http://schemas.microsoft.com/office/powerpoint/2010/main" val="3690275063"/>
      </p:ext>
    </p:extLst>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Необходимое ПО</a:t>
            </a:r>
            <a:endParaRPr lang="en-US" dirty="0"/>
          </a:p>
        </p:txBody>
      </p:sp>
      <p:sp>
        <p:nvSpPr>
          <p:cNvPr id="6" name="Содержимое 2"/>
          <p:cNvSpPr txBox="1">
            <a:spLocks/>
          </p:cNvSpPr>
          <p:nvPr/>
        </p:nvSpPr>
        <p:spPr bwMode="auto">
          <a:xfrm>
            <a:off x="457200" y="1142984"/>
            <a:ext cx="8229600" cy="492922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a:ea typeface="+mn-ea"/>
                <a:cs typeface="Arial"/>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a:ea typeface="+mn-ea"/>
                <a:cs typeface="Arial"/>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3pPr>
            <a:lvl4pPr marL="16002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4pPr>
            <a:lvl5pPr marL="20574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en-US" sz="3200" b="0" i="0" u="none" strike="noStrike" kern="1200" cap="none" spc="0" normalizeH="0" baseline="0" noProof="0" dirty="0" smtClean="0">
                <a:ln>
                  <a:noFill/>
                </a:ln>
                <a:solidFill>
                  <a:sysClr val="windowText" lastClr="000000"/>
                </a:solidFill>
                <a:effectLst/>
                <a:uLnTx/>
                <a:uFillTx/>
                <a:latin typeface="Arial"/>
                <a:ea typeface="+mn-ea"/>
                <a:cs typeface="Arial"/>
              </a:rPr>
              <a:t>JDK</a:t>
            </a:r>
          </a:p>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ru-RU" sz="3200" b="0" i="0" u="none" strike="noStrike" kern="1200" cap="none" spc="0" normalizeH="0" baseline="0" noProof="0" dirty="0" smtClean="0">
                <a:ln>
                  <a:noFill/>
                </a:ln>
                <a:solidFill>
                  <a:sysClr val="windowText" lastClr="000000"/>
                </a:solidFill>
                <a:effectLst/>
                <a:uLnTx/>
                <a:uFillTx/>
                <a:latin typeface="Arial"/>
                <a:ea typeface="+mn-ea"/>
                <a:cs typeface="Arial"/>
              </a:rPr>
              <a:t>Библиотеки (</a:t>
            </a:r>
            <a:r>
              <a:rPr kumimoji="0" lang="en-US" sz="3200" b="0" i="0" u="none" strike="noStrike" kern="1200" cap="none" spc="0" normalizeH="0" baseline="0" noProof="0" dirty="0" smtClean="0">
                <a:ln>
                  <a:noFill/>
                </a:ln>
                <a:solidFill>
                  <a:sysClr val="windowText" lastClr="000000"/>
                </a:solidFill>
                <a:effectLst/>
                <a:uLnTx/>
                <a:uFillTx/>
                <a:latin typeface="Arial"/>
                <a:ea typeface="+mn-ea"/>
                <a:cs typeface="Arial"/>
              </a:rPr>
              <a:t>servlet-</a:t>
            </a:r>
            <a:r>
              <a:rPr kumimoji="0" lang="en-US" sz="3200" b="0" i="0" u="none" strike="noStrike" kern="1200" cap="none" spc="0" normalizeH="0" baseline="0" noProof="0" dirty="0" err="1" smtClean="0">
                <a:ln>
                  <a:noFill/>
                </a:ln>
                <a:solidFill>
                  <a:sysClr val="windowText" lastClr="000000"/>
                </a:solidFill>
                <a:effectLst/>
                <a:uLnTx/>
                <a:uFillTx/>
                <a:latin typeface="Arial"/>
                <a:ea typeface="+mn-ea"/>
                <a:cs typeface="Arial"/>
              </a:rPr>
              <a:t>api</a:t>
            </a:r>
            <a:r>
              <a:rPr kumimoji="0" lang="ru-RU" sz="3200" b="0" i="0" u="none" strike="noStrike" kern="1200" cap="none" spc="0" normalizeH="0" baseline="0" noProof="0" dirty="0" smtClean="0">
                <a:ln>
                  <a:noFill/>
                </a:ln>
                <a:solidFill>
                  <a:sysClr val="windowText" lastClr="000000"/>
                </a:solidFill>
                <a:effectLst/>
                <a:uLnTx/>
                <a:uFillTx/>
                <a:latin typeface="Arial"/>
                <a:ea typeface="+mn-ea"/>
                <a:cs typeface="Arial"/>
              </a:rPr>
              <a:t>)</a:t>
            </a:r>
          </a:p>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en-US" sz="3200" b="0" i="0" u="none" strike="noStrike" kern="1200" cap="none" spc="0" normalizeH="0" baseline="0" noProof="0" smtClean="0">
                <a:ln>
                  <a:noFill/>
                </a:ln>
                <a:solidFill>
                  <a:sysClr val="windowText" lastClr="000000"/>
                </a:solidFill>
                <a:effectLst/>
                <a:uLnTx/>
                <a:uFillTx/>
                <a:latin typeface="Arial"/>
                <a:ea typeface="+mn-ea"/>
                <a:cs typeface="Arial"/>
              </a:rPr>
              <a:t>Web server (Tomcat, Jetty)</a:t>
            </a:r>
          </a:p>
          <a:p>
            <a:pPr marL="342900" marR="0" lvl="0" indent="-342900" algn="ctr" defTabSz="457200" rtl="0" eaLnBrk="0" fontAlgn="base" latinLnBrk="0" hangingPunct="0">
              <a:lnSpc>
                <a:spcPct val="100000"/>
              </a:lnSpc>
              <a:spcBef>
                <a:spcPct val="20000"/>
              </a:spcBef>
              <a:spcAft>
                <a:spcPct val="0"/>
              </a:spcAft>
              <a:buClrTx/>
              <a:buSzTx/>
              <a:buFont typeface="Arial" charset="0"/>
              <a:buNone/>
              <a:tabLst/>
              <a:defRPr/>
            </a:pPr>
            <a:r>
              <a:rPr kumimoji="0" lang="ru-RU" sz="3200" b="0" i="0" u="none" strike="noStrike" kern="1200" cap="none" spc="0" normalizeH="0" baseline="0" noProof="0" dirty="0" smtClean="0">
                <a:ln>
                  <a:noFill/>
                </a:ln>
                <a:solidFill>
                  <a:sysClr val="windowText" lastClr="000000"/>
                </a:solidFill>
                <a:effectLst/>
                <a:uLnTx/>
                <a:uFillTx/>
                <a:latin typeface="Arial"/>
                <a:ea typeface="+mn-ea"/>
                <a:cs typeface="Arial"/>
              </a:rPr>
              <a:t>или</a:t>
            </a:r>
          </a:p>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en-US" sz="3200" b="0" i="0" u="none" strike="noStrike" kern="1200" cap="none" spc="0" normalizeH="0" baseline="0" noProof="0" dirty="0" smtClean="0">
                <a:ln>
                  <a:noFill/>
                </a:ln>
                <a:solidFill>
                  <a:sysClr val="windowText" lastClr="000000"/>
                </a:solidFill>
                <a:effectLst/>
                <a:uLnTx/>
                <a:uFillTx/>
                <a:latin typeface="Arial"/>
                <a:ea typeface="+mn-ea"/>
                <a:cs typeface="Arial"/>
              </a:rPr>
              <a:t>JDK</a:t>
            </a:r>
          </a:p>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en-US" sz="3200" b="0" i="0" u="none" strike="noStrike" kern="1200" cap="none" spc="0" normalizeH="0" baseline="0" noProof="0" dirty="0" smtClean="0">
                <a:ln>
                  <a:noFill/>
                </a:ln>
                <a:solidFill>
                  <a:sysClr val="windowText" lastClr="000000"/>
                </a:solidFill>
                <a:effectLst/>
                <a:uLnTx/>
                <a:uFillTx/>
                <a:latin typeface="Arial"/>
                <a:ea typeface="+mn-ea"/>
                <a:cs typeface="Arial"/>
              </a:rPr>
              <a:t>Maven </a:t>
            </a:r>
            <a:endParaRPr kumimoji="0" lang="ru-RU" sz="3200" b="0" i="0" u="none" strike="noStrike" kern="1200" cap="none" spc="0" normalizeH="0" baseline="0" noProof="0" dirty="0">
              <a:ln>
                <a:noFill/>
              </a:ln>
              <a:solidFill>
                <a:sysClr val="windowText" lastClr="000000"/>
              </a:solidFill>
              <a:effectLst/>
              <a:uLnTx/>
              <a:uFillTx/>
              <a:latin typeface="Arial"/>
              <a:ea typeface="+mn-ea"/>
              <a:cs typeface="Arial"/>
            </a:endParaRPr>
          </a:p>
        </p:txBody>
      </p:sp>
    </p:spTree>
    <p:extLst>
      <p:ext uri="{BB962C8B-B14F-4D97-AF65-F5344CB8AC3E}">
        <p14:creationId xmlns:p14="http://schemas.microsoft.com/office/powerpoint/2010/main" val="332213871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a:t>
            </a:r>
            <a:r>
              <a:rPr lang="en-US" dirty="0"/>
              <a:t>Web </a:t>
            </a:r>
            <a:r>
              <a:rPr lang="ru-RU" dirty="0"/>
              <a:t>проекта</a:t>
            </a:r>
            <a:endParaRPr lang="en-US" dirty="0"/>
          </a:p>
        </p:txBody>
      </p:sp>
      <p:sp>
        <p:nvSpPr>
          <p:cNvPr id="6" name="Содержимое 2"/>
          <p:cNvSpPr txBox="1">
            <a:spLocks/>
          </p:cNvSpPr>
          <p:nvPr/>
        </p:nvSpPr>
        <p:spPr bwMode="auto">
          <a:xfrm>
            <a:off x="457200" y="1142984"/>
            <a:ext cx="8229600" cy="206999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a:ea typeface="+mn-ea"/>
                <a:cs typeface="Arial"/>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a:ea typeface="+mn-ea"/>
                <a:cs typeface="Arial"/>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3pPr>
            <a:lvl4pPr marL="16002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4pPr>
            <a:lvl5pPr marL="20574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0" fontAlgn="base" latinLnBrk="0" hangingPunct="0">
              <a:lnSpc>
                <a:spcPct val="100000"/>
              </a:lnSpc>
              <a:spcBef>
                <a:spcPct val="20000"/>
              </a:spcBef>
              <a:spcAft>
                <a:spcPct val="0"/>
              </a:spcAft>
              <a:buClrTx/>
              <a:buSzTx/>
              <a:buFont typeface="Arial" charset="0"/>
              <a:buNone/>
              <a:tabLst/>
              <a:defRPr/>
            </a:pPr>
            <a:r>
              <a:rPr kumimoji="0" lang="en-US" sz="28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rPr>
              <a:t>mvn </a:t>
            </a:r>
            <a:r>
              <a:rPr kumimoji="0" lang="en-US" sz="2800" b="1" i="0" u="none" strike="noStrike" kern="1200" cap="none" spc="0" normalizeH="0" baseline="0" noProof="0" smtClean="0">
                <a:ln>
                  <a:noFill/>
                </a:ln>
                <a:solidFill>
                  <a:srgbClr val="1F497D"/>
                </a:solidFill>
                <a:effectLst/>
                <a:uLnTx/>
                <a:uFillTx/>
                <a:latin typeface="Courier New" pitchFamily="49" charset="0"/>
                <a:ea typeface="+mn-ea"/>
                <a:cs typeface="Courier New" pitchFamily="49" charset="0"/>
              </a:rPr>
              <a:t>archetype:generate</a:t>
            </a:r>
            <a:r>
              <a:rPr kumimoji="0" lang="en-US" sz="28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rPr>
              <a:t> </a:t>
            </a:r>
            <a:endParaRPr kumimoji="0" lang="ru-RU" sz="28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endParaRPr>
          </a:p>
          <a:p>
            <a:pPr marL="342900" marR="0" lvl="0" indent="-342900" algn="l" defTabSz="457200" rtl="0" eaLnBrk="0" fontAlgn="base" latinLnBrk="0" hangingPunct="0">
              <a:lnSpc>
                <a:spcPct val="100000"/>
              </a:lnSpc>
              <a:spcBef>
                <a:spcPct val="20000"/>
              </a:spcBef>
              <a:spcAft>
                <a:spcPct val="0"/>
              </a:spcAft>
              <a:buClrTx/>
              <a:buSzTx/>
              <a:buFont typeface="Arial" charset="0"/>
              <a:buNone/>
              <a:tabLst/>
              <a:defRPr/>
            </a:pPr>
            <a:r>
              <a:rPr kumimoji="0" lang="ru-RU" sz="28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rPr>
              <a:t>		</a:t>
            </a:r>
            <a:r>
              <a:rPr kumimoji="0" lang="en-US" sz="28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rPr>
              <a:t>-D</a:t>
            </a:r>
            <a:r>
              <a:rPr kumimoji="0" lang="en-US" sz="2800" b="1" i="0" u="none" strike="noStrike" kern="1200" cap="none" spc="0" normalizeH="0" baseline="0" noProof="0" smtClean="0">
                <a:ln>
                  <a:noFill/>
                </a:ln>
                <a:solidFill>
                  <a:srgbClr val="9BBB59">
                    <a:lumMod val="50000"/>
                  </a:srgbClr>
                </a:solidFill>
                <a:effectLst/>
                <a:uLnTx/>
                <a:uFillTx/>
                <a:latin typeface="Courier New" pitchFamily="49" charset="0"/>
                <a:ea typeface="+mn-ea"/>
                <a:cs typeface="Courier New" pitchFamily="49" charset="0"/>
              </a:rPr>
              <a:t>archetypeArtifactId</a:t>
            </a:r>
            <a:r>
              <a:rPr kumimoji="0" lang="en-US" sz="28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rPr>
              <a:t>=</a:t>
            </a:r>
          </a:p>
          <a:p>
            <a:pPr marL="342900" marR="0" lvl="0" indent="-342900" algn="l" defTabSz="457200" rtl="0" eaLnBrk="0" fontAlgn="base" latinLnBrk="0" hangingPunct="0">
              <a:lnSpc>
                <a:spcPct val="100000"/>
              </a:lnSpc>
              <a:spcBef>
                <a:spcPct val="20000"/>
              </a:spcBef>
              <a:spcAft>
                <a:spcPct val="0"/>
              </a:spcAft>
              <a:buClrTx/>
              <a:buSzTx/>
              <a:buFont typeface="Arial" charset="0"/>
              <a:buNone/>
              <a:tabLst/>
              <a:defRPr/>
            </a:pPr>
            <a:r>
              <a:rPr kumimoji="0" lang="en-US" sz="2800" b="1" i="0" u="none" strike="noStrike" kern="1200" cap="none" spc="0" normalizeH="0" baseline="0" noProof="0" smtClean="0">
                <a:ln>
                  <a:noFill/>
                </a:ln>
                <a:solidFill>
                  <a:srgbClr val="8064A2">
                    <a:lumMod val="75000"/>
                  </a:srgbClr>
                </a:solidFill>
                <a:effectLst/>
                <a:uLnTx/>
                <a:uFillTx/>
                <a:latin typeface="Courier New" pitchFamily="49" charset="0"/>
                <a:ea typeface="+mn-ea"/>
                <a:cs typeface="Courier New" pitchFamily="49" charset="0"/>
              </a:rPr>
              <a:t>				maven-archetype-webapp</a:t>
            </a:r>
            <a:endParaRPr kumimoji="0" lang="ru-RU" sz="2800" b="1" i="0" u="none" strike="noStrike" kern="1200" cap="none" spc="0" normalizeH="0" baseline="0" noProof="0" dirty="0" smtClean="0">
              <a:ln>
                <a:noFill/>
              </a:ln>
              <a:solidFill>
                <a:srgbClr val="8064A2">
                  <a:lumMod val="75000"/>
                </a:srgbClr>
              </a:solidFill>
              <a:effectLst/>
              <a:uLnTx/>
              <a:uFillTx/>
              <a:latin typeface="Courier New" pitchFamily="49" charset="0"/>
              <a:ea typeface="+mn-ea"/>
              <a:cs typeface="Courier New" pitchFamily="49" charset="0"/>
            </a:endParaRPr>
          </a:p>
        </p:txBody>
      </p:sp>
      <p:pic>
        <p:nvPicPr>
          <p:cNvPr id="12" name="Picture 2" descr="C:\anna\Students\web_struct.png"/>
          <p:cNvPicPr>
            <a:picLocks noChangeAspect="1" noChangeArrowheads="1"/>
          </p:cNvPicPr>
          <p:nvPr/>
        </p:nvPicPr>
        <p:blipFill>
          <a:blip r:embed="rId3"/>
          <a:srcRect/>
          <a:stretch>
            <a:fillRect/>
          </a:stretch>
        </p:blipFill>
        <p:spPr bwMode="auto">
          <a:xfrm>
            <a:off x="616619" y="3429000"/>
            <a:ext cx="3739357" cy="2514966"/>
          </a:xfrm>
          <a:prstGeom prst="rect">
            <a:avLst/>
          </a:prstGeom>
          <a:noFill/>
        </p:spPr>
      </p:pic>
      <p:cxnSp>
        <p:nvCxnSpPr>
          <p:cNvPr id="13" name="Прямая со стрелкой 12"/>
          <p:cNvCxnSpPr/>
          <p:nvPr/>
        </p:nvCxnSpPr>
        <p:spPr>
          <a:xfrm flipH="1">
            <a:off x="3635896" y="5157192"/>
            <a:ext cx="1800200" cy="0"/>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14" name="TextBox 13"/>
          <p:cNvSpPr txBox="1"/>
          <p:nvPr/>
        </p:nvSpPr>
        <p:spPr bwMode="auto">
          <a:xfrm>
            <a:off x="5436096" y="4926359"/>
            <a:ext cx="1814664" cy="461665"/>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algn="r" defTabSz="457200">
              <a:spcBef>
                <a:spcPct val="20000"/>
              </a:spcBef>
              <a:buFont typeface="Arial" charset="0"/>
              <a:buNone/>
            </a:pPr>
            <a:r>
              <a:rPr lang="ru-RU" sz="2400" dirty="0" smtClean="0">
                <a:solidFill>
                  <a:prstClr val="black"/>
                </a:solidFill>
                <a:latin typeface="Arial"/>
                <a:cs typeface="Arial"/>
              </a:rPr>
              <a:t>дескриптор</a:t>
            </a:r>
          </a:p>
        </p:txBody>
      </p:sp>
      <p:cxnSp>
        <p:nvCxnSpPr>
          <p:cNvPr id="15" name="Прямая со стрелкой 14"/>
          <p:cNvCxnSpPr/>
          <p:nvPr/>
        </p:nvCxnSpPr>
        <p:spPr>
          <a:xfrm flipH="1">
            <a:off x="2555776" y="3933056"/>
            <a:ext cx="1296144" cy="0"/>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16" name="TextBox 15"/>
          <p:cNvSpPr txBox="1"/>
          <p:nvPr/>
        </p:nvSpPr>
        <p:spPr bwMode="auto">
          <a:xfrm>
            <a:off x="3851920" y="3480624"/>
            <a:ext cx="3854837" cy="904863"/>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algn="r" defTabSz="457200">
              <a:spcBef>
                <a:spcPct val="20000"/>
              </a:spcBef>
              <a:buFont typeface="Arial" charset="0"/>
              <a:buNone/>
            </a:pPr>
            <a:r>
              <a:rPr lang="ru-RU" sz="2400" dirty="0" smtClean="0">
                <a:solidFill>
                  <a:prstClr val="black"/>
                </a:solidFill>
                <a:latin typeface="Arial"/>
                <a:cs typeface="Arial"/>
              </a:rPr>
              <a:t>сюда добавим папку </a:t>
            </a:r>
            <a:r>
              <a:rPr lang="en-US" sz="2400" b="1" dirty="0" smtClean="0">
                <a:solidFill>
                  <a:prstClr val="black"/>
                </a:solidFill>
                <a:latin typeface="Arial"/>
                <a:cs typeface="Arial"/>
              </a:rPr>
              <a:t>java</a:t>
            </a:r>
            <a:r>
              <a:rPr lang="en-US" sz="2400" dirty="0" smtClean="0">
                <a:solidFill>
                  <a:prstClr val="black"/>
                </a:solidFill>
                <a:latin typeface="Arial"/>
                <a:cs typeface="Arial"/>
              </a:rPr>
              <a:t> </a:t>
            </a:r>
            <a:endParaRPr lang="ru-RU" sz="2400" dirty="0" smtClean="0">
              <a:solidFill>
                <a:prstClr val="black"/>
              </a:solidFill>
              <a:latin typeface="Arial"/>
              <a:cs typeface="Arial"/>
            </a:endParaRPr>
          </a:p>
          <a:p>
            <a:pPr algn="ctr" defTabSz="457200">
              <a:spcBef>
                <a:spcPct val="20000"/>
              </a:spcBef>
              <a:buFont typeface="Arial" charset="0"/>
              <a:buNone/>
            </a:pPr>
            <a:r>
              <a:rPr lang="ru-RU" sz="2400" dirty="0" smtClean="0">
                <a:solidFill>
                  <a:prstClr val="black"/>
                </a:solidFill>
                <a:latin typeface="Arial"/>
                <a:cs typeface="Arial"/>
              </a:rPr>
              <a:t>и наш код</a:t>
            </a:r>
          </a:p>
        </p:txBody>
      </p:sp>
    </p:spTree>
    <p:extLst>
      <p:ext uri="{BB962C8B-B14F-4D97-AF65-F5344CB8AC3E}">
        <p14:creationId xmlns:p14="http://schemas.microsoft.com/office/powerpoint/2010/main" val="274559574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Maven </a:t>
            </a:r>
            <a:r>
              <a:rPr lang="ru-RU" dirty="0"/>
              <a:t>зависимости</a:t>
            </a:r>
            <a:endParaRPr lang="en-US" dirty="0"/>
          </a:p>
        </p:txBody>
      </p:sp>
      <p:sp>
        <p:nvSpPr>
          <p:cNvPr id="6" name="Содержимое 5"/>
          <p:cNvSpPr txBox="1">
            <a:spLocks/>
          </p:cNvSpPr>
          <p:nvPr/>
        </p:nvSpPr>
        <p:spPr bwMode="auto">
          <a:xfrm>
            <a:off x="457200" y="1142984"/>
            <a:ext cx="8229600" cy="4906963"/>
          </a:xfrm>
          <a:prstGeom prst="rect">
            <a:avLst/>
          </a:prstGeom>
          <a:noFill/>
          <a:ln w="9525">
            <a:solidFill>
              <a:srgbClr val="4F81BD"/>
            </a:solid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1pPr>
            <a:lvl2pPr marL="742950" indent="-28575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2pPr>
            <a:lvl3pPr marL="1143000" indent="-22860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3pPr>
            <a:lvl4pPr marL="1600200" indent="-22860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4pPr>
            <a:lvl5pPr marL="2057400" indent="-228600" algn="l" defTabSz="457200" rtl="0" eaLnBrk="0" fontAlgn="base" hangingPunct="0">
              <a:spcBef>
                <a:spcPct val="20000"/>
              </a:spcBef>
              <a:spcAft>
                <a:spcPct val="0"/>
              </a:spcAft>
              <a:buFontTx/>
              <a:buNone/>
              <a:defRPr sz="2400" kern="1200">
                <a:solidFill>
                  <a:schemeClr val="tx1"/>
                </a:solidFill>
                <a:latin typeface="Courier New" pitchFamily="49" charset="0"/>
                <a:ea typeface="+mn-ea"/>
                <a:cs typeface="Courier New" pitchFamily="49"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0" fontAlgn="base" latinLnBrk="0" hangingPunct="0">
              <a:lnSpc>
                <a:spcPct val="100000"/>
              </a:lnSpc>
              <a:spcBef>
                <a:spcPct val="20000"/>
              </a:spcBef>
              <a:spcAft>
                <a:spcPct val="0"/>
              </a:spcAft>
              <a:buClrTx/>
              <a:buSzTx/>
              <a:buFontTx/>
              <a:buNone/>
              <a:tabLst/>
              <a:defRPr/>
            </a:pPr>
            <a:endParaRPr kumimoji="0" lang="ru-RU" sz="2400" b="0"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endParaRP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2400" b="1" i="0" u="none" strike="noStrike" kern="1200" cap="none" spc="0" normalizeH="0" baseline="0" noProof="0" smtClean="0">
                <a:ln>
                  <a:noFill/>
                </a:ln>
                <a:solidFill>
                  <a:srgbClr val="1F497D"/>
                </a:solidFill>
                <a:effectLst/>
                <a:uLnTx/>
                <a:uFillTx/>
                <a:latin typeface="Courier New" pitchFamily="49" charset="0"/>
                <a:ea typeface="+mn-ea"/>
                <a:cs typeface="Courier New" pitchFamily="49" charset="0"/>
              </a:rPr>
              <a:t>&lt;dependencies&gt;</a:t>
            </a: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2400" b="1" i="0" u="none" strike="noStrike" kern="1200" cap="none" spc="0" normalizeH="0" baseline="0" noProof="0" smtClean="0">
                <a:ln>
                  <a:noFill/>
                </a:ln>
                <a:solidFill>
                  <a:srgbClr val="1F497D"/>
                </a:solidFill>
                <a:effectLst/>
                <a:uLnTx/>
                <a:uFillTx/>
                <a:latin typeface="Courier New" pitchFamily="49" charset="0"/>
                <a:ea typeface="+mn-ea"/>
                <a:cs typeface="Courier New" pitchFamily="49" charset="0"/>
              </a:rPr>
              <a:t>    &lt;dependency&gt;</a:t>
            </a: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2400" b="1" i="0" u="none" strike="noStrike" kern="1200" cap="none" spc="0" normalizeH="0" baseline="0" noProof="0" smtClean="0">
                <a:ln>
                  <a:noFill/>
                </a:ln>
                <a:solidFill>
                  <a:srgbClr val="1F497D"/>
                </a:solidFill>
                <a:effectLst/>
                <a:uLnTx/>
                <a:uFillTx/>
                <a:latin typeface="Courier New" pitchFamily="49" charset="0"/>
                <a:ea typeface="+mn-ea"/>
                <a:cs typeface="Courier New" pitchFamily="49" charset="0"/>
              </a:rPr>
              <a:t>        &lt;groupId&gt;</a:t>
            </a:r>
            <a:r>
              <a:rPr kumimoji="0" lang="en-US" sz="2400" b="1" i="0" u="none" strike="noStrike" kern="1200" cap="none" spc="0" normalizeH="0" baseline="0" noProof="0" smtClean="0">
                <a:ln>
                  <a:noFill/>
                </a:ln>
                <a:solidFill>
                  <a:srgbClr val="C0504D">
                    <a:lumMod val="50000"/>
                  </a:srgbClr>
                </a:solidFill>
                <a:effectLst/>
                <a:uLnTx/>
                <a:uFillTx/>
                <a:latin typeface="Courier New" pitchFamily="49" charset="0"/>
                <a:ea typeface="+mn-ea"/>
                <a:cs typeface="Courier New" pitchFamily="49" charset="0"/>
              </a:rPr>
              <a:t>javax.servlet</a:t>
            </a:r>
            <a:r>
              <a:rPr kumimoji="0" lang="en-US" sz="2400" b="1" i="0" u="none" strike="noStrike" kern="1200" cap="none" spc="0" normalizeH="0" baseline="0" noProof="0" smtClean="0">
                <a:ln>
                  <a:noFill/>
                </a:ln>
                <a:solidFill>
                  <a:srgbClr val="1F497D"/>
                </a:solidFill>
                <a:effectLst/>
                <a:uLnTx/>
                <a:uFillTx/>
                <a:latin typeface="Courier New" pitchFamily="49" charset="0"/>
                <a:ea typeface="+mn-ea"/>
                <a:cs typeface="Courier New" pitchFamily="49" charset="0"/>
              </a:rPr>
              <a:t>&lt;/groupId&gt;</a:t>
            </a: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2400" b="1" i="0" u="none" strike="noStrike" kern="1200" cap="none" spc="0" normalizeH="0" baseline="0" noProof="0" smtClean="0">
                <a:ln>
                  <a:noFill/>
                </a:ln>
                <a:solidFill>
                  <a:srgbClr val="1F497D"/>
                </a:solidFill>
                <a:effectLst/>
                <a:uLnTx/>
                <a:uFillTx/>
                <a:latin typeface="Courier New" pitchFamily="49" charset="0"/>
                <a:ea typeface="+mn-ea"/>
                <a:cs typeface="Courier New" pitchFamily="49" charset="0"/>
              </a:rPr>
              <a:t>        &lt;artifactId&gt;</a:t>
            </a:r>
            <a:r>
              <a:rPr kumimoji="0" lang="en-US" sz="2400" b="1" i="0" u="none" strike="noStrike" kern="1200" cap="none" spc="0" normalizeH="0" baseline="0" noProof="0" smtClean="0">
                <a:ln>
                  <a:noFill/>
                </a:ln>
                <a:solidFill>
                  <a:srgbClr val="C0504D">
                    <a:lumMod val="50000"/>
                  </a:srgbClr>
                </a:solidFill>
                <a:effectLst/>
                <a:uLnTx/>
                <a:uFillTx/>
                <a:latin typeface="Courier New" pitchFamily="49" charset="0"/>
                <a:ea typeface="+mn-ea"/>
                <a:cs typeface="Courier New" pitchFamily="49" charset="0"/>
              </a:rPr>
              <a:t>servlet-api</a:t>
            </a:r>
            <a:r>
              <a:rPr kumimoji="0" lang="en-US" sz="2400" b="1" i="0" u="none" strike="noStrike" kern="1200" cap="none" spc="0" normalizeH="0" baseline="0" noProof="0" smtClean="0">
                <a:ln>
                  <a:noFill/>
                </a:ln>
                <a:solidFill>
                  <a:srgbClr val="1F497D"/>
                </a:solidFill>
                <a:effectLst/>
                <a:uLnTx/>
                <a:uFillTx/>
                <a:latin typeface="Courier New" pitchFamily="49" charset="0"/>
                <a:ea typeface="+mn-ea"/>
                <a:cs typeface="Courier New" pitchFamily="49" charset="0"/>
              </a:rPr>
              <a:t>&lt;/artifactId&gt;</a:t>
            </a: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2400" b="1" i="0" u="none" strike="noStrike" kern="1200" cap="none" spc="0" normalizeH="0" baseline="0" noProof="0" smtClean="0">
                <a:ln>
                  <a:noFill/>
                </a:ln>
                <a:solidFill>
                  <a:srgbClr val="1F497D"/>
                </a:solidFill>
                <a:effectLst/>
                <a:uLnTx/>
                <a:uFillTx/>
                <a:latin typeface="Courier New" pitchFamily="49" charset="0"/>
                <a:ea typeface="+mn-ea"/>
                <a:cs typeface="Courier New" pitchFamily="49" charset="0"/>
              </a:rPr>
              <a:t>        &lt;version&gt;</a:t>
            </a:r>
            <a:r>
              <a:rPr kumimoji="0" lang="en-US" sz="2400" b="1" i="0" u="none" strike="noStrike" kern="1200" cap="none" spc="0" normalizeH="0" baseline="0" noProof="0" smtClean="0">
                <a:ln>
                  <a:noFill/>
                </a:ln>
                <a:solidFill>
                  <a:srgbClr val="9BBB59">
                    <a:lumMod val="50000"/>
                  </a:srgbClr>
                </a:solidFill>
                <a:effectLst/>
                <a:uLnTx/>
                <a:uFillTx/>
                <a:latin typeface="Courier New" pitchFamily="49" charset="0"/>
                <a:ea typeface="+mn-ea"/>
                <a:cs typeface="Courier New" pitchFamily="49" charset="0"/>
              </a:rPr>
              <a:t>2.5</a:t>
            </a:r>
            <a:r>
              <a:rPr kumimoji="0" lang="en-US" sz="2400" b="1" i="0" u="none" strike="noStrike" kern="1200" cap="none" spc="0" normalizeH="0" baseline="0" noProof="0" smtClean="0">
                <a:ln>
                  <a:noFill/>
                </a:ln>
                <a:solidFill>
                  <a:srgbClr val="1F497D"/>
                </a:solidFill>
                <a:effectLst/>
                <a:uLnTx/>
                <a:uFillTx/>
                <a:latin typeface="Courier New" pitchFamily="49" charset="0"/>
                <a:ea typeface="+mn-ea"/>
                <a:cs typeface="Courier New" pitchFamily="49" charset="0"/>
              </a:rPr>
              <a:t>&lt;/version&gt;</a:t>
            </a: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2400" b="1" i="0" u="none" strike="noStrike" kern="1200" cap="none" spc="0" normalizeH="0" baseline="0" noProof="0" smtClean="0">
                <a:ln>
                  <a:noFill/>
                </a:ln>
                <a:solidFill>
                  <a:srgbClr val="1F497D"/>
                </a:solidFill>
                <a:effectLst/>
                <a:uLnTx/>
                <a:uFillTx/>
                <a:latin typeface="Courier New" pitchFamily="49" charset="0"/>
                <a:ea typeface="+mn-ea"/>
                <a:cs typeface="Courier New" pitchFamily="49" charset="0"/>
              </a:rPr>
              <a:t>        &lt;scope&gt;</a:t>
            </a:r>
            <a:r>
              <a:rPr kumimoji="0" lang="en-US" sz="2400" b="1" i="0" u="none" strike="noStrike" kern="1200" cap="none" spc="0" normalizeH="0" baseline="0" noProof="0" smtClean="0">
                <a:ln>
                  <a:noFill/>
                </a:ln>
                <a:solidFill>
                  <a:sysClr val="windowText" lastClr="000000"/>
                </a:solidFill>
                <a:effectLst/>
                <a:uLnTx/>
                <a:uFillTx/>
                <a:latin typeface="Courier New" pitchFamily="49" charset="0"/>
                <a:ea typeface="+mn-ea"/>
                <a:cs typeface="Courier New" pitchFamily="49" charset="0"/>
              </a:rPr>
              <a:t>provided</a:t>
            </a:r>
            <a:r>
              <a:rPr kumimoji="0" lang="en-US" sz="2400" b="1" i="0" u="none" strike="noStrike" kern="1200" cap="none" spc="0" normalizeH="0" baseline="0" noProof="0" smtClean="0">
                <a:ln>
                  <a:noFill/>
                </a:ln>
                <a:solidFill>
                  <a:srgbClr val="1F497D"/>
                </a:solidFill>
                <a:effectLst/>
                <a:uLnTx/>
                <a:uFillTx/>
                <a:latin typeface="Courier New" pitchFamily="49" charset="0"/>
                <a:ea typeface="+mn-ea"/>
                <a:cs typeface="Courier New" pitchFamily="49" charset="0"/>
              </a:rPr>
              <a:t>&lt;/scope&gt;</a:t>
            </a: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2400" b="1" i="0" u="none" strike="noStrike" kern="1200" cap="none" spc="0" normalizeH="0" baseline="0" noProof="0" smtClean="0">
                <a:ln>
                  <a:noFill/>
                </a:ln>
                <a:solidFill>
                  <a:srgbClr val="1F497D"/>
                </a:solidFill>
                <a:effectLst/>
                <a:uLnTx/>
                <a:uFillTx/>
                <a:latin typeface="Courier New" pitchFamily="49" charset="0"/>
                <a:ea typeface="+mn-ea"/>
                <a:cs typeface="Courier New" pitchFamily="49" charset="0"/>
              </a:rPr>
              <a:t>    &lt;/dependency&gt;</a:t>
            </a:r>
          </a:p>
          <a:p>
            <a:pPr marL="342900" marR="0" lvl="0" indent="-342900" algn="l" defTabSz="457200" rtl="0" eaLnBrk="0" fontAlgn="base" latinLnBrk="0" hangingPunct="0">
              <a:lnSpc>
                <a:spcPct val="100000"/>
              </a:lnSpc>
              <a:spcBef>
                <a:spcPct val="20000"/>
              </a:spcBef>
              <a:spcAft>
                <a:spcPct val="0"/>
              </a:spcAft>
              <a:buClrTx/>
              <a:buSzTx/>
              <a:buFontTx/>
              <a:buNone/>
              <a:tabLst/>
              <a:defRPr/>
            </a:pPr>
            <a:r>
              <a:rPr kumimoji="0" lang="en-US" sz="2400" b="1" i="0" u="none" strike="noStrike" kern="1200" cap="none" spc="0" normalizeH="0" baseline="0" noProof="0" smtClean="0">
                <a:ln>
                  <a:noFill/>
                </a:ln>
                <a:solidFill>
                  <a:srgbClr val="1F497D"/>
                </a:solidFill>
                <a:effectLst/>
                <a:uLnTx/>
                <a:uFillTx/>
                <a:latin typeface="Courier New" pitchFamily="49" charset="0"/>
                <a:ea typeface="+mn-ea"/>
                <a:cs typeface="Courier New" pitchFamily="49" charset="0"/>
              </a:rPr>
              <a:t>&lt;/dependencies&gt;</a:t>
            </a:r>
            <a:endParaRPr kumimoji="0" lang="ru-RU" sz="2400" b="1" i="0" u="none" strike="noStrike" kern="1200" cap="none" spc="0" normalizeH="0" baseline="0" noProof="0" dirty="0">
              <a:ln>
                <a:noFill/>
              </a:ln>
              <a:solidFill>
                <a:srgbClr val="1F497D"/>
              </a:solidFill>
              <a:effectLst/>
              <a:uLnTx/>
              <a:uFillTx/>
              <a:latin typeface="Courier New" pitchFamily="49" charset="0"/>
              <a:ea typeface="+mn-ea"/>
              <a:cs typeface="Courier New" pitchFamily="49" charset="0"/>
            </a:endParaRPr>
          </a:p>
        </p:txBody>
      </p:sp>
    </p:spTree>
    <p:extLst>
      <p:ext uri="{BB962C8B-B14F-4D97-AF65-F5344CB8AC3E}">
        <p14:creationId xmlns:p14="http://schemas.microsoft.com/office/powerpoint/2010/main" val="1005721069"/>
      </p:ext>
    </p:extLst>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Запуск </a:t>
            </a:r>
            <a:r>
              <a:rPr lang="en-US" dirty="0"/>
              <a:t>Web </a:t>
            </a:r>
            <a:r>
              <a:rPr lang="ru-RU" dirty="0"/>
              <a:t>проекта</a:t>
            </a:r>
            <a:endParaRPr lang="en-US" dirty="0"/>
          </a:p>
        </p:txBody>
      </p:sp>
      <p:sp>
        <p:nvSpPr>
          <p:cNvPr id="6" name="Содержимое 2"/>
          <p:cNvSpPr txBox="1">
            <a:spLocks/>
          </p:cNvSpPr>
          <p:nvPr/>
        </p:nvSpPr>
        <p:spPr bwMode="auto">
          <a:xfrm>
            <a:off x="457200" y="1142984"/>
            <a:ext cx="8229600" cy="492922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a:ea typeface="+mn-ea"/>
                <a:cs typeface="Arial"/>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a:ea typeface="+mn-ea"/>
                <a:cs typeface="Arial"/>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3pPr>
            <a:lvl4pPr marL="16002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4pPr>
            <a:lvl5pPr marL="20574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ru-RU" sz="3200" b="1" i="0" u="none" strike="noStrike" kern="1200" cap="none" spc="0" normalizeH="0" baseline="0" noProof="0" smtClean="0">
                <a:ln>
                  <a:noFill/>
                </a:ln>
                <a:solidFill>
                  <a:sysClr val="windowText" lastClr="000000"/>
                </a:solidFill>
                <a:effectLst/>
                <a:uLnTx/>
                <a:uFillTx/>
                <a:latin typeface="Arial"/>
                <a:ea typeface="+mn-ea"/>
                <a:cs typeface="Arial"/>
              </a:rPr>
              <a:t>Результат сборки</a:t>
            </a:r>
            <a:r>
              <a:rPr kumimoji="0" lang="ru-RU" sz="3200" b="0" i="0" u="none" strike="noStrike" kern="1200" cap="none" spc="0" normalizeH="0" baseline="0" noProof="0" smtClean="0">
                <a:ln>
                  <a:noFill/>
                </a:ln>
                <a:solidFill>
                  <a:sysClr val="windowText" lastClr="000000"/>
                </a:solidFill>
                <a:effectLst/>
                <a:uLnTx/>
                <a:uFillTx/>
                <a:latin typeface="Arial"/>
                <a:ea typeface="+mn-ea"/>
                <a:cs typeface="Arial"/>
              </a:rPr>
              <a:t>: </a:t>
            </a:r>
            <a:r>
              <a:rPr kumimoji="0" lang="en-US" sz="3200" b="0" i="0" u="none" strike="noStrike" kern="1200" cap="none" spc="0" normalizeH="0" baseline="0" noProof="0" smtClean="0">
                <a:ln>
                  <a:noFill/>
                </a:ln>
                <a:solidFill>
                  <a:srgbClr val="C0504D">
                    <a:lumMod val="75000"/>
                  </a:srgbClr>
                </a:solidFill>
                <a:effectLst/>
                <a:uLnTx/>
                <a:uFillTx/>
                <a:latin typeface="Arial"/>
                <a:ea typeface="+mn-ea"/>
                <a:cs typeface="Arial"/>
              </a:rPr>
              <a:t>&lt;</a:t>
            </a:r>
            <a:r>
              <a:rPr kumimoji="0" lang="ru-RU" sz="3200" b="0" i="0" u="none" strike="noStrike" kern="1200" cap="none" spc="0" normalizeH="0" baseline="0" noProof="0" smtClean="0">
                <a:ln>
                  <a:noFill/>
                </a:ln>
                <a:solidFill>
                  <a:srgbClr val="C0504D">
                    <a:lumMod val="75000"/>
                  </a:srgbClr>
                </a:solidFill>
                <a:effectLst/>
                <a:uLnTx/>
                <a:uFillTx/>
                <a:latin typeface="Arial"/>
                <a:ea typeface="+mn-ea"/>
                <a:cs typeface="Arial"/>
              </a:rPr>
              <a:t>имя</a:t>
            </a:r>
            <a:r>
              <a:rPr kumimoji="0" lang="en-US" sz="3200" b="0" i="0" u="none" strike="noStrike" kern="1200" cap="none" spc="0" normalizeH="0" baseline="0" noProof="0" smtClean="0">
                <a:ln>
                  <a:noFill/>
                </a:ln>
                <a:solidFill>
                  <a:srgbClr val="C0504D">
                    <a:lumMod val="75000"/>
                  </a:srgbClr>
                </a:solidFill>
                <a:effectLst/>
                <a:uLnTx/>
                <a:uFillTx/>
                <a:latin typeface="Arial"/>
                <a:ea typeface="+mn-ea"/>
                <a:cs typeface="Arial"/>
              </a:rPr>
              <a:t>&gt;</a:t>
            </a:r>
            <a:r>
              <a:rPr kumimoji="0" lang="en-US" sz="3200" b="0" i="0" u="none" strike="noStrike" kern="1200" cap="none" spc="0" normalizeH="0" baseline="0" noProof="0" smtClean="0">
                <a:ln>
                  <a:noFill/>
                </a:ln>
                <a:solidFill>
                  <a:srgbClr val="9BBB59">
                    <a:lumMod val="50000"/>
                  </a:srgbClr>
                </a:solidFill>
                <a:effectLst/>
                <a:uLnTx/>
                <a:uFillTx/>
                <a:latin typeface="Arial"/>
                <a:ea typeface="+mn-ea"/>
                <a:cs typeface="Arial"/>
              </a:rPr>
              <a:t>.war</a:t>
            </a:r>
          </a:p>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endParaRPr kumimoji="0" lang="ru-RU" sz="3200" b="0" i="0" u="none" strike="noStrike" kern="1200" cap="none" spc="0" normalizeH="0" baseline="0" noProof="0" smtClean="0">
              <a:ln>
                <a:noFill/>
              </a:ln>
              <a:solidFill>
                <a:srgbClr val="9BBB59">
                  <a:lumMod val="50000"/>
                </a:srgbClr>
              </a:solidFill>
              <a:effectLst/>
              <a:uLnTx/>
              <a:uFillTx/>
              <a:latin typeface="Arial"/>
              <a:ea typeface="+mn-ea"/>
              <a:cs typeface="Arial"/>
            </a:endParaRPr>
          </a:p>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ru-RU" sz="3200" b="1" i="0" u="none" strike="noStrike" kern="1200" cap="none" spc="0" normalizeH="0" baseline="0" noProof="0" smtClean="0">
                <a:ln>
                  <a:noFill/>
                </a:ln>
                <a:solidFill>
                  <a:sysClr val="windowText" lastClr="000000"/>
                </a:solidFill>
                <a:effectLst/>
                <a:uLnTx/>
                <a:uFillTx/>
                <a:latin typeface="Arial"/>
                <a:ea typeface="+mn-ea"/>
                <a:cs typeface="Arial"/>
              </a:rPr>
              <a:t>Запуск</a:t>
            </a:r>
            <a:r>
              <a:rPr kumimoji="0" lang="ru-RU" sz="3200" b="0" i="0" u="none" strike="noStrike" kern="1200" cap="none" spc="0" normalizeH="0" baseline="0" noProof="0" smtClean="0">
                <a:ln>
                  <a:noFill/>
                </a:ln>
                <a:solidFill>
                  <a:sysClr val="windowText" lastClr="000000"/>
                </a:solidFill>
                <a:effectLst/>
                <a:uLnTx/>
                <a:uFillTx/>
                <a:latin typeface="Arial"/>
                <a:ea typeface="+mn-ea"/>
                <a:cs typeface="Arial"/>
              </a:rPr>
              <a:t>: </a:t>
            </a:r>
            <a:r>
              <a:rPr kumimoji="0" lang="en-US" sz="3200" b="0" i="0" u="none" strike="noStrike" kern="1200" cap="none" spc="0" normalizeH="0" baseline="0" noProof="0" smtClean="0">
                <a:ln>
                  <a:noFill/>
                </a:ln>
                <a:solidFill>
                  <a:srgbClr val="4F81BD">
                    <a:lumMod val="75000"/>
                  </a:srgbClr>
                </a:solidFill>
                <a:effectLst/>
                <a:uLnTx/>
                <a:uFillTx/>
                <a:latin typeface="Arial"/>
                <a:ea typeface="+mn-ea"/>
                <a:cs typeface="Arial"/>
              </a:rPr>
              <a:t>mvn</a:t>
            </a:r>
            <a:r>
              <a:rPr kumimoji="0" lang="en-US" sz="3200" b="0" i="0" u="none" strike="noStrike" kern="1200" cap="none" spc="0" normalizeH="0" baseline="0" noProof="0" smtClean="0">
                <a:ln>
                  <a:noFill/>
                </a:ln>
                <a:solidFill>
                  <a:sysClr val="windowText" lastClr="000000"/>
                </a:solidFill>
                <a:effectLst/>
                <a:uLnTx/>
                <a:uFillTx/>
                <a:latin typeface="Arial"/>
                <a:ea typeface="+mn-ea"/>
                <a:cs typeface="Arial"/>
              </a:rPr>
              <a:t> </a:t>
            </a:r>
            <a:r>
              <a:rPr kumimoji="0" lang="en-US" sz="3200" b="0" i="0" u="none" strike="noStrike" kern="1200" cap="none" spc="0" normalizeH="0" baseline="0" noProof="0" smtClean="0">
                <a:ln>
                  <a:noFill/>
                </a:ln>
                <a:solidFill>
                  <a:srgbClr val="9BBB59">
                    <a:lumMod val="50000"/>
                  </a:srgbClr>
                </a:solidFill>
                <a:effectLst/>
                <a:uLnTx/>
                <a:uFillTx/>
                <a:latin typeface="Arial"/>
                <a:ea typeface="+mn-ea"/>
                <a:cs typeface="Arial"/>
              </a:rPr>
              <a:t>tomcat:run</a:t>
            </a:r>
          </a:p>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endParaRPr kumimoji="0" lang="en-US" sz="3200" b="0" i="0" u="none" strike="noStrike" kern="1200" cap="none" spc="0" normalizeH="0" baseline="0" noProof="0" smtClean="0">
              <a:ln>
                <a:noFill/>
              </a:ln>
              <a:solidFill>
                <a:srgbClr val="9BBB59">
                  <a:lumMod val="50000"/>
                </a:srgbClr>
              </a:solidFill>
              <a:effectLst/>
              <a:uLnTx/>
              <a:uFillTx/>
              <a:latin typeface="Arial"/>
              <a:ea typeface="+mn-ea"/>
              <a:cs typeface="Arial"/>
            </a:endParaRPr>
          </a:p>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ru-RU" sz="3200" b="1" i="0" u="none" strike="noStrike" kern="1200" cap="none" spc="0" normalizeH="0" baseline="0" noProof="0" smtClean="0">
                <a:ln>
                  <a:noFill/>
                </a:ln>
                <a:solidFill>
                  <a:sysClr val="windowText" lastClr="000000"/>
                </a:solidFill>
                <a:effectLst/>
                <a:uLnTx/>
                <a:uFillTx/>
                <a:latin typeface="Arial"/>
                <a:ea typeface="+mn-ea"/>
                <a:cs typeface="Arial"/>
              </a:rPr>
              <a:t>В браузере</a:t>
            </a:r>
            <a:r>
              <a:rPr kumimoji="0" lang="ru-RU" sz="3200" b="0" i="0" u="none" strike="noStrike" kern="1200" cap="none" spc="0" normalizeH="0" baseline="0" noProof="0" smtClean="0">
                <a:ln>
                  <a:noFill/>
                </a:ln>
                <a:solidFill>
                  <a:sysClr val="windowText" lastClr="000000"/>
                </a:solidFill>
                <a:effectLst/>
                <a:uLnTx/>
                <a:uFillTx/>
                <a:latin typeface="Arial"/>
                <a:ea typeface="+mn-ea"/>
                <a:cs typeface="Arial"/>
              </a:rPr>
              <a:t>: </a:t>
            </a:r>
            <a:r>
              <a:rPr kumimoji="0" lang="en-US" sz="3200" b="0" i="0" u="none" strike="noStrike" kern="1200" cap="none" spc="0" normalizeH="0" baseline="0" noProof="0" smtClean="0">
                <a:ln>
                  <a:noFill/>
                </a:ln>
                <a:solidFill>
                  <a:srgbClr val="4F81BD">
                    <a:lumMod val="75000"/>
                  </a:srgbClr>
                </a:solidFill>
                <a:effectLst/>
                <a:uLnTx/>
                <a:uFillTx/>
                <a:latin typeface="Arial"/>
                <a:ea typeface="+mn-ea"/>
                <a:cs typeface="Arial"/>
              </a:rPr>
              <a:t>http://localhost:8080/</a:t>
            </a:r>
            <a:r>
              <a:rPr kumimoji="0" lang="en-US" sz="3200" b="0" i="0" u="none" strike="noStrike" kern="1200" cap="none" spc="0" normalizeH="0" baseline="0" noProof="0" smtClean="0">
                <a:ln>
                  <a:noFill/>
                </a:ln>
                <a:solidFill>
                  <a:srgbClr val="C0504D">
                    <a:lumMod val="75000"/>
                  </a:srgbClr>
                </a:solidFill>
                <a:effectLst/>
                <a:uLnTx/>
                <a:uFillTx/>
                <a:latin typeface="Arial"/>
                <a:ea typeface="+mn-ea"/>
                <a:cs typeface="Arial"/>
              </a:rPr>
              <a:t>&lt;</a:t>
            </a:r>
            <a:r>
              <a:rPr kumimoji="0" lang="ru-RU" sz="3200" b="0" i="0" u="none" strike="noStrike" kern="1200" cap="none" spc="0" normalizeH="0" baseline="0" noProof="0" smtClean="0">
                <a:ln>
                  <a:noFill/>
                </a:ln>
                <a:solidFill>
                  <a:srgbClr val="C0504D">
                    <a:lumMod val="75000"/>
                  </a:srgbClr>
                </a:solidFill>
                <a:effectLst/>
                <a:uLnTx/>
                <a:uFillTx/>
                <a:latin typeface="Arial"/>
                <a:ea typeface="+mn-ea"/>
                <a:cs typeface="Arial"/>
              </a:rPr>
              <a:t>имя</a:t>
            </a:r>
            <a:r>
              <a:rPr kumimoji="0" lang="en-US" sz="3200" b="0" i="0" u="none" strike="noStrike" kern="1200" cap="none" spc="0" normalizeH="0" baseline="0" noProof="0" smtClean="0">
                <a:ln>
                  <a:noFill/>
                </a:ln>
                <a:solidFill>
                  <a:srgbClr val="C0504D">
                    <a:lumMod val="75000"/>
                  </a:srgbClr>
                </a:solidFill>
                <a:effectLst/>
                <a:uLnTx/>
                <a:uFillTx/>
                <a:latin typeface="Arial"/>
                <a:ea typeface="+mn-ea"/>
                <a:cs typeface="Arial"/>
              </a:rPr>
              <a:t>&gt;</a:t>
            </a:r>
            <a:endParaRPr kumimoji="0" lang="ru-RU" sz="3200" b="0" i="0" u="none" strike="noStrike" kern="1200" cap="none" spc="0" normalizeH="0" baseline="0" noProof="0" dirty="0" smtClean="0">
              <a:ln>
                <a:noFill/>
              </a:ln>
              <a:solidFill>
                <a:srgbClr val="C0504D">
                  <a:lumMod val="75000"/>
                </a:srgbClr>
              </a:solidFill>
              <a:effectLst/>
              <a:uLnTx/>
              <a:uFillTx/>
              <a:latin typeface="Arial"/>
              <a:ea typeface="+mn-ea"/>
              <a:cs typeface="Arial"/>
            </a:endParaRPr>
          </a:p>
        </p:txBody>
      </p:sp>
    </p:spTree>
    <p:extLst>
      <p:ext uri="{BB962C8B-B14F-4D97-AF65-F5344CB8AC3E}">
        <p14:creationId xmlns:p14="http://schemas.microsoft.com/office/powerpoint/2010/main" val="1110376843"/>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2"/>
          <p:cNvSpPr>
            <a:spLocks noGrp="1"/>
          </p:cNvSpPr>
          <p:nvPr>
            <p:ph sz="half" idx="4294967295"/>
          </p:nvPr>
        </p:nvSpPr>
        <p:spPr>
          <a:xfrm>
            <a:off x="1733551" y="2762250"/>
            <a:ext cx="5791200" cy="1162050"/>
          </a:xfrm>
          <a:prstGeom prst="rect">
            <a:avLst/>
          </a:prstGeom>
        </p:spPr>
        <p:txBody>
          <a:bodyPr/>
          <a:lstStyle/>
          <a:p>
            <a:pPr marL="0" indent="0" algn="ctr" eaLnBrk="1" hangingPunct="1">
              <a:buNone/>
            </a:pPr>
            <a:r>
              <a:rPr lang="en-US" altLang="ru-RU" sz="6000" dirty="0" smtClean="0">
                <a:solidFill>
                  <a:schemeClr val="accent3">
                    <a:lumMod val="75000"/>
                  </a:schemeClr>
                </a:solidFill>
                <a:effectLst>
                  <a:outerShdw blurRad="38100" dist="38100" dir="2700000" algn="tl">
                    <a:srgbClr val="000000">
                      <a:alpha val="43137"/>
                    </a:srgbClr>
                  </a:outerShdw>
                </a:effectLst>
                <a:latin typeface="Arial" charset="0"/>
                <a:cs typeface="Arial" charset="0"/>
              </a:rPr>
              <a:t>HTTP Protocol</a:t>
            </a:r>
          </a:p>
        </p:txBody>
      </p:sp>
    </p:spTree>
    <p:extLst>
      <p:ext uri="{BB962C8B-B14F-4D97-AF65-F5344CB8AC3E}">
        <p14:creationId xmlns:p14="http://schemas.microsoft.com/office/powerpoint/2010/main" val="2747721201"/>
      </p:ext>
    </p:extLst>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Ссылки</a:t>
            </a:r>
            <a:endParaRPr lang="en-US" dirty="0"/>
          </a:p>
        </p:txBody>
      </p:sp>
      <p:sp>
        <p:nvSpPr>
          <p:cNvPr id="6" name="Содержимое 2"/>
          <p:cNvSpPr txBox="1">
            <a:spLocks/>
          </p:cNvSpPr>
          <p:nvPr/>
        </p:nvSpPr>
        <p:spPr bwMode="auto">
          <a:xfrm>
            <a:off x="457200" y="1142984"/>
            <a:ext cx="8229600" cy="492922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a:ea typeface="+mn-ea"/>
                <a:cs typeface="Arial"/>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a:ea typeface="+mn-ea"/>
                <a:cs typeface="Arial"/>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3pPr>
            <a:lvl4pPr marL="16002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4pPr>
            <a:lvl5pPr marL="20574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en-US" sz="3200" b="0" i="0" u="none" strike="noStrike" kern="1200" cap="none" spc="0" normalizeH="0" baseline="0" noProof="0" dirty="0" smtClean="0">
                <a:ln>
                  <a:noFill/>
                </a:ln>
                <a:solidFill>
                  <a:sysClr val="windowText" lastClr="000000"/>
                </a:solidFill>
                <a:effectLst/>
                <a:uLnTx/>
                <a:uFillTx/>
                <a:latin typeface="Arial"/>
                <a:ea typeface="+mn-ea"/>
                <a:cs typeface="Arial"/>
              </a:rPr>
              <a:t>Java EE 7 Tutorial</a:t>
            </a:r>
          </a:p>
          <a:p>
            <a:pPr lvl="1">
              <a:buNone/>
              <a:defRPr/>
            </a:pPr>
            <a:r>
              <a:rPr lang="en-US" dirty="0">
                <a:solidFill>
                  <a:sysClr val="windowText" lastClr="000000"/>
                </a:solidFill>
                <a:hlinkClick r:id="rId3"/>
              </a:rPr>
              <a:t>http://docs.oracle.com/javaee/7/tutorial</a:t>
            </a:r>
            <a:r>
              <a:rPr lang="en-US" dirty="0" smtClean="0">
                <a:solidFill>
                  <a:sysClr val="windowText" lastClr="000000"/>
                </a:solidFill>
                <a:hlinkClick r:id="rId3"/>
              </a:rPr>
              <a:t>/</a:t>
            </a:r>
            <a:endParaRPr kumimoji="0" lang="en-US" sz="2800" b="0" i="0" u="none" strike="noStrike" kern="1200" cap="none" spc="0" normalizeH="0" baseline="0" noProof="0" dirty="0" smtClean="0">
              <a:ln>
                <a:noFill/>
              </a:ln>
              <a:solidFill>
                <a:sysClr val="windowText" lastClr="000000"/>
              </a:solidFill>
              <a:effectLst/>
              <a:uLnTx/>
              <a:uFillTx/>
              <a:latin typeface="Arial"/>
              <a:ea typeface="+mn-ea"/>
              <a:cs typeface="Arial"/>
            </a:endParaRPr>
          </a:p>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en-US" sz="3200" b="0" i="0" u="none" strike="noStrike" kern="1200" cap="none" spc="0" normalizeH="0" baseline="0" noProof="0" dirty="0" smtClean="0">
                <a:ln>
                  <a:noFill/>
                </a:ln>
                <a:solidFill>
                  <a:sysClr val="windowText" lastClr="000000"/>
                </a:solidFill>
                <a:effectLst/>
                <a:uLnTx/>
                <a:uFillTx/>
                <a:latin typeface="Arial"/>
                <a:ea typeface="+mn-ea"/>
                <a:cs typeface="Arial"/>
              </a:rPr>
              <a:t>HTML Tutorial</a:t>
            </a:r>
          </a:p>
          <a:p>
            <a:pPr marL="742950" marR="0" lvl="1" indent="-285750" algn="l" defTabSz="457200" rtl="0" eaLnBrk="0" fontAlgn="base" latinLnBrk="0" hangingPunct="0">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dirty="0" smtClean="0">
                <a:ln>
                  <a:noFill/>
                </a:ln>
                <a:solidFill>
                  <a:sysClr val="windowText" lastClr="000000"/>
                </a:solidFill>
                <a:effectLst/>
                <a:uLnTx/>
                <a:uFillTx/>
                <a:latin typeface="Arial"/>
                <a:ea typeface="+mn-ea"/>
                <a:cs typeface="Arial"/>
                <a:hlinkClick r:id="rId4"/>
              </a:rPr>
              <a:t>http://www.w3schools.com/html/default.asp</a:t>
            </a:r>
            <a:r>
              <a:rPr kumimoji="0" lang="en-US" sz="2800" b="0" i="0" u="none" strike="noStrike" kern="1200" cap="none" spc="0" normalizeH="0" baseline="0" noProof="0" dirty="0" smtClean="0">
                <a:ln>
                  <a:noFill/>
                </a:ln>
                <a:solidFill>
                  <a:sysClr val="windowText" lastClr="000000"/>
                </a:solidFill>
                <a:effectLst/>
                <a:uLnTx/>
                <a:uFillTx/>
                <a:latin typeface="Arial"/>
                <a:ea typeface="+mn-ea"/>
                <a:cs typeface="Arial"/>
              </a:rPr>
              <a:t> </a:t>
            </a:r>
            <a:endParaRPr kumimoji="0" lang="ru-RU" sz="2800" b="0" i="0" u="none" strike="noStrike" kern="1200" cap="none" spc="0" normalizeH="0" baseline="0" noProof="0" dirty="0" smtClean="0">
              <a:ln>
                <a:noFill/>
              </a:ln>
              <a:solidFill>
                <a:sysClr val="windowText" lastClr="000000"/>
              </a:solidFill>
              <a:effectLst/>
              <a:uLnTx/>
              <a:uFillTx/>
              <a:latin typeface="Arial"/>
              <a:ea typeface="+mn-ea"/>
              <a:cs typeface="Arial"/>
            </a:endParaRPr>
          </a:p>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en-US" sz="3200" b="0" i="0" u="none" strike="noStrike" kern="1200" cap="none" spc="0" normalizeH="0" baseline="0" noProof="0" dirty="0" smtClean="0">
                <a:ln>
                  <a:noFill/>
                </a:ln>
                <a:solidFill>
                  <a:sysClr val="windowText" lastClr="000000"/>
                </a:solidFill>
                <a:effectLst/>
                <a:uLnTx/>
                <a:uFillTx/>
                <a:latin typeface="Arial"/>
                <a:ea typeface="+mn-ea"/>
                <a:cs typeface="Arial"/>
              </a:rPr>
              <a:t>Java Servlet 3.0 Specification</a:t>
            </a:r>
            <a:r>
              <a:rPr kumimoji="0" lang="ru-RU" sz="3200" b="0" i="0" u="none" strike="noStrike" kern="1200" cap="none" spc="0" normalizeH="0" baseline="0" noProof="0" dirty="0" smtClean="0">
                <a:ln>
                  <a:noFill/>
                </a:ln>
                <a:solidFill>
                  <a:sysClr val="windowText" lastClr="000000"/>
                </a:solidFill>
                <a:effectLst/>
                <a:uLnTx/>
                <a:uFillTx/>
                <a:latin typeface="Arial"/>
                <a:ea typeface="+mn-ea"/>
                <a:cs typeface="Arial"/>
              </a:rPr>
              <a:t> (</a:t>
            </a:r>
            <a:r>
              <a:rPr kumimoji="0" lang="en-US" sz="3200" b="0" i="0" u="none" strike="noStrike" kern="1200" cap="none" spc="0" normalizeH="0" baseline="0" noProof="0" dirty="0" smtClean="0">
                <a:ln>
                  <a:noFill/>
                </a:ln>
                <a:solidFill>
                  <a:sysClr val="windowText" lastClr="000000"/>
                </a:solidFill>
                <a:effectLst/>
                <a:uLnTx/>
                <a:uFillTx/>
                <a:latin typeface="Arial"/>
                <a:ea typeface="+mn-ea"/>
                <a:cs typeface="Arial"/>
              </a:rPr>
              <a:t>JSR 315</a:t>
            </a:r>
            <a:r>
              <a:rPr kumimoji="0" lang="ru-RU" sz="3200" b="0" i="0" u="none" strike="noStrike" kern="1200" cap="none" spc="0" normalizeH="0" baseline="0" noProof="0" dirty="0" smtClean="0">
                <a:ln>
                  <a:noFill/>
                </a:ln>
                <a:solidFill>
                  <a:sysClr val="windowText" lastClr="000000"/>
                </a:solidFill>
                <a:effectLst/>
                <a:uLnTx/>
                <a:uFillTx/>
                <a:latin typeface="Arial"/>
                <a:ea typeface="+mn-ea"/>
                <a:cs typeface="Arial"/>
              </a:rPr>
              <a:t>)</a:t>
            </a:r>
          </a:p>
          <a:p>
            <a:pPr marL="742950" marR="0" lvl="1" indent="-285750" algn="l" defTabSz="457200" rtl="0" eaLnBrk="0" fontAlgn="base" latinLnBrk="0" hangingPunct="0">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dirty="0" smtClean="0">
                <a:ln>
                  <a:noFill/>
                </a:ln>
                <a:solidFill>
                  <a:sysClr val="windowText" lastClr="000000"/>
                </a:solidFill>
                <a:effectLst/>
                <a:uLnTx/>
                <a:uFillTx/>
                <a:latin typeface="Arial"/>
                <a:ea typeface="+mn-ea"/>
                <a:cs typeface="Arial"/>
                <a:hlinkClick r:id="rId5"/>
              </a:rPr>
              <a:t>http://jcp.org/en/jsr/detail?id=315</a:t>
            </a:r>
            <a:endParaRPr kumimoji="0" lang="ru-RU" sz="2800" b="0" i="0" u="none" strike="noStrike" kern="1200" cap="none" spc="0" normalizeH="0" baseline="0" noProof="0" dirty="0" smtClean="0">
              <a:ln>
                <a:noFill/>
              </a:ln>
              <a:solidFill>
                <a:sysClr val="windowText" lastClr="000000"/>
              </a:solidFill>
              <a:effectLst/>
              <a:uLnTx/>
              <a:uFillTx/>
              <a:latin typeface="Arial"/>
              <a:ea typeface="+mn-ea"/>
              <a:cs typeface="Arial"/>
            </a:endParaRPr>
          </a:p>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en-US" sz="3200" b="0" i="0" u="none" strike="noStrike" kern="1200" cap="none" spc="0" normalizeH="0" baseline="0" noProof="0" dirty="0" smtClean="0">
                <a:ln>
                  <a:noFill/>
                </a:ln>
                <a:solidFill>
                  <a:sysClr val="windowText" lastClr="000000"/>
                </a:solidFill>
                <a:effectLst/>
                <a:uLnTx/>
                <a:uFillTx/>
                <a:latin typeface="Arial"/>
                <a:ea typeface="+mn-ea"/>
                <a:cs typeface="Arial"/>
              </a:rPr>
              <a:t>HTTP Protocol Specification</a:t>
            </a:r>
          </a:p>
          <a:p>
            <a:pPr marL="742950" marR="0" lvl="1" indent="-285750" algn="l" defTabSz="457200" rtl="0" eaLnBrk="0" fontAlgn="base" latinLnBrk="0" hangingPunct="0">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dirty="0" smtClean="0">
                <a:ln>
                  <a:noFill/>
                </a:ln>
                <a:solidFill>
                  <a:sysClr val="windowText" lastClr="000000"/>
                </a:solidFill>
                <a:effectLst/>
                <a:uLnTx/>
                <a:uFillTx/>
                <a:latin typeface="Arial"/>
                <a:ea typeface="+mn-ea"/>
                <a:cs typeface="Arial"/>
                <a:hlinkClick r:id="rId6"/>
              </a:rPr>
              <a:t>http://www.w3.org/Protocols/</a:t>
            </a:r>
            <a:endParaRPr kumimoji="0" lang="ru-RU" sz="2800" b="0" i="0" u="none" strike="noStrike" kern="1200" cap="none" spc="0" normalizeH="0" baseline="0" noProof="0" dirty="0">
              <a:ln>
                <a:noFill/>
              </a:ln>
              <a:solidFill>
                <a:sysClr val="windowText" lastClr="000000"/>
              </a:solidFill>
              <a:effectLst/>
              <a:uLnTx/>
              <a:uFillTx/>
              <a:latin typeface="Arial"/>
              <a:ea typeface="+mn-ea"/>
              <a:cs typeface="Arial"/>
            </a:endParaRPr>
          </a:p>
        </p:txBody>
      </p:sp>
    </p:spTree>
    <p:extLst>
      <p:ext uri="{BB962C8B-B14F-4D97-AF65-F5344CB8AC3E}">
        <p14:creationId xmlns:p14="http://schemas.microsoft.com/office/powerpoint/2010/main" val="2921949591"/>
      </p:ext>
    </p:extLst>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p:nvPr>
        </p:nvSpPr>
        <p:spPr>
          <a:xfrm>
            <a:off x="685800" y="990600"/>
            <a:ext cx="8001000" cy="5105400"/>
          </a:xfrm>
        </p:spPr>
        <p:txBody>
          <a:bodyPr anchor="ctr"/>
          <a:lstStyle/>
          <a:p>
            <a:pPr marL="0" indent="0" algn="ctr">
              <a:buNone/>
            </a:pPr>
            <a:r>
              <a:rPr lang="ru-RU" sz="4000" dirty="0" smtClean="0"/>
              <a:t>Спасибо за внимание</a:t>
            </a:r>
            <a:endParaRPr lang="ru-RU" sz="4000" dirty="0"/>
          </a:p>
        </p:txBody>
      </p:sp>
      <p:sp>
        <p:nvSpPr>
          <p:cNvPr id="3" name="Rectangle 2"/>
          <p:cNvSpPr txBox="1">
            <a:spLocks noChangeArrowheads="1"/>
          </p:cNvSpPr>
          <p:nvPr/>
        </p:nvSpPr>
        <p:spPr bwMode="auto">
          <a:xfrm>
            <a:off x="444910" y="250723"/>
            <a:ext cx="8243888"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912813" rtl="0" eaLnBrk="0" fontAlgn="base" hangingPunct="0">
              <a:spcBef>
                <a:spcPct val="0"/>
              </a:spcBef>
              <a:spcAft>
                <a:spcPct val="0"/>
              </a:spcAft>
              <a:defRPr sz="2400" b="1" kern="1200">
                <a:solidFill>
                  <a:schemeClr val="accent1"/>
                </a:solidFill>
                <a:latin typeface="Arial" pitchFamily="34" charset="0"/>
                <a:ea typeface="+mj-ea"/>
                <a:cs typeface="Arial" pitchFamily="34" charset="0"/>
              </a:defRPr>
            </a:lvl1pPr>
            <a:lvl2pPr algn="l" defTabSz="912813" rtl="0" eaLnBrk="0" fontAlgn="base" hangingPunct="0">
              <a:spcBef>
                <a:spcPct val="0"/>
              </a:spcBef>
              <a:spcAft>
                <a:spcPct val="0"/>
              </a:spcAft>
              <a:defRPr sz="2400" b="1">
                <a:solidFill>
                  <a:schemeClr val="accent1"/>
                </a:solidFill>
                <a:latin typeface="Calibri" pitchFamily="34" charset="0"/>
              </a:defRPr>
            </a:lvl2pPr>
            <a:lvl3pPr algn="l" defTabSz="912813" rtl="0" eaLnBrk="0" fontAlgn="base" hangingPunct="0">
              <a:spcBef>
                <a:spcPct val="0"/>
              </a:spcBef>
              <a:spcAft>
                <a:spcPct val="0"/>
              </a:spcAft>
              <a:defRPr sz="2400" b="1">
                <a:solidFill>
                  <a:schemeClr val="accent1"/>
                </a:solidFill>
                <a:latin typeface="Calibri" pitchFamily="34" charset="0"/>
              </a:defRPr>
            </a:lvl3pPr>
            <a:lvl4pPr algn="l" defTabSz="912813" rtl="0" eaLnBrk="0" fontAlgn="base" hangingPunct="0">
              <a:spcBef>
                <a:spcPct val="0"/>
              </a:spcBef>
              <a:spcAft>
                <a:spcPct val="0"/>
              </a:spcAft>
              <a:defRPr sz="2400" b="1">
                <a:solidFill>
                  <a:schemeClr val="accent1"/>
                </a:solidFill>
                <a:latin typeface="Calibri" pitchFamily="34" charset="0"/>
              </a:defRPr>
            </a:lvl4pPr>
            <a:lvl5pPr algn="l" defTabSz="912813" rtl="0" eaLnBrk="0" fontAlgn="base" hangingPunct="0">
              <a:spcBef>
                <a:spcPct val="0"/>
              </a:spcBef>
              <a:spcAft>
                <a:spcPct val="0"/>
              </a:spcAft>
              <a:defRPr sz="2400" b="1">
                <a:solidFill>
                  <a:schemeClr val="accent1"/>
                </a:solidFill>
                <a:latin typeface="Calibri" pitchFamily="34" charset="0"/>
              </a:defRPr>
            </a:lvl5pPr>
            <a:lvl6pPr marL="457200" algn="l" defTabSz="912813" rtl="0" fontAlgn="base">
              <a:spcBef>
                <a:spcPct val="0"/>
              </a:spcBef>
              <a:spcAft>
                <a:spcPct val="0"/>
              </a:spcAft>
              <a:defRPr sz="2800">
                <a:solidFill>
                  <a:schemeClr val="accent1"/>
                </a:solidFill>
                <a:latin typeface="Calibri" pitchFamily="34" charset="0"/>
              </a:defRPr>
            </a:lvl6pPr>
            <a:lvl7pPr marL="914400" algn="l" defTabSz="912813" rtl="0" fontAlgn="base">
              <a:spcBef>
                <a:spcPct val="0"/>
              </a:spcBef>
              <a:spcAft>
                <a:spcPct val="0"/>
              </a:spcAft>
              <a:defRPr sz="2800">
                <a:solidFill>
                  <a:schemeClr val="accent1"/>
                </a:solidFill>
                <a:latin typeface="Calibri" pitchFamily="34" charset="0"/>
              </a:defRPr>
            </a:lvl7pPr>
            <a:lvl8pPr marL="1371600" algn="l" defTabSz="912813" rtl="0" fontAlgn="base">
              <a:spcBef>
                <a:spcPct val="0"/>
              </a:spcBef>
              <a:spcAft>
                <a:spcPct val="0"/>
              </a:spcAft>
              <a:defRPr sz="2800">
                <a:solidFill>
                  <a:schemeClr val="accent1"/>
                </a:solidFill>
                <a:latin typeface="Calibri" pitchFamily="34" charset="0"/>
              </a:defRPr>
            </a:lvl8pPr>
            <a:lvl9pPr marL="1828800" algn="l" defTabSz="912813" rtl="0" fontAlgn="base">
              <a:spcBef>
                <a:spcPct val="0"/>
              </a:spcBef>
              <a:spcAft>
                <a:spcPct val="0"/>
              </a:spcAft>
              <a:defRPr sz="2800">
                <a:solidFill>
                  <a:schemeClr val="accent1"/>
                </a:solidFill>
                <a:latin typeface="Calibri" pitchFamily="34" charset="0"/>
              </a:defRPr>
            </a:lvl9pPr>
          </a:lstStyle>
          <a:p>
            <a:r>
              <a:rPr lang="en-US" altLang="en-US" dirty="0" smtClean="0">
                <a:latin typeface="Verdana" panose="020B0604030504040204" pitchFamily="34" charset="0"/>
                <a:ea typeface="Verdana" panose="020B0604030504040204" pitchFamily="34" charset="0"/>
                <a:cs typeface="Verdana" panose="020B0604030504040204" pitchFamily="34" charset="0"/>
              </a:rPr>
              <a:t>The End</a:t>
            </a:r>
            <a:endParaRPr lang="ru-RU" alt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75979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Протокол </a:t>
            </a:r>
            <a:r>
              <a:rPr lang="en-US" dirty="0"/>
              <a:t>HTTP</a:t>
            </a:r>
          </a:p>
        </p:txBody>
      </p:sp>
      <p:sp>
        <p:nvSpPr>
          <p:cNvPr id="4" name="Rectangle 3"/>
          <p:cNvSpPr>
            <a:spLocks noGrp="1" noChangeArrowheads="1"/>
          </p:cNvSpPr>
          <p:nvPr>
            <p:ph idx="4294967295"/>
          </p:nvPr>
        </p:nvSpPr>
        <p:spPr>
          <a:xfrm>
            <a:off x="457200" y="1142984"/>
            <a:ext cx="8229600" cy="1205896"/>
          </a:xfrm>
          <a:prstGeom prst="rect">
            <a:avLst/>
          </a:prstGeom>
        </p:spPr>
        <p:txBody>
          <a:bodyPr/>
          <a:lstStyle/>
          <a:p>
            <a:r>
              <a:rPr lang="ru-RU" sz="3200" b="1" dirty="0" smtClean="0"/>
              <a:t>HTTP</a:t>
            </a:r>
            <a:r>
              <a:rPr lang="ru-RU" sz="3200" dirty="0" smtClean="0"/>
              <a:t> </a:t>
            </a:r>
            <a:r>
              <a:rPr lang="ru-RU" sz="3200" dirty="0" smtClean="0">
                <a:solidFill>
                  <a:schemeClr val="tx1"/>
                </a:solidFill>
              </a:rPr>
              <a:t>«</a:t>
            </a:r>
            <a:r>
              <a:rPr lang="en-US" sz="3200" i="1" dirty="0" err="1" smtClean="0">
                <a:solidFill>
                  <a:schemeClr val="tx1"/>
                </a:solidFill>
              </a:rPr>
              <a:t>HyperText</a:t>
            </a:r>
            <a:r>
              <a:rPr lang="en-US" sz="3200" i="1" dirty="0" smtClean="0">
                <a:solidFill>
                  <a:schemeClr val="tx1"/>
                </a:solidFill>
              </a:rPr>
              <a:t> Transfer Protocol</a:t>
            </a:r>
            <a:r>
              <a:rPr lang="ru-RU" sz="3200" i="1" dirty="0" smtClean="0">
                <a:solidFill>
                  <a:schemeClr val="tx1"/>
                </a:solidFill>
              </a:rPr>
              <a:t>»</a:t>
            </a:r>
            <a:r>
              <a:rPr lang="ru-RU" sz="3200" dirty="0" smtClean="0"/>
              <a:t> - основа </a:t>
            </a:r>
            <a:r>
              <a:rPr lang="en-US" sz="3200" dirty="0" smtClean="0"/>
              <a:t>WEB</a:t>
            </a:r>
            <a:endParaRPr lang="ru-RU" sz="3200" dirty="0" smtClean="0"/>
          </a:p>
        </p:txBody>
      </p:sp>
      <p:grpSp>
        <p:nvGrpSpPr>
          <p:cNvPr id="25" name="Группа 24"/>
          <p:cNvGrpSpPr/>
          <p:nvPr/>
        </p:nvGrpSpPr>
        <p:grpSpPr>
          <a:xfrm>
            <a:off x="971600" y="2548935"/>
            <a:ext cx="2880320" cy="3472353"/>
            <a:chOff x="971600" y="2548935"/>
            <a:chExt cx="2880320" cy="3472353"/>
          </a:xfrm>
        </p:grpSpPr>
        <p:sp>
          <p:nvSpPr>
            <p:cNvPr id="26" name="Прямоугольник 25"/>
            <p:cNvSpPr/>
            <p:nvPr/>
          </p:nvSpPr>
          <p:spPr>
            <a:xfrm>
              <a:off x="971600" y="2564904"/>
              <a:ext cx="2880320" cy="3456384"/>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smtClean="0">
                <a:ln>
                  <a:noFill/>
                </a:ln>
                <a:solidFill>
                  <a:prstClr val="white"/>
                </a:solidFill>
                <a:effectLst/>
                <a:uLnTx/>
                <a:uFillTx/>
                <a:latin typeface="Arial"/>
                <a:ea typeface="+mn-ea"/>
                <a:cs typeface="+mn-cs"/>
              </a:endParaRPr>
            </a:p>
          </p:txBody>
        </p:sp>
        <p:sp>
          <p:nvSpPr>
            <p:cNvPr id="27" name="TextBox 26"/>
            <p:cNvSpPr txBox="1"/>
            <p:nvPr/>
          </p:nvSpPr>
          <p:spPr bwMode="auto">
            <a:xfrm>
              <a:off x="971600" y="2548935"/>
              <a:ext cx="2576218" cy="400110"/>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marL="0" marR="0" lvl="0" indent="0" algn="r" defTabSz="457200" eaLnBrk="1" fontAlgn="auto" latinLnBrk="0" hangingPunct="1">
                <a:lnSpc>
                  <a:spcPct val="100000"/>
                </a:lnSpc>
                <a:spcBef>
                  <a:spcPct val="20000"/>
                </a:spcBef>
                <a:spcAft>
                  <a:spcPts val="0"/>
                </a:spcAft>
                <a:buClrTx/>
                <a:buSzTx/>
                <a:buFontTx/>
                <a:buNone/>
                <a:tabLst/>
                <a:defRPr/>
              </a:pPr>
              <a:r>
                <a:rPr kumimoji="0" lang="ru-RU" sz="2000" b="0" i="0" u="none" strike="noStrike" kern="0" cap="none" spc="0" normalizeH="0" baseline="0" noProof="0" dirty="0" smtClean="0">
                  <a:ln>
                    <a:noFill/>
                  </a:ln>
                  <a:solidFill>
                    <a:prstClr val="black"/>
                  </a:solidFill>
                  <a:effectLst/>
                  <a:uLnTx/>
                  <a:uFillTx/>
                </a:rPr>
                <a:t>Клиентская сторона</a:t>
              </a:r>
            </a:p>
          </p:txBody>
        </p:sp>
      </p:grpSp>
      <p:grpSp>
        <p:nvGrpSpPr>
          <p:cNvPr id="28" name="Группа 27"/>
          <p:cNvGrpSpPr/>
          <p:nvPr/>
        </p:nvGrpSpPr>
        <p:grpSpPr>
          <a:xfrm>
            <a:off x="4841757" y="2564904"/>
            <a:ext cx="2898596" cy="3456384"/>
            <a:chOff x="4841757" y="2564904"/>
            <a:chExt cx="2898596" cy="3456384"/>
          </a:xfrm>
        </p:grpSpPr>
        <p:sp>
          <p:nvSpPr>
            <p:cNvPr id="29" name="Прямоугольник 28"/>
            <p:cNvSpPr/>
            <p:nvPr/>
          </p:nvSpPr>
          <p:spPr>
            <a:xfrm>
              <a:off x="4841757" y="2564904"/>
              <a:ext cx="2898596" cy="3456384"/>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smtClean="0">
                <a:ln>
                  <a:noFill/>
                </a:ln>
                <a:solidFill>
                  <a:prstClr val="white"/>
                </a:solidFill>
                <a:effectLst/>
                <a:uLnTx/>
                <a:uFillTx/>
                <a:latin typeface="Arial"/>
                <a:ea typeface="+mn-ea"/>
                <a:cs typeface="+mn-cs"/>
              </a:endParaRPr>
            </a:p>
          </p:txBody>
        </p:sp>
        <p:sp>
          <p:nvSpPr>
            <p:cNvPr id="30" name="TextBox 29"/>
            <p:cNvSpPr txBox="1"/>
            <p:nvPr/>
          </p:nvSpPr>
          <p:spPr bwMode="auto">
            <a:xfrm>
              <a:off x="4841757" y="2564904"/>
              <a:ext cx="2522485" cy="400110"/>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marL="0" marR="0" lvl="0" indent="0" algn="r" defTabSz="457200" eaLnBrk="1" fontAlgn="auto" latinLnBrk="0" hangingPunct="1">
                <a:lnSpc>
                  <a:spcPct val="100000"/>
                </a:lnSpc>
                <a:spcBef>
                  <a:spcPct val="20000"/>
                </a:spcBef>
                <a:spcAft>
                  <a:spcPts val="0"/>
                </a:spcAft>
                <a:buClrTx/>
                <a:buSzTx/>
                <a:buFontTx/>
                <a:buNone/>
                <a:tabLst/>
                <a:defRPr/>
              </a:pPr>
              <a:r>
                <a:rPr kumimoji="0" lang="ru-RU" sz="2000" b="0" i="0" u="none" strike="noStrike" kern="0" cap="none" spc="0" normalizeH="0" baseline="0" noProof="0" dirty="0" smtClean="0">
                  <a:ln>
                    <a:noFill/>
                  </a:ln>
                  <a:solidFill>
                    <a:prstClr val="black"/>
                  </a:solidFill>
                  <a:effectLst/>
                  <a:uLnTx/>
                  <a:uFillTx/>
                </a:rPr>
                <a:t>Серверная сторона</a:t>
              </a:r>
            </a:p>
          </p:txBody>
        </p:sp>
      </p:grpSp>
      <p:sp useBgFill="1">
        <p:nvSpPr>
          <p:cNvPr id="31" name="TextBox 30"/>
          <p:cNvSpPr txBox="1"/>
          <p:nvPr/>
        </p:nvSpPr>
        <p:spPr bwMode="auto">
          <a:xfrm>
            <a:off x="1547664" y="3140968"/>
            <a:ext cx="1800200" cy="864096"/>
          </a:xfrm>
          <a:prstGeom prst="rect">
            <a:avLst/>
          </a:prstGeom>
          <a:ln w="9525">
            <a:solidFill>
              <a:sysClr val="windowText" lastClr="000000"/>
            </a:solid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algn="ctr" defTabSz="457200" eaLnBrk="1" fontAlgn="auto" latinLnBrk="0" hangingPunct="1">
              <a:lnSpc>
                <a:spcPct val="100000"/>
              </a:lnSpc>
              <a:spcBef>
                <a:spcPct val="20000"/>
              </a:spcBef>
              <a:spcAft>
                <a:spcPts val="0"/>
              </a:spcAft>
              <a:buClrTx/>
              <a:buSzTx/>
              <a:buFont typeface="Arial" charset="0"/>
              <a:buNone/>
              <a:tabLst/>
              <a:defRPr/>
            </a:pPr>
            <a:r>
              <a:rPr kumimoji="0" lang="en-US" sz="2000" b="0" i="0" u="none" strike="noStrike" kern="0" cap="none" spc="0" normalizeH="0" baseline="0" noProof="0" dirty="0" smtClean="0">
                <a:ln>
                  <a:noFill/>
                </a:ln>
                <a:solidFill>
                  <a:prstClr val="black"/>
                </a:solidFill>
                <a:effectLst/>
                <a:uLnTx/>
                <a:uFillTx/>
                <a:latin typeface="Arial"/>
                <a:cs typeface="Arial"/>
              </a:rPr>
              <a:t>HTTP-</a:t>
            </a:r>
            <a:r>
              <a:rPr kumimoji="0" lang="ru-RU" sz="2000" b="0" i="0" u="none" strike="noStrike" kern="0" cap="none" spc="0" normalizeH="0" baseline="0" noProof="0" dirty="0" smtClean="0">
                <a:ln>
                  <a:noFill/>
                </a:ln>
                <a:solidFill>
                  <a:prstClr val="black"/>
                </a:solidFill>
                <a:effectLst/>
                <a:uLnTx/>
                <a:uFillTx/>
                <a:latin typeface="Arial"/>
                <a:cs typeface="Arial"/>
              </a:rPr>
              <a:t>клиент</a:t>
            </a:r>
          </a:p>
        </p:txBody>
      </p:sp>
      <p:sp useBgFill="1">
        <p:nvSpPr>
          <p:cNvPr id="32" name="TextBox 31"/>
          <p:cNvSpPr txBox="1"/>
          <p:nvPr/>
        </p:nvSpPr>
        <p:spPr bwMode="auto">
          <a:xfrm>
            <a:off x="5436096" y="3140968"/>
            <a:ext cx="1760410" cy="864096"/>
          </a:xfrm>
          <a:prstGeom prst="rect">
            <a:avLst/>
          </a:prstGeom>
          <a:ln w="9525">
            <a:solidFill>
              <a:sysClr val="windowText" lastClr="000000"/>
            </a:solid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algn="ctr" defTabSz="457200" eaLnBrk="1" fontAlgn="auto" latinLnBrk="0" hangingPunct="1">
              <a:lnSpc>
                <a:spcPct val="100000"/>
              </a:lnSpc>
              <a:spcBef>
                <a:spcPct val="20000"/>
              </a:spcBef>
              <a:spcAft>
                <a:spcPts val="0"/>
              </a:spcAft>
              <a:buClrTx/>
              <a:buSzTx/>
              <a:buFontTx/>
              <a:buNone/>
              <a:tabLst/>
              <a:defRPr/>
            </a:pPr>
            <a:r>
              <a:rPr kumimoji="0" lang="en-US" sz="2000" b="0" i="0" u="none" strike="noStrike" kern="0" cap="none" spc="0" normalizeH="0" baseline="0" noProof="0" dirty="0" smtClean="0">
                <a:ln>
                  <a:noFill/>
                </a:ln>
                <a:solidFill>
                  <a:prstClr val="black"/>
                </a:solidFill>
                <a:effectLst/>
                <a:uLnTx/>
                <a:uFillTx/>
                <a:latin typeface="Arial"/>
                <a:cs typeface="Arial"/>
              </a:rPr>
              <a:t>HTTP-</a:t>
            </a:r>
            <a:r>
              <a:rPr kumimoji="0" lang="ru-RU" sz="2000" b="0" i="0" u="none" strike="noStrike" kern="0" cap="none" spc="0" normalizeH="0" baseline="0" noProof="0" dirty="0" smtClean="0">
                <a:ln>
                  <a:noFill/>
                </a:ln>
                <a:solidFill>
                  <a:prstClr val="black"/>
                </a:solidFill>
                <a:effectLst/>
                <a:uLnTx/>
                <a:uFillTx/>
                <a:latin typeface="Arial"/>
                <a:cs typeface="Arial"/>
              </a:rPr>
              <a:t>сервер</a:t>
            </a:r>
          </a:p>
        </p:txBody>
      </p:sp>
      <p:grpSp>
        <p:nvGrpSpPr>
          <p:cNvPr id="33" name="Группа 32"/>
          <p:cNvGrpSpPr/>
          <p:nvPr/>
        </p:nvGrpSpPr>
        <p:grpSpPr>
          <a:xfrm>
            <a:off x="3347864" y="2996952"/>
            <a:ext cx="2088232" cy="800220"/>
            <a:chOff x="3347864" y="2996952"/>
            <a:chExt cx="2088232" cy="800220"/>
          </a:xfrm>
        </p:grpSpPr>
        <p:cxnSp>
          <p:nvCxnSpPr>
            <p:cNvPr id="34" name="Прямая со стрелкой 33"/>
            <p:cNvCxnSpPr/>
            <p:nvPr/>
          </p:nvCxnSpPr>
          <p:spPr>
            <a:xfrm>
              <a:off x="3347864" y="3397062"/>
              <a:ext cx="2088232" cy="0"/>
            </a:xfrm>
            <a:prstGeom prst="straightConnector1">
              <a:avLst/>
            </a:prstGeom>
            <a:noFill/>
            <a:ln w="38100" cap="flat" cmpd="sng" algn="ctr">
              <a:solidFill>
                <a:sysClr val="windowText" lastClr="000000"/>
              </a:solidFill>
              <a:prstDash val="sysDash"/>
              <a:headEnd w="lg" len="lg"/>
              <a:tailEnd type="arrow"/>
            </a:ln>
            <a:effectLst>
              <a:outerShdw blurRad="40000" dist="20000" dir="5400000" rotWithShape="0">
                <a:srgbClr val="000000">
                  <a:alpha val="38000"/>
                </a:srgbClr>
              </a:outerShdw>
            </a:effectLst>
          </p:spPr>
        </p:cxnSp>
        <p:sp>
          <p:nvSpPr>
            <p:cNvPr id="35" name="TextBox 34"/>
            <p:cNvSpPr txBox="1"/>
            <p:nvPr/>
          </p:nvSpPr>
          <p:spPr bwMode="auto">
            <a:xfrm>
              <a:off x="3844368" y="2996952"/>
              <a:ext cx="997389" cy="400110"/>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marL="0" marR="0" lvl="0" indent="0" algn="r" defTabSz="457200" eaLnBrk="1" fontAlgn="auto" latinLnBrk="0" hangingPunct="1">
                <a:lnSpc>
                  <a:spcPct val="100000"/>
                </a:lnSpc>
                <a:spcBef>
                  <a:spcPct val="20000"/>
                </a:spcBef>
                <a:spcAft>
                  <a:spcPts val="0"/>
                </a:spcAft>
                <a:buClrTx/>
                <a:buSzTx/>
                <a:buFont typeface="Arial" charset="0"/>
                <a:buNone/>
                <a:tabLst/>
                <a:defRPr/>
              </a:pPr>
              <a:r>
                <a:rPr kumimoji="0" lang="ru-RU" sz="2000" b="0" i="0" u="none" strike="noStrike" kern="0" cap="none" spc="0" normalizeH="0" baseline="0" noProof="0" dirty="0" smtClean="0">
                  <a:ln>
                    <a:noFill/>
                  </a:ln>
                  <a:solidFill>
                    <a:prstClr val="black"/>
                  </a:solidFill>
                  <a:effectLst/>
                  <a:uLnTx/>
                  <a:uFillTx/>
                  <a:latin typeface="Arial"/>
                  <a:cs typeface="Arial"/>
                </a:rPr>
                <a:t>запрос</a:t>
              </a:r>
            </a:p>
          </p:txBody>
        </p:sp>
        <p:cxnSp>
          <p:nvCxnSpPr>
            <p:cNvPr id="36" name="Прямая со стрелкой 35"/>
            <p:cNvCxnSpPr/>
            <p:nvPr/>
          </p:nvCxnSpPr>
          <p:spPr>
            <a:xfrm flipH="1">
              <a:off x="3347864" y="3757102"/>
              <a:ext cx="2088232" cy="0"/>
            </a:xfrm>
            <a:prstGeom prst="straightConnector1">
              <a:avLst/>
            </a:prstGeom>
            <a:noFill/>
            <a:ln w="38100" cap="flat" cmpd="sng" algn="ctr">
              <a:solidFill>
                <a:sysClr val="windowText" lastClr="000000"/>
              </a:solidFill>
              <a:prstDash val="sysDash"/>
              <a:headEnd w="lg" len="lg"/>
              <a:tailEnd type="arrow"/>
            </a:ln>
            <a:effectLst>
              <a:outerShdw blurRad="40000" dist="20000" dir="5400000" rotWithShape="0">
                <a:srgbClr val="000000">
                  <a:alpha val="38000"/>
                </a:srgbClr>
              </a:outerShdw>
            </a:effectLst>
          </p:spPr>
        </p:cxnSp>
        <p:sp>
          <p:nvSpPr>
            <p:cNvPr id="37" name="TextBox 36"/>
            <p:cNvSpPr txBox="1"/>
            <p:nvPr/>
          </p:nvSpPr>
          <p:spPr bwMode="auto">
            <a:xfrm>
              <a:off x="3964785" y="3397062"/>
              <a:ext cx="823239" cy="400110"/>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p>
              <a:pPr marL="0" marR="0" lvl="0" indent="0" algn="ctr" defTabSz="457200" eaLnBrk="1" fontAlgn="auto" latinLnBrk="0" hangingPunct="1">
                <a:lnSpc>
                  <a:spcPct val="100000"/>
                </a:lnSpc>
                <a:spcBef>
                  <a:spcPct val="20000"/>
                </a:spcBef>
                <a:spcAft>
                  <a:spcPts val="0"/>
                </a:spcAft>
                <a:buClrTx/>
                <a:buSzTx/>
                <a:buFont typeface="Arial" charset="0"/>
                <a:buNone/>
                <a:tabLst/>
                <a:defRPr/>
              </a:pPr>
              <a:r>
                <a:rPr kumimoji="0" lang="ru-RU" sz="2000" b="0" i="0" u="none" strike="noStrike" kern="0" cap="none" spc="0" normalizeH="0" baseline="0" noProof="0" dirty="0" smtClean="0">
                  <a:ln>
                    <a:noFill/>
                  </a:ln>
                  <a:solidFill>
                    <a:prstClr val="black"/>
                  </a:solidFill>
                  <a:effectLst/>
                  <a:uLnTx/>
                  <a:uFillTx/>
                  <a:latin typeface="Arial"/>
                  <a:cs typeface="Arial"/>
                </a:rPr>
                <a:t>ответ</a:t>
              </a:r>
            </a:p>
          </p:txBody>
        </p:sp>
      </p:grpSp>
      <p:grpSp>
        <p:nvGrpSpPr>
          <p:cNvPr id="38" name="Группа 37"/>
          <p:cNvGrpSpPr/>
          <p:nvPr/>
        </p:nvGrpSpPr>
        <p:grpSpPr>
          <a:xfrm>
            <a:off x="1547664" y="4005064"/>
            <a:ext cx="5648842" cy="1584176"/>
            <a:chOff x="1547664" y="4005064"/>
            <a:chExt cx="5648842" cy="1584176"/>
          </a:xfrm>
        </p:grpSpPr>
        <p:sp useBgFill="1">
          <p:nvSpPr>
            <p:cNvPr id="39" name="TextBox 38"/>
            <p:cNvSpPr txBox="1"/>
            <p:nvPr/>
          </p:nvSpPr>
          <p:spPr bwMode="auto">
            <a:xfrm>
              <a:off x="1547664" y="4725144"/>
              <a:ext cx="1800200" cy="864096"/>
            </a:xfrm>
            <a:prstGeom prst="rect">
              <a:avLst/>
            </a:prstGeom>
            <a:ln w="9525">
              <a:solidFill>
                <a:sysClr val="windowText" lastClr="000000"/>
              </a:solid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algn="ctr" defTabSz="457200" eaLnBrk="1" fontAlgn="auto" latinLnBrk="0" hangingPunct="1">
                <a:lnSpc>
                  <a:spcPct val="100000"/>
                </a:lnSpc>
                <a:spcBef>
                  <a:spcPct val="20000"/>
                </a:spcBef>
                <a:spcAft>
                  <a:spcPts val="0"/>
                </a:spcAft>
                <a:buClrTx/>
                <a:buSzTx/>
                <a:buFont typeface="Arial" charset="0"/>
                <a:buNone/>
                <a:tabLst/>
                <a:defRPr/>
              </a:pPr>
              <a:r>
                <a:rPr kumimoji="0" lang="ru-RU" sz="2000" b="0" i="0" u="none" strike="noStrike" kern="0" cap="none" spc="0" normalizeH="0" baseline="0" noProof="0" dirty="0" smtClean="0">
                  <a:ln>
                    <a:noFill/>
                  </a:ln>
                  <a:solidFill>
                    <a:prstClr val="black"/>
                  </a:solidFill>
                  <a:effectLst/>
                  <a:uLnTx/>
                  <a:uFillTx/>
                  <a:latin typeface="Arial"/>
                  <a:cs typeface="Arial"/>
                </a:rPr>
                <a:t>Клиент: стек </a:t>
              </a:r>
              <a:r>
                <a:rPr kumimoji="0" lang="en-US" sz="2000" b="0" i="0" u="none" strike="noStrike" kern="0" cap="none" spc="0" normalizeH="0" baseline="0" noProof="0" dirty="0" smtClean="0">
                  <a:ln>
                    <a:noFill/>
                  </a:ln>
                  <a:solidFill>
                    <a:prstClr val="black"/>
                  </a:solidFill>
                  <a:effectLst/>
                  <a:uLnTx/>
                  <a:uFillTx/>
                  <a:latin typeface="Arial"/>
                  <a:cs typeface="Arial"/>
                </a:rPr>
                <a:t>TCP/IP</a:t>
              </a:r>
              <a:endParaRPr kumimoji="0" lang="ru-RU" sz="2000" b="0" i="0" u="none" strike="noStrike" kern="0" cap="none" spc="0" normalizeH="0" baseline="0" noProof="0" dirty="0" smtClean="0">
                <a:ln>
                  <a:noFill/>
                </a:ln>
                <a:solidFill>
                  <a:prstClr val="black"/>
                </a:solidFill>
                <a:effectLst/>
                <a:uLnTx/>
                <a:uFillTx/>
                <a:latin typeface="Arial"/>
                <a:cs typeface="Arial"/>
              </a:endParaRPr>
            </a:p>
          </p:txBody>
        </p:sp>
        <p:sp useBgFill="1">
          <p:nvSpPr>
            <p:cNvPr id="40" name="TextBox 39"/>
            <p:cNvSpPr txBox="1"/>
            <p:nvPr/>
          </p:nvSpPr>
          <p:spPr bwMode="auto">
            <a:xfrm>
              <a:off x="5436096" y="4725144"/>
              <a:ext cx="1760410" cy="864096"/>
            </a:xfrm>
            <a:prstGeom prst="rect">
              <a:avLst/>
            </a:prstGeom>
            <a:ln w="9525">
              <a:solidFill>
                <a:sysClr val="windowText" lastClr="000000"/>
              </a:solid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algn="ctr" defTabSz="457200" eaLnBrk="1" fontAlgn="auto" latinLnBrk="0" hangingPunct="1">
                <a:lnSpc>
                  <a:spcPct val="100000"/>
                </a:lnSpc>
                <a:spcBef>
                  <a:spcPct val="20000"/>
                </a:spcBef>
                <a:spcAft>
                  <a:spcPts val="0"/>
                </a:spcAft>
                <a:buClrTx/>
                <a:buSzTx/>
                <a:buFontTx/>
                <a:buNone/>
                <a:tabLst/>
                <a:defRPr/>
              </a:pPr>
              <a:r>
                <a:rPr kumimoji="0" lang="ru-RU" sz="2000" b="0" i="0" u="none" strike="noStrike" kern="0" cap="none" spc="0" normalizeH="0" baseline="0" noProof="0" dirty="0" smtClean="0">
                  <a:ln>
                    <a:noFill/>
                  </a:ln>
                  <a:solidFill>
                    <a:prstClr val="black"/>
                  </a:solidFill>
                  <a:effectLst/>
                  <a:uLnTx/>
                  <a:uFillTx/>
                  <a:latin typeface="Arial"/>
                  <a:cs typeface="Arial"/>
                </a:rPr>
                <a:t>Сервер: стек </a:t>
              </a:r>
              <a:r>
                <a:rPr kumimoji="0" lang="en-US" sz="2000" b="0" i="0" u="none" strike="noStrike" kern="0" cap="none" spc="0" normalizeH="0" baseline="0" noProof="0" dirty="0" smtClean="0">
                  <a:ln>
                    <a:noFill/>
                  </a:ln>
                  <a:solidFill>
                    <a:prstClr val="black"/>
                  </a:solidFill>
                  <a:effectLst/>
                  <a:uLnTx/>
                  <a:uFillTx/>
                  <a:latin typeface="Arial"/>
                  <a:cs typeface="Arial"/>
                </a:rPr>
                <a:t>TCP/IP</a:t>
              </a:r>
              <a:endParaRPr kumimoji="0" lang="ru-RU" sz="2000" b="0" i="0" u="none" strike="noStrike" kern="0" cap="none" spc="0" normalizeH="0" baseline="0" noProof="0" dirty="0" smtClean="0">
                <a:ln>
                  <a:noFill/>
                </a:ln>
                <a:solidFill>
                  <a:prstClr val="black"/>
                </a:solidFill>
                <a:effectLst/>
                <a:uLnTx/>
                <a:uFillTx/>
                <a:latin typeface="Arial"/>
                <a:cs typeface="Arial"/>
              </a:endParaRPr>
            </a:p>
          </p:txBody>
        </p:sp>
        <p:cxnSp>
          <p:nvCxnSpPr>
            <p:cNvPr id="41" name="Прямая со стрелкой 40"/>
            <p:cNvCxnSpPr>
              <a:stCxn id="31" idx="2"/>
              <a:endCxn id="39" idx="0"/>
            </p:cNvCxnSpPr>
            <p:nvPr/>
          </p:nvCxnSpPr>
          <p:spPr>
            <a:xfrm>
              <a:off x="2447764" y="4005064"/>
              <a:ext cx="0" cy="720080"/>
            </a:xfrm>
            <a:prstGeom prst="straightConnector1">
              <a:avLst/>
            </a:prstGeom>
            <a:noFill/>
            <a:ln w="38100" cap="flat" cmpd="sng" algn="ctr">
              <a:solidFill>
                <a:sysClr val="window" lastClr="FFFFFF"/>
              </a:solidFill>
              <a:prstDash val="solid"/>
              <a:headEnd type="triangle" w="lg" len="lg"/>
              <a:tailEnd type="triangle" w="lg" len="lg"/>
            </a:ln>
            <a:effectLst>
              <a:outerShdw blurRad="40000" dist="20000" dir="5400000" rotWithShape="0">
                <a:srgbClr val="000000">
                  <a:alpha val="38000"/>
                </a:srgbClr>
              </a:outerShdw>
            </a:effectLst>
          </p:spPr>
        </p:cxnSp>
        <p:cxnSp>
          <p:nvCxnSpPr>
            <p:cNvPr id="42" name="Прямая со стрелкой 41"/>
            <p:cNvCxnSpPr>
              <a:stCxn id="32" idx="2"/>
              <a:endCxn id="40" idx="0"/>
            </p:cNvCxnSpPr>
            <p:nvPr/>
          </p:nvCxnSpPr>
          <p:spPr>
            <a:xfrm>
              <a:off x="6316301" y="4005064"/>
              <a:ext cx="0" cy="720080"/>
            </a:xfrm>
            <a:prstGeom prst="straightConnector1">
              <a:avLst/>
            </a:prstGeom>
            <a:noFill/>
            <a:ln w="38100" cap="flat" cmpd="sng" algn="ctr">
              <a:solidFill>
                <a:sysClr val="window" lastClr="FFFFFF"/>
              </a:solidFill>
              <a:prstDash val="solid"/>
              <a:headEnd type="triangle" w="lg" len="lg"/>
              <a:tailEnd type="triangle" w="lg" len="lg"/>
            </a:ln>
            <a:effectLst>
              <a:outerShdw blurRad="40000" dist="20000" dir="5400000" rotWithShape="0">
                <a:srgbClr val="000000">
                  <a:alpha val="38000"/>
                </a:srgbClr>
              </a:outerShdw>
            </a:effectLst>
          </p:spPr>
        </p:cxnSp>
        <p:cxnSp>
          <p:nvCxnSpPr>
            <p:cNvPr id="43" name="Прямая со стрелкой 42"/>
            <p:cNvCxnSpPr>
              <a:stCxn id="39" idx="3"/>
              <a:endCxn id="40" idx="1"/>
            </p:cNvCxnSpPr>
            <p:nvPr/>
          </p:nvCxnSpPr>
          <p:spPr>
            <a:xfrm>
              <a:off x="3347864" y="5157192"/>
              <a:ext cx="2088232" cy="0"/>
            </a:xfrm>
            <a:prstGeom prst="straightConnector1">
              <a:avLst/>
            </a:prstGeom>
            <a:noFill/>
            <a:ln w="38100" cap="flat" cmpd="sng" algn="ctr">
              <a:solidFill>
                <a:sysClr val="window" lastClr="FFFFFF"/>
              </a:solidFill>
              <a:prstDash val="solid"/>
              <a:headEnd type="triangle" w="lg" len="lg"/>
              <a:tailEnd type="triangle" w="lg" len="lg"/>
            </a:ln>
            <a:effectLst>
              <a:outerShdw blurRad="40000" dist="20000" dir="5400000" rotWithShape="0">
                <a:srgbClr val="000000">
                  <a:alpha val="38000"/>
                </a:srgbClr>
              </a:outerShdw>
            </a:effectLst>
          </p:spPr>
        </p:cxnSp>
      </p:grpSp>
    </p:spTree>
    <p:extLst>
      <p:ext uri="{BB962C8B-B14F-4D97-AF65-F5344CB8AC3E}">
        <p14:creationId xmlns:p14="http://schemas.microsoft.com/office/powerpoint/2010/main" val="245800242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Протокол </a:t>
            </a:r>
            <a:r>
              <a:rPr lang="en-US" dirty="0"/>
              <a:t>HTTP - URL</a:t>
            </a:r>
          </a:p>
        </p:txBody>
      </p:sp>
      <p:sp>
        <p:nvSpPr>
          <p:cNvPr id="6" name="Объект 2"/>
          <p:cNvSpPr>
            <a:spLocks noGrp="1"/>
          </p:cNvSpPr>
          <p:nvPr>
            <p:ph sz="half" idx="4294967295"/>
          </p:nvPr>
        </p:nvSpPr>
        <p:spPr>
          <a:xfrm>
            <a:off x="457200" y="1143000"/>
            <a:ext cx="8075613" cy="4929188"/>
          </a:xfrm>
          <a:prstGeom prst="rect">
            <a:avLst/>
          </a:prstGeom>
        </p:spPr>
        <p:txBody>
          <a:bodyPr/>
          <a:lstStyle/>
          <a:p>
            <a:pPr marL="342900" lvl="0" indent="-342900" defTabSz="457200">
              <a:buNone/>
            </a:pPr>
            <a:r>
              <a:rPr lang="en-US" sz="3200" dirty="0">
                <a:solidFill>
                  <a:prstClr val="black"/>
                </a:solidFill>
                <a:latin typeface="Arial"/>
                <a:cs typeface="Arial"/>
              </a:rPr>
              <a:t>URL </a:t>
            </a:r>
            <a:r>
              <a:rPr lang="ru-RU" sz="3200" dirty="0">
                <a:solidFill>
                  <a:prstClr val="black"/>
                </a:solidFill>
                <a:latin typeface="Arial"/>
                <a:cs typeface="Arial"/>
              </a:rPr>
              <a:t> - уникальное имя ресурса в сети</a:t>
            </a:r>
          </a:p>
          <a:p>
            <a:pPr marL="342900" lvl="0" indent="-342900" defTabSz="457200">
              <a:buNone/>
            </a:pPr>
            <a:endParaRPr lang="en-US" sz="3200" dirty="0">
              <a:solidFill>
                <a:prstClr val="black"/>
              </a:solidFill>
              <a:latin typeface="Arial"/>
              <a:cs typeface="Arial"/>
            </a:endParaRPr>
          </a:p>
          <a:p>
            <a:pPr marL="342900" lvl="0" indent="-342900" defTabSz="457200">
              <a:buNone/>
            </a:pPr>
            <a:r>
              <a:rPr lang="ru-RU" sz="3200" dirty="0">
                <a:solidFill>
                  <a:prstClr val="black"/>
                </a:solidFill>
                <a:latin typeface="Arial"/>
                <a:cs typeface="Arial"/>
              </a:rPr>
              <a:t>Пример</a:t>
            </a:r>
            <a:r>
              <a:rPr lang="en-US" sz="3200" dirty="0">
                <a:solidFill>
                  <a:prstClr val="black"/>
                </a:solidFill>
                <a:latin typeface="Arial"/>
                <a:cs typeface="Arial"/>
              </a:rPr>
              <a:t>:</a:t>
            </a:r>
          </a:p>
          <a:p>
            <a:pPr marL="342900" lvl="0" indent="-342900" defTabSz="457200">
              <a:buNone/>
            </a:pPr>
            <a:r>
              <a:rPr lang="en-US" sz="3200" dirty="0">
                <a:solidFill>
                  <a:prstClr val="black"/>
                </a:solidFill>
                <a:latin typeface="Arial"/>
                <a:cs typeface="Arial"/>
              </a:rPr>
              <a:t>	http://www.abc.com/index.html</a:t>
            </a:r>
            <a:endParaRPr lang="ru-RU" sz="3200" dirty="0">
              <a:solidFill>
                <a:prstClr val="black"/>
              </a:solidFill>
              <a:latin typeface="Arial"/>
              <a:cs typeface="Arial"/>
            </a:endParaRPr>
          </a:p>
          <a:p>
            <a:pPr marL="342900" lvl="0" indent="-342900" defTabSz="457200">
              <a:buNone/>
            </a:pPr>
            <a:endParaRPr lang="en-US" sz="3200" dirty="0">
              <a:solidFill>
                <a:prstClr val="black"/>
              </a:solidFill>
              <a:latin typeface="Arial"/>
              <a:cs typeface="Arial"/>
            </a:endParaRPr>
          </a:p>
          <a:p>
            <a:pPr marL="342900" lvl="0" indent="-342900" defTabSz="457200">
              <a:buNone/>
            </a:pPr>
            <a:r>
              <a:rPr lang="ru-RU" sz="3200" dirty="0">
                <a:solidFill>
                  <a:prstClr val="black"/>
                </a:solidFill>
                <a:latin typeface="Arial"/>
                <a:cs typeface="Arial"/>
              </a:rPr>
              <a:t>Формат</a:t>
            </a:r>
            <a:r>
              <a:rPr lang="en-US" sz="3200" dirty="0">
                <a:solidFill>
                  <a:prstClr val="black"/>
                </a:solidFill>
                <a:latin typeface="Arial"/>
                <a:cs typeface="Arial"/>
              </a:rPr>
              <a:t>:</a:t>
            </a:r>
          </a:p>
          <a:p>
            <a:pPr marL="342900" lvl="0" indent="-342900" defTabSz="457200">
              <a:buNone/>
            </a:pPr>
            <a:r>
              <a:rPr lang="en-US" sz="2400" dirty="0">
                <a:solidFill>
                  <a:prstClr val="black"/>
                </a:solidFill>
                <a:latin typeface="Arial"/>
                <a:cs typeface="Arial"/>
              </a:rPr>
              <a:t>	</a:t>
            </a:r>
            <a:r>
              <a:rPr lang="ru-RU" sz="2400" dirty="0">
                <a:solidFill>
                  <a:prstClr val="black"/>
                </a:solidFill>
                <a:latin typeface="Arial"/>
                <a:cs typeface="Arial"/>
              </a:rPr>
              <a:t>протокол://имя_хоста</a:t>
            </a:r>
            <a:r>
              <a:rPr lang="en-US" sz="2400" dirty="0">
                <a:solidFill>
                  <a:prstClr val="black"/>
                </a:solidFill>
                <a:latin typeface="Arial"/>
                <a:cs typeface="Arial"/>
              </a:rPr>
              <a:t>[:</a:t>
            </a:r>
            <a:r>
              <a:rPr lang="ru-RU" sz="2400" dirty="0">
                <a:solidFill>
                  <a:prstClr val="black"/>
                </a:solidFill>
                <a:latin typeface="Arial"/>
                <a:cs typeface="Arial"/>
              </a:rPr>
              <a:t>порт</a:t>
            </a:r>
            <a:r>
              <a:rPr lang="en-US" sz="2400" dirty="0">
                <a:solidFill>
                  <a:prstClr val="black"/>
                </a:solidFill>
                <a:latin typeface="Arial"/>
                <a:cs typeface="Arial"/>
              </a:rPr>
              <a:t>]/</a:t>
            </a:r>
            <a:r>
              <a:rPr lang="ru-RU" sz="2400" dirty="0">
                <a:solidFill>
                  <a:prstClr val="black"/>
                </a:solidFill>
                <a:latin typeface="Arial"/>
                <a:cs typeface="Arial"/>
              </a:rPr>
              <a:t>идентификаторы</a:t>
            </a:r>
          </a:p>
          <a:p>
            <a:pPr marL="342900" lvl="0" indent="-342900" defTabSz="457200">
              <a:buNone/>
            </a:pPr>
            <a:r>
              <a:rPr lang="ru-RU" sz="2400" b="1" dirty="0">
                <a:solidFill>
                  <a:prstClr val="black"/>
                </a:solidFill>
                <a:latin typeface="Courier New" pitchFamily="49" charset="0"/>
                <a:cs typeface="Arial"/>
              </a:rPr>
              <a:t>  </a:t>
            </a:r>
            <a:r>
              <a:rPr lang="en-GB" sz="2400" b="1" dirty="0">
                <a:solidFill>
                  <a:prstClr val="black"/>
                </a:solidFill>
                <a:latin typeface="Courier New" pitchFamily="49" charset="0"/>
                <a:cs typeface="Arial"/>
              </a:rPr>
              <a:t>http://host:port/path?querystring</a:t>
            </a:r>
            <a:endParaRPr lang="ru-RU" sz="2400" dirty="0">
              <a:solidFill>
                <a:prstClr val="black"/>
              </a:solidFill>
              <a:latin typeface="Arial"/>
              <a:cs typeface="Arial"/>
            </a:endParaRPr>
          </a:p>
          <a:p>
            <a:pPr marL="0" indent="0" eaLnBrk="1" hangingPunct="1">
              <a:buNone/>
            </a:pPr>
            <a:endParaRPr lang="ru-RU" altLang="ru-RU" sz="1200" dirty="0" smtClean="0">
              <a:latin typeface="Arial" charset="0"/>
              <a:cs typeface="Arial" charset="0"/>
            </a:endParaRPr>
          </a:p>
        </p:txBody>
      </p:sp>
    </p:spTree>
    <p:extLst>
      <p:ext uri="{BB962C8B-B14F-4D97-AF65-F5344CB8AC3E}">
        <p14:creationId xmlns:p14="http://schemas.microsoft.com/office/powerpoint/2010/main" val="26696598"/>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Язык </a:t>
            </a:r>
            <a:r>
              <a:rPr lang="en-US" dirty="0"/>
              <a:t>HTML </a:t>
            </a:r>
          </a:p>
        </p:txBody>
      </p:sp>
      <p:sp>
        <p:nvSpPr>
          <p:cNvPr id="6" name="Rectangle 3"/>
          <p:cNvSpPr txBox="1">
            <a:spLocks noChangeArrowheads="1"/>
          </p:cNvSpPr>
          <p:nvPr/>
        </p:nvSpPr>
        <p:spPr bwMode="auto">
          <a:xfrm>
            <a:off x="457200" y="1142984"/>
            <a:ext cx="8229600" cy="492922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a:ea typeface="+mn-ea"/>
                <a:cs typeface="Arial"/>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a:ea typeface="+mn-ea"/>
                <a:cs typeface="Arial"/>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3pPr>
            <a:lvl4pPr marL="16002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4pPr>
            <a:lvl5pPr marL="20574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ru-RU" sz="3200" b="1" i="0" u="none" strike="noStrike" kern="1200" cap="none" spc="0" normalizeH="0" baseline="0" noProof="0" smtClean="0">
                <a:ln>
                  <a:noFill/>
                </a:ln>
                <a:solidFill>
                  <a:sysClr val="windowText" lastClr="000000"/>
                </a:solidFill>
                <a:effectLst/>
                <a:uLnTx/>
                <a:uFillTx/>
                <a:latin typeface="Arial"/>
                <a:ea typeface="+mn-ea"/>
                <a:cs typeface="Arial"/>
              </a:rPr>
              <a:t>HTML</a:t>
            </a:r>
            <a:r>
              <a:rPr kumimoji="0" lang="ru-RU" sz="3200" b="0" i="0" u="none" strike="noStrike" kern="1200" cap="none" spc="0" normalizeH="0" baseline="0" noProof="0" smtClean="0">
                <a:ln>
                  <a:noFill/>
                </a:ln>
                <a:solidFill>
                  <a:sysClr val="windowText" lastClr="000000"/>
                </a:solidFill>
                <a:effectLst/>
                <a:uLnTx/>
                <a:uFillTx/>
                <a:latin typeface="Arial"/>
                <a:ea typeface="+mn-ea"/>
                <a:cs typeface="Arial"/>
              </a:rPr>
              <a:t> - язык разметки</a:t>
            </a:r>
          </a:p>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r>
              <a:rPr kumimoji="0" lang="ru-RU" sz="3200" b="0" i="0" u="none" strike="noStrike" kern="1200" cap="none" spc="0" normalizeH="0" baseline="0" noProof="0" smtClean="0">
                <a:ln>
                  <a:noFill/>
                </a:ln>
                <a:solidFill>
                  <a:sysClr val="windowText" lastClr="000000"/>
                </a:solidFill>
                <a:effectLst/>
                <a:uLnTx/>
                <a:uFillTx/>
                <a:latin typeface="Arial"/>
                <a:ea typeface="+mn-ea"/>
                <a:cs typeface="Arial"/>
              </a:rPr>
              <a:t>интерпретируется браузером</a:t>
            </a:r>
          </a:p>
          <a:p>
            <a:pPr marL="342900" marR="0" lvl="0" indent="-342900" algn="l" defTabSz="457200" rtl="0" eaLnBrk="0" fontAlgn="base" latinLnBrk="0" hangingPunct="0">
              <a:lnSpc>
                <a:spcPct val="100000"/>
              </a:lnSpc>
              <a:spcBef>
                <a:spcPct val="20000"/>
              </a:spcBef>
              <a:spcAft>
                <a:spcPct val="0"/>
              </a:spcAft>
              <a:buClrTx/>
              <a:buSzTx/>
              <a:buFont typeface="Arial" charset="0"/>
              <a:buChar char="•"/>
              <a:tabLst/>
              <a:defRPr/>
            </a:pPr>
            <a:endParaRPr kumimoji="0" lang="ru-RU" sz="2400" b="0" i="0" u="none" strike="noStrike" kern="1200" cap="none" spc="0" normalizeH="0" baseline="0" noProof="0" smtClean="0">
              <a:ln>
                <a:noFill/>
              </a:ln>
              <a:solidFill>
                <a:sysClr val="windowText" lastClr="000000"/>
              </a:solidFill>
              <a:effectLst/>
              <a:uLnTx/>
              <a:uFillTx/>
              <a:latin typeface="Arial"/>
              <a:ea typeface="+mn-ea"/>
              <a:cs typeface="Arial"/>
            </a:endParaRPr>
          </a:p>
          <a:p>
            <a:pPr marL="342900" marR="0" lvl="0" indent="-342900" algn="l" defTabSz="457200" rtl="0" eaLnBrk="0" fontAlgn="base" latinLnBrk="0" hangingPunct="0">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smtClean="0">
                <a:ln>
                  <a:noFill/>
                </a:ln>
                <a:solidFill>
                  <a:sysClr val="windowText" lastClr="000000"/>
                </a:solidFill>
                <a:effectLst/>
                <a:uLnTx/>
                <a:uFillTx/>
                <a:latin typeface="Arial"/>
                <a:ea typeface="+mn-ea"/>
                <a:cs typeface="Arial"/>
                <a:hlinkClick r:id="rId2"/>
              </a:rPr>
              <a:t>http://www.w3schools.com/html/default.asp</a:t>
            </a:r>
            <a:r>
              <a:rPr kumimoji="0" lang="ru-RU" sz="2400" b="0" i="0" u="none" strike="noStrike" kern="1200" cap="none" spc="0" normalizeH="0" baseline="0" noProof="0" smtClean="0">
                <a:ln>
                  <a:noFill/>
                </a:ln>
                <a:solidFill>
                  <a:sysClr val="windowText" lastClr="000000"/>
                </a:solidFill>
                <a:effectLst/>
                <a:uLnTx/>
                <a:uFillTx/>
                <a:latin typeface="Arial"/>
                <a:ea typeface="+mn-ea"/>
                <a:cs typeface="Arial"/>
              </a:rPr>
              <a:t> </a:t>
            </a:r>
            <a:endParaRPr kumimoji="0" lang="ru-RU" sz="2400" b="0" i="0" u="none" strike="noStrike" kern="1200" cap="none" spc="0" normalizeH="0" baseline="0" noProof="0" dirty="0" smtClean="0">
              <a:ln>
                <a:noFill/>
              </a:ln>
              <a:solidFill>
                <a:sysClr val="windowText" lastClr="000000"/>
              </a:solidFill>
              <a:effectLst/>
              <a:uLnTx/>
              <a:uFillTx/>
              <a:latin typeface="Arial"/>
              <a:ea typeface="+mn-ea"/>
              <a:cs typeface="Arial"/>
            </a:endParaRPr>
          </a:p>
        </p:txBody>
      </p:sp>
    </p:spTree>
    <p:extLst>
      <p:ext uri="{BB962C8B-B14F-4D97-AF65-F5344CB8AC3E}">
        <p14:creationId xmlns:p14="http://schemas.microsoft.com/office/powerpoint/2010/main" val="3155673490"/>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Язык </a:t>
            </a:r>
            <a:r>
              <a:rPr lang="en-US" dirty="0"/>
              <a:t>HTML - </a:t>
            </a:r>
            <a:r>
              <a:rPr lang="ru-RU" dirty="0"/>
              <a:t>пример</a:t>
            </a:r>
            <a:endParaRPr lang="en-US" dirty="0"/>
          </a:p>
        </p:txBody>
      </p:sp>
      <p:pic>
        <p:nvPicPr>
          <p:cNvPr id="5" name="Picture 5"/>
          <p:cNvPicPr>
            <a:picLocks noChangeAspect="1" noChangeArrowheads="1"/>
          </p:cNvPicPr>
          <p:nvPr/>
        </p:nvPicPr>
        <p:blipFill>
          <a:blip r:embed="rId3"/>
          <a:srcRect/>
          <a:stretch>
            <a:fillRect/>
          </a:stretch>
        </p:blipFill>
        <p:spPr bwMode="auto">
          <a:xfrm>
            <a:off x="457200" y="1757363"/>
            <a:ext cx="8305800" cy="4262437"/>
          </a:xfrm>
          <a:prstGeom prst="rect">
            <a:avLst/>
          </a:prstGeom>
          <a:noFill/>
          <a:ln w="9525">
            <a:noFill/>
            <a:miter lim="800000"/>
            <a:headEnd/>
            <a:tailEnd/>
          </a:ln>
        </p:spPr>
      </p:pic>
    </p:spTree>
    <p:extLst>
      <p:ext uri="{BB962C8B-B14F-4D97-AF65-F5344CB8AC3E}">
        <p14:creationId xmlns:p14="http://schemas.microsoft.com/office/powerpoint/2010/main" val="1345445127"/>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Методы </a:t>
            </a:r>
            <a:r>
              <a:rPr lang="en-US" dirty="0"/>
              <a:t>HTTP</a:t>
            </a:r>
          </a:p>
        </p:txBody>
      </p:sp>
      <p:sp>
        <p:nvSpPr>
          <p:cNvPr id="6" name="Rectangle 3"/>
          <p:cNvSpPr txBox="1">
            <a:spLocks noChangeArrowheads="1"/>
          </p:cNvSpPr>
          <p:nvPr/>
        </p:nvSpPr>
        <p:spPr bwMode="auto">
          <a:xfrm>
            <a:off x="457200" y="1142984"/>
            <a:ext cx="8229600" cy="492922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a:ea typeface="+mn-ea"/>
                <a:cs typeface="Arial"/>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a:ea typeface="+mn-ea"/>
                <a:cs typeface="Arial"/>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3pPr>
            <a:lvl4pPr marL="16002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4pPr>
            <a:lvl5pPr marL="2057400" indent="-228600" algn="l" defTabSz="457200" rtl="0" eaLnBrk="0" fontAlgn="base" hangingPunct="0">
              <a:spcBef>
                <a:spcPct val="20000"/>
              </a:spcBef>
              <a:spcAft>
                <a:spcPct val="0"/>
              </a:spcAft>
              <a:buFont typeface="Arial" charset="0"/>
              <a:buChar char="–"/>
              <a:defRPr sz="2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0" fontAlgn="base" latinLnBrk="0" hangingPunct="0">
              <a:lnSpc>
                <a:spcPct val="90000"/>
              </a:lnSpc>
              <a:spcBef>
                <a:spcPct val="20000"/>
              </a:spcBef>
              <a:spcAft>
                <a:spcPct val="0"/>
              </a:spcAft>
              <a:buClrTx/>
              <a:buSzTx/>
              <a:buFont typeface="Arial" charset="0"/>
              <a:buChar char="•"/>
              <a:tabLst/>
              <a:defRPr/>
            </a:pPr>
            <a:r>
              <a:rPr kumimoji="0" lang="en-US" sz="3200" b="1" i="0" u="none" strike="noStrike" kern="1200" cap="none" spc="0" normalizeH="0" baseline="0" noProof="0" dirty="0" smtClean="0">
                <a:ln>
                  <a:noFill/>
                </a:ln>
                <a:solidFill>
                  <a:sysClr val="windowText" lastClr="000000"/>
                </a:solidFill>
                <a:effectLst/>
                <a:uLnTx/>
                <a:uFillTx/>
                <a:latin typeface="Arial"/>
                <a:ea typeface="+mn-ea"/>
                <a:cs typeface="Arial"/>
              </a:rPr>
              <a:t>GET</a:t>
            </a:r>
            <a:r>
              <a:rPr kumimoji="0" lang="en-US" sz="3200" b="0" i="0" u="none" strike="noStrike" kern="1200" cap="none" spc="0" normalizeH="0" baseline="0" noProof="0" dirty="0" smtClean="0">
                <a:ln>
                  <a:noFill/>
                </a:ln>
                <a:solidFill>
                  <a:sysClr val="windowText" lastClr="000000"/>
                </a:solidFill>
                <a:effectLst/>
                <a:uLnTx/>
                <a:uFillTx/>
                <a:latin typeface="Arial"/>
                <a:ea typeface="+mn-ea"/>
                <a:cs typeface="Arial"/>
              </a:rPr>
              <a:t> -</a:t>
            </a:r>
            <a:r>
              <a:rPr kumimoji="0" lang="ru-RU" sz="3200" b="0" i="0" u="none" strike="noStrike" kern="1200" cap="none" spc="0" normalizeH="0" baseline="0" noProof="0" dirty="0" smtClean="0">
                <a:ln>
                  <a:noFill/>
                </a:ln>
                <a:solidFill>
                  <a:sysClr val="windowText" lastClr="000000"/>
                </a:solidFill>
                <a:effectLst/>
                <a:uLnTx/>
                <a:uFillTx/>
                <a:latin typeface="Arial"/>
                <a:ea typeface="+mn-ea"/>
                <a:cs typeface="Arial"/>
              </a:rPr>
              <a:t> «Найти файл и вернуть содержимое»</a:t>
            </a:r>
            <a:endParaRPr kumimoji="0" lang="en-US" sz="3200" b="0" i="0" u="none" strike="noStrike" kern="1200" cap="none" spc="0" normalizeH="0" baseline="0" noProof="0" dirty="0" smtClean="0">
              <a:ln>
                <a:noFill/>
              </a:ln>
              <a:solidFill>
                <a:sysClr val="windowText" lastClr="000000"/>
              </a:solidFill>
              <a:effectLst/>
              <a:uLnTx/>
              <a:uFillTx/>
              <a:latin typeface="Arial"/>
              <a:ea typeface="+mn-ea"/>
              <a:cs typeface="Arial"/>
            </a:endParaRPr>
          </a:p>
          <a:p>
            <a:pPr marL="342900" marR="0" lvl="1" indent="-342900" algn="l" defTabSz="457200" rtl="0" eaLnBrk="0" fontAlgn="base" latinLnBrk="0" hangingPunct="0">
              <a:lnSpc>
                <a:spcPct val="90000"/>
              </a:lnSpc>
              <a:spcBef>
                <a:spcPct val="20000"/>
              </a:spcBef>
              <a:spcAft>
                <a:spcPct val="0"/>
              </a:spcAft>
              <a:buClrTx/>
              <a:buSzTx/>
              <a:buFont typeface="Arial" charset="0"/>
              <a:buChar char="•"/>
              <a:tabLst/>
              <a:defRPr/>
            </a:pPr>
            <a:r>
              <a:rPr kumimoji="0" lang="en-US" sz="3200" b="1" i="0" u="none" strike="noStrike" kern="1200" cap="none" spc="0" normalizeH="0" baseline="0" noProof="0" dirty="0" smtClean="0">
                <a:ln>
                  <a:noFill/>
                </a:ln>
                <a:solidFill>
                  <a:sysClr val="windowText" lastClr="000000"/>
                </a:solidFill>
                <a:effectLst/>
                <a:uLnTx/>
                <a:uFillTx/>
                <a:latin typeface="Arial"/>
                <a:ea typeface="+mn-ea"/>
                <a:cs typeface="Arial"/>
              </a:rPr>
              <a:t>POST </a:t>
            </a:r>
            <a:r>
              <a:rPr kumimoji="0" lang="en-US" sz="3200" b="0" i="0" u="none" strike="noStrike" kern="1200" cap="none" spc="0" normalizeH="0" baseline="0" noProof="0" dirty="0" smtClean="0">
                <a:ln>
                  <a:noFill/>
                </a:ln>
                <a:solidFill>
                  <a:sysClr val="windowText" lastClr="000000"/>
                </a:solidFill>
                <a:effectLst/>
                <a:uLnTx/>
                <a:uFillTx/>
                <a:latin typeface="Arial"/>
                <a:ea typeface="+mn-ea"/>
                <a:cs typeface="Arial"/>
              </a:rPr>
              <a:t>-</a:t>
            </a:r>
            <a:r>
              <a:rPr kumimoji="0" lang="en-US" sz="3200" b="1" i="0" u="none" strike="noStrike" kern="1200" cap="none" spc="0" normalizeH="0" baseline="0" noProof="0" dirty="0" smtClean="0">
                <a:ln>
                  <a:noFill/>
                </a:ln>
                <a:solidFill>
                  <a:sysClr val="windowText" lastClr="000000"/>
                </a:solidFill>
                <a:effectLst/>
                <a:uLnTx/>
                <a:uFillTx/>
                <a:latin typeface="Arial"/>
                <a:ea typeface="+mn-ea"/>
                <a:cs typeface="Arial"/>
              </a:rPr>
              <a:t> </a:t>
            </a:r>
            <a:r>
              <a:rPr kumimoji="0" lang="ru-RU" sz="3200" b="0" i="0" u="none" strike="noStrike" kern="1200" cap="none" spc="0" normalizeH="0" baseline="0" noProof="0" dirty="0" smtClean="0">
                <a:ln>
                  <a:noFill/>
                </a:ln>
                <a:solidFill>
                  <a:sysClr val="windowText" lastClr="000000"/>
                </a:solidFill>
                <a:effectLst/>
                <a:uLnTx/>
                <a:uFillTx/>
                <a:latin typeface="Arial"/>
                <a:ea typeface="+mn-ea"/>
                <a:cs typeface="Arial"/>
              </a:rPr>
              <a:t>«Отправить»</a:t>
            </a:r>
            <a:endParaRPr kumimoji="0" lang="en-US" sz="3200" b="0" i="0" u="none" strike="noStrike" kern="1200" cap="none" spc="0" normalizeH="0" baseline="0" noProof="0" dirty="0" smtClean="0">
              <a:ln>
                <a:noFill/>
              </a:ln>
              <a:solidFill>
                <a:sysClr val="windowText" lastClr="000000"/>
              </a:solidFill>
              <a:effectLst/>
              <a:uLnTx/>
              <a:uFillTx/>
              <a:latin typeface="Arial"/>
              <a:ea typeface="+mn-ea"/>
              <a:cs typeface="Arial"/>
            </a:endParaRPr>
          </a:p>
          <a:p>
            <a:pPr marL="342900" marR="0" lvl="0" indent="-342900" algn="l" defTabSz="457200" rtl="0" eaLnBrk="0" fontAlgn="base" latinLnBrk="0" hangingPunct="0">
              <a:lnSpc>
                <a:spcPct val="90000"/>
              </a:lnSpc>
              <a:spcBef>
                <a:spcPct val="20000"/>
              </a:spcBef>
              <a:spcAft>
                <a:spcPct val="0"/>
              </a:spcAft>
              <a:buClrTx/>
              <a:buSzTx/>
              <a:buFont typeface="Arial" charset="0"/>
              <a:buChar char="•"/>
              <a:tabLst/>
              <a:defRPr/>
            </a:pPr>
            <a:r>
              <a:rPr kumimoji="0" lang="en-US" sz="3200" b="1" i="0" u="none" strike="noStrike" kern="1200" cap="none" spc="0" normalizeH="0" baseline="0" noProof="0" dirty="0" smtClean="0">
                <a:ln>
                  <a:noFill/>
                </a:ln>
                <a:solidFill>
                  <a:sysClr val="windowText" lastClr="000000"/>
                </a:solidFill>
                <a:effectLst/>
                <a:uLnTx/>
                <a:uFillTx/>
                <a:latin typeface="Arial"/>
                <a:ea typeface="+mn-ea"/>
                <a:cs typeface="Arial"/>
              </a:rPr>
              <a:t>HEAD</a:t>
            </a:r>
            <a:r>
              <a:rPr kumimoji="0" lang="ru-RU" sz="3200" b="0" i="0" u="none" strike="noStrike" kern="1200" cap="none" spc="0" normalizeH="0" baseline="0" noProof="0" dirty="0" smtClean="0">
                <a:ln>
                  <a:noFill/>
                </a:ln>
                <a:solidFill>
                  <a:sysClr val="windowText" lastClr="000000"/>
                </a:solidFill>
                <a:effectLst/>
                <a:uLnTx/>
                <a:uFillTx/>
                <a:latin typeface="Arial"/>
                <a:ea typeface="+mn-ea"/>
                <a:cs typeface="Times New Roman" pitchFamily="18" charset="0"/>
              </a:rPr>
              <a:t> - «Получить заголовки»</a:t>
            </a:r>
          </a:p>
          <a:p>
            <a:pPr marL="342900" marR="0" lvl="0" indent="-342900" algn="l" defTabSz="457200" rtl="0" eaLnBrk="0" fontAlgn="base" latinLnBrk="0" hangingPunct="0">
              <a:lnSpc>
                <a:spcPct val="90000"/>
              </a:lnSpc>
              <a:spcBef>
                <a:spcPct val="20000"/>
              </a:spcBef>
              <a:spcAft>
                <a:spcPct val="0"/>
              </a:spcAft>
              <a:buClrTx/>
              <a:buSzTx/>
              <a:buFont typeface="Arial" charset="0"/>
              <a:buChar char="•"/>
              <a:tabLst/>
              <a:defRPr/>
            </a:pPr>
            <a:endParaRPr kumimoji="0" lang="ru-RU" sz="3200" b="0" i="0" u="none" strike="noStrike" kern="1200" cap="none" spc="0" normalizeH="0" baseline="0" noProof="0" dirty="0" smtClean="0">
              <a:ln>
                <a:noFill/>
              </a:ln>
              <a:solidFill>
                <a:sysClr val="windowText" lastClr="000000"/>
              </a:solidFill>
              <a:effectLst/>
              <a:uLnTx/>
              <a:uFillTx/>
              <a:latin typeface="Arial"/>
              <a:ea typeface="+mn-ea"/>
              <a:cs typeface="Times New Roman" pitchFamily="18" charset="0"/>
            </a:endParaRPr>
          </a:p>
          <a:p>
            <a:pPr marL="342900" marR="0" lvl="0" indent="-342900" algn="l" defTabSz="457200" rtl="0" eaLnBrk="0" fontAlgn="base" latinLnBrk="0" hangingPunct="0">
              <a:lnSpc>
                <a:spcPct val="90000"/>
              </a:lnSpc>
              <a:spcBef>
                <a:spcPct val="20000"/>
              </a:spcBef>
              <a:spcAft>
                <a:spcPct val="0"/>
              </a:spcAft>
              <a:buClrTx/>
              <a:buSzTx/>
              <a:buFont typeface="Arial" charset="0"/>
              <a:buNone/>
              <a:tabLst/>
              <a:defRPr/>
            </a:pPr>
            <a:r>
              <a:rPr kumimoji="0" lang="en-US" sz="2400" b="0" i="0" u="none" strike="noStrike" kern="1200" cap="none" spc="0" normalizeH="0" baseline="0" noProof="0" dirty="0" smtClean="0">
                <a:ln>
                  <a:noFill/>
                </a:ln>
                <a:solidFill>
                  <a:sysClr val="windowText" lastClr="000000"/>
                </a:solidFill>
                <a:effectLst/>
                <a:uLnTx/>
                <a:uFillTx/>
                <a:latin typeface="Arial"/>
                <a:ea typeface="+mn-ea"/>
                <a:cs typeface="Times New Roman" pitchFamily="18" charset="0"/>
                <a:hlinkClick r:id="rId3"/>
              </a:rPr>
              <a:t>http://www.w3schools.com/tags/ref_httpmethods.asp</a:t>
            </a:r>
            <a:r>
              <a:rPr kumimoji="0" lang="ru-RU" sz="2400" b="0" i="0" u="none" strike="noStrike" kern="1200" cap="none" spc="0" normalizeH="0" baseline="0" noProof="0" dirty="0" smtClean="0">
                <a:ln>
                  <a:noFill/>
                </a:ln>
                <a:solidFill>
                  <a:sysClr val="windowText" lastClr="000000"/>
                </a:solidFill>
                <a:effectLst/>
                <a:uLnTx/>
                <a:uFillTx/>
                <a:latin typeface="Arial"/>
                <a:ea typeface="+mn-ea"/>
                <a:cs typeface="Times New Roman" pitchFamily="18" charset="0"/>
              </a:rPr>
              <a:t> </a:t>
            </a:r>
          </a:p>
        </p:txBody>
      </p:sp>
    </p:spTree>
    <p:extLst>
      <p:ext uri="{BB962C8B-B14F-4D97-AF65-F5344CB8AC3E}">
        <p14:creationId xmlns:p14="http://schemas.microsoft.com/office/powerpoint/2010/main" val="35970543"/>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ExS Theme">
  <a:themeElements>
    <a:clrScheme name="Exigen Color Palette">
      <a:dk1>
        <a:srgbClr val="474747"/>
      </a:dk1>
      <a:lt1>
        <a:srgbClr val="FFFFFF"/>
      </a:lt1>
      <a:dk2>
        <a:srgbClr val="474747"/>
      </a:dk2>
      <a:lt2>
        <a:srgbClr val="FFFFFF"/>
      </a:lt2>
      <a:accent1>
        <a:srgbClr val="0070C0"/>
      </a:accent1>
      <a:accent2>
        <a:srgbClr val="004F8A"/>
      </a:accent2>
      <a:accent3>
        <a:srgbClr val="1F9FFF"/>
      </a:accent3>
      <a:accent4>
        <a:srgbClr val="7FC9FF"/>
      </a:accent4>
      <a:accent5>
        <a:srgbClr val="BFE4FF"/>
      </a:accent5>
      <a:accent6>
        <a:srgbClr val="353535"/>
      </a:accent6>
      <a:hlink>
        <a:srgbClr val="40AFFF"/>
      </a:hlink>
      <a:folHlink>
        <a:srgbClr val="7030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29451</TotalTime>
  <Words>1698</Words>
  <Application>Microsoft Office PowerPoint</Application>
  <PresentationFormat>Лист Letter (8,5x11")</PresentationFormat>
  <Paragraphs>479</Paragraphs>
  <Slides>41</Slides>
  <Notes>38</Notes>
  <HiddenSlides>0</HiddenSlides>
  <MMClips>0</MMClips>
  <ScaleCrop>false</ScaleCrop>
  <HeadingPairs>
    <vt:vector size="4" baseType="variant">
      <vt:variant>
        <vt:lpstr>Тема</vt:lpstr>
      </vt:variant>
      <vt:variant>
        <vt:i4>1</vt:i4>
      </vt:variant>
      <vt:variant>
        <vt:lpstr>Заголовки слайдов</vt:lpstr>
      </vt:variant>
      <vt:variant>
        <vt:i4>41</vt:i4>
      </vt:variant>
    </vt:vector>
  </HeadingPairs>
  <TitlesOfParts>
    <vt:vector size="42" baseType="lpstr">
      <vt:lpstr>ExS Theme</vt:lpstr>
      <vt:lpstr>Servlets </vt:lpstr>
      <vt:lpstr>Agenda</vt:lpstr>
      <vt:lpstr>3-х уровневая архитектура</vt:lpstr>
      <vt:lpstr>Презентация PowerPoint</vt:lpstr>
      <vt:lpstr>Протокол HTTP</vt:lpstr>
      <vt:lpstr>Протокол HTTP - URL</vt:lpstr>
      <vt:lpstr>Язык HTML </vt:lpstr>
      <vt:lpstr>Язык HTML - пример</vt:lpstr>
      <vt:lpstr>Методы HTTP</vt:lpstr>
      <vt:lpstr>Протокол HTTP - ответ</vt:lpstr>
      <vt:lpstr>Протокол HTTP - заголовки</vt:lpstr>
      <vt:lpstr>Протокол HTTP – ответ (пример)</vt:lpstr>
      <vt:lpstr>Презентация PowerPoint</vt:lpstr>
      <vt:lpstr>Когда  WEB-сервера недостаточно</vt:lpstr>
      <vt:lpstr>Серверные технологии</vt:lpstr>
      <vt:lpstr>Servlets</vt:lpstr>
      <vt:lpstr>Пример сервлета</vt:lpstr>
      <vt:lpstr>Базовые классы для сервлетов</vt:lpstr>
      <vt:lpstr>Работа Servlet</vt:lpstr>
      <vt:lpstr>Функции Servlet Container</vt:lpstr>
      <vt:lpstr>Servlet Containers</vt:lpstr>
      <vt:lpstr>Жизненный цикл сервлета</vt:lpstr>
      <vt:lpstr>Каждый запрос выполняется в отдельном потоке</vt:lpstr>
      <vt:lpstr>Презентация PowerPoint</vt:lpstr>
      <vt:lpstr>Информация о сервлете</vt:lpstr>
      <vt:lpstr>Дескриптор развертывания</vt:lpstr>
      <vt:lpstr>Пример web.xml</vt:lpstr>
      <vt:lpstr>Что описывается в web.xml?</vt:lpstr>
      <vt:lpstr>ServletContext и ServletConfig</vt:lpstr>
      <vt:lpstr>ServletContext и ServletConfig</vt:lpstr>
      <vt:lpstr>Презентация PowerPoint</vt:lpstr>
      <vt:lpstr>Хранение данных WEB-приложения</vt:lpstr>
      <vt:lpstr>API для работы с атрибутами</vt:lpstr>
      <vt:lpstr>Перенаправление запроса</vt:lpstr>
      <vt:lpstr>Презентация PowerPoint</vt:lpstr>
      <vt:lpstr>Необходимое ПО</vt:lpstr>
      <vt:lpstr>Создание Web проекта</vt:lpstr>
      <vt:lpstr>Maven зависимости</vt:lpstr>
      <vt:lpstr>Запуск Web проекта</vt:lpstr>
      <vt:lpstr>Ссылки</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PPT Template</dc:title>
  <dc:creator>Alexey Podolskiy</dc:creator>
  <cp:lastModifiedBy>Алексей</cp:lastModifiedBy>
  <cp:revision>1147</cp:revision>
  <cp:lastPrinted>2013-07-02T17:17:19Z</cp:lastPrinted>
  <dcterms:created xsi:type="dcterms:W3CDTF">2012-07-06T14:56:23Z</dcterms:created>
  <dcterms:modified xsi:type="dcterms:W3CDTF">2015-10-19T20:39:10Z</dcterms:modified>
</cp:coreProperties>
</file>