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E1D9A8-F1D1-4973-8C2F-9B18467095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E2506E6C-FB26-4A7C-A042-58FDC1C0F5D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Img"/>
          </p:nvPr>
        </p:nvSpPr>
        <p:spPr>
          <a:xfrm>
            <a:off x="1004040" y="695160"/>
            <a:ext cx="4843800" cy="3423960"/>
          </a:xfrm>
          <a:prstGeom prst="rect">
            <a:avLst/>
          </a:prstGeom>
        </p:spPr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2080" cy="4110480"/>
          </a:xfrm>
          <a:prstGeom prst="rect">
            <a:avLst/>
          </a:prstGeom>
        </p:spPr>
        <p:txBody>
          <a:bodyPr lIns="81360" rIns="81360" tIns="81360" bIns="81360" anchor="ctr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D2AC1B6F-9373-4F64-8F6C-B16B7A1F525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14D1F81B-7FE5-41AD-93F2-6757AB8F8DD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1004040" y="695160"/>
            <a:ext cx="4843800" cy="342396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2080" cy="4110480"/>
          </a:xfrm>
          <a:prstGeom prst="rect">
            <a:avLst/>
          </a:prstGeom>
        </p:spPr>
        <p:txBody>
          <a:bodyPr lIns="81360" rIns="81360" tIns="81360" bIns="81360" anchor="ctr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C82BE558-1AAA-49D1-9FF3-E8B10460D04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0C958B04-1C6D-4BE3-B158-C0C14EB4177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Img"/>
          </p:nvPr>
        </p:nvSpPr>
        <p:spPr>
          <a:xfrm>
            <a:off x="1004040" y="695160"/>
            <a:ext cx="4843800" cy="3423960"/>
          </a:xfrm>
          <a:prstGeom prst="rect">
            <a:avLst/>
          </a:prstGeom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2080" cy="4110480"/>
          </a:xfrm>
          <a:prstGeom prst="rect">
            <a:avLst/>
          </a:prstGeom>
        </p:spPr>
        <p:txBody>
          <a:bodyPr lIns="81360" rIns="81360" tIns="81360" bIns="81360" anchor="ctr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B0E88B2B-EB1D-4670-94AC-039F845C2AE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9074CD42-31A6-4FF5-A638-C4D6436119E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004040" y="695160"/>
            <a:ext cx="4843800" cy="3423960"/>
          </a:xfrm>
          <a:prstGeom prst="rect">
            <a:avLst/>
          </a:prstGeom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2080" cy="4110480"/>
          </a:xfrm>
          <a:prstGeom prst="rect">
            <a:avLst/>
          </a:prstGeom>
        </p:spPr>
        <p:txBody>
          <a:bodyPr lIns="81360" rIns="81360" tIns="81360" bIns="81360" anchor="ctr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BE2E2E5B-E7A8-40F6-8C2B-ABAB3AF296E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E40FF8ED-17BE-4E69-A7D7-5F4A3217780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1004040" y="695160"/>
            <a:ext cx="4843800" cy="342396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2080" cy="4110480"/>
          </a:xfrm>
          <a:prstGeom prst="rect">
            <a:avLst/>
          </a:prstGeom>
        </p:spPr>
        <p:txBody>
          <a:bodyPr lIns="81360" rIns="81360" tIns="81360" bIns="81360" anchor="ctr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CF339247-8EBC-4688-9874-A18111F3A60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39C12385-363C-4C15-A79F-87DCEC84140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1004040" y="695160"/>
            <a:ext cx="4843800" cy="3423960"/>
          </a:xfrm>
          <a:prstGeom prst="rect">
            <a:avLst/>
          </a:prstGeom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5440" y="4343400"/>
            <a:ext cx="5482080" cy="4110480"/>
          </a:xfrm>
          <a:prstGeom prst="rect">
            <a:avLst/>
          </a:prstGeom>
        </p:spPr>
        <p:txBody>
          <a:bodyPr lIns="81360" rIns="81360" tIns="81360" bIns="81360" anchor="ctr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3881160" y="8686440"/>
            <a:ext cx="2972160" cy="452880"/>
          </a:xfrm>
          <a:prstGeom prst="rect">
            <a:avLst/>
          </a:prstGeom>
          <a:noFill/>
          <a:ln>
            <a:noFill/>
          </a:ln>
        </p:spPr>
        <p:txBody>
          <a:bodyPr lIns="81360" rIns="81360" tIns="81360" bIns="81360" anchor="ctr"/>
          <a:p>
            <a:pPr>
              <a:lnSpc>
                <a:spcPct val="100000"/>
              </a:lnSpc>
            </a:pPr>
            <a:fld id="{07460CD6-8304-4B03-9E4E-21363D9BCB4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2720880" cy="2721240"/>
          </a:xfrm>
          <a:prstGeom prst="rect">
            <a:avLst/>
          </a:prstGeom>
        </p:spPr>
        <p:txBody>
          <a:bodyPr lIns="75960" rIns="75960" tIns="75960" bIns="759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2720880" cy="2721240"/>
          </a:xfrm>
          <a:prstGeom prst="rect">
            <a:avLst/>
          </a:prstGeom>
        </p:spPr>
        <p:txBody>
          <a:bodyPr lIns="75960" rIns="75960" tIns="75960" bIns="759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2720880" cy="2721240"/>
          </a:xfrm>
          <a:prstGeom prst="rect">
            <a:avLst/>
          </a:prstGeom>
        </p:spPr>
        <p:txBody>
          <a:bodyPr lIns="75960" rIns="75960" tIns="38160" bIns="38160"/>
          <a:p>
            <a:pPr>
              <a:lnSpc>
                <a:spcPct val="93000"/>
              </a:lnSpc>
            </a:pPr>
            <a:fld id="{B092CA8F-586A-4F41-9C5B-852B3758FBAC}" type="slidenum"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2720880" cy="2721240"/>
          </a:xfrm>
          <a:prstGeom prst="rect">
            <a:avLst/>
          </a:prstGeom>
        </p:spPr>
        <p:txBody>
          <a:bodyPr lIns="82800" rIns="82800" tIns="82800" bIns="828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2720880" cy="2721240"/>
          </a:xfrm>
          <a:prstGeom prst="rect">
            <a:avLst/>
          </a:prstGeom>
        </p:spPr>
        <p:txBody>
          <a:bodyPr lIns="82800" rIns="82800" tIns="82800" bIns="828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2720880" cy="2721240"/>
          </a:xfrm>
          <a:prstGeom prst="rect">
            <a:avLst/>
          </a:prstGeom>
        </p:spPr>
        <p:txBody>
          <a:bodyPr lIns="82800" rIns="82800" tIns="41400" bIns="41400"/>
          <a:p>
            <a:pPr>
              <a:lnSpc>
                <a:spcPct val="93000"/>
              </a:lnSpc>
            </a:pPr>
            <a:fld id="{E833773E-9106-421D-B7A0-265507D7E79C}" type="slidenum"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83156B1-C9CD-4F8F-A5F9-A59ABA27A35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www.restapitutorial.ru/lessons/whatisrest.html#code-on-demand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</a:t>
            </a: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Shape 83" descr=""/>
          <p:cNvPicPr/>
          <p:nvPr/>
        </p:nvPicPr>
        <p:blipFill>
          <a:blip r:embed="rId1"/>
          <a:stretch/>
        </p:blipFill>
        <p:spPr>
          <a:xfrm>
            <a:off x="649440" y="6365520"/>
            <a:ext cx="1239120" cy="33480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387360" y="1106280"/>
            <a:ext cx="7967160" cy="13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588240" y="403560"/>
            <a:ext cx="796716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О чем пойдет речь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649440" y="6365520"/>
            <a:ext cx="12391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588240" y="1896840"/>
            <a:ext cx="7967160" cy="29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0440" indent="-190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Web services</a:t>
            </a:r>
            <a:endParaRPr b="0" lang="en-US" sz="2200" spc="-1" strike="noStrike">
              <a:latin typeface="Arial"/>
            </a:endParaRPr>
          </a:p>
          <a:p>
            <a:pPr marL="190440" indent="-190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REST &amp; RESTful</a:t>
            </a:r>
            <a:endParaRPr b="0" lang="en-US" sz="2200" spc="-1" strike="noStrike">
              <a:latin typeface="Arial"/>
            </a:endParaRPr>
          </a:p>
          <a:p>
            <a:pPr marL="190440" indent="-190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REST vs SOAP</a:t>
            </a:r>
            <a:endParaRPr b="0" lang="en-US" sz="2200" spc="-1" strike="noStrike">
              <a:latin typeface="Arial"/>
            </a:endParaRPr>
          </a:p>
          <a:p>
            <a:pPr marL="254160" indent="-253800"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94" descr=""/>
          <p:cNvPicPr/>
          <p:nvPr/>
        </p:nvPicPr>
        <p:blipFill>
          <a:blip r:embed="rId1"/>
          <a:stretch/>
        </p:blipFill>
        <p:spPr>
          <a:xfrm>
            <a:off x="2134800" y="284400"/>
            <a:ext cx="5447160" cy="408960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621000" y="4374360"/>
            <a:ext cx="7793640" cy="19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38761d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38761d"/>
                </a:solidFill>
                <a:latin typeface="Arial"/>
                <a:ea typeface="Arial"/>
              </a:rPr>
              <a:t>Web service (Веб-сервис, веб-служба)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- сервис (набор методов),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предоставляемый приложением и доступный для использования по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сети.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Стандартизированный способ для взаимодействия разнородных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приложений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Без ограничений на ОС, язык программирования или устройство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Предоставление услуг для любого приложения</a:t>
            </a:r>
            <a:endParaRPr b="0" lang="en-US" sz="1400" spc="-1" strike="noStrike">
              <a:latin typeface="Arial"/>
            </a:endParaRPr>
          </a:p>
          <a:p>
            <a:pPr marL="254160" indent="-253800">
              <a:lnSpc>
                <a:spcPct val="93000"/>
              </a:lnSpc>
            </a:pPr>
            <a:endParaRPr b="0" lang="en-US" sz="14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Shape 104" descr=""/>
          <p:cNvPicPr/>
          <p:nvPr/>
        </p:nvPicPr>
        <p:blipFill>
          <a:blip r:embed="rId1"/>
          <a:stretch/>
        </p:blipFill>
        <p:spPr>
          <a:xfrm>
            <a:off x="649440" y="6365520"/>
            <a:ext cx="1239120" cy="3348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518400" y="2318760"/>
            <a:ext cx="4178160" cy="24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588240" y="514800"/>
            <a:ext cx="796716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Что же такое REST?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649440" y="6365520"/>
            <a:ext cx="12391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475560" y="1418040"/>
            <a:ext cx="8192520" cy="41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228240">
              <a:lnSpc>
                <a:spcPct val="150000"/>
              </a:lnSpc>
              <a:buClr>
                <a:srgbClr val="222222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22222"/>
                </a:solidFill>
                <a:latin typeface="Arial"/>
                <a:ea typeface="Arial"/>
              </a:rPr>
              <a:t>Технологию REST впервые представил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один из авторов HTTP-протокола </a:t>
            </a:r>
            <a:r>
              <a:rPr b="1" lang="en-US" sz="1400" spc="-1" strike="noStrike">
                <a:solidFill>
                  <a:srgbClr val="222222"/>
                </a:solidFill>
                <a:latin typeface="Arial"/>
                <a:ea typeface="Arial"/>
              </a:rPr>
              <a:t>Рой Филдинг </a:t>
            </a:r>
            <a:r>
              <a:rPr b="0" lang="en-US" sz="1400" spc="-1" strike="noStrike">
                <a:solidFill>
                  <a:srgbClr val="222222"/>
                </a:solidFill>
                <a:latin typeface="Arial"/>
                <a:ea typeface="Arial"/>
              </a:rPr>
              <a:t>(Roy Fielding) в своей диссертации в Калифорнийском университете в Ирвайне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222222"/>
                </a:solidFill>
                <a:latin typeface="Arial"/>
                <a:ea typeface="Arial"/>
              </a:rPr>
              <a:t>(2000 год).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REST (Representational state transfer) – это стиль архитектуры программного обеспечения для распределенных систем.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REST -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НЕ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протокол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REST является простым интерфейсом управления информацией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Системы, поддерживающие REST, называются RESTful-системами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Shape 119" descr=""/>
          <p:cNvPicPr/>
          <p:nvPr/>
        </p:nvPicPr>
        <p:blipFill>
          <a:blip r:embed="rId1"/>
          <a:stretch/>
        </p:blipFill>
        <p:spPr>
          <a:xfrm>
            <a:off x="649440" y="6365520"/>
            <a:ext cx="1239120" cy="33480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518400" y="2318760"/>
            <a:ext cx="4178160" cy="24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518400" y="528120"/>
            <a:ext cx="79671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Принципы проектирования RESTful  Web-сервисов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649440" y="6365520"/>
            <a:ext cx="12391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701280" y="1505160"/>
            <a:ext cx="796716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42720">
              <a:lnSpc>
                <a:spcPct val="15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Явное использование HTTP-методов.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Взаимодействие между сервером и клиентом не хранит состояние (stateless).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Предоставление URI, аналогичных структуре каталогов.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Передача данных в XML, JavaScript Object Notation (JSON).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Более подробно про REST</a:t>
            </a:r>
            <a:endParaRPr b="0" lang="en-US" sz="14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ccccff"/>
                </a:solidFill>
                <a:uFillTx/>
                <a:latin typeface="Roboto Mono"/>
                <a:ea typeface="Roboto Mono"/>
                <a:hlinkClick r:id="rId2"/>
              </a:rPr>
              <a:t>http://www.restapitutorial.ru/lessons/whatisrest.html#code-on-demand</a:t>
            </a:r>
            <a:endParaRPr b="0" lang="en-US" sz="14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54160" indent="-253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Shape 134" descr=""/>
          <p:cNvPicPr/>
          <p:nvPr/>
        </p:nvPicPr>
        <p:blipFill>
          <a:blip r:embed="rId1"/>
          <a:stretch/>
        </p:blipFill>
        <p:spPr>
          <a:xfrm>
            <a:off x="649440" y="6365520"/>
            <a:ext cx="1239120" cy="334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18400" y="2318760"/>
            <a:ext cx="4178160" cy="24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588240" y="444960"/>
            <a:ext cx="79671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REST : HTTP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649440" y="6365520"/>
            <a:ext cx="12391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4" name="Table 8"/>
          <p:cNvGraphicFramePr/>
          <p:nvPr/>
        </p:nvGraphicFramePr>
        <p:xfrm>
          <a:off x="859680" y="1938960"/>
          <a:ext cx="7576560" cy="2429640"/>
        </p:xfrm>
        <a:graphic>
          <a:graphicData uri="http://schemas.openxmlformats.org/drawingml/2006/table">
            <a:tbl>
              <a:tblPr/>
              <a:tblGrid>
                <a:gridCol w="3788280"/>
                <a:gridCol w="3788640"/>
              </a:tblGrid>
              <a:tr h="48600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REST(HTTP)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SELECT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INSERT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POST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UPDATE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DELETE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DELETE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Shape 149" descr=""/>
          <p:cNvPicPr/>
          <p:nvPr/>
        </p:nvPicPr>
        <p:blipFill>
          <a:blip r:embed="rId1"/>
          <a:stretch/>
        </p:blipFill>
        <p:spPr>
          <a:xfrm>
            <a:off x="649440" y="6365520"/>
            <a:ext cx="1239120" cy="33480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518400" y="2318760"/>
            <a:ext cx="4178160" cy="24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588240" y="444960"/>
            <a:ext cx="79671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REST : URI Design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649440" y="6365520"/>
            <a:ext cx="12391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3" name="Table 8"/>
          <p:cNvGraphicFramePr/>
          <p:nvPr/>
        </p:nvGraphicFramePr>
        <p:xfrm>
          <a:off x="952560" y="1475640"/>
          <a:ext cx="7238160" cy="301284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9780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URI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HTTP-метод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Действие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/student/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получить список всех студентов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7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/student/4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получить студента с id=4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/student/4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POST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изменить студента (данные в теле запроса)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/student/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добавить студента (данные в теле запроса)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96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/student/4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DELETE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удалить студента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Shape 164" descr=""/>
          <p:cNvPicPr/>
          <p:nvPr/>
        </p:nvPicPr>
        <p:blipFill>
          <a:blip r:embed="rId1"/>
          <a:stretch/>
        </p:blipFill>
        <p:spPr>
          <a:xfrm>
            <a:off x="649440" y="6365520"/>
            <a:ext cx="1239120" cy="33480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2347200" y="6433200"/>
            <a:ext cx="626904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+7 (8422) 44-66-91     +7 (495) 133-90-01     www.simbirsoft.com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118240" y="6401520"/>
            <a:ext cx="1080" cy="26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227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588240" y="431280"/>
            <a:ext cx="796716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REST vs SOAP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649440" y="6365520"/>
            <a:ext cx="12391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472680" y="1459080"/>
            <a:ext cx="4040280" cy="324324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8"/>
          <p:cNvSpPr/>
          <p:nvPr/>
        </p:nvSpPr>
        <p:spPr>
          <a:xfrm>
            <a:off x="713520" y="1584720"/>
            <a:ext cx="376236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SOAP веб-сервисы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XML, WSDL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методами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Поддержка транзакций, уровней безопасности и пр.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Большое кол-во спецификаций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Различные транспортные уровни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Сложнее в разработке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Java™ API for XML Web Services (JAX-WS)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4828320" y="1412640"/>
            <a:ext cx="3921840" cy="324324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0"/>
          <p:cNvSpPr/>
          <p:nvPr/>
        </p:nvSpPr>
        <p:spPr>
          <a:xfrm>
            <a:off x="4828320" y="1584720"/>
            <a:ext cx="3921840" cy="28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RESTful веб-сервисы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Ресурс ориентированная технология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 запросы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Для несложной бизнес-модели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ресурсами, а не методами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Легче разрабатывать</a:t>
            </a:r>
            <a:endParaRPr b="0" lang="en-US" sz="1400" spc="-1" strike="noStrike">
              <a:latin typeface="Arial"/>
            </a:endParaRPr>
          </a:p>
          <a:p>
            <a:pPr marL="457200" indent="-2282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Сложнее в разработке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JAX-RS: Java™ API for RESTful Web Services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2019-02-27T22:18:24Z</dcterms:modified>
  <cp:revision>2</cp:revision>
  <dc:subject/>
  <dc:title/>
</cp:coreProperties>
</file>