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57" r:id="rId7"/>
    <p:sldId id="262" r:id="rId8"/>
    <p:sldId id="258" r:id="rId9"/>
    <p:sldId id="263" r:id="rId10"/>
    <p:sldId id="264" r:id="rId11"/>
    <p:sldId id="260" r:id="rId12"/>
    <p:sldId id="266" r:id="rId13"/>
    <p:sldId id="267" r:id="rId14"/>
    <p:sldId id="276" r:id="rId15"/>
    <p:sldId id="277" r:id="rId16"/>
    <p:sldId id="278" r:id="rId17"/>
    <p:sldId id="279" r:id="rId18"/>
    <p:sldId id="268" r:id="rId19"/>
    <p:sldId id="270" r:id="rId20"/>
    <p:sldId id="271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2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6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9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4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7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0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4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Proteins in Exocytosis and Endocytosis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Dong Liu and Wesley Maddox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determine if there is evidence of a core structure</a:t>
            </a:r>
          </a:p>
          <a:p>
            <a:r>
              <a:rPr lang="en-US" b="1" dirty="0" smtClean="0"/>
              <a:t>Then determine what the core proteins actually are</a:t>
            </a:r>
          </a:p>
          <a:p>
            <a:pPr lvl="1"/>
            <a:r>
              <a:rPr lang="en-US" i="1" dirty="0" smtClean="0"/>
              <a:t>First Principal Components</a:t>
            </a:r>
          </a:p>
          <a:p>
            <a:pPr lvl="1"/>
            <a:r>
              <a:rPr lang="en-US" dirty="0" smtClean="0"/>
              <a:t>Core/Periphery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Determination of “Core” Network Proteins:</a:t>
            </a:r>
            <a:br>
              <a:rPr lang="en-US" dirty="0" smtClean="0"/>
            </a:br>
            <a:r>
              <a:rPr lang="en-US" dirty="0" smtClean="0"/>
              <a:t>First Principal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Principal Component: weighed measure that averages together 8 separate measures that describe a network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Includes:</a:t>
            </a:r>
          </a:p>
          <a:p>
            <a:pPr lvl="1"/>
            <a:r>
              <a:rPr lang="en-US" dirty="0" smtClean="0"/>
              <a:t>Degree</a:t>
            </a:r>
          </a:p>
          <a:p>
            <a:pPr lvl="1"/>
            <a:r>
              <a:rPr lang="en-US" dirty="0" err="1" smtClean="0"/>
              <a:t>Betweenness</a:t>
            </a:r>
            <a:endParaRPr lang="en-US" dirty="0" smtClean="0"/>
          </a:p>
          <a:p>
            <a:pPr lvl="1"/>
            <a:r>
              <a:rPr lang="en-US" dirty="0" smtClean="0"/>
              <a:t>Closeness</a:t>
            </a:r>
          </a:p>
          <a:p>
            <a:pPr lvl="1"/>
            <a:r>
              <a:rPr lang="en-US" dirty="0" smtClean="0"/>
              <a:t>Clustering coefficient</a:t>
            </a:r>
          </a:p>
          <a:p>
            <a:pPr lvl="1"/>
            <a:r>
              <a:rPr lang="en-US" dirty="0" smtClean="0"/>
              <a:t>K-shell decomposition</a:t>
            </a:r>
          </a:p>
          <a:p>
            <a:pPr lvl="1"/>
            <a:r>
              <a:rPr lang="en-US" dirty="0" smtClean="0"/>
              <a:t>Eigenvector centrality</a:t>
            </a:r>
          </a:p>
          <a:p>
            <a:pPr lvl="1"/>
            <a:r>
              <a:rPr lang="en-US" dirty="0" smtClean="0"/>
              <a:t>Semi-local centrality</a:t>
            </a:r>
          </a:p>
          <a:p>
            <a:pPr lvl="1"/>
            <a:r>
              <a:rPr lang="en-US" dirty="0" smtClean="0"/>
              <a:t>Network motif centrality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2798640"/>
            <a:ext cx="1971675" cy="7715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determine if there is evidence of a core structure</a:t>
            </a:r>
          </a:p>
          <a:p>
            <a:r>
              <a:rPr lang="en-US" b="1" dirty="0" smtClean="0"/>
              <a:t>Then determine what the core proteins actually are</a:t>
            </a:r>
          </a:p>
          <a:p>
            <a:pPr lvl="1"/>
            <a:r>
              <a:rPr lang="en-US" dirty="0" smtClean="0"/>
              <a:t>First Principal Components</a:t>
            </a:r>
          </a:p>
          <a:p>
            <a:pPr lvl="1"/>
            <a:r>
              <a:rPr lang="en-US" i="1" dirty="0" smtClean="0"/>
              <a:t>Core/Periphery 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767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Determination of “Core” Network Proteins:</a:t>
            </a:r>
            <a:br>
              <a:rPr lang="en-US" dirty="0" smtClean="0"/>
            </a:br>
            <a:r>
              <a:rPr lang="en-US" dirty="0" smtClean="0"/>
              <a:t>Core/Periphery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Determine the probability of being in an optimized “core”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𝐶𝑆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dirty="0" smtClean="0"/>
                  <a:t>The core score is just a side result of this optimization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smtClean="0"/>
                  <a:t>measure of fuzziness of the core boundary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size of the core</a:t>
                </a:r>
              </a:p>
              <a:p>
                <a:r>
                  <a:rPr lang="en-US" dirty="0" smtClean="0"/>
                  <a:t>Utilize a random sampling procedure based on results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in order to maximize core quality</a:t>
                </a:r>
              </a:p>
              <a:p>
                <a:r>
                  <a:rPr lang="en-US" dirty="0" smtClean="0"/>
                  <a:t>Optimize using simulated annealing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48600" y="3739662"/>
                <a:ext cx="4126523" cy="1082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𝜋𝛼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739662"/>
                <a:ext cx="4126523" cy="10826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36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728" y="526211"/>
            <a:ext cx="121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Result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38" y="345816"/>
            <a:ext cx="6961517" cy="3497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8385" y="3843587"/>
            <a:ext cx="517763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 five FPC scores proteins: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TNK2: </a:t>
            </a:r>
            <a:r>
              <a:rPr lang="en-US" sz="2800" dirty="0"/>
              <a:t>activation of </a:t>
            </a:r>
            <a:r>
              <a:rPr lang="en-US" sz="2800" dirty="0" smtClean="0"/>
              <a:t>CDC42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CDC42:GTPase </a:t>
            </a:r>
            <a:r>
              <a:rPr lang="en-US" sz="2800" dirty="0"/>
              <a:t>of the Rho </a:t>
            </a:r>
            <a:r>
              <a:rPr lang="en-US" sz="2800" dirty="0" smtClean="0"/>
              <a:t>family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SRC: </a:t>
            </a:r>
            <a:r>
              <a:rPr lang="en-US" sz="2800" dirty="0"/>
              <a:t>cell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GRB2: </a:t>
            </a:r>
            <a:r>
              <a:rPr lang="en-US" sz="2800" dirty="0"/>
              <a:t>EGF </a:t>
            </a:r>
            <a:r>
              <a:rPr lang="en-US" sz="2800" dirty="0" smtClean="0"/>
              <a:t>receptor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EGFR: </a:t>
            </a:r>
            <a:r>
              <a:rPr lang="en-US" sz="2800" dirty="0"/>
              <a:t>EGF receptor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7585" y="4197529"/>
            <a:ext cx="57427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dirty="0" smtClean="0"/>
              <a:t>our </a:t>
            </a:r>
            <a:r>
              <a:rPr lang="en-US" sz="2800" dirty="0"/>
              <a:t>subtyped </a:t>
            </a:r>
            <a:r>
              <a:rPr lang="en-US" sz="2800" dirty="0" smtClean="0"/>
              <a:t>category: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clathrin</a:t>
            </a:r>
            <a:r>
              <a:rPr lang="en-US" sz="2800" dirty="0" smtClean="0"/>
              <a:t>-mediated endocytosis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non-</a:t>
            </a:r>
            <a:r>
              <a:rPr lang="en-US" sz="2800" dirty="0" err="1" smtClean="0"/>
              <a:t>clathrin</a:t>
            </a:r>
            <a:r>
              <a:rPr lang="en-US" sz="2800" dirty="0" smtClean="0"/>
              <a:t>-mediated endocytosis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Macropinocytosis</a:t>
            </a:r>
            <a:r>
              <a:rPr lang="en-US" sz="2800" dirty="0" smtClean="0"/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Phagocytosis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1571481"/>
            <a:ext cx="191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Endocytosis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8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728" y="526211"/>
            <a:ext cx="121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Result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875" y="262586"/>
            <a:ext cx="7024777" cy="35295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7585" y="1571481"/>
            <a:ext cx="1680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Exocytosis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7585" y="3903345"/>
            <a:ext cx="541039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 five FPC scores proteins:</a:t>
            </a:r>
          </a:p>
          <a:p>
            <a:r>
              <a:rPr lang="en-US" sz="2800" dirty="0" smtClean="0"/>
              <a:t>RPH3AL</a:t>
            </a:r>
            <a:r>
              <a:rPr lang="en-US" sz="2800" dirty="0"/>
              <a:t>: </a:t>
            </a:r>
            <a:r>
              <a:rPr lang="en-US" sz="2800" dirty="0" err="1"/>
              <a:t>Rab</a:t>
            </a:r>
            <a:r>
              <a:rPr lang="en-US" sz="2800" dirty="0"/>
              <a:t> </a:t>
            </a:r>
            <a:r>
              <a:rPr lang="en-US" sz="2800" dirty="0" err="1"/>
              <a:t>GTPase</a:t>
            </a:r>
            <a:r>
              <a:rPr lang="en-US" sz="2800" dirty="0"/>
              <a:t> effector</a:t>
            </a:r>
          </a:p>
          <a:p>
            <a:r>
              <a:rPr lang="en-US" sz="2800" dirty="0"/>
              <a:t>STXBP1: </a:t>
            </a:r>
            <a:r>
              <a:rPr lang="en-US" sz="2800" dirty="0" err="1"/>
              <a:t>Syntaxin</a:t>
            </a:r>
            <a:r>
              <a:rPr lang="en-US" sz="2800" dirty="0"/>
              <a:t>-binding protein 1</a:t>
            </a:r>
          </a:p>
          <a:p>
            <a:r>
              <a:rPr lang="en-US" sz="2800" dirty="0"/>
              <a:t>STX1A: vesicle fusion process</a:t>
            </a:r>
          </a:p>
          <a:p>
            <a:r>
              <a:rPr lang="en-US" sz="2800" dirty="0"/>
              <a:t>SYTL4: </a:t>
            </a:r>
            <a:r>
              <a:rPr lang="en-US" sz="2800" dirty="0" err="1"/>
              <a:t>Synaptotagmin</a:t>
            </a:r>
            <a:r>
              <a:rPr lang="en-US" sz="2800" dirty="0"/>
              <a:t>-like protein 4</a:t>
            </a:r>
          </a:p>
          <a:p>
            <a:r>
              <a:rPr lang="en-US" sz="2800" dirty="0" smtClean="0"/>
              <a:t>RAB27B: </a:t>
            </a:r>
            <a:r>
              <a:rPr lang="en-US" sz="2800" dirty="0"/>
              <a:t>vesicle fusion process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6513" y="4642008"/>
            <a:ext cx="5734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Conclusion</a:t>
            </a:r>
            <a:r>
              <a:rPr lang="en-US" dirty="0" smtClean="0"/>
              <a:t>: all the core proteins belong to SNARE complex,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hich means SNARE complex is very important</a:t>
            </a:r>
          </a:p>
          <a:p>
            <a:endParaRPr lang="en-US" dirty="0"/>
          </a:p>
          <a:p>
            <a:r>
              <a:rPr lang="en-US" dirty="0" smtClean="0"/>
              <a:t>SNARE complex fuse the vesicle into the membrane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1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728" y="526211"/>
            <a:ext cx="121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Result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361" y="0"/>
            <a:ext cx="7309449" cy="3672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7585" y="1571481"/>
            <a:ext cx="3883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Endocytosis or exocytosis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585" y="3672587"/>
            <a:ext cx="4862998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 five FPC scores proteins: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COPS5</a:t>
            </a:r>
            <a:r>
              <a:rPr lang="en-US" sz="2800" b="1" dirty="0"/>
              <a:t>: regulator of E3 ligase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LYN</a:t>
            </a:r>
            <a:r>
              <a:rPr lang="en-US" sz="2800" dirty="0" smtClean="0"/>
              <a:t>: association </a:t>
            </a:r>
            <a:r>
              <a:rPr lang="en-US" sz="2800" dirty="0"/>
              <a:t>with receptor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SRC: cell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GRB2: </a:t>
            </a:r>
            <a:r>
              <a:rPr lang="en-US" sz="2800" dirty="0"/>
              <a:t>EGF </a:t>
            </a:r>
            <a:r>
              <a:rPr lang="en-US" sz="2800" dirty="0" smtClean="0"/>
              <a:t>receptor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EGFR: </a:t>
            </a:r>
            <a:r>
              <a:rPr lang="en-US" sz="2800" dirty="0"/>
              <a:t>EGF receptor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1019" y="4917057"/>
            <a:ext cx="5417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Conclusion</a:t>
            </a:r>
            <a:r>
              <a:rPr lang="en-US" dirty="0" smtClean="0"/>
              <a:t>: when we have the full sight of the network,</a:t>
            </a:r>
          </a:p>
          <a:p>
            <a:r>
              <a:rPr lang="en-US" dirty="0" smtClean="0"/>
              <a:t>we find new core proteins for the regulation of the </a:t>
            </a:r>
          </a:p>
          <a:p>
            <a:r>
              <a:rPr lang="en-US" dirty="0"/>
              <a:t>e</a:t>
            </a:r>
            <a:r>
              <a:rPr lang="en-US" dirty="0" smtClean="0"/>
              <a:t>xocytosis and endocytosis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8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728" y="526211"/>
            <a:ext cx="121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Result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27" y="98682"/>
            <a:ext cx="7464725" cy="37506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728" y="3925019"/>
            <a:ext cx="620804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five FPC scores proteins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ALB: </a:t>
            </a:r>
            <a:r>
              <a:rPr lang="en-US" sz="2800" dirty="0"/>
              <a:t> binding </a:t>
            </a:r>
            <a:r>
              <a:rPr lang="en-US" sz="2800" dirty="0" smtClean="0"/>
              <a:t>to water</a:t>
            </a:r>
            <a:r>
              <a:rPr lang="en-US" sz="2800" dirty="0"/>
              <a:t>, Ca(2+), Na(+), K(+)</a:t>
            </a:r>
          </a:p>
          <a:p>
            <a:r>
              <a:rPr lang="en-US" sz="2800" dirty="0" smtClean="0"/>
              <a:t>CLTC: </a:t>
            </a:r>
            <a:r>
              <a:rPr lang="en-US" sz="2800" dirty="0" err="1"/>
              <a:t>Clathrin</a:t>
            </a:r>
            <a:r>
              <a:rPr lang="en-US" sz="2800" dirty="0"/>
              <a:t> heavy </a:t>
            </a:r>
            <a:r>
              <a:rPr lang="en-US" sz="2800" dirty="0" smtClean="0"/>
              <a:t>chain 1</a:t>
            </a:r>
            <a:endParaRPr lang="en-US" sz="2800" dirty="0"/>
          </a:p>
          <a:p>
            <a:r>
              <a:rPr lang="en-US" sz="2800" dirty="0"/>
              <a:t>ARRB1: </a:t>
            </a:r>
            <a:r>
              <a:rPr lang="en-US" sz="2800" dirty="0" err="1" smtClean="0"/>
              <a:t>Arrestin</a:t>
            </a:r>
            <a:r>
              <a:rPr lang="en-US" sz="2800" dirty="0" smtClean="0"/>
              <a:t> </a:t>
            </a:r>
            <a:r>
              <a:rPr lang="en-US" sz="2800" dirty="0"/>
              <a:t>beta 1</a:t>
            </a:r>
          </a:p>
          <a:p>
            <a:r>
              <a:rPr lang="en-US" sz="2800" dirty="0" smtClean="0"/>
              <a:t>YWHAQ</a:t>
            </a:r>
            <a:r>
              <a:rPr lang="en-US" sz="2800" dirty="0"/>
              <a:t>: mediate signal transduction</a:t>
            </a:r>
          </a:p>
          <a:p>
            <a:r>
              <a:rPr lang="en-US" sz="2800" dirty="0"/>
              <a:t>UBC: ubiquitin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9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validation procedure is to:</a:t>
            </a:r>
          </a:p>
          <a:p>
            <a:pPr lvl="1"/>
            <a:r>
              <a:rPr lang="en-US" dirty="0" smtClean="0"/>
              <a:t>For each node in the network</a:t>
            </a:r>
          </a:p>
          <a:p>
            <a:pPr lvl="2"/>
            <a:r>
              <a:rPr lang="en-US" dirty="0" smtClean="0"/>
              <a:t>Remove that node, perform the same analysis (FPC or core/periphery)</a:t>
            </a:r>
          </a:p>
          <a:p>
            <a:pPr lvl="1"/>
            <a:r>
              <a:rPr lang="en-US" dirty="0" smtClean="0"/>
              <a:t>Combine the results from removing every node one at a time</a:t>
            </a:r>
            <a:endParaRPr lang="en-US" dirty="0"/>
          </a:p>
          <a:p>
            <a:pPr lvl="1"/>
            <a:r>
              <a:rPr lang="en-US" dirty="0" smtClean="0"/>
              <a:t>Performed for each analysis type on each network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176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Primary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6" y="1571625"/>
            <a:ext cx="5918584" cy="2777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969" y="4349262"/>
            <a:ext cx="4044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Endocytosis validation FPC score plotted against original FPC score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13" y="1483335"/>
            <a:ext cx="5866771" cy="28659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1477" y="4349262"/>
            <a:ext cx="5473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PPI Network validation FPC score plotted against original FPC score</a:t>
            </a:r>
          </a:p>
        </p:txBody>
      </p:sp>
    </p:spTree>
    <p:extLst>
      <p:ext uri="{BB962C8B-B14F-4D97-AF65-F5344CB8AC3E}">
        <p14:creationId xmlns:p14="http://schemas.microsoft.com/office/powerpoint/2010/main" val="276395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04" y="664234"/>
            <a:ext cx="94741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Exocytosis:  cell directs the contents of secretory vesicles out of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cell membrane and into the extracellular space.</a:t>
            </a:r>
          </a:p>
        </p:txBody>
      </p:sp>
      <p:pic>
        <p:nvPicPr>
          <p:cNvPr id="3074" name="Picture 2" descr="http://legacy.hopkinsville.kctcs.edu/instructors/Jason-Arnold/VLI/Module%202/m2cellfunctionandenergetics/f5-15a_bulk_transport-__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46" y="1820247"/>
            <a:ext cx="8723380" cy="503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840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Primary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5" y="1690687"/>
            <a:ext cx="5735536" cy="4041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923" y="5732585"/>
            <a:ext cx="5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Exocytosis Core Periphery Score Validation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690687"/>
            <a:ext cx="6181724" cy="4041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0462" y="5732585"/>
            <a:ext cx="579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Endocytosis Core Periphery Score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89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looking at the results, we noticed that Gene Ontology was missing some proteins implicated in both exocytosis and endocytosis</a:t>
            </a:r>
          </a:p>
          <a:p>
            <a:r>
              <a:rPr lang="en-US" dirty="0" smtClean="0"/>
              <a:t>Utilized all proteins utilized in the vesicle transport methods as a secondary validation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5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04" y="664234"/>
            <a:ext cx="3447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Exocytosis: complicate</a:t>
            </a:r>
            <a:endParaRPr lang="en-US" sz="2800" dirty="0"/>
          </a:p>
        </p:txBody>
      </p:sp>
      <p:pic>
        <p:nvPicPr>
          <p:cNvPr id="4" name="Picture 2" descr="http://www.nature.com/nature/journal/v490/n7419/images/nature11320-f1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17" y="1268314"/>
            <a:ext cx="7358034" cy="519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09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04" y="664234"/>
            <a:ext cx="4154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Exocytosis: very complicate</a:t>
            </a:r>
            <a:endParaRPr lang="en-US" sz="2800" dirty="0"/>
          </a:p>
        </p:txBody>
      </p:sp>
      <p:pic>
        <p:nvPicPr>
          <p:cNvPr id="5" name="Picture 2" descr="http://www.tokresource.org/tok_classes/biobiobio/biomenu/membranes/image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72" y="1363752"/>
            <a:ext cx="6935338" cy="503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72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04" y="664234"/>
            <a:ext cx="3125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project purpose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25285" y="1595885"/>
            <a:ext cx="799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Find the core proteins connect the exocytosis and endocytosis.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1104" y="3303917"/>
            <a:ext cx="883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Set up Exocytosis and Endocytosis PPI database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21104" y="4651067"/>
            <a:ext cx="4789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Computer a</a:t>
            </a:r>
            <a:r>
              <a:rPr lang="en-US" sz="2800" dirty="0" smtClean="0"/>
              <a:t>nalyze the database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93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determine if there is evidence of a core structure</a:t>
            </a:r>
          </a:p>
          <a:p>
            <a:r>
              <a:rPr lang="en-US" dirty="0" smtClean="0"/>
              <a:t>Then determine what the core proteins actually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First determine if there is evidence of a core structure</a:t>
            </a:r>
          </a:p>
          <a:p>
            <a:r>
              <a:rPr lang="en-US" dirty="0" smtClean="0"/>
              <a:t>Then determine what the core proteins actually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Rich-Club Coefficient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Using this coefficient</a:t>
                </a:r>
              </a:p>
              <a:p>
                <a:pPr lvl="1"/>
                <a:r>
                  <a:rPr lang="en-US" dirty="0" smtClean="0"/>
                  <a:t>Requires normalization against all other random networks with the same degree distribution</a:t>
                </a:r>
              </a:p>
              <a:p>
                <a:pPr lvl="1"/>
                <a:r>
                  <a:rPr lang="en-US" dirty="0" smtClean="0"/>
                  <a:t>Can normalize by generating 1000 random graphs using the edge-switching algorithm &amp; calculating the rich-club coefficient for these graphs</a:t>
                </a:r>
              </a:p>
              <a:p>
                <a:pPr lvl="1"/>
                <a:r>
                  <a:rPr lang="en-US" dirty="0" smtClean="0"/>
                  <a:t>Average the rich-club coefficients together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This ratio shows the existence of a rich-club for the level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Need to statistically verify this through either bootstrapping or null hypothesis testing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318" y="1027906"/>
            <a:ext cx="2714625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931" y="4187702"/>
            <a:ext cx="2124075" cy="4286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determine if there is evidence of a core structure</a:t>
            </a:r>
          </a:p>
          <a:p>
            <a:r>
              <a:rPr lang="en-US" b="1" dirty="0" smtClean="0"/>
              <a:t>Then determine what the core proteins actually are</a:t>
            </a:r>
          </a:p>
          <a:p>
            <a:pPr lvl="1"/>
            <a:r>
              <a:rPr lang="en-US" dirty="0" smtClean="0"/>
              <a:t>First Principal Components</a:t>
            </a:r>
          </a:p>
          <a:p>
            <a:pPr lvl="1"/>
            <a:r>
              <a:rPr lang="en-US" dirty="0" smtClean="0"/>
              <a:t>Core/Periphery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552</Words>
  <Application>Microsoft Office PowerPoint</Application>
  <PresentationFormat>Widescreen</PresentationFormat>
  <Paragraphs>122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Cambria Math</vt:lpstr>
      <vt:lpstr>Office Theme</vt:lpstr>
      <vt:lpstr>Core Proteins in Exocytosis and Endocytosis</vt:lpstr>
      <vt:lpstr>PowerPoint Presentation</vt:lpstr>
      <vt:lpstr>PowerPoint Presentation</vt:lpstr>
      <vt:lpstr>PowerPoint Presentation</vt:lpstr>
      <vt:lpstr>PowerPoint Presentation</vt:lpstr>
      <vt:lpstr>Methods</vt:lpstr>
      <vt:lpstr>Methods</vt:lpstr>
      <vt:lpstr>Rich-Club Coefficient</vt:lpstr>
      <vt:lpstr>Methods</vt:lpstr>
      <vt:lpstr>Methods</vt:lpstr>
      <vt:lpstr>Determination of “Core” Network Proteins: First Principal Components</vt:lpstr>
      <vt:lpstr>Methods</vt:lpstr>
      <vt:lpstr>Determination of “Core” Network Proteins: Core/Periphery Analysis</vt:lpstr>
      <vt:lpstr>PowerPoint Presentation</vt:lpstr>
      <vt:lpstr>PowerPoint Presentation</vt:lpstr>
      <vt:lpstr>PowerPoint Presentation</vt:lpstr>
      <vt:lpstr>PowerPoint Presentation</vt:lpstr>
      <vt:lpstr>Primary Validation</vt:lpstr>
      <vt:lpstr>Results of Primary Validation</vt:lpstr>
      <vt:lpstr>Results of Primary Validation</vt:lpstr>
      <vt:lpstr>Secondary Validation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Proteins in Exocytosis and Endocytosis</dc:title>
  <dc:creator>Wesley Maddox</dc:creator>
  <cp:lastModifiedBy>Wesley Maddox</cp:lastModifiedBy>
  <cp:revision>5</cp:revision>
  <dcterms:created xsi:type="dcterms:W3CDTF">2015-05-06T00:24:43Z</dcterms:created>
  <dcterms:modified xsi:type="dcterms:W3CDTF">2015-05-06T01:01:42Z</dcterms:modified>
</cp:coreProperties>
</file>