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0" r:id="rId8"/>
    <p:sldId id="266" r:id="rId9"/>
    <p:sldId id="267" r:id="rId10"/>
    <p:sldId id="268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BDFB-A142-4F54-8243-C01990DCE91E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242F-D312-4EC8-A154-CB59CF41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Proteins in Exocytosis and Endocytosis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 Liu and Wesley Maddox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9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validation procedure is to:</a:t>
            </a:r>
          </a:p>
          <a:p>
            <a:pPr lvl="1"/>
            <a:r>
              <a:rPr lang="en-US" dirty="0" smtClean="0"/>
              <a:t>For each node in the network</a:t>
            </a:r>
          </a:p>
          <a:p>
            <a:pPr lvl="2"/>
            <a:r>
              <a:rPr lang="en-US" dirty="0" smtClean="0"/>
              <a:t>Remove that node, perform the same analysis (FPC or core/periphery)</a:t>
            </a:r>
          </a:p>
          <a:p>
            <a:pPr lvl="1"/>
            <a:r>
              <a:rPr lang="en-US" dirty="0" smtClean="0"/>
              <a:t>Combine the results from removing every node one at a time</a:t>
            </a:r>
            <a:endParaRPr lang="en-US" dirty="0"/>
          </a:p>
          <a:p>
            <a:pPr lvl="1"/>
            <a:r>
              <a:rPr lang="en-US" dirty="0" smtClean="0"/>
              <a:t>Performed for each analysis type on each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17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Primary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6" y="1571625"/>
            <a:ext cx="5918584" cy="2777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969" y="4349262"/>
            <a:ext cx="404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Endocytosis validation FPC score plotted against original FPC score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813" y="1483335"/>
            <a:ext cx="5866771" cy="2865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1477" y="4349262"/>
            <a:ext cx="547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PPI Network validation FPC score plotted against original FPC score</a:t>
            </a:r>
          </a:p>
        </p:txBody>
      </p:sp>
    </p:spTree>
    <p:extLst>
      <p:ext uri="{BB962C8B-B14F-4D97-AF65-F5344CB8AC3E}">
        <p14:creationId xmlns:p14="http://schemas.microsoft.com/office/powerpoint/2010/main" val="276395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Primary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" y="1690687"/>
            <a:ext cx="5735536" cy="4041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923" y="5732585"/>
            <a:ext cx="566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Exocytosis Core Periphery Score Validation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690687"/>
            <a:ext cx="6181724" cy="40418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0462" y="5732585"/>
            <a:ext cx="5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Endocytosis Core Periphery Score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looking at the results, we noticed that Gene Ontology was missing some proteins implicated in both exocytosis and endocytosis</a:t>
            </a:r>
          </a:p>
          <a:p>
            <a:r>
              <a:rPr lang="en-US" dirty="0" smtClean="0"/>
              <a:t>Utilized all proteins utilized in the vesicle transport methods as a secondary validation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5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dirty="0" smtClean="0"/>
              <a:t>Then determine what the core proteins actually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determine if there is evidence of a core structure</a:t>
            </a:r>
          </a:p>
          <a:p>
            <a:r>
              <a:rPr lang="en-US" dirty="0" smtClean="0"/>
              <a:t>Then determine what the core proteins actually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Rich-Club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Using this coefficient</a:t>
                </a:r>
              </a:p>
              <a:p>
                <a:pPr lvl="1"/>
                <a:r>
                  <a:rPr lang="en-US" dirty="0" smtClean="0"/>
                  <a:t>Requires normalization against all other random networks with the same degree distribution</a:t>
                </a:r>
              </a:p>
              <a:p>
                <a:pPr lvl="1"/>
                <a:r>
                  <a:rPr lang="en-US" dirty="0" smtClean="0"/>
                  <a:t>Can normalize by generating 1000 random graphs using the edge-switching algorithm &amp; calculating the rich-club coefficient for these graphs</a:t>
                </a:r>
              </a:p>
              <a:p>
                <a:pPr lvl="1"/>
                <a:r>
                  <a:rPr lang="en-US" dirty="0" smtClean="0"/>
                  <a:t>Average the rich-club coefficients together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This ratio shows the existence of a rich-club for the level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 to statistically verify this through either bootstrapping or null hypothesis testing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18" y="1027906"/>
            <a:ext cx="27146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931" y="4187702"/>
            <a:ext cx="2124075" cy="4286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b="1" dirty="0" smtClean="0"/>
              <a:t>Then determine what the core proteins actually are</a:t>
            </a:r>
          </a:p>
          <a:p>
            <a:pPr lvl="1"/>
            <a:r>
              <a:rPr lang="en-US" dirty="0" smtClean="0"/>
              <a:t>First Principal Components</a:t>
            </a:r>
          </a:p>
          <a:p>
            <a:pPr lvl="1"/>
            <a:r>
              <a:rPr lang="en-US" dirty="0" smtClean="0"/>
              <a:t>Core/Periphery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b="1" dirty="0" smtClean="0"/>
              <a:t>Then determine what the core proteins actually are</a:t>
            </a:r>
          </a:p>
          <a:p>
            <a:pPr lvl="1"/>
            <a:r>
              <a:rPr lang="en-US" i="1" dirty="0" smtClean="0"/>
              <a:t>First Principal Components</a:t>
            </a:r>
          </a:p>
          <a:p>
            <a:pPr lvl="1"/>
            <a:r>
              <a:rPr lang="en-US" dirty="0" smtClean="0"/>
              <a:t>Core/Periphery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</a:t>
            </a:r>
            <a:r>
              <a:rPr lang="en-US" dirty="0" smtClean="0"/>
              <a:t>Proteins:</a:t>
            </a:r>
            <a:br>
              <a:rPr lang="en-US" dirty="0" smtClean="0"/>
            </a:br>
            <a:r>
              <a:rPr lang="en-US" dirty="0" smtClean="0"/>
              <a:t>First Principal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Principal Component: weighed measure that averages together 8 separate measures that describe a network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Includes:</a:t>
            </a:r>
          </a:p>
          <a:p>
            <a:pPr lvl="1"/>
            <a:r>
              <a:rPr lang="en-US" dirty="0" smtClean="0"/>
              <a:t>Degree</a:t>
            </a:r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Closeness</a:t>
            </a:r>
          </a:p>
          <a:p>
            <a:pPr lvl="1"/>
            <a:r>
              <a:rPr lang="en-US" dirty="0" smtClean="0"/>
              <a:t>Clustering coefficient</a:t>
            </a:r>
          </a:p>
          <a:p>
            <a:pPr lvl="1"/>
            <a:r>
              <a:rPr lang="en-US" dirty="0" smtClean="0"/>
              <a:t>K-shell decomposition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</a:p>
          <a:p>
            <a:pPr lvl="1"/>
            <a:r>
              <a:rPr lang="en-US" dirty="0" smtClean="0"/>
              <a:t>Semi-local centrality</a:t>
            </a:r>
          </a:p>
          <a:p>
            <a:pPr lvl="1"/>
            <a:r>
              <a:rPr lang="en-US" dirty="0" smtClean="0"/>
              <a:t>Network motif centrality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2798640"/>
            <a:ext cx="1971675" cy="7715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14DD-48B2-4BE3-857C-378DF1000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determine if there is evidence of a core structure</a:t>
            </a:r>
          </a:p>
          <a:p>
            <a:r>
              <a:rPr lang="en-US" b="1" dirty="0" smtClean="0"/>
              <a:t>Then determine what the core proteins actually are</a:t>
            </a:r>
          </a:p>
          <a:p>
            <a:pPr lvl="1"/>
            <a:r>
              <a:rPr lang="en-US" dirty="0" smtClean="0"/>
              <a:t>First Principal Components</a:t>
            </a:r>
          </a:p>
          <a:p>
            <a:pPr lvl="1"/>
            <a:r>
              <a:rPr lang="en-US" i="1" dirty="0" smtClean="0"/>
              <a:t>Core/Periphery Analysis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767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“Core” Network Proteins:</a:t>
            </a:r>
            <a:br>
              <a:rPr lang="en-US" dirty="0" smtClean="0"/>
            </a:br>
            <a:r>
              <a:rPr lang="en-US" dirty="0" smtClean="0"/>
              <a:t>Core/Periphery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Determine the probability of being in an optimized “core”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𝐶𝑆</m:t>
                      </m:r>
                      <m:d>
                        <m:dPr>
                          <m:ctrlPr>
                            <a:rPr lang="en-US" sz="2000" i="1"/>
                          </m:ctrlPr>
                        </m:dPr>
                        <m:e>
                          <m:r>
                            <a:rPr lang="en-US" sz="2000" i="1"/>
                            <m:t>𝑖</m:t>
                          </m:r>
                        </m:e>
                      </m:d>
                      <m:r>
                        <a:rPr lang="en-US" sz="2000" i="1"/>
                        <m:t>=</m:t>
                      </m:r>
                      <m:r>
                        <a:rPr lang="en-US" sz="2000" i="1"/>
                        <m:t>𝑍</m:t>
                      </m:r>
                      <m:r>
                        <a:rPr lang="en-US" sz="2000" i="1"/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/>
                          </m:ctrlPr>
                        </m:naryPr>
                        <m:sub>
                          <m:r>
                            <a:rPr lang="en-US" sz="2000" i="1"/>
                            <m:t>𝛼</m:t>
                          </m:r>
                          <m:r>
                            <a:rPr lang="en-US" sz="2000" i="1"/>
                            <m:t>,</m:t>
                          </m:r>
                          <m:r>
                            <a:rPr lang="en-US" sz="2000" i="1"/>
                            <m:t>𝛽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/>
                              </m:ctrlPr>
                            </m:sSubSupPr>
                            <m:e>
                              <m:r>
                                <a:rPr lang="en-US" sz="2000" i="1"/>
                                <m:t>(</m:t>
                              </m:r>
                              <m:r>
                                <a:rPr lang="en-US" sz="2000" i="1"/>
                                <m:t>𝛿</m:t>
                              </m:r>
                            </m:e>
                            <m:sub>
                              <m:r>
                                <a:rPr lang="en-US" sz="2000" i="1"/>
                                <m:t>𝑖</m:t>
                              </m:r>
                            </m:sub>
                            <m:sup>
                              <m:r>
                                <a:rPr lang="en-US" sz="2000" i="1"/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/>
                              </m:ctrlPr>
                            </m:dPr>
                            <m:e>
                              <m:r>
                                <a:rPr lang="en-US" sz="2000" i="1"/>
                                <m:t>𝛼</m:t>
                              </m:r>
                              <m:r>
                                <a:rPr lang="en-US" sz="2000" i="1"/>
                                <m:t>, </m:t>
                              </m:r>
                              <m:r>
                                <a:rPr lang="en-US" sz="2000" i="1"/>
                                <m:t>𝛽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/>
                              </m:ctrlPr>
                            </m:naryPr>
                            <m:sub>
                              <m:r>
                                <a:rPr lang="en-US" sz="2000" i="1"/>
                                <m:t>𝑗</m:t>
                              </m:r>
                              <m:r>
                                <a:rPr lang="en-US" sz="2000" i="1"/>
                                <m:t>∈</m:t>
                              </m:r>
                              <m:r>
                                <a:rPr lang="en-US" sz="2000" i="1"/>
                                <m:t>𝑁</m:t>
                              </m:r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000" i="1"/>
                                  </m:ctrlPr>
                                </m:sSubSupPr>
                                <m:e>
                                  <m:r>
                                    <a:rPr lang="en-US" sz="2000" i="1"/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i="1"/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/>
                                  </m:ctrlPr>
                                </m:dPr>
                                <m:e>
                                  <m:r>
                                    <a:rPr lang="en-US" sz="2000" i="1"/>
                                    <m:t>𝛼</m:t>
                                  </m:r>
                                  <m:r>
                                    <a:rPr lang="en-US" sz="2000" i="1"/>
                                    <m:t>,</m:t>
                                  </m:r>
                                  <m:r>
                                    <a:rPr lang="en-US" sz="2000" i="1"/>
                                    <m:t>𝛽</m:t>
                                  </m:r>
                                </m:e>
                              </m:d>
                            </m:e>
                          </m:nary>
                          <m:r>
                            <a:rPr lang="en-US" sz="20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r>
                  <a:rPr lang="en-US" dirty="0" smtClean="0"/>
                  <a:t>The core score is just a side result of this optimization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/>
                  <a:t>measure of fuzziness of the core boundary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size of the core</a:t>
                </a:r>
              </a:p>
              <a:p>
                <a:r>
                  <a:rPr lang="en-US" dirty="0" smtClean="0"/>
                  <a:t>Utilize a random sampling procedure based on results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in order to maximize core quality</a:t>
                </a:r>
              </a:p>
              <a:p>
                <a:r>
                  <a:rPr lang="en-US" dirty="0" smtClean="0"/>
                  <a:t>Optimize using simulated annealing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848600" y="3739662"/>
                <a:ext cx="4126523" cy="108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𝛿</m:t>
                          </m:r>
                        </m:e>
                        <m:sub>
                          <m:r>
                            <a:rPr lang="en-US" i="1"/>
                            <m:t>𝑖</m:t>
                          </m:r>
                        </m:sub>
                        <m:sup>
                          <m:r>
                            <a:rPr lang="en-US" i="1"/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𝛼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𝛽</m:t>
                          </m:r>
                        </m:e>
                      </m:d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1+</m:t>
                          </m:r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/>
                                      </m:ctrlPr>
                                    </m:dPr>
                                    <m:e>
                                      <m:r>
                                        <a:rPr lang="en-US" i="1"/>
                                        <m:t>𝑖</m:t>
                                      </m:r>
                                      <m:r>
                                        <a:rPr lang="en-US" i="1"/>
                                        <m:t>−</m:t>
                                      </m:r>
                                      <m:r>
                                        <a:rPr lang="en-US" i="1"/>
                                        <m:t>𝑁</m:t>
                                      </m:r>
                                      <m:r>
                                        <a:rPr lang="en-US" i="1"/>
                                        <m:t>𝛽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/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tan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/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/>
                                                <m:t>𝜋𝛼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/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39662"/>
                <a:ext cx="4126523" cy="10826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36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346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Core Proteins in Exocytosis and Endocytosis</vt:lpstr>
      <vt:lpstr>Methods</vt:lpstr>
      <vt:lpstr>Methods</vt:lpstr>
      <vt:lpstr>Rich-Club Coefficient</vt:lpstr>
      <vt:lpstr>Methods</vt:lpstr>
      <vt:lpstr>Methods</vt:lpstr>
      <vt:lpstr>Determination of “Core” Network Proteins: First Principal Components</vt:lpstr>
      <vt:lpstr>Methods</vt:lpstr>
      <vt:lpstr>Determination of “Core” Network Proteins: Core/Periphery Analysis</vt:lpstr>
      <vt:lpstr>Primary Validation</vt:lpstr>
      <vt:lpstr>Results of Primary Validation</vt:lpstr>
      <vt:lpstr>Results of Primary Validation</vt:lpstr>
      <vt:lpstr>Secondary Validation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Proteins in Exocytosis and Endocytosis</dc:title>
  <dc:creator>Wesley Maddox</dc:creator>
  <cp:lastModifiedBy>Wesley Maddox</cp:lastModifiedBy>
  <cp:revision>4</cp:revision>
  <dcterms:created xsi:type="dcterms:W3CDTF">2015-05-06T00:24:43Z</dcterms:created>
  <dcterms:modified xsi:type="dcterms:W3CDTF">2015-05-06T00:42:33Z</dcterms:modified>
</cp:coreProperties>
</file>