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64" r:id="rId3"/>
    <p:sldId id="258" r:id="rId4"/>
    <p:sldId id="259" r:id="rId5"/>
    <p:sldId id="260" r:id="rId6"/>
    <p:sldId id="261" r:id="rId7"/>
    <p:sldId id="265" r:id="rId8"/>
    <p:sldId id="266" r:id="rId9"/>
    <p:sldId id="268" r:id="rId10"/>
    <p:sldId id="269" r:id="rId11"/>
    <p:sldId id="270" r:id="rId12"/>
    <p:sldId id="280" r:id="rId13"/>
    <p:sldId id="279" r:id="rId14"/>
    <p:sldId id="272" r:id="rId15"/>
    <p:sldId id="278" r:id="rId16"/>
    <p:sldId id="273" r:id="rId17"/>
    <p:sldId id="274" r:id="rId18"/>
    <p:sldId id="276" r:id="rId19"/>
    <p:sldId id="275" r:id="rId20"/>
    <p:sldId id="271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66A01-6487-47B0-BF7A-9EE93B7697C0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EC3DD-A78D-48AB-B44C-B11458B9C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35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2CF9B-B475-45C8-A9A9-FB8EA6EC98AB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9AC7E-79EF-46ED-B253-3F52BC72E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42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9AC7E-79EF-46ED-B253-3F52BC72E5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95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9AC7E-79EF-46ED-B253-3F52BC72E5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49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3C22-8CC6-496A-BE4A-5002E92DFB47}" type="datetime1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14DD-48B2-4BE3-857C-378DF1000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7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C6B1-1EE9-4409-A3AB-D55A8DEE9B73}" type="datetime1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14DD-48B2-4BE3-857C-378DF1000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9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8893A-2530-49DD-8FB8-BAC685C12ECB}" type="datetime1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14DD-48B2-4BE3-857C-378DF1000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5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BFBA-F733-41C1-9727-4B36E6D2DC74}" type="datetime1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14DD-48B2-4BE3-857C-378DF1000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9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25A1-FD13-4532-ABC5-243350BCE161}" type="datetime1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14DD-48B2-4BE3-857C-378DF1000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1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C39C-9C24-4719-9CF5-AD3542FADE6B}" type="datetime1">
              <a:rPr lang="en-US" smtClean="0"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14DD-48B2-4BE3-857C-378DF1000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0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DC55-22E9-459B-9B2E-B67438D3BFAE}" type="datetime1">
              <a:rPr lang="en-US" smtClean="0"/>
              <a:t>3/29/2015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14DD-48B2-4BE3-857C-378DF1000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88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0F42-0BD4-411E-B436-43C427F04177}" type="datetime1">
              <a:rPr lang="en-US" smtClean="0"/>
              <a:t>3/29/2015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14DD-48B2-4BE3-857C-378DF1000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6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781D-7B66-4FE3-9014-B8B30333E271}" type="datetime1">
              <a:rPr lang="en-US" smtClean="0"/>
              <a:t>3/29/2015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14DD-48B2-4BE3-857C-378DF1000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0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C5CF-D4EF-41F1-92FC-3D36B23567FD}" type="datetime1">
              <a:rPr lang="en-US" smtClean="0"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14DD-48B2-4BE3-857C-378DF1000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5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4210-69CA-4320-8EE5-E7699D937C74}" type="datetime1">
              <a:rPr lang="en-US" smtClean="0"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14DD-48B2-4BE3-857C-378DF1000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7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04312-9265-4A06-9CC9-16880AC9A1FD}" type="datetime1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B14DD-48B2-4BE3-857C-378DF1000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31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if there are statistically significant “core” proteins in the endocytosis/exocytosis protein-protein interaction network</a:t>
            </a:r>
          </a:p>
          <a:p>
            <a:r>
              <a:rPr lang="en-US" dirty="0" smtClean="0"/>
              <a:t>Determine </a:t>
            </a:r>
            <a:r>
              <a:rPr lang="en-US" dirty="0"/>
              <a:t>the “core” proteins in the endocytosis/exocytosis PPI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14DD-48B2-4BE3-857C-378DF10003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0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Determination of “Core” Network Proteins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First Principal Component: weighed measure that averages together 8 separate measures that describe a network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Includes:</a:t>
            </a:r>
          </a:p>
          <a:p>
            <a:pPr lvl="1"/>
            <a:r>
              <a:rPr lang="en-US" dirty="0" smtClean="0"/>
              <a:t>Degree</a:t>
            </a:r>
          </a:p>
          <a:p>
            <a:pPr lvl="1"/>
            <a:r>
              <a:rPr lang="en-US" dirty="0" err="1" smtClean="0"/>
              <a:t>Betweenness</a:t>
            </a:r>
            <a:endParaRPr lang="en-US" dirty="0" smtClean="0"/>
          </a:p>
          <a:p>
            <a:pPr lvl="1"/>
            <a:r>
              <a:rPr lang="en-US" dirty="0" smtClean="0"/>
              <a:t>Closeness</a:t>
            </a:r>
          </a:p>
          <a:p>
            <a:pPr lvl="1"/>
            <a:r>
              <a:rPr lang="en-US" dirty="0" smtClean="0"/>
              <a:t>Clustering coefficient</a:t>
            </a:r>
          </a:p>
          <a:p>
            <a:pPr lvl="1"/>
            <a:r>
              <a:rPr lang="en-US" dirty="0" smtClean="0"/>
              <a:t>K-shell</a:t>
            </a:r>
          </a:p>
          <a:p>
            <a:pPr lvl="1"/>
            <a:r>
              <a:rPr lang="en-US" dirty="0" smtClean="0"/>
              <a:t>Eigenvector centrality</a:t>
            </a:r>
          </a:p>
          <a:p>
            <a:pPr lvl="1"/>
            <a:r>
              <a:rPr lang="en-US" dirty="0" smtClean="0"/>
              <a:t>Semi-local centrality</a:t>
            </a:r>
          </a:p>
          <a:p>
            <a:pPr lvl="1"/>
            <a:r>
              <a:rPr lang="en-US" dirty="0" smtClean="0"/>
              <a:t>Number of </a:t>
            </a:r>
            <a:r>
              <a:rPr lang="en-US" dirty="0" err="1" smtClean="0"/>
              <a:t>appearences</a:t>
            </a:r>
            <a:r>
              <a:rPr lang="en-US" dirty="0" smtClean="0"/>
              <a:t> in network motifs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325" y="2798640"/>
            <a:ext cx="1971675" cy="7715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14DD-48B2-4BE3-857C-378DF10003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8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Utilizing First Principal Component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linear algebra: can use the biggest eigenvalue to determine the weights for the FPC sum</a:t>
            </a:r>
          </a:p>
          <a:p>
            <a:r>
              <a:rPr lang="en-US" dirty="0" smtClean="0"/>
              <a:t>Can also use the percentile groups as generated by the FPC score and perform “rich-club” analysis</a:t>
            </a:r>
          </a:p>
          <a:p>
            <a:r>
              <a:rPr lang="en-US" dirty="0" smtClean="0"/>
              <a:t>Will allow us to have a set of “core,” or significant nodes in the PPI dataset via the proteins with the maximum FPC scores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14DD-48B2-4BE3-857C-378DF10003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more complete picture, may want to subdivide the PPI network into spatial sub-networks (</a:t>
            </a:r>
            <a:r>
              <a:rPr lang="en-US" dirty="0" err="1" smtClean="0"/>
              <a:t>ie</a:t>
            </a:r>
            <a:r>
              <a:rPr lang="en-US" dirty="0" smtClean="0"/>
              <a:t> where the protein is located in the cell)</a:t>
            </a:r>
          </a:p>
          <a:p>
            <a:r>
              <a:rPr lang="en-US" dirty="0" smtClean="0"/>
              <a:t>Perform the same analysis (rich-club, FPC) on each sub-network to understand what proteins are dominant at what location</a:t>
            </a:r>
          </a:p>
          <a:p>
            <a:pPr lvl="1"/>
            <a:r>
              <a:rPr lang="en-US" dirty="0" smtClean="0"/>
              <a:t>May be different proteins that are exposed as “structurally dominant” than in the entire network as a whole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14DD-48B2-4BE3-857C-378DF10003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57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Compare results between “bow-tie” analysis and FPC scored nodes via cross-checking the results</a:t>
            </a:r>
          </a:p>
          <a:p>
            <a:r>
              <a:rPr lang="en-US" dirty="0" smtClean="0"/>
              <a:t>Compare nodes found to be “structurally dominant” with their annotations in the literature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14DD-48B2-4BE3-857C-378DF10003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05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Colizza</a:t>
            </a:r>
            <a:r>
              <a:rPr lang="en-US" dirty="0"/>
              <a:t>, V., </a:t>
            </a:r>
            <a:r>
              <a:rPr lang="en-US" dirty="0" err="1"/>
              <a:t>Flammini</a:t>
            </a:r>
            <a:r>
              <a:rPr lang="en-US" dirty="0"/>
              <a:t>, M., Serrano, A., and </a:t>
            </a:r>
            <a:r>
              <a:rPr lang="en-US" dirty="0" err="1"/>
              <a:t>Vespignani</a:t>
            </a:r>
            <a:r>
              <a:rPr lang="en-US" dirty="0"/>
              <a:t>, A. Detecting rich-club ordering in complex networks. Nature Physics </a:t>
            </a:r>
            <a:r>
              <a:rPr lang="en-US" i="1" dirty="0"/>
              <a:t>2</a:t>
            </a:r>
            <a:r>
              <a:rPr lang="en-US" dirty="0"/>
              <a:t>, 110–115.</a:t>
            </a:r>
          </a:p>
          <a:p>
            <a:r>
              <a:rPr lang="en-US" dirty="0"/>
              <a:t>Dennis, E.L., Zhan, L., </a:t>
            </a:r>
            <a:r>
              <a:rPr lang="en-US" dirty="0" err="1"/>
              <a:t>Jahanshad</a:t>
            </a:r>
            <a:r>
              <a:rPr lang="en-US" dirty="0"/>
              <a:t>, N., Mueller, B.A., </a:t>
            </a:r>
            <a:r>
              <a:rPr lang="en-US" dirty="0" err="1"/>
              <a:t>Jin</a:t>
            </a:r>
            <a:r>
              <a:rPr lang="en-US" dirty="0"/>
              <a:t>, Y., </a:t>
            </a:r>
            <a:r>
              <a:rPr lang="en-US" dirty="0" err="1"/>
              <a:t>Lenglet</a:t>
            </a:r>
            <a:r>
              <a:rPr lang="en-US" dirty="0"/>
              <a:t>, C., </a:t>
            </a:r>
            <a:r>
              <a:rPr lang="en-US" dirty="0" err="1"/>
              <a:t>Yacoub</a:t>
            </a:r>
            <a:r>
              <a:rPr lang="en-US" dirty="0"/>
              <a:t>, E., </a:t>
            </a:r>
            <a:r>
              <a:rPr lang="en-US" dirty="0" err="1"/>
              <a:t>Sapiro</a:t>
            </a:r>
            <a:r>
              <a:rPr lang="en-US" dirty="0"/>
              <a:t>, G., </a:t>
            </a:r>
            <a:r>
              <a:rPr lang="en-US" dirty="0" err="1"/>
              <a:t>Ugurbil</a:t>
            </a:r>
            <a:r>
              <a:rPr lang="en-US" dirty="0"/>
              <a:t>, K., </a:t>
            </a:r>
            <a:r>
              <a:rPr lang="en-US" dirty="0" err="1"/>
              <a:t>Harel</a:t>
            </a:r>
            <a:r>
              <a:rPr lang="en-US" dirty="0"/>
              <a:t>, N., et al. (2014). Rich Club Analysis of Structural Brain Connectivity at 7 Tesla Versus 3 Tesla. In Computational Diffusion MRI and Brain Connectivity, (Springer), pp. 209–218.</a:t>
            </a:r>
          </a:p>
          <a:p>
            <a:r>
              <a:rPr lang="en-US" dirty="0"/>
              <a:t>Jiang, Z.-Q., and Zhou, W.-X. (2008). Statistical significance of rich-club phenomena in complex networks. New Journal of Physics </a:t>
            </a:r>
            <a:r>
              <a:rPr lang="en-US" i="1" dirty="0"/>
              <a:t>10</a:t>
            </a:r>
            <a:r>
              <a:rPr lang="en-US" dirty="0"/>
              <a:t>.</a:t>
            </a:r>
          </a:p>
          <a:p>
            <a:r>
              <a:rPr lang="en-US" dirty="0" err="1"/>
              <a:t>McAuley</a:t>
            </a:r>
            <a:r>
              <a:rPr lang="en-US" dirty="0"/>
              <a:t>, J.J., da </a:t>
            </a:r>
            <a:r>
              <a:rPr lang="en-US" dirty="0" err="1"/>
              <a:t>Fontoura</a:t>
            </a:r>
            <a:r>
              <a:rPr lang="en-US" dirty="0"/>
              <a:t> Costa, L., and Caetano, T.S. (2007). Rich-club phenomenon across complex network hierarchies. Applied Physics Letters </a:t>
            </a:r>
            <a:r>
              <a:rPr lang="en-US" i="1" dirty="0"/>
              <a:t>91</a:t>
            </a:r>
            <a:r>
              <a:rPr lang="en-US" dirty="0"/>
              <a:t>, 084103.</a:t>
            </a:r>
          </a:p>
          <a:p>
            <a:r>
              <a:rPr lang="en-US" dirty="0"/>
              <a:t>Pei Wang, </a:t>
            </a:r>
            <a:r>
              <a:rPr lang="en-US" dirty="0" err="1"/>
              <a:t>Xinghuo</a:t>
            </a:r>
            <a:r>
              <a:rPr lang="en-US" dirty="0"/>
              <a:t> Yu, and </a:t>
            </a:r>
            <a:r>
              <a:rPr lang="en-US" dirty="0" err="1"/>
              <a:t>Jinhu</a:t>
            </a:r>
            <a:r>
              <a:rPr lang="en-US" dirty="0"/>
              <a:t> Lu (2014). Identification and Evolution of Structurally Dominant Nodes in Protein-Protein Interaction Networks. IEEE Transactions on Biomedical Circuits and Systems </a:t>
            </a:r>
            <a:r>
              <a:rPr lang="en-US" i="1" dirty="0"/>
              <a:t>8</a:t>
            </a:r>
            <a:r>
              <a:rPr lang="en-US" dirty="0"/>
              <a:t>, 87–97.</a:t>
            </a:r>
          </a:p>
          <a:p>
            <a:r>
              <a:rPr lang="en-US" dirty="0" err="1"/>
              <a:t>Vitali</a:t>
            </a:r>
            <a:r>
              <a:rPr lang="en-US" dirty="0"/>
              <a:t>, S., </a:t>
            </a:r>
            <a:r>
              <a:rPr lang="en-US" dirty="0" err="1"/>
              <a:t>Glattfelder</a:t>
            </a:r>
            <a:r>
              <a:rPr lang="en-US" dirty="0"/>
              <a:t>, J.B., and </a:t>
            </a:r>
            <a:r>
              <a:rPr lang="en-US" dirty="0" err="1"/>
              <a:t>Battiston</a:t>
            </a:r>
            <a:r>
              <a:rPr lang="en-US" dirty="0"/>
              <a:t>, S. (2011). The Network of Global Corporate Control. </a:t>
            </a:r>
            <a:r>
              <a:rPr lang="en-US" dirty="0" err="1"/>
              <a:t>PLoS</a:t>
            </a:r>
            <a:r>
              <a:rPr lang="en-US" dirty="0"/>
              <a:t> ONE </a:t>
            </a:r>
            <a:r>
              <a:rPr lang="en-US" i="1" dirty="0"/>
              <a:t>6</a:t>
            </a:r>
            <a:r>
              <a:rPr lang="en-US" dirty="0"/>
              <a:t>, e25995.</a:t>
            </a:r>
          </a:p>
          <a:p>
            <a:r>
              <a:rPr lang="en-US" dirty="0" err="1"/>
              <a:t>Wuchty</a:t>
            </a:r>
            <a:r>
              <a:rPr lang="en-US" dirty="0"/>
              <a:t>, S., Adams, J.H., and </a:t>
            </a:r>
            <a:r>
              <a:rPr lang="en-US" dirty="0" err="1"/>
              <a:t>Ferdig</a:t>
            </a:r>
            <a:r>
              <a:rPr lang="en-US" dirty="0"/>
              <a:t>, M.T. (2009). A comprehensive Plasmodium falciparum protein interaction map reveals a distinct architecture of a core </a:t>
            </a:r>
            <a:r>
              <a:rPr lang="en-US" dirty="0" err="1"/>
              <a:t>interactome</a:t>
            </a:r>
            <a:r>
              <a:rPr lang="en-US" dirty="0"/>
              <a:t>. PROTEOMICS </a:t>
            </a:r>
            <a:r>
              <a:rPr lang="en-US" i="1" dirty="0"/>
              <a:t>9</a:t>
            </a:r>
            <a:r>
              <a:rPr lang="en-US" dirty="0"/>
              <a:t>, 1841–1849.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14DD-48B2-4BE3-857C-378DF10003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2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all proteins related to endocytosis/exocytosis</a:t>
            </a:r>
          </a:p>
          <a:p>
            <a:r>
              <a:rPr lang="en-US" dirty="0" smtClean="0"/>
              <a:t>Generate and rich-club coefficient for the network</a:t>
            </a:r>
          </a:p>
          <a:p>
            <a:r>
              <a:rPr lang="en-US" dirty="0" smtClean="0"/>
              <a:t>Perform first principal component analysis on the PPI network, as described in Wang et </a:t>
            </a:r>
            <a:r>
              <a:rPr lang="en-US" dirty="0" smtClean="0"/>
              <a:t>al</a:t>
            </a:r>
          </a:p>
          <a:p>
            <a:r>
              <a:rPr lang="en-US" dirty="0" smtClean="0"/>
              <a:t>Perform bow-tie analysis on the undirected PPI network</a:t>
            </a:r>
          </a:p>
          <a:p>
            <a:r>
              <a:rPr lang="en-US" dirty="0" smtClean="0"/>
              <a:t>Perform rich-club, FPC, and bow-tie analysis on sub-networks divided by location within cell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14DD-48B2-4BE3-857C-378DF10003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7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Yeast PPI Network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3243" y="1690688"/>
            <a:ext cx="5285514" cy="316846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14DD-48B2-4BE3-857C-378DF10003ED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53243" y="4970585"/>
            <a:ext cx="528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Richest 35 nodes of the yeast PPI network</a:t>
            </a:r>
          </a:p>
          <a:p>
            <a:r>
              <a:rPr lang="en-US" dirty="0" smtClean="0"/>
              <a:t>From: </a:t>
            </a:r>
            <a:r>
              <a:rPr lang="en-US" dirty="0" err="1" smtClean="0"/>
              <a:t>Colizza</a:t>
            </a:r>
            <a:r>
              <a:rPr lang="en-US" dirty="0" smtClean="0"/>
              <a:t> et al 2006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5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</a:t>
            </a:r>
            <a:r>
              <a:rPr lang="en-US" i="1" dirty="0" smtClean="0"/>
              <a:t>P. </a:t>
            </a:r>
            <a:r>
              <a:rPr lang="en-US" i="1" dirty="0" err="1" smtClean="0"/>
              <a:t>falciparium</a:t>
            </a:r>
            <a:r>
              <a:rPr lang="en-US" i="1" dirty="0" smtClean="0"/>
              <a:t> </a:t>
            </a:r>
            <a:r>
              <a:rPr lang="en-US" dirty="0" smtClean="0"/>
              <a:t>Rich-Club Coefficient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4212" y="1537493"/>
            <a:ext cx="5743575" cy="24860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14DD-48B2-4BE3-857C-378DF10003ED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83169" y="4023518"/>
            <a:ext cx="6131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degree increases, rich-club coefficient generally also increases, suggesting an “oligarchy of highly interacting and intertwining proteins”</a:t>
            </a:r>
          </a:p>
          <a:p>
            <a:r>
              <a:rPr lang="en-US" dirty="0" smtClean="0"/>
              <a:t>From: </a:t>
            </a:r>
            <a:r>
              <a:rPr lang="en-US" dirty="0" err="1" smtClean="0"/>
              <a:t>Wuchty</a:t>
            </a:r>
            <a:r>
              <a:rPr lang="en-US" dirty="0" smtClean="0"/>
              <a:t> et al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5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FPC Workflow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Identify the scores for each measure for each node</a:t>
                </a:r>
              </a:p>
              <a:p>
                <a:r>
                  <a:rPr lang="en-US" dirty="0" smtClean="0"/>
                  <a:t>Find covariance matrix for the scores matrix in order to find weights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Determine FPC score for each protein &amp; order the proteins by FPC score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14DD-48B2-4BE3-857C-378DF10003E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7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Applications of Rich-Club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used in analyzing the connections between the different structures of the human brain</a:t>
            </a:r>
            <a:endParaRPr lang="en-US" dirty="0"/>
          </a:p>
          <a:p>
            <a:r>
              <a:rPr lang="en-US" dirty="0" smtClean="0"/>
              <a:t>A generalized version of the rich-club analysis was used in analyzing what companies “control” the global corporate network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14DD-48B2-4BE3-857C-378DF10003E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Determine if there are statistically significant “core” proteins in the endocytosis/exocytosis protein-protein interaction network</a:t>
            </a:r>
          </a:p>
          <a:p>
            <a:r>
              <a:rPr lang="en-US" dirty="0"/>
              <a:t>Determine the “core” proteins in the endocytosis/exocytosis PPI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14DD-48B2-4BE3-857C-378DF10003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2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of FPC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Want to maximize the variance of the FPC score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Thus, we need to optimize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𝜕𝜆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is the largest eigenvalue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66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14DD-48B2-4BE3-857C-378DF10003ED}" type="slidenum">
              <a:rPr lang="en-US" smtClean="0"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Wang et al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7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of FPC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94263"/>
            <a:ext cx="10515600" cy="12827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Can see that FPC method decreases the quickest as percentile increases across order by score</a:t>
            </a:r>
          </a:p>
          <a:p>
            <a:r>
              <a:rPr lang="en-US" dirty="0" smtClean="0"/>
              <a:t>Other methods decrease more slowly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14DD-48B2-4BE3-857C-378DF10003ED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728" y="1646238"/>
            <a:ext cx="7715250" cy="3248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710978" y="1793631"/>
                <a:ext cx="297693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Rich-club analysis via using </a:t>
                </a:r>
                <a:r>
                  <a:rPr lang="en-US" dirty="0" err="1" smtClean="0"/>
                  <a:t>percential</a:t>
                </a:r>
                <a:r>
                  <a:rPr lang="en-US" dirty="0" smtClean="0"/>
                  <a:t>, rather than degree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in equation</a:t>
                </a:r>
              </a:p>
              <a:p>
                <a:r>
                  <a:rPr lang="en-US" dirty="0" smtClean="0"/>
                  <a:t>From: Wang et al 2014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0978" y="1793631"/>
                <a:ext cx="2976930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1844" t="-2538" r="-3074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309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Existence of Core Proteins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utilize the rich-club coefficient to determine if our network has a “rich-core”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14DD-48B2-4BE3-857C-378DF10003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6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Rich-Club Coefficient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665" y="2208700"/>
            <a:ext cx="2095500" cy="752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Described by the equation:</a:t>
                </a:r>
              </a:p>
              <a:p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Measures for each degree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number of nodes with degrees higher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total number of edges of the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Becomes the clustering coefficient of the rich-club nodes (with degrees greater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Developed by </a:t>
                </a:r>
                <a:r>
                  <a:rPr lang="en-US" dirty="0" err="1" smtClean="0"/>
                  <a:t>Colizza</a:t>
                </a:r>
                <a:r>
                  <a:rPr lang="en-US" dirty="0" smtClean="0"/>
                  <a:t> et al 2006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14DD-48B2-4BE3-857C-378DF10003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4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Rich-Club Coefficient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Using this coefficient</a:t>
                </a:r>
              </a:p>
              <a:p>
                <a:pPr lvl="1"/>
                <a:r>
                  <a:rPr lang="en-US" dirty="0" smtClean="0"/>
                  <a:t>Requires normalization against all other random networks with the same degree distribution</a:t>
                </a:r>
              </a:p>
              <a:p>
                <a:pPr lvl="1"/>
                <a:r>
                  <a:rPr lang="en-US" dirty="0" smtClean="0"/>
                  <a:t>Can normalize by generating 1000 random graphs using the edge-switching algorithm &amp; calculating the rich-club coefficient for these graphs</a:t>
                </a:r>
              </a:p>
              <a:p>
                <a:pPr lvl="1"/>
                <a:r>
                  <a:rPr lang="en-US" dirty="0" smtClean="0"/>
                  <a:t>Average the rich-club coefficients together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This ratio shows the existence of a rich-club for the level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 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Need to statistically verify this through either bootstrapping or null hypothesis testing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318" y="1027906"/>
            <a:ext cx="2714625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931" y="4187702"/>
            <a:ext cx="2124075" cy="4286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14DD-48B2-4BE3-857C-378DF10003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4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Rich-Club Coefficient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Want to examine what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looks like and determine its significance biologically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14DD-48B2-4BE3-857C-378DF10003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2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if there are significant “core” proteins in the endocytosis/exocytosis protein-protein interaction network</a:t>
            </a:r>
          </a:p>
          <a:p>
            <a:r>
              <a:rPr lang="en-US" b="1" dirty="0" smtClean="0"/>
              <a:t>Determine the “core” proteins in the endocytosis/exocytosis PPI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14DD-48B2-4BE3-857C-378DF10003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8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Determination of “Core” Network Proteins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Multiple possible methods</a:t>
                </a:r>
              </a:p>
              <a:p>
                <a:pPr lvl="1"/>
                <a:r>
                  <a:rPr lang="en-US" dirty="0" smtClean="0"/>
                  <a:t>Can look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for a specified number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and attempt to maximize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Could also generate a score based on differing measures and look at the top nodes </a:t>
                </a:r>
              </a:p>
              <a:p>
                <a:pPr lvl="1"/>
                <a:r>
                  <a:rPr lang="en-US" dirty="0" smtClean="0"/>
                  <a:t>Core/periphery analysis based on identification of a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14DD-48B2-4BE3-857C-378DF10003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0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Determination of “Core” Network Proteins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Multiple possible methods</a:t>
                </a:r>
              </a:p>
              <a:p>
                <a:pPr lvl="1"/>
                <a:r>
                  <a:rPr lang="en-US" dirty="0" smtClean="0"/>
                  <a:t>Can look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for a specified number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and attempt to maximize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b="1" dirty="0" smtClean="0"/>
                  <a:t>Generate a score based on differing measures and look at the top nodes </a:t>
                </a:r>
              </a:p>
              <a:p>
                <a:pPr lvl="1"/>
                <a:r>
                  <a:rPr lang="en-US" dirty="0" smtClean="0"/>
                  <a:t>Utilize a bow-tie type analysis and use this to determine IN, CORE, and OUT subnetworks that control the function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14DD-48B2-4BE3-857C-378DF10003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8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959</Words>
  <Application>Microsoft Office PowerPoint</Application>
  <PresentationFormat>Widescreen</PresentationFormat>
  <Paragraphs>134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Computational Goals</vt:lpstr>
      <vt:lpstr>Computational Goals</vt:lpstr>
      <vt:lpstr>Existence of Core Proteins</vt:lpstr>
      <vt:lpstr>Rich-Club Coefficient</vt:lpstr>
      <vt:lpstr>Rich-Club Coefficient</vt:lpstr>
      <vt:lpstr>Rich-Club Coefficient</vt:lpstr>
      <vt:lpstr>Computational Goals</vt:lpstr>
      <vt:lpstr>Determination of “Core” Network Proteins</vt:lpstr>
      <vt:lpstr>Determination of “Core” Network Proteins</vt:lpstr>
      <vt:lpstr>Determination of “Core” Network Proteins</vt:lpstr>
      <vt:lpstr>Utilizing First Principal Component </vt:lpstr>
      <vt:lpstr>Spatial Connections</vt:lpstr>
      <vt:lpstr>Verification</vt:lpstr>
      <vt:lpstr>References</vt:lpstr>
      <vt:lpstr>Workflow</vt:lpstr>
      <vt:lpstr>Structure of Yeast PPI Network</vt:lpstr>
      <vt:lpstr>Distribution of P. falciparium Rich-Club Coefficient</vt:lpstr>
      <vt:lpstr>FPC Workflow</vt:lpstr>
      <vt:lpstr>Other Applications of Rich-Club </vt:lpstr>
      <vt:lpstr>Optimization of FPC</vt:lpstr>
      <vt:lpstr>Validation of FPC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Wesley Maddox</dc:creator>
  <cp:lastModifiedBy>Wesley Maddox</cp:lastModifiedBy>
  <cp:revision>15</cp:revision>
  <dcterms:created xsi:type="dcterms:W3CDTF">2015-03-20T17:12:48Z</dcterms:created>
  <dcterms:modified xsi:type="dcterms:W3CDTF">2015-03-29T16:12:30Z</dcterms:modified>
</cp:coreProperties>
</file>