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81" r:id="rId3"/>
    <p:sldId id="262" r:id="rId4"/>
    <p:sldId id="263" r:id="rId5"/>
    <p:sldId id="268" r:id="rId6"/>
    <p:sldId id="269" r:id="rId7"/>
    <p:sldId id="270" r:id="rId8"/>
    <p:sldId id="271" r:id="rId9"/>
    <p:sldId id="272" r:id="rId10"/>
    <p:sldId id="273" r:id="rId11"/>
    <p:sldId id="275" r:id="rId12"/>
    <p:sldId id="276" r:id="rId13"/>
    <p:sldId id="277" r:id="rId14"/>
    <p:sldId id="278" r:id="rId15"/>
    <p:sldId id="282" r:id="rId16"/>
    <p:sldId id="283" r:id="rId17"/>
    <p:sldId id="286" r:id="rId18"/>
    <p:sldId id="285" r:id="rId19"/>
    <p:sldId id="284" r:id="rId20"/>
    <p:sldId id="279" r:id="rId21"/>
  </p:sldIdLst>
  <p:sldSz cx="9144000" cy="6858000" type="screen4x3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212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2ECF1-FB08-48FC-B45D-807F443755F4}" type="datetimeFigureOut">
              <a:rPr lang="en-IE" smtClean="0"/>
              <a:t>07/11/2013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371E4-6861-4732-8F34-4F4D9FD11A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228120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1081DE-5AEF-4FAD-BA62-F267E0B801CD}" type="datetimeFigureOut">
              <a:rPr lang="en-IE" smtClean="0"/>
              <a:t>07/11/2013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2CAB0-A59A-4EF5-A5F9-E5624B5D4D2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88257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AC0D7A3-CE74-4075-B9F9-73F1191627CE}" type="slidenum">
              <a:rPr lang="en-US" altLang="en-US" sz="1200" b="0" smtClean="0">
                <a:latin typeface="Times New Roman" pitchFamily="18" charset="0"/>
              </a:rPr>
              <a:pPr eaLnBrk="1" hangingPunct="1"/>
              <a:t>2</a:t>
            </a:fld>
            <a:endParaRPr lang="en-US" altLang="en-US" sz="1200" b="0" smtClean="0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1940DD7-760E-4B57-86FB-D9187FC55831}" type="slidenum">
              <a:rPr lang="en-US" altLang="en-US" sz="1200" b="0" smtClean="0">
                <a:latin typeface="Times New Roman" pitchFamily="18" charset="0"/>
              </a:rPr>
              <a:pPr eaLnBrk="1" hangingPunct="1"/>
              <a:t>11</a:t>
            </a:fld>
            <a:endParaRPr lang="en-US" altLang="en-US" sz="1200" b="0" smtClean="0">
              <a:latin typeface="Times New Roman" pitchFamily="18" charset="0"/>
            </a:endParaRPr>
          </a:p>
        </p:txBody>
      </p:sp>
      <p:sp>
        <p:nvSpPr>
          <p:cNvPr id="491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BFB5320-7502-4C41-8A2C-04D6E21EDB7A}" type="slidenum">
              <a:rPr lang="en-US" altLang="en-US" sz="1200" b="0" smtClean="0">
                <a:latin typeface="Times New Roman" pitchFamily="18" charset="0"/>
              </a:rPr>
              <a:pPr eaLnBrk="1" hangingPunct="1"/>
              <a:t>12</a:t>
            </a:fld>
            <a:endParaRPr lang="en-US" altLang="en-US" sz="1200" b="0" smtClean="0"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47F9826-322F-427B-BEF3-0F10DA3B9AEB}" type="slidenum">
              <a:rPr lang="en-US" altLang="en-US" sz="1200" b="0" smtClean="0">
                <a:latin typeface="Times New Roman" pitchFamily="18" charset="0"/>
              </a:rPr>
              <a:pPr eaLnBrk="1" hangingPunct="1"/>
              <a:t>13</a:t>
            </a:fld>
            <a:endParaRPr lang="en-US" altLang="en-US" sz="1200" b="0" smtClean="0">
              <a:latin typeface="Times New Roman" pitchFamily="18" charset="0"/>
            </a:endParaRPr>
          </a:p>
        </p:txBody>
      </p:sp>
      <p:sp>
        <p:nvSpPr>
          <p:cNvPr id="512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F6593ACF-9878-43E2-91DE-CACFF42F8065}" type="slidenum">
              <a:rPr lang="en-US" altLang="en-US" sz="1200" b="0" smtClean="0">
                <a:latin typeface="Times New Roman" pitchFamily="18" charset="0"/>
              </a:rPr>
              <a:pPr eaLnBrk="1" hangingPunct="1"/>
              <a:t>14</a:t>
            </a:fld>
            <a:endParaRPr lang="en-US" altLang="en-US" sz="1200" b="0" smtClean="0">
              <a:latin typeface="Times New Roman" pitchFamily="18" charset="0"/>
            </a:endParaRPr>
          </a:p>
        </p:txBody>
      </p:sp>
      <p:sp>
        <p:nvSpPr>
          <p:cNvPr id="522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1861FF0F-A529-4B82-86D3-CC74F1DC808D}" type="slidenum">
              <a:rPr lang="en-US" altLang="en-US" sz="1200" b="0" smtClean="0">
                <a:latin typeface="Times New Roman" pitchFamily="18" charset="0"/>
              </a:rPr>
              <a:pPr eaLnBrk="1" hangingPunct="1"/>
              <a:t>20</a:t>
            </a:fld>
            <a:endParaRPr lang="en-US" altLang="en-US" sz="1200" b="0" smtClean="0">
              <a:latin typeface="Times New Roman" pitchFamily="18" charset="0"/>
            </a:endParaRPr>
          </a:p>
        </p:txBody>
      </p:sp>
      <p:sp>
        <p:nvSpPr>
          <p:cNvPr id="53251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F08FA53-A4A4-4A50-94CC-A1AF07D4FC0E}" type="slidenum">
              <a:rPr lang="en-US" altLang="en-US" sz="1200" b="0" smtClean="0">
                <a:latin typeface="Times New Roman" pitchFamily="18" charset="0"/>
              </a:rPr>
              <a:pPr eaLnBrk="1" hangingPunct="1"/>
              <a:t>3</a:t>
            </a:fld>
            <a:endParaRPr lang="en-US" altLang="en-US" sz="1200" b="0" smtClean="0"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F35D52F6-2CF9-4811-A434-A3A7F6B3FDB2}" type="slidenum">
              <a:rPr lang="en-US" altLang="en-US" sz="1200" b="0" smtClean="0">
                <a:latin typeface="Times New Roman" pitchFamily="18" charset="0"/>
              </a:rPr>
              <a:pPr eaLnBrk="1" hangingPunct="1"/>
              <a:t>4</a:t>
            </a:fld>
            <a:endParaRPr lang="en-US" altLang="en-US" sz="1200" b="0" smtClean="0">
              <a:latin typeface="Times New Roman" pitchFamily="18" charset="0"/>
            </a:endParaRPr>
          </a:p>
        </p:txBody>
      </p:sp>
      <p:sp>
        <p:nvSpPr>
          <p:cNvPr id="368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26EF9B9-AFEE-4CC0-A1F7-E5D63FF45845}" type="slidenum">
              <a:rPr lang="en-US" altLang="en-US" sz="1200" b="0" smtClean="0">
                <a:latin typeface="Times New Roman" pitchFamily="18" charset="0"/>
              </a:rPr>
              <a:pPr eaLnBrk="1" hangingPunct="1"/>
              <a:t>5</a:t>
            </a:fld>
            <a:endParaRPr lang="en-US" altLang="en-US" sz="1200" b="0" smtClean="0">
              <a:latin typeface="Times New Roman" pitchFamily="18" charset="0"/>
            </a:endParaRPr>
          </a:p>
        </p:txBody>
      </p:sp>
      <p:sp>
        <p:nvSpPr>
          <p:cNvPr id="419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531DE22-DC93-4D6C-A97B-FFAC589BF452}" type="slidenum">
              <a:rPr lang="en-US" altLang="en-US" sz="1200" b="0" smtClean="0">
                <a:latin typeface="Times New Roman" pitchFamily="18" charset="0"/>
              </a:rPr>
              <a:pPr eaLnBrk="1" hangingPunct="1"/>
              <a:t>6</a:t>
            </a:fld>
            <a:endParaRPr lang="en-US" altLang="en-US" sz="1200" b="0" smtClean="0"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61E77DE-DF70-4E1A-9D30-475C6EA06C64}" type="slidenum">
              <a:rPr lang="en-US" altLang="en-US" sz="1200" b="0" smtClean="0">
                <a:latin typeface="Times New Roman" pitchFamily="18" charset="0"/>
              </a:rPr>
              <a:pPr eaLnBrk="1" hangingPunct="1"/>
              <a:t>7</a:t>
            </a:fld>
            <a:endParaRPr lang="en-US" altLang="en-US" sz="1200" b="0" smtClean="0">
              <a:latin typeface="Times New Roman" pitchFamily="18" charset="0"/>
            </a:endParaRPr>
          </a:p>
        </p:txBody>
      </p:sp>
      <p:sp>
        <p:nvSpPr>
          <p:cNvPr id="440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68F542E-5E76-45CE-A905-564FCA4D6375}" type="slidenum">
              <a:rPr lang="en-US" altLang="en-US" sz="1200" b="0" smtClean="0">
                <a:latin typeface="Times New Roman" pitchFamily="18" charset="0"/>
              </a:rPr>
              <a:pPr eaLnBrk="1" hangingPunct="1"/>
              <a:t>8</a:t>
            </a:fld>
            <a:endParaRPr lang="en-US" altLang="en-US" sz="1200" b="0" smtClean="0">
              <a:latin typeface="Times New Roman" pitchFamily="18" charset="0"/>
            </a:endParaRPr>
          </a:p>
        </p:txBody>
      </p:sp>
      <p:sp>
        <p:nvSpPr>
          <p:cNvPr id="450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308BCC50-0B0B-4385-BD01-B64759B7E3EF}" type="slidenum">
              <a:rPr lang="en-US" altLang="en-US" sz="1200" b="0" smtClean="0">
                <a:latin typeface="Times New Roman" pitchFamily="18" charset="0"/>
              </a:rPr>
              <a:pPr eaLnBrk="1" hangingPunct="1"/>
              <a:t>9</a:t>
            </a:fld>
            <a:endParaRPr lang="en-US" altLang="en-US" sz="1200" b="0" smtClean="0">
              <a:latin typeface="Times New Roman" pitchFamily="18" charset="0"/>
            </a:endParaRPr>
          </a:p>
        </p:txBody>
      </p:sp>
      <p:sp>
        <p:nvSpPr>
          <p:cNvPr id="460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0B577EA-F93D-4E82-A01B-D3FFFAF54680}" type="slidenum">
              <a:rPr lang="en-US" altLang="en-US" sz="1200" b="0" smtClean="0">
                <a:latin typeface="Times New Roman" pitchFamily="18" charset="0"/>
              </a:rPr>
              <a:pPr eaLnBrk="1" hangingPunct="1"/>
              <a:t>10</a:t>
            </a:fld>
            <a:endParaRPr lang="en-US" altLang="en-US" sz="1200" b="0" smtClean="0">
              <a:latin typeface="Times New Roman" pitchFamily="18" charset="0"/>
            </a:endParaRPr>
          </a:p>
        </p:txBody>
      </p:sp>
      <p:sp>
        <p:nvSpPr>
          <p:cNvPr id="471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07/11/2013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4616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07/11/2013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46958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07/11/2013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8448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07/11/2013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  <p:pic>
        <p:nvPicPr>
          <p:cNvPr id="8" name="Picture 3" descr="C:\Users\Bryan\Downloads\CS.DIT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5990554"/>
            <a:ext cx="1512168" cy="72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09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07/11/2013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1461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07/11/2013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7049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07/11/2013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042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07/11/2013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8952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07/11/2013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3218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07/11/2013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538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07/11/2013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464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FCA75-51D1-4143-BA71-9D0DBE509351}" type="datetimeFigureOut">
              <a:rPr lang="en-IE" smtClean="0"/>
              <a:t>07/11/2013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9184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bryan.duggan@dit.i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mathworld.wolfram.com/Runge-KuttaMethod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ech.gla.ac.uk/~peterg/software/MTT/examples/Simulation_rep/node89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08920"/>
            <a:ext cx="6400800" cy="1752600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Dr Bryan Duggan</a:t>
            </a:r>
          </a:p>
          <a:p>
            <a:r>
              <a:rPr lang="en-GB" dirty="0" smtClean="0"/>
              <a:t>DIT School of Computing</a:t>
            </a:r>
          </a:p>
          <a:p>
            <a:r>
              <a:rPr lang="en-GB" dirty="0" smtClean="0">
                <a:hlinkClick r:id="rId2"/>
              </a:rPr>
              <a:t>bryan.duggan@dit.ie</a:t>
            </a:r>
            <a:endParaRPr lang="en-GB" dirty="0" smtClean="0"/>
          </a:p>
          <a:p>
            <a:r>
              <a:rPr lang="en-GB" dirty="0" smtClean="0"/>
              <a:t>@</a:t>
            </a:r>
            <a:r>
              <a:rPr lang="en-GB" dirty="0" err="1" smtClean="0"/>
              <a:t>ditcomputing</a:t>
            </a:r>
            <a:endParaRPr lang="en-GB" dirty="0" smtClean="0"/>
          </a:p>
          <a:p>
            <a:r>
              <a:rPr lang="en-GB" dirty="0" smtClean="0"/>
              <a:t>http://facebook.com/ditschoolofcomputing</a:t>
            </a:r>
          </a:p>
          <a:p>
            <a:endParaRPr lang="en-GB" dirty="0" smtClean="0"/>
          </a:p>
        </p:txBody>
      </p:sp>
      <p:sp>
        <p:nvSpPr>
          <p:cNvPr id="5" name="AutoShape 2" descr="https://mail.google.com/mail/?ui=2&amp;ik=c1e4762587&amp;view=att&amp;th=12c56c16e01a651b&amp;attid=0.5&amp;disp=inline&amp;realattid=f_gglccamw4&amp;z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6" name="AutoShape 4" descr="https://mail.google.com/mail/?ui=2&amp;ik=c1e4762587&amp;view=att&amp;th=12c56c16e01a651b&amp;attid=0.5&amp;disp=inline&amp;realattid=f_gglccamw4&amp;zw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pic>
        <p:nvPicPr>
          <p:cNvPr id="1029" name="Picture 5" descr="C:\Users\Bryan.discovery.000\Documents\Logos\DIT 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085184"/>
            <a:ext cx="1556792" cy="155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08969" y="764704"/>
            <a:ext cx="748525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000" dirty="0" smtClean="0"/>
              <a:t>Game </a:t>
            </a:r>
            <a:r>
              <a:rPr lang="en-GB" sz="6000" smtClean="0"/>
              <a:t>Engines 6</a:t>
            </a:r>
            <a:endParaRPr lang="en-GB" sz="6000" dirty="0" smtClean="0"/>
          </a:p>
          <a:p>
            <a:pPr algn="ctr"/>
            <a:r>
              <a:rPr lang="en-GB" sz="6000" dirty="0" smtClean="0"/>
              <a:t>Hamiltonian Mechanics</a:t>
            </a:r>
            <a:endParaRPr lang="en-IE" dirty="0"/>
          </a:p>
        </p:txBody>
      </p:sp>
      <p:pic>
        <p:nvPicPr>
          <p:cNvPr id="14" name="Picture 3" descr="C:\Users\Bryan\Downloads\CS.DIT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5499285"/>
            <a:ext cx="1512168" cy="72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70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Inertia</a:t>
            </a:r>
            <a:endParaRPr lang="en-US" altLang="en-US" smtClean="0"/>
          </a:p>
        </p:txBody>
      </p:sp>
      <p:sp>
        <p:nvSpPr>
          <p:cNvPr id="204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The property </a:t>
            </a:r>
            <a:r>
              <a:rPr lang="en-US" altLang="en-US" sz="2400" dirty="0" smtClean="0"/>
              <a:t>of a body which resists change in its </a:t>
            </a:r>
            <a:r>
              <a:rPr lang="en-US" altLang="en-US" sz="2400" dirty="0" smtClean="0"/>
              <a:t>motion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Two kinds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Translational motion (mass)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R</a:t>
            </a:r>
            <a:r>
              <a:rPr lang="en-US" altLang="en-US" sz="2000" dirty="0" smtClean="0"/>
              <a:t>otational motion (inertial tensor or moment of inertia)</a:t>
            </a:r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Inertial tensor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Don’t worry about them it’s a math </a:t>
            </a:r>
            <a:r>
              <a:rPr lang="en-US" altLang="en-US" sz="2000" dirty="0" smtClean="0"/>
              <a:t>term</a:t>
            </a:r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en-IE" altLang="en-US" sz="2000" dirty="0"/>
              <a:t>Basically it means a matrix</a:t>
            </a:r>
          </a:p>
          <a:p>
            <a:pPr lvl="1">
              <a:lnSpc>
                <a:spcPct val="80000"/>
              </a:lnSpc>
            </a:pPr>
            <a:r>
              <a:rPr lang="en-IE" altLang="en-US" sz="2000" dirty="0"/>
              <a:t>Describes how an objects mass is distributed around its shape</a:t>
            </a:r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Generalization of scalars/vectors/matrix’s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Scalars are rank 0 tensor, vectors 1, matrix’s 2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Concerned with rank 2 tensors, for moment of inertia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Can also accurately simulate drag</a:t>
            </a:r>
          </a:p>
          <a:p>
            <a:pPr lvl="1">
              <a:lnSpc>
                <a:spcPct val="80000"/>
              </a:lnSpc>
            </a:pPr>
            <a:r>
              <a:rPr lang="en-IE" altLang="en-US" sz="2000" dirty="0"/>
              <a:t>You can approximate a complex shape with a simple one</a:t>
            </a:r>
          </a:p>
          <a:p>
            <a:pPr lvl="1">
              <a:lnSpc>
                <a:spcPct val="80000"/>
              </a:lnSpc>
            </a:pPr>
            <a:r>
              <a:rPr lang="en-IE" altLang="en-US" sz="2000" dirty="0"/>
              <a:t>Will anyone notice???</a:t>
            </a:r>
            <a:endParaRPr lang="en-US" altLang="en-US" sz="2000" dirty="0"/>
          </a:p>
          <a:p>
            <a:pPr lvl="1">
              <a:lnSpc>
                <a:spcPct val="80000"/>
              </a:lnSpc>
            </a:pPr>
            <a:endParaRPr lang="en-US" altLang="en-US" sz="2000" dirty="0" smtClean="0"/>
          </a:p>
          <a:p>
            <a:pPr lvl="1">
              <a:lnSpc>
                <a:spcPct val="80000"/>
              </a:lnSpc>
            </a:pP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773134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Calculating inertial tensors</a:t>
            </a:r>
            <a:endParaRPr lang="en-US" altLang="en-US" smtClean="0"/>
          </a:p>
        </p:txBody>
      </p:sp>
      <p:sp>
        <p:nvSpPr>
          <p:cNvPr id="225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772400" cy="1905000"/>
          </a:xfrm>
        </p:spPr>
        <p:txBody>
          <a:bodyPr/>
          <a:lstStyle/>
          <a:p>
            <a:pPr eaLnBrk="1" hangingPunct="1"/>
            <a:r>
              <a:rPr lang="en-IE" altLang="en-US" smtClean="0"/>
              <a:t>Different algorithms for different geometric primitives</a:t>
            </a:r>
          </a:p>
          <a:p>
            <a:pPr eaLnBrk="1" hangingPunct="1"/>
            <a:r>
              <a:rPr lang="en-IE" altLang="en-US" smtClean="0"/>
              <a:t>For example:</a:t>
            </a:r>
          </a:p>
          <a:p>
            <a:pPr eaLnBrk="1" hangingPunct="1"/>
            <a:endParaRPr lang="en-US" altLang="en-US" smtClean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88" y="3505200"/>
            <a:ext cx="7745412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6170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z="4000" smtClean="0"/>
              <a:t>Equations of motion for rotation</a:t>
            </a:r>
            <a:endParaRPr lang="en-US" altLang="en-US" sz="4000" smtClean="0"/>
          </a:p>
        </p:txBody>
      </p:sp>
      <p:sp>
        <p:nvSpPr>
          <p:cNvPr id="235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IE" altLang="en-US" sz="2400" smtClean="0"/>
              <a:t>Torque = position x force</a:t>
            </a:r>
          </a:p>
          <a:p>
            <a:pPr lvl="1" eaLnBrk="1" hangingPunct="1">
              <a:lnSpc>
                <a:spcPct val="90000"/>
              </a:lnSpc>
            </a:pPr>
            <a:r>
              <a:rPr lang="en-IE" altLang="en-US" sz="2000" smtClean="0"/>
              <a:t>to = p x f </a:t>
            </a:r>
          </a:p>
          <a:p>
            <a:pPr eaLnBrk="1" hangingPunct="1">
              <a:lnSpc>
                <a:spcPct val="90000"/>
              </a:lnSpc>
            </a:pPr>
            <a:r>
              <a:rPr lang="en-IE" altLang="en-US" sz="2400" smtClean="0"/>
              <a:t>Angular acceleration = torque * 1 / it</a:t>
            </a:r>
          </a:p>
          <a:p>
            <a:pPr lvl="1" eaLnBrk="1" hangingPunct="1">
              <a:lnSpc>
                <a:spcPct val="90000"/>
              </a:lnSpc>
            </a:pPr>
            <a:r>
              <a:rPr lang="en-IE" altLang="en-US" sz="2000" smtClean="0"/>
              <a:t>aa = torque * 1/it</a:t>
            </a:r>
          </a:p>
          <a:p>
            <a:pPr eaLnBrk="1" hangingPunct="1">
              <a:lnSpc>
                <a:spcPct val="90000"/>
              </a:lnSpc>
            </a:pPr>
            <a:r>
              <a:rPr lang="en-IE" altLang="en-US" sz="2400" smtClean="0"/>
              <a:t>Angular velocity = angular velocity + angular acceleration * t</a:t>
            </a:r>
          </a:p>
          <a:p>
            <a:pPr eaLnBrk="1" hangingPunct="1">
              <a:lnSpc>
                <a:spcPct val="90000"/>
              </a:lnSpc>
            </a:pPr>
            <a:r>
              <a:rPr lang="en-IE" altLang="en-US" sz="2400" smtClean="0"/>
              <a:t>Orientation = Orientation + (time/2) w Orientation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IE" altLang="en-US" sz="2000" smtClean="0"/>
              <a:t>o = o + t/2 w o </a:t>
            </a:r>
          </a:p>
          <a:p>
            <a:pPr lvl="1" eaLnBrk="1" hangingPunct="1">
              <a:lnSpc>
                <a:spcPct val="90000"/>
              </a:lnSpc>
            </a:pPr>
            <a:r>
              <a:rPr lang="en-IE" altLang="en-US" sz="2000" smtClean="0"/>
              <a:t>Where w = pure quaternion of the angular velocity</a:t>
            </a:r>
          </a:p>
          <a:p>
            <a:pPr eaLnBrk="1" hangingPunct="1">
              <a:lnSpc>
                <a:spcPct val="90000"/>
              </a:lnSpc>
            </a:pPr>
            <a:r>
              <a:rPr lang="en-IE" altLang="en-US" sz="2400" smtClean="0"/>
              <a:t>Simple isnt it!</a:t>
            </a:r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2367270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2 ways of adding force:</a:t>
            </a:r>
            <a:endParaRPr lang="en-US" altLang="en-US" smtClean="0"/>
          </a:p>
        </p:txBody>
      </p:sp>
      <p:sp>
        <p:nvSpPr>
          <p:cNvPr id="245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Add force at centre of mass of the object (doesn’t generate any torque)</a:t>
            </a:r>
          </a:p>
          <a:p>
            <a:pPr lvl="1" eaLnBrk="1" hangingPunct="1"/>
            <a:r>
              <a:rPr lang="en-IE" altLang="en-US" smtClean="0"/>
              <a:t>Just update the force accumulator</a:t>
            </a:r>
          </a:p>
          <a:p>
            <a:pPr eaLnBrk="1" hangingPunct="1"/>
            <a:r>
              <a:rPr lang="en-IE" altLang="en-US" smtClean="0"/>
              <a:t>Add force at a point on the object (may generate torque)</a:t>
            </a:r>
          </a:p>
          <a:p>
            <a:pPr lvl="1" eaLnBrk="1" hangingPunct="1"/>
            <a:r>
              <a:rPr lang="en-IE" altLang="en-US" smtClean="0"/>
              <a:t>Update the force accumulator </a:t>
            </a:r>
          </a:p>
          <a:p>
            <a:pPr lvl="1" eaLnBrk="1" hangingPunct="1"/>
            <a:r>
              <a:rPr lang="en-IE" altLang="en-US" smtClean="0"/>
              <a:t>AND update the torque accumulator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45985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One last gotcha</a:t>
            </a:r>
            <a:endParaRPr lang="en-US" altLang="en-US" smtClean="0"/>
          </a:p>
        </p:txBody>
      </p:sp>
      <p:sp>
        <p:nvSpPr>
          <p:cNvPr id="256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altLang="en-US" dirty="0" smtClean="0"/>
              <a:t>You need to rotate the inertial tensor by the quaternion at each time step</a:t>
            </a:r>
          </a:p>
          <a:p>
            <a:pPr eaLnBrk="1" hangingPunct="1"/>
            <a:r>
              <a:rPr lang="en-IE" altLang="en-US" dirty="0" smtClean="0"/>
              <a:t>I think!!!</a:t>
            </a:r>
          </a:p>
          <a:p>
            <a:pPr eaLnBrk="1" hangingPunct="1"/>
            <a:r>
              <a:rPr lang="en-IE" altLang="en-US" dirty="0" smtClean="0"/>
              <a:t>Easiest thing is to convert the quaternion by a matrix</a:t>
            </a:r>
          </a:p>
          <a:p>
            <a:pPr eaLnBrk="1" hangingPunct="1"/>
            <a:r>
              <a:rPr lang="en-IE" altLang="en-US" dirty="0" smtClean="0"/>
              <a:t>Multiply the inertial tensor by the matrix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2484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Putting it all together… Steerable3DController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E" dirty="0" smtClean="0"/>
              <a:t>From </a:t>
            </a:r>
            <a:r>
              <a:rPr lang="en-IE" dirty="0" err="1" smtClean="0"/>
              <a:t>GameComponent</a:t>
            </a:r>
            <a:r>
              <a:rPr lang="en-IE" dirty="0" smtClean="0"/>
              <a:t>:</a:t>
            </a:r>
          </a:p>
          <a:p>
            <a:pPr lvl="1"/>
            <a:r>
              <a:rPr lang="en-IE" dirty="0" err="1" smtClean="0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 smtClean="0"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vec3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position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1"/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vec3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look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1"/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vec3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up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1"/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vec3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right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1"/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vec3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scale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1"/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vec3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velocity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1"/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mat4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world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1"/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quat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orientation</a:t>
            </a:r>
            <a:r>
              <a:rPr lang="en-IE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IE" dirty="0" smtClean="0"/>
          </a:p>
          <a:p>
            <a:r>
              <a:rPr lang="en-IE" dirty="0"/>
              <a:t>Steerable3DController </a:t>
            </a:r>
            <a:r>
              <a:rPr lang="en-IE" dirty="0" smtClean="0"/>
              <a:t>(subclass) adds:</a:t>
            </a:r>
          </a:p>
          <a:p>
            <a:pPr lvl="1"/>
            <a:r>
              <a:rPr lang="en-IE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mass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1"/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vec3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velocity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force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acceleration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1"/>
            <a:r>
              <a:rPr lang="en-IE" dirty="0" err="1" smtClean="0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vec3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angularVelocity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angularAcceleration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torque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1"/>
            <a:r>
              <a:rPr lang="en-IE" dirty="0" err="1" smtClean="0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mat3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inertialTensor</a:t>
            </a:r>
            <a:r>
              <a:rPr lang="en-IE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01537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Adding force/torque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E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Steerable3DController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 err="1">
                <a:solidFill>
                  <a:srgbClr val="880000"/>
                </a:solidFill>
                <a:latin typeface="Consolas"/>
              </a:rPr>
              <a:t>AddForce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vec3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force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force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+=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force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IE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Steerable3DController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 err="1">
                <a:solidFill>
                  <a:srgbClr val="880000"/>
                </a:solidFill>
                <a:latin typeface="Consolas"/>
              </a:rPr>
              <a:t>AddTorque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vec3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torque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torque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+=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torque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IE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Steerable3DController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 err="1">
                <a:solidFill>
                  <a:srgbClr val="880000"/>
                </a:solidFill>
                <a:latin typeface="Consolas"/>
              </a:rPr>
              <a:t>AddForceAtPoint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vec3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force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vec3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point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IE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IE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IE" dirty="0" err="1" smtClean="0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vec3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to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880000"/>
                </a:solidFill>
                <a:latin typeface="Consolas"/>
              </a:rPr>
              <a:t>cross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force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point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torque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+=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to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endParaRPr lang="en-IE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force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+=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force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64822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44" y="0"/>
            <a:ext cx="4489648" cy="68133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E" sz="1100" dirty="0" smtClean="0">
                <a:solidFill>
                  <a:srgbClr val="0000FF"/>
                </a:solidFill>
                <a:latin typeface="Consolas"/>
              </a:rPr>
              <a:t>    if</a:t>
            </a:r>
            <a:r>
              <a:rPr lang="en-IE" sz="11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sz="1100" dirty="0" err="1">
                <a:solidFill>
                  <a:srgbClr val="000080"/>
                </a:solidFill>
                <a:latin typeface="Consolas"/>
              </a:rPr>
              <a:t>keyState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IE" sz="1100" dirty="0">
                <a:solidFill>
                  <a:srgbClr val="A000A0"/>
                </a:solidFill>
                <a:latin typeface="Consolas"/>
              </a:rPr>
              <a:t>SDL_SCANCODE_SPACE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])</a:t>
            </a:r>
          </a:p>
          <a:p>
            <a:pPr marL="0" indent="0">
              <a:buNone/>
            </a:pPr>
            <a:r>
              <a:rPr lang="en-IE" sz="1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IE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IE" sz="1100" dirty="0" err="1">
                <a:solidFill>
                  <a:srgbClr val="880000"/>
                </a:solidFill>
                <a:latin typeface="Consolas"/>
              </a:rPr>
              <a:t>AddForce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sz="1100" dirty="0">
                <a:solidFill>
                  <a:srgbClr val="000080"/>
                </a:solidFill>
                <a:latin typeface="Consolas"/>
              </a:rPr>
              <a:t>look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 * </a:t>
            </a:r>
            <a:r>
              <a:rPr lang="en-IE" sz="1100" dirty="0">
                <a:solidFill>
                  <a:srgbClr val="000080"/>
                </a:solidFill>
                <a:latin typeface="Consolas"/>
              </a:rPr>
              <a:t>scale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 * </a:t>
            </a:r>
            <a:r>
              <a:rPr lang="en-IE" sz="1100" dirty="0" err="1">
                <a:solidFill>
                  <a:srgbClr val="000080"/>
                </a:solidFill>
                <a:latin typeface="Consolas"/>
              </a:rPr>
              <a:t>timeDelta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IE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IE" sz="11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IE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IE" sz="1100" dirty="0">
                <a:solidFill>
                  <a:srgbClr val="008000"/>
                </a:solidFill>
                <a:latin typeface="Consolas"/>
              </a:rPr>
              <a:t>// Yaw</a:t>
            </a:r>
            <a:endParaRPr lang="en-IE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sz="1100" dirty="0" smtClean="0">
                <a:solidFill>
                  <a:srgbClr val="0000FF"/>
                </a:solidFill>
                <a:latin typeface="Consolas"/>
              </a:rPr>
              <a:t>    if</a:t>
            </a:r>
            <a:r>
              <a:rPr lang="en-IE" sz="11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sz="1100" dirty="0" err="1">
                <a:solidFill>
                  <a:srgbClr val="000080"/>
                </a:solidFill>
                <a:latin typeface="Consolas"/>
              </a:rPr>
              <a:t>keyState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IE" sz="1100" dirty="0">
                <a:solidFill>
                  <a:srgbClr val="A000A0"/>
                </a:solidFill>
                <a:latin typeface="Consolas"/>
              </a:rPr>
              <a:t>SDL_SCANCODE_J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])</a:t>
            </a:r>
          </a:p>
          <a:p>
            <a:pPr marL="0" indent="0">
              <a:buNone/>
            </a:pPr>
            <a:r>
              <a:rPr lang="en-IE" sz="1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IE" sz="1100" dirty="0">
                <a:solidFill>
                  <a:srgbClr val="880000"/>
                </a:solidFill>
                <a:latin typeface="Consolas"/>
              </a:rPr>
              <a:t> </a:t>
            </a:r>
            <a:r>
              <a:rPr lang="en-IE" sz="1100" dirty="0" smtClean="0">
                <a:solidFill>
                  <a:srgbClr val="880000"/>
                </a:solidFill>
                <a:latin typeface="Consolas"/>
              </a:rPr>
              <a:t>       </a:t>
            </a:r>
            <a:r>
              <a:rPr lang="en-IE" sz="1100" dirty="0" err="1" smtClean="0">
                <a:solidFill>
                  <a:srgbClr val="880000"/>
                </a:solidFill>
                <a:latin typeface="Consolas"/>
              </a:rPr>
              <a:t>AddTorque</a:t>
            </a:r>
            <a:r>
              <a:rPr lang="en-IE" sz="11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IE" sz="1100" dirty="0" smtClean="0">
                <a:solidFill>
                  <a:srgbClr val="000080"/>
                </a:solidFill>
                <a:latin typeface="Consolas"/>
              </a:rPr>
              <a:t>up</a:t>
            </a:r>
            <a:r>
              <a:rPr lang="en-IE" sz="11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* </a:t>
            </a:r>
            <a:r>
              <a:rPr lang="en-IE" sz="1100" dirty="0">
                <a:solidFill>
                  <a:srgbClr val="000080"/>
                </a:solidFill>
                <a:latin typeface="Consolas"/>
              </a:rPr>
              <a:t>scale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 * </a:t>
            </a:r>
            <a:r>
              <a:rPr lang="en-IE" sz="1100" dirty="0" err="1">
                <a:solidFill>
                  <a:srgbClr val="000080"/>
                </a:solidFill>
                <a:latin typeface="Consolas"/>
              </a:rPr>
              <a:t>timeDelta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IE" sz="1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IE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IE" sz="1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IE" sz="1100" dirty="0" err="1">
                <a:solidFill>
                  <a:srgbClr val="000080"/>
                </a:solidFill>
                <a:latin typeface="Consolas"/>
              </a:rPr>
              <a:t>keyState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IE" sz="1100" dirty="0">
                <a:solidFill>
                  <a:srgbClr val="A000A0"/>
                </a:solidFill>
                <a:latin typeface="Consolas"/>
              </a:rPr>
              <a:t>SDL_SCANCODE_L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])</a:t>
            </a:r>
          </a:p>
          <a:p>
            <a:pPr marL="0" indent="0">
              <a:buNone/>
            </a:pPr>
            <a:r>
              <a:rPr lang="en-IE" sz="1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IE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IE" sz="1100" dirty="0" err="1">
                <a:solidFill>
                  <a:srgbClr val="880000"/>
                </a:solidFill>
                <a:latin typeface="Consolas"/>
              </a:rPr>
              <a:t>AddTorque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(- </a:t>
            </a:r>
            <a:r>
              <a:rPr lang="en-IE" sz="1100" dirty="0">
                <a:solidFill>
                  <a:srgbClr val="000080"/>
                </a:solidFill>
                <a:latin typeface="Consolas"/>
              </a:rPr>
              <a:t>up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 * </a:t>
            </a:r>
            <a:r>
              <a:rPr lang="en-IE" sz="1100" dirty="0">
                <a:solidFill>
                  <a:srgbClr val="000080"/>
                </a:solidFill>
                <a:latin typeface="Consolas"/>
              </a:rPr>
              <a:t>scale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 * </a:t>
            </a:r>
            <a:r>
              <a:rPr lang="en-IE" sz="1100" dirty="0" err="1">
                <a:solidFill>
                  <a:srgbClr val="000080"/>
                </a:solidFill>
                <a:latin typeface="Consolas"/>
              </a:rPr>
              <a:t>timeDelta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IE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IE" sz="11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IE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IE" sz="1100" dirty="0">
                <a:solidFill>
                  <a:srgbClr val="008000"/>
                </a:solidFill>
                <a:latin typeface="Consolas"/>
              </a:rPr>
              <a:t>//Pitch</a:t>
            </a:r>
            <a:endParaRPr lang="en-IE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IE" sz="1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IE" sz="1100" dirty="0" err="1">
                <a:solidFill>
                  <a:srgbClr val="000080"/>
                </a:solidFill>
                <a:latin typeface="Consolas"/>
              </a:rPr>
              <a:t>keyState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IE" sz="1100" dirty="0">
                <a:solidFill>
                  <a:srgbClr val="A000A0"/>
                </a:solidFill>
                <a:latin typeface="Consolas"/>
              </a:rPr>
              <a:t>SDL_SCANCODE_I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])</a:t>
            </a:r>
          </a:p>
          <a:p>
            <a:pPr marL="0" indent="0">
              <a:buNone/>
            </a:pPr>
            <a:r>
              <a:rPr lang="en-IE" sz="1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IE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IE" sz="1100" dirty="0" err="1">
                <a:solidFill>
                  <a:srgbClr val="880000"/>
                </a:solidFill>
                <a:latin typeface="Consolas"/>
              </a:rPr>
              <a:t>AddTorque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sz="1100" dirty="0">
                <a:solidFill>
                  <a:srgbClr val="000080"/>
                </a:solidFill>
                <a:latin typeface="Consolas"/>
              </a:rPr>
              <a:t>right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 * </a:t>
            </a:r>
            <a:r>
              <a:rPr lang="en-IE" sz="1100" dirty="0">
                <a:solidFill>
                  <a:srgbClr val="000080"/>
                </a:solidFill>
                <a:latin typeface="Consolas"/>
              </a:rPr>
              <a:t>scale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 * </a:t>
            </a:r>
            <a:r>
              <a:rPr lang="en-IE" sz="1100" dirty="0" err="1">
                <a:solidFill>
                  <a:srgbClr val="000080"/>
                </a:solidFill>
                <a:latin typeface="Consolas"/>
              </a:rPr>
              <a:t>timeDelta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IE" sz="1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IE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IE" sz="1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IE" sz="1100" dirty="0" err="1">
                <a:solidFill>
                  <a:srgbClr val="000080"/>
                </a:solidFill>
                <a:latin typeface="Consolas"/>
              </a:rPr>
              <a:t>keyState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IE" sz="1100" dirty="0">
                <a:solidFill>
                  <a:srgbClr val="A000A0"/>
                </a:solidFill>
                <a:latin typeface="Consolas"/>
              </a:rPr>
              <a:t>SDL_SCANCODE_K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])</a:t>
            </a:r>
          </a:p>
          <a:p>
            <a:pPr marL="0" indent="0">
              <a:buNone/>
            </a:pPr>
            <a:r>
              <a:rPr lang="en-IE" sz="1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IE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IE" sz="1100" dirty="0" err="1">
                <a:solidFill>
                  <a:srgbClr val="880000"/>
                </a:solidFill>
                <a:latin typeface="Consolas"/>
              </a:rPr>
              <a:t>AddTorque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(- </a:t>
            </a:r>
            <a:r>
              <a:rPr lang="en-IE" sz="1100" dirty="0">
                <a:solidFill>
                  <a:srgbClr val="000080"/>
                </a:solidFill>
                <a:latin typeface="Consolas"/>
              </a:rPr>
              <a:t>right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 * </a:t>
            </a:r>
            <a:r>
              <a:rPr lang="en-IE" sz="1100" dirty="0">
                <a:solidFill>
                  <a:srgbClr val="000080"/>
                </a:solidFill>
                <a:latin typeface="Consolas"/>
              </a:rPr>
              <a:t>scale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 * </a:t>
            </a:r>
            <a:r>
              <a:rPr lang="en-IE" sz="1100" dirty="0" err="1">
                <a:solidFill>
                  <a:srgbClr val="000080"/>
                </a:solidFill>
                <a:latin typeface="Consolas"/>
              </a:rPr>
              <a:t>timeDelta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IE" sz="1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IE" sz="1100" dirty="0" smtClean="0">
                <a:solidFill>
                  <a:srgbClr val="008000"/>
                </a:solidFill>
                <a:latin typeface="Consolas"/>
              </a:rPr>
              <a:t>    // </a:t>
            </a:r>
            <a:r>
              <a:rPr lang="en-IE" sz="1100" dirty="0">
                <a:solidFill>
                  <a:srgbClr val="008000"/>
                </a:solidFill>
                <a:latin typeface="Consolas"/>
              </a:rPr>
              <a:t>Roll</a:t>
            </a:r>
            <a:endParaRPr lang="en-IE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IE" sz="1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IE" sz="1100" dirty="0" err="1">
                <a:solidFill>
                  <a:srgbClr val="000080"/>
                </a:solidFill>
                <a:latin typeface="Consolas"/>
              </a:rPr>
              <a:t>keyState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IE" sz="1100" dirty="0">
                <a:solidFill>
                  <a:srgbClr val="A000A0"/>
                </a:solidFill>
                <a:latin typeface="Consolas"/>
              </a:rPr>
              <a:t>SDL_SCANCODE_Y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])</a:t>
            </a:r>
          </a:p>
          <a:p>
            <a:pPr marL="0" indent="0">
              <a:buNone/>
            </a:pPr>
            <a:r>
              <a:rPr lang="en-IE" sz="1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IE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IE" sz="1100" dirty="0" err="1">
                <a:solidFill>
                  <a:srgbClr val="880000"/>
                </a:solidFill>
                <a:latin typeface="Consolas"/>
              </a:rPr>
              <a:t>AddTorque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sz="1100" dirty="0">
                <a:solidFill>
                  <a:srgbClr val="000080"/>
                </a:solidFill>
                <a:latin typeface="Consolas"/>
              </a:rPr>
              <a:t>look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 * </a:t>
            </a:r>
            <a:r>
              <a:rPr lang="en-IE" sz="1100" dirty="0">
                <a:solidFill>
                  <a:srgbClr val="000080"/>
                </a:solidFill>
                <a:latin typeface="Consolas"/>
              </a:rPr>
              <a:t>scale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 * </a:t>
            </a:r>
            <a:r>
              <a:rPr lang="en-IE" sz="1100" dirty="0" err="1">
                <a:solidFill>
                  <a:srgbClr val="000080"/>
                </a:solidFill>
                <a:latin typeface="Consolas"/>
              </a:rPr>
              <a:t>timeDelta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IE" sz="1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endParaRPr lang="en-IE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IE" sz="1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IE" sz="1100" dirty="0" err="1">
                <a:solidFill>
                  <a:srgbClr val="000080"/>
                </a:solidFill>
                <a:latin typeface="Consolas"/>
              </a:rPr>
              <a:t>keyState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IE" sz="1100" dirty="0">
                <a:solidFill>
                  <a:srgbClr val="A000A0"/>
                </a:solidFill>
                <a:latin typeface="Consolas"/>
              </a:rPr>
              <a:t>SDL_SCANCODE_H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])</a:t>
            </a:r>
          </a:p>
          <a:p>
            <a:pPr marL="0" indent="0">
              <a:buNone/>
            </a:pPr>
            <a:r>
              <a:rPr lang="en-IE" sz="1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IE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IE" sz="1100" dirty="0" err="1">
                <a:solidFill>
                  <a:srgbClr val="880000"/>
                </a:solidFill>
                <a:latin typeface="Consolas"/>
              </a:rPr>
              <a:t>AddTorque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(- </a:t>
            </a:r>
            <a:r>
              <a:rPr lang="en-IE" sz="1100" dirty="0">
                <a:solidFill>
                  <a:srgbClr val="000080"/>
                </a:solidFill>
                <a:latin typeface="Consolas"/>
              </a:rPr>
              <a:t>look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 * </a:t>
            </a:r>
            <a:r>
              <a:rPr lang="en-IE" sz="1100" dirty="0">
                <a:solidFill>
                  <a:srgbClr val="000080"/>
                </a:solidFill>
                <a:latin typeface="Consolas"/>
              </a:rPr>
              <a:t>scale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 * </a:t>
            </a:r>
            <a:r>
              <a:rPr lang="en-IE" sz="1100" dirty="0" err="1">
                <a:solidFill>
                  <a:srgbClr val="000080"/>
                </a:solidFill>
                <a:latin typeface="Consolas"/>
              </a:rPr>
              <a:t>timeDelta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IE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IE" sz="11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IE" sz="1100" dirty="0">
              <a:solidFill>
                <a:prstClr val="black"/>
              </a:solidFill>
              <a:latin typeface="Consola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124744"/>
            <a:ext cx="3995936" cy="4011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1335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Calculating the Inertial Tensor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E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Steerable3DController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 err="1">
                <a:solidFill>
                  <a:srgbClr val="880000"/>
                </a:solidFill>
                <a:latin typeface="Consolas"/>
              </a:rPr>
              <a:t>CalculateInertiaTensor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() { </a:t>
            </a:r>
          </a:p>
          <a:p>
            <a:pPr marL="0" indent="0">
              <a:buNone/>
            </a:pPr>
            <a:r>
              <a:rPr lang="en-IE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width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model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boundingBox</a:t>
            </a:r>
            <a:r>
              <a:rPr lang="en-IE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max</a:t>
            </a:r>
            <a:r>
              <a:rPr lang="en-IE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x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-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model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boundingBox</a:t>
            </a:r>
            <a:r>
              <a:rPr lang="en-IE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min</a:t>
            </a:r>
            <a:r>
              <a:rPr lang="en-IE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x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IE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height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model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boundingBox</a:t>
            </a:r>
            <a:r>
              <a:rPr lang="en-IE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max</a:t>
            </a:r>
            <a:r>
              <a:rPr lang="en-IE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y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-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model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boundingBox</a:t>
            </a:r>
            <a:r>
              <a:rPr lang="en-IE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min</a:t>
            </a:r>
            <a:r>
              <a:rPr lang="en-IE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y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IE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depth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model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boundingBox</a:t>
            </a:r>
            <a:r>
              <a:rPr lang="en-IE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max</a:t>
            </a:r>
            <a:r>
              <a:rPr lang="en-IE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z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-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model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boundingBox</a:t>
            </a:r>
            <a:r>
              <a:rPr lang="en-IE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min</a:t>
            </a:r>
            <a:r>
              <a:rPr lang="en-IE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z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endParaRPr lang="en-IE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dirty="0" err="1">
                <a:solidFill>
                  <a:srgbClr val="000080"/>
                </a:solidFill>
                <a:latin typeface="Consolas"/>
              </a:rPr>
              <a:t>inertialTensor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[0][0] = (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 (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mass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* (</a:t>
            </a:r>
            <a:r>
              <a:rPr lang="en-IE" dirty="0" err="1">
                <a:solidFill>
                  <a:srgbClr val="880000"/>
                </a:solidFill>
                <a:latin typeface="Consolas"/>
              </a:rPr>
              <a:t>pow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height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, 2) + </a:t>
            </a:r>
            <a:r>
              <a:rPr lang="en-IE" dirty="0" err="1">
                <a:solidFill>
                  <a:srgbClr val="880000"/>
                </a:solidFill>
                <a:latin typeface="Consolas"/>
              </a:rPr>
              <a:t>pow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depth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, 2))) / 12.0f;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inertialTensor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[1][1] = (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 (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mass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* (</a:t>
            </a:r>
            <a:r>
              <a:rPr lang="en-IE" dirty="0" err="1">
                <a:solidFill>
                  <a:srgbClr val="880000"/>
                </a:solidFill>
                <a:latin typeface="Consolas"/>
              </a:rPr>
              <a:t>pow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width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, 2) + </a:t>
            </a:r>
            <a:r>
              <a:rPr lang="en-IE" dirty="0" err="1">
                <a:solidFill>
                  <a:srgbClr val="880000"/>
                </a:solidFill>
                <a:latin typeface="Consolas"/>
              </a:rPr>
              <a:t>pow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depth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, 2))) / 12.0f;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inertialTensor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[2][2] = (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 (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mass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* (</a:t>
            </a:r>
            <a:r>
              <a:rPr lang="en-IE" dirty="0" err="1">
                <a:solidFill>
                  <a:srgbClr val="880000"/>
                </a:solidFill>
                <a:latin typeface="Consolas"/>
              </a:rPr>
              <a:t>pow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width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, 2) + </a:t>
            </a:r>
            <a:r>
              <a:rPr lang="en-IE" dirty="0" err="1">
                <a:solidFill>
                  <a:srgbClr val="880000"/>
                </a:solidFill>
                <a:latin typeface="Consolas"/>
              </a:rPr>
              <a:t>pow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height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, 2))) / 12.0f;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38160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Integration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E" dirty="0" smtClean="0">
                <a:solidFill>
                  <a:srgbClr val="008000"/>
                </a:solidFill>
                <a:latin typeface="Consolas"/>
              </a:rPr>
              <a:t>    // </a:t>
            </a:r>
            <a:r>
              <a:rPr lang="en-IE" dirty="0">
                <a:solidFill>
                  <a:srgbClr val="008000"/>
                </a:solidFill>
                <a:latin typeface="Consolas"/>
              </a:rPr>
              <a:t>Do the Newtonian integration</a:t>
            </a:r>
            <a:endParaRPr lang="en-IE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acceleration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force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/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mass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velocity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+=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acceleration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* 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timeDelta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position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+=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velocity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* 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timeDelta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endParaRPr lang="en-IE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dirty="0" smtClean="0">
                <a:solidFill>
                  <a:srgbClr val="008000"/>
                </a:solidFill>
                <a:latin typeface="Consolas"/>
              </a:rPr>
              <a:t>    // </a:t>
            </a:r>
            <a:r>
              <a:rPr lang="en-IE" dirty="0">
                <a:solidFill>
                  <a:srgbClr val="008000"/>
                </a:solidFill>
                <a:latin typeface="Consolas"/>
              </a:rPr>
              <a:t>Normalise the velocity into the look</a:t>
            </a:r>
            <a:endParaRPr lang="en-IE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dirty="0" smtClean="0">
                <a:solidFill>
                  <a:srgbClr val="008000"/>
                </a:solidFill>
                <a:latin typeface="Consolas"/>
              </a:rPr>
              <a:t>    // </a:t>
            </a:r>
            <a:r>
              <a:rPr lang="en-IE" dirty="0">
                <a:solidFill>
                  <a:srgbClr val="008000"/>
                </a:solidFill>
                <a:latin typeface="Consolas"/>
              </a:rPr>
              <a:t>Probably not necessary as we recalculate these anyway later</a:t>
            </a:r>
            <a:endParaRPr lang="en-IE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880000"/>
                </a:solidFill>
                <a:latin typeface="Consolas"/>
              </a:rPr>
              <a:t>length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velocity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 &gt; 0.0001f)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IE" dirty="0">
                <a:solidFill>
                  <a:srgbClr val="000080"/>
                </a:solidFill>
                <a:latin typeface="Consolas"/>
              </a:rPr>
              <a:t> </a:t>
            </a:r>
            <a:r>
              <a:rPr lang="en-IE" dirty="0" smtClean="0">
                <a:solidFill>
                  <a:srgbClr val="000080"/>
                </a:solidFill>
                <a:latin typeface="Consolas"/>
              </a:rPr>
              <a:t>       look</a:t>
            </a:r>
            <a:r>
              <a:rPr lang="en-IE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880000"/>
                </a:solidFill>
                <a:latin typeface="Consolas"/>
              </a:rPr>
              <a:t>normalize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velocity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right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880000"/>
                </a:solidFill>
                <a:latin typeface="Consolas"/>
              </a:rPr>
              <a:t>cross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look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up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velocity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*= 0.99f;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endParaRPr lang="en-IE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IE" dirty="0">
                <a:solidFill>
                  <a:srgbClr val="008000"/>
                </a:solidFill>
                <a:latin typeface="Consolas"/>
              </a:rPr>
              <a:t>// Do the Hamiltonian integration</a:t>
            </a:r>
            <a:endParaRPr lang="en-IE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dirty="0" smtClean="0">
                <a:solidFill>
                  <a:srgbClr val="000080"/>
                </a:solidFill>
                <a:latin typeface="Consolas"/>
              </a:rPr>
              <a:t>    </a:t>
            </a:r>
            <a:r>
              <a:rPr lang="en-IE" dirty="0" err="1" smtClean="0">
                <a:solidFill>
                  <a:srgbClr val="000080"/>
                </a:solidFill>
                <a:latin typeface="Consolas"/>
              </a:rPr>
              <a:t>angularAcceleration</a:t>
            </a:r>
            <a:r>
              <a:rPr lang="en-IE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torque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*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880000"/>
                </a:solidFill>
                <a:latin typeface="Consolas"/>
              </a:rPr>
              <a:t>inverse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inertialTensor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angularVelocity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angularVelocity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angularAcceleration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* 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timeDelta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endParaRPr lang="en-IE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quat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w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quat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(0, 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angularVelocity</a:t>
            </a:r>
            <a:r>
              <a:rPr lang="en-IE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x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angularVelocity</a:t>
            </a:r>
            <a:r>
              <a:rPr lang="en-IE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y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angularVelocity</a:t>
            </a:r>
            <a:r>
              <a:rPr lang="en-IE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z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en-IE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dirty="0" smtClean="0">
                <a:solidFill>
                  <a:srgbClr val="000080"/>
                </a:solidFill>
                <a:latin typeface="Consolas"/>
              </a:rPr>
              <a:t>    orientation</a:t>
            </a:r>
            <a:r>
              <a:rPr lang="en-IE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orientation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+ ((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w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* (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timeDelta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/ 2.0f)) *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orientation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IE" dirty="0" smtClean="0">
                <a:solidFill>
                  <a:srgbClr val="000080"/>
                </a:solidFill>
                <a:latin typeface="Consolas"/>
              </a:rPr>
              <a:t>    orientation</a:t>
            </a:r>
            <a:r>
              <a:rPr lang="en-IE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880000"/>
                </a:solidFill>
                <a:latin typeface="Consolas"/>
              </a:rPr>
              <a:t>normalize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orientation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/>
              </a:rPr>
              <a:t>    </a:t>
            </a:r>
          </a:p>
          <a:p>
            <a:pPr marL="0" indent="0">
              <a:buNone/>
            </a:pPr>
            <a:r>
              <a:rPr lang="en-IE" dirty="0" smtClean="0">
                <a:solidFill>
                  <a:srgbClr val="008000"/>
                </a:solidFill>
                <a:latin typeface="Consolas"/>
              </a:rPr>
              <a:t>    // </a:t>
            </a:r>
            <a:r>
              <a:rPr lang="en-IE" dirty="0">
                <a:solidFill>
                  <a:srgbClr val="008000"/>
                </a:solidFill>
                <a:latin typeface="Consolas"/>
              </a:rPr>
              <a:t>Reset the accumulators</a:t>
            </a:r>
            <a:endParaRPr lang="en-IE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dirty="0" smtClean="0">
                <a:solidFill>
                  <a:srgbClr val="000080"/>
                </a:solidFill>
                <a:latin typeface="Consolas"/>
              </a:rPr>
              <a:t>    torque</a:t>
            </a:r>
            <a:r>
              <a:rPr lang="en-IE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vec3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(0);</a:t>
            </a:r>
          </a:p>
          <a:p>
            <a:pPr marL="0" indent="0">
              <a:buNone/>
            </a:pPr>
            <a:r>
              <a:rPr lang="en-IE" dirty="0" smtClean="0">
                <a:solidFill>
                  <a:srgbClr val="000080"/>
                </a:solidFill>
                <a:latin typeface="Consolas"/>
              </a:rPr>
              <a:t>    force</a:t>
            </a:r>
            <a:r>
              <a:rPr lang="en-IE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vec3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(0</a:t>
            </a:r>
            <a:r>
              <a:rPr lang="en-IE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IE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44438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dirty="0" smtClean="0"/>
              <a:t>Quaternion Quick Reference</a:t>
            </a:r>
            <a:endParaRPr lang="en-US" altLang="en-US" dirty="0" smtClean="0"/>
          </a:p>
        </p:txBody>
      </p:sp>
      <p:sp>
        <p:nvSpPr>
          <p:cNvPr id="378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/>
            <a:r>
              <a:rPr lang="en-IE" altLang="en-US" dirty="0" smtClean="0"/>
              <a:t>Constructing</a:t>
            </a:r>
          </a:p>
          <a:p>
            <a:pPr lvl="1"/>
            <a:r>
              <a:rPr lang="en-IE" altLang="en-US" dirty="0" err="1" smtClean="0"/>
              <a:t>glm</a:t>
            </a:r>
            <a:r>
              <a:rPr lang="en-IE" altLang="en-US" dirty="0" smtClean="0"/>
              <a:t>::</a:t>
            </a:r>
            <a:r>
              <a:rPr lang="en-IE" altLang="en-US" dirty="0" err="1" smtClean="0"/>
              <a:t>quat</a:t>
            </a:r>
            <a:r>
              <a:rPr lang="en-IE" altLang="en-US" dirty="0" smtClean="0"/>
              <a:t> q; \\ The identity</a:t>
            </a:r>
          </a:p>
          <a:p>
            <a:pPr lvl="1"/>
            <a:r>
              <a:rPr lang="en-GB" altLang="en-US" dirty="0" err="1" smtClean="0"/>
              <a:t>glm</a:t>
            </a:r>
            <a:r>
              <a:rPr lang="en-GB" altLang="en-US" dirty="0" smtClean="0"/>
              <a:t>::</a:t>
            </a:r>
            <a:r>
              <a:rPr lang="en-GB" altLang="en-US" dirty="0" err="1" smtClean="0"/>
              <a:t>angleAxis</a:t>
            </a:r>
            <a:r>
              <a:rPr lang="en-GB" altLang="en-US" dirty="0" smtClean="0"/>
              <a:t>(</a:t>
            </a:r>
            <a:r>
              <a:rPr lang="en-GB" altLang="en-US" dirty="0" err="1" smtClean="0"/>
              <a:t>thetaInDegrees</a:t>
            </a:r>
            <a:r>
              <a:rPr lang="en-GB" altLang="en-US" dirty="0" smtClean="0"/>
              <a:t>, axis</a:t>
            </a:r>
            <a:r>
              <a:rPr lang="en-GB" altLang="en-US" dirty="0" smtClean="0"/>
              <a:t>);</a:t>
            </a:r>
          </a:p>
          <a:p>
            <a:r>
              <a:rPr lang="en-IE" altLang="en-US" dirty="0"/>
              <a:t>Convert a quaternion to a matrix:</a:t>
            </a:r>
          </a:p>
          <a:p>
            <a:pPr lvl="1"/>
            <a:r>
              <a:rPr lang="en-IE" altLang="en-US" dirty="0" err="1"/>
              <a:t>glm</a:t>
            </a:r>
            <a:r>
              <a:rPr lang="en-IE" altLang="en-US" dirty="0"/>
              <a:t>::mat4_cast(orientation)</a:t>
            </a:r>
          </a:p>
          <a:p>
            <a:r>
              <a:rPr lang="en-IE" altLang="en-US" dirty="0"/>
              <a:t>Convert a matrix to a quaternion:</a:t>
            </a:r>
          </a:p>
          <a:p>
            <a:pPr lvl="1"/>
            <a:r>
              <a:rPr lang="en-IE" altLang="en-US" dirty="0" err="1"/>
              <a:t>glm</a:t>
            </a:r>
            <a:r>
              <a:rPr lang="en-IE" altLang="en-US" dirty="0"/>
              <a:t>::</a:t>
            </a:r>
            <a:r>
              <a:rPr lang="en-IE" altLang="en-US" dirty="0" err="1"/>
              <a:t>quat_cast</a:t>
            </a:r>
            <a:r>
              <a:rPr lang="en-IE" altLang="en-US" dirty="0"/>
              <a:t>(matrix</a:t>
            </a:r>
            <a:r>
              <a:rPr lang="en-IE" altLang="en-US" dirty="0" smtClean="0"/>
              <a:t>)</a:t>
            </a:r>
          </a:p>
          <a:p>
            <a:r>
              <a:rPr lang="en-IE" altLang="en-US" dirty="0" smtClean="0"/>
              <a:t>Inverse of a quaternion</a:t>
            </a:r>
          </a:p>
          <a:p>
            <a:pPr lvl="1"/>
            <a:r>
              <a:rPr lang="en-IE" altLang="en-US" dirty="0" smtClean="0"/>
              <a:t>Negate x, y and z (for normal </a:t>
            </a:r>
            <a:r>
              <a:rPr lang="en-IE" altLang="en-US" dirty="0" err="1" smtClean="0"/>
              <a:t>quats</a:t>
            </a:r>
            <a:r>
              <a:rPr lang="en-IE" altLang="en-US" dirty="0" smtClean="0"/>
              <a:t>)</a:t>
            </a:r>
          </a:p>
          <a:p>
            <a:pPr lvl="1"/>
            <a:r>
              <a:rPr lang="en-IE" dirty="0" err="1"/>
              <a:t>glm</a:t>
            </a:r>
            <a:r>
              <a:rPr lang="en-IE" dirty="0"/>
              <a:t>::</a:t>
            </a:r>
            <a:r>
              <a:rPr lang="en-IE" dirty="0" err="1"/>
              <a:t>quat</a:t>
            </a:r>
            <a:r>
              <a:rPr lang="en-IE" dirty="0"/>
              <a:t> </a:t>
            </a:r>
            <a:r>
              <a:rPr lang="en-IE" dirty="0" err="1"/>
              <a:t>qinv</a:t>
            </a:r>
            <a:r>
              <a:rPr lang="en-IE" dirty="0"/>
              <a:t> = </a:t>
            </a:r>
            <a:r>
              <a:rPr lang="en-IE" dirty="0" err="1"/>
              <a:t>glm</a:t>
            </a:r>
            <a:r>
              <a:rPr lang="en-IE" dirty="0"/>
              <a:t>::inverse(q</a:t>
            </a:r>
            <a:r>
              <a:rPr lang="en-IE" dirty="0" smtClean="0"/>
              <a:t>);</a:t>
            </a:r>
            <a:endParaRPr lang="en-IE" altLang="en-US" dirty="0" smtClean="0"/>
          </a:p>
          <a:p>
            <a:r>
              <a:rPr lang="en-IE" altLang="en-US" dirty="0"/>
              <a:t>Rotate a vector by a quaternion:</a:t>
            </a:r>
          </a:p>
          <a:p>
            <a:pPr lvl="1"/>
            <a:r>
              <a:rPr lang="en-IE" altLang="en-US" dirty="0"/>
              <a:t>w = q * w * q</a:t>
            </a:r>
            <a:r>
              <a:rPr lang="en-IE" altLang="en-US" baseline="30000" dirty="0"/>
              <a:t>-1</a:t>
            </a:r>
          </a:p>
          <a:p>
            <a:pPr lvl="1"/>
            <a:r>
              <a:rPr lang="en-IE" altLang="en-US" dirty="0"/>
              <a:t>Where q = quaternion and w = a pure quaternion made from the vector to be rotated (w = 0)</a:t>
            </a:r>
          </a:p>
          <a:p>
            <a:endParaRPr lang="en-IE" altLang="en-US" dirty="0" smtClean="0"/>
          </a:p>
          <a:p>
            <a:pPr lvl="1"/>
            <a:endParaRPr lang="en-IE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99841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Implicit Integration</a:t>
            </a:r>
          </a:p>
        </p:txBody>
      </p:sp>
      <p:sp>
        <p:nvSpPr>
          <p:cNvPr id="266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dirty="0" smtClean="0"/>
              <a:t>We are doing explicit (forward) </a:t>
            </a:r>
            <a:r>
              <a:rPr lang="en-US" altLang="en-US" dirty="0" err="1" smtClean="0"/>
              <a:t>euler</a:t>
            </a:r>
            <a:r>
              <a:rPr lang="en-US" altLang="en-US" dirty="0" smtClean="0"/>
              <a:t> integration so far in our modeling.</a:t>
            </a:r>
          </a:p>
          <a:p>
            <a:pPr eaLnBrk="1" hangingPunct="1"/>
            <a:r>
              <a:rPr lang="en-US" altLang="en-US" dirty="0" smtClean="0"/>
              <a:t>If stability is an issue you can use implicit </a:t>
            </a:r>
            <a:r>
              <a:rPr lang="en-US" altLang="en-US" dirty="0" smtClean="0"/>
              <a:t>integration:</a:t>
            </a:r>
          </a:p>
          <a:p>
            <a:pPr eaLnBrk="1" hangingPunct="1"/>
            <a:r>
              <a:rPr lang="en-US" altLang="en-US" dirty="0" err="1" smtClean="0"/>
              <a:t>Runge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Kutta</a:t>
            </a:r>
            <a:r>
              <a:rPr lang="en-US" altLang="en-US" dirty="0" smtClean="0"/>
              <a:t> technique</a:t>
            </a: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Precise integration technique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Sample several times for each time step.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t = 0, t = .25, t = .5, t = .75 to find value at t = 1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Provides very accurate results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>
                <a:hlinkClick r:id="rId3"/>
              </a:rPr>
              <a:t>http://mathworld.wolfram.com/Runge-KuttaMethod.html</a:t>
            </a:r>
            <a:endParaRPr lang="en-US" altLang="en-US" sz="1600" dirty="0"/>
          </a:p>
          <a:p>
            <a:pPr lvl="1"/>
            <a:r>
              <a:rPr lang="en-US" altLang="en-US" sz="2400" dirty="0" smtClean="0">
                <a:hlinkClick r:id="rId4"/>
              </a:rPr>
              <a:t>http</a:t>
            </a:r>
            <a:r>
              <a:rPr lang="en-US" altLang="en-US" sz="2400" dirty="0" smtClean="0">
                <a:hlinkClick r:id="rId4"/>
              </a:rPr>
              <a:t>://www.mech.gla.ac.uk/~peterg/software/MTT/examples/Simulation_rep/node89.html</a:t>
            </a:r>
            <a:r>
              <a:rPr lang="en-US" altLang="en-US" dirty="0" smtClean="0"/>
              <a:t> 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4664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z="4000" smtClean="0"/>
              <a:t>Convert a look vector to a quaternion</a:t>
            </a:r>
            <a:endParaRPr lang="en-US" altLang="en-US" sz="4000" smtClean="0"/>
          </a:p>
        </p:txBody>
      </p:sp>
      <p:sp>
        <p:nvSpPr>
          <p:cNvPr id="92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IE" altLang="en-US" sz="2400" dirty="0" smtClean="0"/>
              <a:t>A quaternion stores a rotation not an orientation!</a:t>
            </a:r>
          </a:p>
          <a:p>
            <a:pPr eaLnBrk="1" hangingPunct="1">
              <a:lnSpc>
                <a:spcPct val="90000"/>
              </a:lnSpc>
            </a:pPr>
            <a:r>
              <a:rPr lang="en-IE" altLang="en-US" sz="2400" dirty="0" smtClean="0"/>
              <a:t>In 2d the angle 45 degrees must be understood relative to 0 degrees</a:t>
            </a:r>
          </a:p>
          <a:p>
            <a:pPr lvl="1" eaLnBrk="1" hangingPunct="1">
              <a:lnSpc>
                <a:spcPct val="90000"/>
              </a:lnSpc>
            </a:pPr>
            <a:r>
              <a:rPr lang="en-IE" altLang="en-US" sz="2000" dirty="0" smtClean="0"/>
              <a:t>Relative &amp; absolute orientation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IE" altLang="en-US" sz="2000" dirty="0" smtClean="0"/>
              <a:t>The same with a quaternion</a:t>
            </a:r>
          </a:p>
          <a:p>
            <a:pPr eaLnBrk="1" hangingPunct="1">
              <a:lnSpc>
                <a:spcPct val="90000"/>
              </a:lnSpc>
            </a:pPr>
            <a:r>
              <a:rPr lang="en-IE" altLang="en-US" sz="2400" dirty="0" smtClean="0"/>
              <a:t>To convert a vector to a look vector to a quaternion must be relative to a “basis” look vector</a:t>
            </a:r>
          </a:p>
          <a:p>
            <a:pPr eaLnBrk="1" hangingPunct="1">
              <a:lnSpc>
                <a:spcPct val="90000"/>
              </a:lnSpc>
            </a:pPr>
            <a:r>
              <a:rPr lang="en-IE" altLang="en-US" sz="2400" dirty="0" smtClean="0"/>
              <a:t>You can use any vector, but </a:t>
            </a:r>
            <a:r>
              <a:rPr lang="en-IE" altLang="en-US" sz="2400" dirty="0" smtClean="0"/>
              <a:t>BGE uses</a:t>
            </a:r>
            <a:r>
              <a:rPr lang="en-IE" altLang="en-US" sz="2400" dirty="0" smtClean="0"/>
              <a:t>:</a:t>
            </a:r>
          </a:p>
          <a:p>
            <a:pPr eaLnBrk="1" hangingPunct="1">
              <a:lnSpc>
                <a:spcPct val="90000"/>
              </a:lnSpc>
            </a:pPr>
            <a:r>
              <a:rPr lang="en-IE" altLang="en-US" sz="2400" dirty="0" smtClean="0"/>
              <a:t>[0 0 </a:t>
            </a:r>
            <a:r>
              <a:rPr lang="en-IE" altLang="en-US" sz="2400" dirty="0" smtClean="0"/>
              <a:t>-1</a:t>
            </a:r>
            <a:r>
              <a:rPr lang="en-IE" altLang="en-US" sz="2400" dirty="0" smtClean="0"/>
              <a:t>] Looking down the </a:t>
            </a:r>
            <a:r>
              <a:rPr lang="en-IE" altLang="en-US" sz="2400" dirty="0" smtClean="0"/>
              <a:t>negative Z </a:t>
            </a:r>
            <a:r>
              <a:rPr lang="en-IE" altLang="en-US" sz="2400" dirty="0" smtClean="0"/>
              <a:t>Axis</a:t>
            </a: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2262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Basic Algorithm</a:t>
            </a:r>
            <a:endParaRPr lang="en-US" altLang="en-US" smtClean="0"/>
          </a:p>
        </p:txBody>
      </p:sp>
      <p:sp>
        <p:nvSpPr>
          <p:cNvPr id="102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IE" altLang="en-US" dirty="0" smtClean="0"/>
              <a:t>Calculate</a:t>
            </a:r>
            <a:endParaRPr lang="en-IE" altLang="en-US" dirty="0" smtClean="0"/>
          </a:p>
          <a:p>
            <a:pPr lvl="1" eaLnBrk="1" hangingPunct="1"/>
            <a:r>
              <a:rPr lang="en-IE" altLang="en-US" dirty="0" smtClean="0"/>
              <a:t>The axis of </a:t>
            </a:r>
            <a:r>
              <a:rPr lang="en-IE" altLang="en-US" dirty="0" smtClean="0"/>
              <a:t>rotation</a:t>
            </a:r>
          </a:p>
          <a:p>
            <a:pPr lvl="2"/>
            <a:r>
              <a:rPr lang="en-IE" altLang="en-US" dirty="0"/>
              <a:t>Recall A x B gives a vector C which is perpendicular to A &amp; B:</a:t>
            </a:r>
          </a:p>
          <a:p>
            <a:pPr lvl="2"/>
            <a:r>
              <a:rPr lang="en-IE" altLang="en-US" dirty="0"/>
              <a:t>Example: A = [0 1 0] B = [0 0 1]</a:t>
            </a:r>
          </a:p>
          <a:p>
            <a:pPr lvl="2"/>
            <a:r>
              <a:rPr lang="en-IE" altLang="en-US" dirty="0"/>
              <a:t>A x B = [1 0 0</a:t>
            </a:r>
            <a:r>
              <a:rPr lang="en-IE" altLang="en-US" dirty="0" smtClean="0"/>
              <a:t>]</a:t>
            </a:r>
            <a:endParaRPr lang="en-IE" altLang="en-US" dirty="0" smtClean="0"/>
          </a:p>
          <a:p>
            <a:pPr lvl="1" eaLnBrk="1" hangingPunct="1"/>
            <a:r>
              <a:rPr lang="en-IE" altLang="en-US" dirty="0" smtClean="0"/>
              <a:t>The angle of </a:t>
            </a:r>
            <a:r>
              <a:rPr lang="en-IE" altLang="en-US" dirty="0" smtClean="0"/>
              <a:t>rotation</a:t>
            </a:r>
          </a:p>
          <a:p>
            <a:pPr lvl="2"/>
            <a:r>
              <a:rPr lang="el-GR" altLang="en-US" dirty="0">
                <a:cs typeface="Tahoma" pitchFamily="34" charset="0"/>
              </a:rPr>
              <a:t>θ</a:t>
            </a:r>
            <a:r>
              <a:rPr lang="en-IE" altLang="en-US" dirty="0">
                <a:cs typeface="Tahoma" pitchFamily="34" charset="0"/>
              </a:rPr>
              <a:t> = </a:t>
            </a:r>
            <a:r>
              <a:rPr lang="en-IE" altLang="en-US" dirty="0" smtClean="0"/>
              <a:t>cos</a:t>
            </a:r>
            <a:r>
              <a:rPr lang="en-IE" altLang="en-US" baseline="30000" dirty="0" smtClean="0"/>
              <a:t>-1</a:t>
            </a:r>
            <a:r>
              <a:rPr lang="en-IE" altLang="en-US" dirty="0" smtClean="0"/>
              <a:t>(</a:t>
            </a:r>
            <a:r>
              <a:rPr lang="en-IE" altLang="en-US" dirty="0" smtClean="0">
                <a:cs typeface="Tahoma" pitchFamily="34" charset="0"/>
              </a:rPr>
              <a:t>A.B </a:t>
            </a:r>
            <a:r>
              <a:rPr lang="en-IE" altLang="en-US" dirty="0">
                <a:cs typeface="Tahoma" pitchFamily="34" charset="0"/>
              </a:rPr>
              <a:t>/ </a:t>
            </a:r>
            <a:r>
              <a:rPr lang="en-IE" altLang="en-US" dirty="0"/>
              <a:t>|A||B|)</a:t>
            </a:r>
            <a:endParaRPr lang="en-IE" altLang="en-US" dirty="0" smtClean="0"/>
          </a:p>
          <a:p>
            <a:pPr lvl="1" eaLnBrk="1" hangingPunct="1"/>
            <a:r>
              <a:rPr lang="en-IE" altLang="en-US" dirty="0" smtClean="0"/>
              <a:t>Rotate </a:t>
            </a:r>
            <a:r>
              <a:rPr lang="en-IE" altLang="en-US" dirty="0" smtClean="0"/>
              <a:t>the </a:t>
            </a:r>
            <a:r>
              <a:rPr lang="en-IE" altLang="en-US" dirty="0" smtClean="0"/>
              <a:t>BASIS look vector by </a:t>
            </a:r>
            <a:r>
              <a:rPr lang="en-IE" altLang="en-US" dirty="0" smtClean="0"/>
              <a:t>the </a:t>
            </a:r>
            <a:r>
              <a:rPr lang="en-IE" altLang="en-US" dirty="0" smtClean="0"/>
              <a:t>quaternion</a:t>
            </a:r>
          </a:p>
          <a:p>
            <a:pPr lvl="2"/>
            <a:r>
              <a:rPr lang="en-IE" altLang="en-US" dirty="0"/>
              <a:t>w = q * w * q</a:t>
            </a:r>
            <a:r>
              <a:rPr lang="en-IE" altLang="en-US" baseline="30000" dirty="0"/>
              <a:t>-1</a:t>
            </a:r>
          </a:p>
          <a:p>
            <a:pPr marL="914400" lvl="2" indent="0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872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53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altLang="en-US" dirty="0" smtClean="0"/>
              <a:t>Why are you messing up our minds with all this quaternion stuff!!!!</a:t>
            </a:r>
          </a:p>
          <a:p>
            <a:pPr lvl="1" eaLnBrk="1" hangingPunct="1"/>
            <a:r>
              <a:rPr lang="en-IE" altLang="en-US" dirty="0" smtClean="0"/>
              <a:t>Quaternions are the </a:t>
            </a:r>
            <a:r>
              <a:rPr lang="en-IE" altLang="en-US" b="1" dirty="0" smtClean="0"/>
              <a:t>universal</a:t>
            </a:r>
            <a:r>
              <a:rPr lang="en-IE" altLang="en-US" dirty="0" smtClean="0"/>
              <a:t> way of representing rotation sequences in 3D</a:t>
            </a:r>
          </a:p>
          <a:p>
            <a:pPr lvl="1" eaLnBrk="1" hangingPunct="1"/>
            <a:r>
              <a:rPr lang="en-IE" altLang="en-US" dirty="0" smtClean="0"/>
              <a:t>Use in </a:t>
            </a:r>
            <a:r>
              <a:rPr lang="en-IE" altLang="en-US" b="1" dirty="0" smtClean="0"/>
              <a:t>all</a:t>
            </a:r>
            <a:r>
              <a:rPr lang="en-IE" altLang="en-US" dirty="0" smtClean="0"/>
              <a:t> 3D libraries &amp; game engines</a:t>
            </a:r>
          </a:p>
          <a:p>
            <a:pPr lvl="1" eaLnBrk="1" hangingPunct="1"/>
            <a:r>
              <a:rPr lang="en-IE" altLang="en-US" dirty="0" smtClean="0"/>
              <a:t>Don’t suffer from Gimbal lock</a:t>
            </a:r>
          </a:p>
          <a:p>
            <a:pPr lvl="1" eaLnBrk="1" hangingPunct="1"/>
            <a:r>
              <a:rPr lang="en-IE" altLang="en-US" dirty="0" smtClean="0"/>
              <a:t>Can be easily interpolated between</a:t>
            </a:r>
          </a:p>
          <a:p>
            <a:pPr lvl="1" eaLnBrk="1" hangingPunct="1"/>
            <a:r>
              <a:rPr lang="en-IE" altLang="en-US" dirty="0" smtClean="0"/>
              <a:t>Are </a:t>
            </a:r>
            <a:r>
              <a:rPr lang="en-IE" altLang="en-US" b="1" dirty="0" smtClean="0"/>
              <a:t>required </a:t>
            </a:r>
            <a:r>
              <a:rPr lang="en-IE" altLang="en-US" dirty="0" smtClean="0"/>
              <a:t>to implement </a:t>
            </a:r>
            <a:r>
              <a:rPr lang="en-IE" altLang="en-US" b="1" dirty="0" smtClean="0"/>
              <a:t>real 3D physics</a:t>
            </a:r>
            <a:endParaRPr lang="en-US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98378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Steering</a:t>
            </a:r>
            <a:endParaRPr lang="en-US" altLang="en-US" smtClean="0"/>
          </a:p>
        </p:txBody>
      </p:sp>
      <p:sp>
        <p:nvSpPr>
          <p:cNvPr id="163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Recall</a:t>
            </a:r>
          </a:p>
          <a:p>
            <a:pPr lvl="1" eaLnBrk="1" hangingPunct="1"/>
            <a:r>
              <a:rPr lang="en-IE" altLang="en-US" smtClean="0"/>
              <a:t>a = f / m</a:t>
            </a:r>
          </a:p>
          <a:p>
            <a:pPr lvl="1" eaLnBrk="1" hangingPunct="1"/>
            <a:r>
              <a:rPr lang="en-IE" altLang="en-US" smtClean="0"/>
              <a:t>v1 = v0 + at</a:t>
            </a:r>
          </a:p>
          <a:p>
            <a:pPr lvl="1" eaLnBrk="1" hangingPunct="1"/>
            <a:r>
              <a:rPr lang="en-IE" altLang="en-US" smtClean="0"/>
              <a:t>p1 = p0 + vt</a:t>
            </a:r>
          </a:p>
          <a:p>
            <a:pPr eaLnBrk="1" hangingPunct="1"/>
            <a:r>
              <a:rPr lang="en-IE" altLang="en-US" smtClean="0"/>
              <a:t>But how does force affect rotation?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8322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Torque</a:t>
            </a:r>
            <a:endParaRPr lang="en-US" altLang="en-US" smtClean="0"/>
          </a:p>
        </p:txBody>
      </p:sp>
      <p:sp>
        <p:nvSpPr>
          <p:cNvPr id="174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The measure of the force applied to a member to produce rotational motion usually measured in </a:t>
            </a:r>
            <a:r>
              <a:rPr lang="en-US" altLang="en-US" sz="2400" dirty="0" smtClean="0"/>
              <a:t>meter/kg</a:t>
            </a:r>
            <a:r>
              <a:rPr lang="en-US" altLang="en-US" sz="2400" dirty="0" smtClean="0"/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Torque is determined by multiplying the applied force by the distance from the pivot point to the point where the force is applied:</a:t>
            </a:r>
          </a:p>
          <a:p>
            <a:pPr eaLnBrk="1" hangingPunct="1">
              <a:lnSpc>
                <a:spcPct val="80000"/>
              </a:lnSpc>
            </a:pPr>
            <a:r>
              <a:rPr lang="en-IE" altLang="en-US" sz="2400" dirty="0" smtClean="0"/>
              <a:t>to = p x f </a:t>
            </a:r>
          </a:p>
          <a:p>
            <a:pPr eaLnBrk="1" hangingPunct="1">
              <a:lnSpc>
                <a:spcPct val="80000"/>
              </a:lnSpc>
            </a:pPr>
            <a:r>
              <a:rPr lang="en-IE" altLang="en-US" sz="2400" dirty="0" smtClean="0"/>
              <a:t>Torque = position (relative to centre of gravity) crossed with the force</a:t>
            </a:r>
          </a:p>
          <a:p>
            <a:pPr eaLnBrk="1" hangingPunct="1">
              <a:lnSpc>
                <a:spcPct val="80000"/>
              </a:lnSpc>
            </a:pPr>
            <a:r>
              <a:rPr lang="en-IE" altLang="en-US" sz="2400" dirty="0" smtClean="0"/>
              <a:t>Torque is a vector</a:t>
            </a:r>
          </a:p>
          <a:p>
            <a:pPr eaLnBrk="1" hangingPunct="1">
              <a:lnSpc>
                <a:spcPct val="80000"/>
              </a:lnSpc>
            </a:pPr>
            <a:r>
              <a:rPr lang="en-IE" altLang="en-US" sz="2400" dirty="0" smtClean="0"/>
              <a:t>The size of the vector gives the amount of torque</a:t>
            </a:r>
          </a:p>
          <a:p>
            <a:pPr eaLnBrk="1" hangingPunct="1">
              <a:lnSpc>
                <a:spcPct val="80000"/>
              </a:lnSpc>
            </a:pPr>
            <a:r>
              <a:rPr lang="en-IE" altLang="en-US" sz="2400" dirty="0" smtClean="0"/>
              <a:t>The direction of the torque gives the axis</a:t>
            </a: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83564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Angular velocity</a:t>
            </a:r>
            <a:endParaRPr lang="en-US" altLang="en-US" smtClean="0"/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050904" cy="45259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rate at which a spinning body, such as a planet, rotates. The Earth rotates at 15 degrees per hour, which is its angular velocity. </a:t>
            </a:r>
          </a:p>
          <a:p>
            <a:pPr eaLnBrk="1" hangingPunct="1"/>
            <a:r>
              <a:rPr lang="en-IE" altLang="en-US" dirty="0" smtClean="0"/>
              <a:t>Given as a vector</a:t>
            </a:r>
            <a:endParaRPr lang="en-US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348880"/>
            <a:ext cx="241935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185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Angular acceleration</a:t>
            </a:r>
            <a:endParaRPr lang="en-US" altLang="en-US" smtClean="0"/>
          </a:p>
        </p:txBody>
      </p:sp>
      <p:sp>
        <p:nvSpPr>
          <p:cNvPr id="194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Angular acceleration is the rate of change of angular velocity over time. 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It </a:t>
            </a:r>
            <a:r>
              <a:rPr lang="en-US" altLang="en-US" dirty="0" smtClean="0"/>
              <a:t>is measured in radians per second squared (rad/s2), and is usually denoted by the Greek </a:t>
            </a:r>
            <a:r>
              <a:rPr lang="en-US" altLang="en-US" dirty="0" smtClean="0"/>
              <a:t>letter </a:t>
            </a:r>
            <a:r>
              <a:rPr lang="el-GR" altLang="en-US" dirty="0" smtClean="0"/>
              <a:t>α</a:t>
            </a:r>
            <a:r>
              <a:rPr lang="en-US" altLang="en-US" dirty="0" smtClean="0"/>
              <a:t>. </a:t>
            </a:r>
            <a:endParaRPr lang="en-US" altLang="en-US" dirty="0" smtClean="0"/>
          </a:p>
          <a:p>
            <a:pPr eaLnBrk="1" hangingPunct="1"/>
            <a:r>
              <a:rPr lang="en-IE" altLang="en-US" dirty="0" smtClean="0"/>
              <a:t>A vector also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186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2985</TotalTime>
  <Words>1425</Words>
  <Application>Microsoft Office PowerPoint</Application>
  <PresentationFormat>On-screen Show (4:3)</PresentationFormat>
  <Paragraphs>231</Paragraphs>
  <Slides>20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Quaternion Quick Reference</vt:lpstr>
      <vt:lpstr>Convert a look vector to a quaternion</vt:lpstr>
      <vt:lpstr>Basic Algorithm</vt:lpstr>
      <vt:lpstr>PowerPoint Presentation</vt:lpstr>
      <vt:lpstr>Steering</vt:lpstr>
      <vt:lpstr>Torque</vt:lpstr>
      <vt:lpstr>Angular velocity</vt:lpstr>
      <vt:lpstr>Angular acceleration</vt:lpstr>
      <vt:lpstr>Inertia</vt:lpstr>
      <vt:lpstr>Calculating inertial tensors</vt:lpstr>
      <vt:lpstr>Equations of motion for rotation</vt:lpstr>
      <vt:lpstr>2 ways of adding force:</vt:lpstr>
      <vt:lpstr>One last gotcha</vt:lpstr>
      <vt:lpstr>Putting it all together… Steerable3DController</vt:lpstr>
      <vt:lpstr>Adding force/torque</vt:lpstr>
      <vt:lpstr>PowerPoint Presentation</vt:lpstr>
      <vt:lpstr>Calculating the Inertial Tensor</vt:lpstr>
      <vt:lpstr>Integration</vt:lpstr>
      <vt:lpstr>Implicit Integration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Apps for Fun &amp; Profit: The Story of Tunepal</dc:title>
  <dc:creator>Bryan Duggan</dc:creator>
  <cp:lastModifiedBy>Bryan Duggan</cp:lastModifiedBy>
  <cp:revision>138</cp:revision>
  <cp:lastPrinted>2011-10-26T17:39:23Z</cp:lastPrinted>
  <dcterms:created xsi:type="dcterms:W3CDTF">2010-11-17T15:56:37Z</dcterms:created>
  <dcterms:modified xsi:type="dcterms:W3CDTF">2013-11-07T20:43:15Z</dcterms:modified>
</cp:coreProperties>
</file>