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9" r:id="rId2"/>
    <p:sldId id="292" r:id="rId3"/>
    <p:sldId id="293" r:id="rId4"/>
    <p:sldId id="290" r:id="rId5"/>
    <p:sldId id="291" r:id="rId6"/>
    <p:sldId id="29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86" autoAdjust="0"/>
    <p:restoredTop sz="84724" autoAdjust="0"/>
  </p:normalViewPr>
  <p:slideViewPr>
    <p:cSldViewPr>
      <p:cViewPr varScale="1">
        <p:scale>
          <a:sx n="96" d="100"/>
          <a:sy n="96" d="100"/>
        </p:scale>
        <p:origin x="26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24992-0CC2-4F6D-88DC-840B671CC375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B7C91-8028-4635-AA4A-E60D4466F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5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765" y="44624"/>
            <a:ext cx="7772400" cy="50405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dirty="0"/>
              <a:t>项目实施计划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B86D53-4E02-4343-9B71-68C3A3A16316}"/>
              </a:ext>
            </a:extLst>
          </p:cNvPr>
          <p:cNvSpPr txBox="1"/>
          <p:nvPr/>
        </p:nvSpPr>
        <p:spPr>
          <a:xfrm>
            <a:off x="179512" y="550708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SDK</a:t>
            </a:r>
            <a:r>
              <a:rPr lang="zh-CN" altLang="en-US" dirty="0"/>
              <a:t>平台项目分解为 驱动，蓝牙协议栈和认证，平台中间件，配置管理和自动化测试，</a:t>
            </a:r>
            <a:r>
              <a:rPr lang="en-US" altLang="zh-CN" dirty="0"/>
              <a:t>PC</a:t>
            </a:r>
            <a:r>
              <a:rPr lang="zh-CN" altLang="en-US" dirty="0"/>
              <a:t>工具，开发环境等</a:t>
            </a:r>
            <a:r>
              <a:rPr lang="en-US" altLang="zh-CN" dirty="0"/>
              <a:t>6</a:t>
            </a:r>
            <a:r>
              <a:rPr lang="zh-CN" altLang="en-US" dirty="0"/>
              <a:t>个部分。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DD1D4E-4584-45F8-990C-D770A9154A75}"/>
              </a:ext>
            </a:extLst>
          </p:cNvPr>
          <p:cNvSpPr txBox="1"/>
          <p:nvPr/>
        </p:nvSpPr>
        <p:spPr>
          <a:xfrm>
            <a:off x="179512" y="4509120"/>
            <a:ext cx="87129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任务</a:t>
            </a:r>
            <a:r>
              <a:rPr lang="en-US" altLang="zh-CN" sz="1600" dirty="0"/>
              <a:t>1 </a:t>
            </a:r>
            <a:r>
              <a:rPr lang="zh-CN" altLang="en-US" sz="1600" dirty="0"/>
              <a:t>驱动层 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封装芯片的功能，对外提供统一的接口。用户无需关注芯片的实现细节。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完成基于</a:t>
            </a:r>
            <a:r>
              <a:rPr lang="en-US" altLang="zh-CN" sz="1600" dirty="0"/>
              <a:t>FGPA</a:t>
            </a:r>
            <a:r>
              <a:rPr lang="zh-CN" altLang="en-US" sz="1600" dirty="0"/>
              <a:t>的开发板，基于</a:t>
            </a:r>
            <a:r>
              <a:rPr lang="en-US" altLang="zh-CN" sz="1600" dirty="0"/>
              <a:t>BT SOC</a:t>
            </a:r>
            <a:r>
              <a:rPr lang="zh-CN" altLang="en-US" sz="1600" dirty="0"/>
              <a:t>的开发板 以及 产品（蓝牙遥控器）板子的调试。</a:t>
            </a:r>
            <a:endParaRPr lang="en-US" altLang="zh-CN" sz="1600" dirty="0"/>
          </a:p>
          <a:p>
            <a:pPr marL="342900" indent="-342900">
              <a:buAutoNum type="arabicPeriod"/>
            </a:pPr>
            <a:endParaRPr lang="en-US" altLang="zh-CN" sz="1600" dirty="0"/>
          </a:p>
          <a:p>
            <a:r>
              <a:rPr lang="zh-CN" altLang="en-US" sz="1600" dirty="0"/>
              <a:t>任务</a:t>
            </a:r>
            <a:r>
              <a:rPr lang="en-US" altLang="zh-CN" sz="1600" dirty="0"/>
              <a:t>2 </a:t>
            </a:r>
            <a:r>
              <a:rPr lang="zh-CN" altLang="en-US" sz="1600" dirty="0"/>
              <a:t>蓝牙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封装</a:t>
            </a:r>
            <a:r>
              <a:rPr lang="en-US" altLang="zh-CN" sz="1600" dirty="0"/>
              <a:t>CEVA</a:t>
            </a:r>
            <a:r>
              <a:rPr lang="zh-CN" altLang="en-US" sz="1600" dirty="0"/>
              <a:t>蓝牙协议栈，集成到</a:t>
            </a:r>
            <a:r>
              <a:rPr lang="en-US" altLang="zh-CN" sz="1600" dirty="0"/>
              <a:t>SDK</a:t>
            </a:r>
            <a:r>
              <a:rPr lang="zh-CN" altLang="en-US" sz="1600" dirty="0"/>
              <a:t>平台。支持蓝牙协议栈的</a:t>
            </a:r>
            <a:r>
              <a:rPr lang="en-US" altLang="zh-CN" sz="1600" dirty="0"/>
              <a:t>ROM</a:t>
            </a:r>
            <a:r>
              <a:rPr lang="zh-CN" altLang="en-US" sz="1600" dirty="0"/>
              <a:t>固化。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完成蓝牙认证。</a:t>
            </a:r>
            <a:endParaRPr lang="en-US" altLang="zh-CN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136AF4-40EE-4EED-B799-9CCA7D76B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4615"/>
            <a:ext cx="9144000" cy="243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765" y="44624"/>
            <a:ext cx="7772400" cy="50405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dirty="0"/>
              <a:t>项目实施计划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DD1D4E-4584-45F8-990C-D770A9154A75}"/>
              </a:ext>
            </a:extLst>
          </p:cNvPr>
          <p:cNvSpPr txBox="1"/>
          <p:nvPr/>
        </p:nvSpPr>
        <p:spPr>
          <a:xfrm>
            <a:off x="107504" y="4869160"/>
            <a:ext cx="87129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任务</a:t>
            </a:r>
            <a:r>
              <a:rPr lang="en-US" altLang="zh-CN" sz="1600" dirty="0"/>
              <a:t>3 </a:t>
            </a:r>
            <a:r>
              <a:rPr lang="zh-CN" altLang="en-US" sz="1600" dirty="0"/>
              <a:t>平台中间件 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提供丰富的中间件，支持客户二次开发。主要包括</a:t>
            </a:r>
            <a:r>
              <a:rPr lang="en-US" altLang="zh-CN" sz="1600" dirty="0"/>
              <a:t>RTOS</a:t>
            </a:r>
            <a:r>
              <a:rPr lang="zh-CN" altLang="en-US" sz="1600" dirty="0"/>
              <a:t>，存储，功耗管理，</a:t>
            </a:r>
            <a:r>
              <a:rPr lang="en-US" altLang="zh-CN" sz="1600" dirty="0"/>
              <a:t>OTA</a:t>
            </a:r>
            <a:r>
              <a:rPr lang="zh-CN" altLang="en-US" sz="1600" dirty="0"/>
              <a:t>，蓝牙等。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提供测试框架 支持自动化单元测试和功能测试。</a:t>
            </a:r>
            <a:endParaRPr lang="en-US" altLang="zh-CN" sz="1600" dirty="0"/>
          </a:p>
          <a:p>
            <a:pPr marL="342900" indent="-342900">
              <a:buAutoNum type="arabicPeriod"/>
            </a:pPr>
            <a:endParaRPr lang="en-US" altLang="zh-CN" sz="1600" dirty="0"/>
          </a:p>
          <a:p>
            <a:r>
              <a:rPr lang="zh-CN" altLang="en-US" sz="1600" dirty="0"/>
              <a:t>任务</a:t>
            </a:r>
            <a:r>
              <a:rPr lang="en-US" altLang="zh-CN" sz="1600" dirty="0"/>
              <a:t>4 </a:t>
            </a:r>
            <a:r>
              <a:rPr lang="zh-CN" altLang="en-US" sz="1600" dirty="0"/>
              <a:t>配置管理和自动化测试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功能自动化测试的框架和测试用例实现。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完成从代码提交到版本发布的全流程配置管理，包括代码静态检查，代码提交门禁，日构建而此时，</a:t>
            </a:r>
            <a:r>
              <a:rPr lang="en-US" altLang="zh-CN" sz="1600" dirty="0"/>
              <a:t>Bug</a:t>
            </a:r>
            <a:r>
              <a:rPr lang="zh-CN" altLang="en-US" sz="1600" dirty="0"/>
              <a:t>管理，版本发布管理等。</a:t>
            </a: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85FF05-44F1-4EEC-BC0C-099B0C731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" y="548680"/>
            <a:ext cx="914400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5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765" y="44624"/>
            <a:ext cx="7772400" cy="50405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dirty="0"/>
              <a:t>项目实施计划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DD1D4E-4584-45F8-990C-D770A9154A75}"/>
              </a:ext>
            </a:extLst>
          </p:cNvPr>
          <p:cNvSpPr txBox="1"/>
          <p:nvPr/>
        </p:nvSpPr>
        <p:spPr>
          <a:xfrm>
            <a:off x="53963" y="3988273"/>
            <a:ext cx="871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任务</a:t>
            </a:r>
            <a:r>
              <a:rPr lang="en-US" altLang="zh-CN" sz="1600" dirty="0"/>
              <a:t>5 </a:t>
            </a:r>
            <a:r>
              <a:rPr lang="zh-CN" altLang="en-US" sz="1600" dirty="0"/>
              <a:t>工具开发 </a:t>
            </a:r>
            <a:endParaRPr lang="en-US" altLang="zh-CN" sz="1600" dirty="0"/>
          </a:p>
          <a:p>
            <a:r>
              <a:rPr lang="zh-CN" altLang="en-US" sz="1600" dirty="0"/>
              <a:t>提供</a:t>
            </a:r>
            <a:r>
              <a:rPr lang="en-US" altLang="zh-CN" sz="1600" dirty="0"/>
              <a:t>SDK</a:t>
            </a:r>
            <a:r>
              <a:rPr lang="zh-CN" altLang="en-US" sz="1600" dirty="0"/>
              <a:t>平台需要的</a:t>
            </a:r>
            <a:r>
              <a:rPr lang="en-US" altLang="zh-CN" sz="1600" dirty="0"/>
              <a:t>PC</a:t>
            </a:r>
            <a:r>
              <a:rPr lang="zh-CN" altLang="en-US" sz="1600" dirty="0"/>
              <a:t>端工具，包括烧入工具，生产工具，编译配置工具，</a:t>
            </a:r>
            <a:r>
              <a:rPr lang="en-US" altLang="zh-CN" sz="1600" dirty="0"/>
              <a:t>debug</a:t>
            </a:r>
            <a:r>
              <a:rPr lang="zh-CN" altLang="en-US" sz="1600" dirty="0"/>
              <a:t>调式工具等。</a:t>
            </a:r>
            <a:endParaRPr lang="en-US" altLang="zh-CN" sz="1600" dirty="0"/>
          </a:p>
          <a:p>
            <a:pPr marL="342900" indent="-342900">
              <a:buAutoNum type="arabicPeriod"/>
            </a:pPr>
            <a:endParaRPr lang="en-US" altLang="zh-CN" sz="1600" dirty="0"/>
          </a:p>
          <a:p>
            <a:r>
              <a:rPr lang="zh-CN" altLang="en-US" sz="1600" dirty="0"/>
              <a:t>任务</a:t>
            </a:r>
            <a:r>
              <a:rPr lang="en-US" altLang="zh-CN" sz="1600" dirty="0"/>
              <a:t>6 </a:t>
            </a:r>
            <a:r>
              <a:rPr lang="zh-CN" altLang="en-US" sz="1600" dirty="0"/>
              <a:t>开发环境支持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实现基于</a:t>
            </a:r>
            <a:r>
              <a:rPr lang="en-US" altLang="zh-CN" sz="1600" dirty="0"/>
              <a:t>eclipse</a:t>
            </a:r>
            <a:r>
              <a:rPr lang="zh-CN" altLang="en-US" sz="1600" dirty="0"/>
              <a:t>的</a:t>
            </a:r>
            <a:r>
              <a:rPr lang="en-US" altLang="zh-CN" sz="1600" dirty="0"/>
              <a:t>IDE</a:t>
            </a:r>
            <a:r>
              <a:rPr lang="zh-CN" altLang="en-US" sz="1600" dirty="0"/>
              <a:t>开发环境。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实现基于</a:t>
            </a:r>
            <a:r>
              <a:rPr lang="en-US" altLang="zh-CN" sz="1600" dirty="0" err="1"/>
              <a:t>Cmake</a:t>
            </a:r>
            <a:r>
              <a:rPr lang="zh-CN" altLang="en-US" sz="1600" dirty="0"/>
              <a:t>的命令行编译环境。</a:t>
            </a: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6A30AC-14C3-47C9-9ED1-FAD1DC361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" y="784298"/>
            <a:ext cx="9144000" cy="264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8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260648"/>
            <a:ext cx="7772400" cy="50405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dirty="0"/>
              <a:t>人力资源需求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270E7BA-49B4-4218-8772-6CE2F4983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79453"/>
              </p:ext>
            </p:extLst>
          </p:nvPr>
        </p:nvGraphicFramePr>
        <p:xfrm>
          <a:off x="431352" y="1052736"/>
          <a:ext cx="7957070" cy="2724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6750">
                  <a:extLst>
                    <a:ext uri="{9D8B030D-6E8A-4147-A177-3AD203B41FA5}">
                      <a16:colId xmlns:a16="http://schemas.microsoft.com/office/drawing/2014/main" val="3150588271"/>
                    </a:ext>
                  </a:extLst>
                </a:gridCol>
                <a:gridCol w="482032">
                  <a:extLst>
                    <a:ext uri="{9D8B030D-6E8A-4147-A177-3AD203B41FA5}">
                      <a16:colId xmlns:a16="http://schemas.microsoft.com/office/drawing/2014/main" val="3815280194"/>
                    </a:ext>
                  </a:extLst>
                </a:gridCol>
                <a:gridCol w="482032">
                  <a:extLst>
                    <a:ext uri="{9D8B030D-6E8A-4147-A177-3AD203B41FA5}">
                      <a16:colId xmlns:a16="http://schemas.microsoft.com/office/drawing/2014/main" val="390768984"/>
                    </a:ext>
                  </a:extLst>
                </a:gridCol>
                <a:gridCol w="482032">
                  <a:extLst>
                    <a:ext uri="{9D8B030D-6E8A-4147-A177-3AD203B41FA5}">
                      <a16:colId xmlns:a16="http://schemas.microsoft.com/office/drawing/2014/main" val="87063851"/>
                    </a:ext>
                  </a:extLst>
                </a:gridCol>
                <a:gridCol w="482032">
                  <a:extLst>
                    <a:ext uri="{9D8B030D-6E8A-4147-A177-3AD203B41FA5}">
                      <a16:colId xmlns:a16="http://schemas.microsoft.com/office/drawing/2014/main" val="3037379494"/>
                    </a:ext>
                  </a:extLst>
                </a:gridCol>
                <a:gridCol w="482032">
                  <a:extLst>
                    <a:ext uri="{9D8B030D-6E8A-4147-A177-3AD203B41FA5}">
                      <a16:colId xmlns:a16="http://schemas.microsoft.com/office/drawing/2014/main" val="2551309752"/>
                    </a:ext>
                  </a:extLst>
                </a:gridCol>
                <a:gridCol w="482032">
                  <a:extLst>
                    <a:ext uri="{9D8B030D-6E8A-4147-A177-3AD203B41FA5}">
                      <a16:colId xmlns:a16="http://schemas.microsoft.com/office/drawing/2014/main" val="1730130735"/>
                    </a:ext>
                  </a:extLst>
                </a:gridCol>
                <a:gridCol w="482032">
                  <a:extLst>
                    <a:ext uri="{9D8B030D-6E8A-4147-A177-3AD203B41FA5}">
                      <a16:colId xmlns:a16="http://schemas.microsoft.com/office/drawing/2014/main" val="1398226806"/>
                    </a:ext>
                  </a:extLst>
                </a:gridCol>
                <a:gridCol w="482032">
                  <a:extLst>
                    <a:ext uri="{9D8B030D-6E8A-4147-A177-3AD203B41FA5}">
                      <a16:colId xmlns:a16="http://schemas.microsoft.com/office/drawing/2014/main" val="3695252610"/>
                    </a:ext>
                  </a:extLst>
                </a:gridCol>
                <a:gridCol w="482032">
                  <a:extLst>
                    <a:ext uri="{9D8B030D-6E8A-4147-A177-3AD203B41FA5}">
                      <a16:colId xmlns:a16="http://schemas.microsoft.com/office/drawing/2014/main" val="4225872143"/>
                    </a:ext>
                  </a:extLst>
                </a:gridCol>
                <a:gridCol w="482032">
                  <a:extLst>
                    <a:ext uri="{9D8B030D-6E8A-4147-A177-3AD203B41FA5}">
                      <a16:colId xmlns:a16="http://schemas.microsoft.com/office/drawing/2014/main" val="1747422991"/>
                    </a:ext>
                  </a:extLst>
                </a:gridCol>
              </a:tblGrid>
              <a:tr h="180975">
                <a:tc gridSpan="11"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在目前基础上新增人力的分布和入职时间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186454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任务  </a:t>
                      </a:r>
                      <a:r>
                        <a:rPr lang="en-US" altLang="zh-CN" sz="1100" u="none" strike="noStrike" dirty="0">
                          <a:effectLst/>
                        </a:rPr>
                        <a:t>/   </a:t>
                      </a:r>
                      <a:r>
                        <a:rPr lang="zh-CN" altLang="en-US" sz="1100" u="none" strike="noStrike" dirty="0">
                          <a:effectLst/>
                        </a:rPr>
                        <a:t>月份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r>
                        <a:rPr lang="zh-CN" altLang="en-US" sz="1100" u="none" strike="noStrike" dirty="0">
                          <a:effectLst/>
                        </a:rPr>
                        <a:t>月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r>
                        <a:rPr lang="zh-CN" altLang="en-US" sz="1100" u="none" strike="noStrike" dirty="0">
                          <a:effectLst/>
                        </a:rPr>
                        <a:t>月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r>
                        <a:rPr lang="zh-CN" altLang="en-US" sz="1100" u="none" strike="noStrike" dirty="0">
                          <a:effectLst/>
                        </a:rPr>
                        <a:t>月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6</a:t>
                      </a:r>
                      <a:r>
                        <a:rPr lang="zh-CN" altLang="en-US" sz="1100" u="none" strike="noStrike" dirty="0">
                          <a:effectLst/>
                        </a:rPr>
                        <a:t>月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7</a:t>
                      </a:r>
                      <a:r>
                        <a:rPr lang="zh-CN" altLang="en-US" sz="1100" u="none" strike="noStrike" dirty="0">
                          <a:effectLst/>
                        </a:rPr>
                        <a:t>月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8</a:t>
                      </a:r>
                      <a:r>
                        <a:rPr lang="zh-CN" altLang="en-US" sz="1100" u="none" strike="noStrike" dirty="0">
                          <a:effectLst/>
                        </a:rPr>
                        <a:t>月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9</a:t>
                      </a:r>
                      <a:r>
                        <a:rPr lang="zh-CN" altLang="en-US" sz="1100" u="none" strike="noStrike" dirty="0">
                          <a:effectLst/>
                        </a:rPr>
                        <a:t>月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10</a:t>
                      </a:r>
                      <a:r>
                        <a:rPr lang="zh-CN" altLang="en-US" sz="1100" u="none" strike="noStrike" dirty="0">
                          <a:effectLst/>
                        </a:rPr>
                        <a:t>月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r>
                        <a:rPr lang="zh-CN" altLang="en-US" sz="1100" u="none" strike="noStrike" dirty="0">
                          <a:effectLst/>
                        </a:rPr>
                        <a:t>月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12</a:t>
                      </a:r>
                      <a:r>
                        <a:rPr lang="zh-CN" altLang="en-US" sz="1100" u="none" strike="noStrike" dirty="0">
                          <a:effectLst/>
                        </a:rPr>
                        <a:t>月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93289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任务</a:t>
                      </a:r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r>
                        <a:rPr lang="zh-CN" altLang="en-US" sz="1100" u="none" strike="noStrike" dirty="0">
                          <a:effectLst/>
                        </a:rPr>
                        <a:t>：驱动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52118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任务</a:t>
                      </a:r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r>
                        <a:rPr lang="zh-CN" altLang="en-US" sz="1100" u="none" strike="noStrike" dirty="0">
                          <a:effectLst/>
                        </a:rPr>
                        <a:t>：蓝牙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6011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任务</a:t>
                      </a:r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r>
                        <a:rPr lang="zh-CN" altLang="en-US" sz="1100" u="none" strike="noStrike" dirty="0">
                          <a:effectLst/>
                        </a:rPr>
                        <a:t>：平台中间件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914625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任务</a:t>
                      </a:r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r>
                        <a:rPr lang="zh-CN" altLang="en-US" sz="1100" u="none" strike="noStrike" dirty="0">
                          <a:effectLst/>
                        </a:rPr>
                        <a:t>：配置管理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和自动化测试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9995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任务</a:t>
                      </a:r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r>
                        <a:rPr lang="zh-CN" altLang="en-US" sz="1100" u="none" strike="noStrike">
                          <a:effectLst/>
                        </a:rPr>
                        <a:t>：</a:t>
                      </a:r>
                      <a:r>
                        <a:rPr lang="en-US" altLang="zh-CN" sz="1100" u="none" strike="noStrike">
                          <a:effectLst/>
                        </a:rPr>
                        <a:t>PC</a:t>
                      </a:r>
                      <a:r>
                        <a:rPr lang="zh-CN" altLang="en-US" sz="1100" u="none" strike="noStrike">
                          <a:effectLst/>
                        </a:rPr>
                        <a:t>工具开发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103473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任务</a:t>
                      </a:r>
                      <a:r>
                        <a:rPr lang="en-US" altLang="zh-CN" sz="1100" u="none" strike="noStrike" dirty="0">
                          <a:effectLst/>
                        </a:rPr>
                        <a:t>6</a:t>
                      </a:r>
                      <a:r>
                        <a:rPr lang="zh-CN" altLang="en-US" sz="1100" u="none" strike="noStrike" dirty="0">
                          <a:effectLst/>
                        </a:rPr>
                        <a:t>：开发环境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55592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应用开发（遥控器）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TBD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TBD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8736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33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260648"/>
            <a:ext cx="7772400" cy="50405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dirty="0"/>
              <a:t>IT</a:t>
            </a:r>
            <a:r>
              <a:rPr lang="zh-CN" altLang="en-US" sz="3200" dirty="0"/>
              <a:t>资源需求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4C71596-D37D-41C5-9495-F2E96C3F9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145380"/>
              </p:ext>
            </p:extLst>
          </p:nvPr>
        </p:nvGraphicFramePr>
        <p:xfrm>
          <a:off x="395536" y="1412776"/>
          <a:ext cx="6912769" cy="876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334">
                  <a:extLst>
                    <a:ext uri="{9D8B030D-6E8A-4147-A177-3AD203B41FA5}">
                      <a16:colId xmlns:a16="http://schemas.microsoft.com/office/drawing/2014/main" val="3796609448"/>
                    </a:ext>
                  </a:extLst>
                </a:gridCol>
                <a:gridCol w="1049444">
                  <a:extLst>
                    <a:ext uri="{9D8B030D-6E8A-4147-A177-3AD203B41FA5}">
                      <a16:colId xmlns:a16="http://schemas.microsoft.com/office/drawing/2014/main" val="3538611789"/>
                    </a:ext>
                  </a:extLst>
                </a:gridCol>
                <a:gridCol w="1773240">
                  <a:extLst>
                    <a:ext uri="{9D8B030D-6E8A-4147-A177-3AD203B41FA5}">
                      <a16:colId xmlns:a16="http://schemas.microsoft.com/office/drawing/2014/main" val="1510120767"/>
                    </a:ext>
                  </a:extLst>
                </a:gridCol>
                <a:gridCol w="1089074">
                  <a:extLst>
                    <a:ext uri="{9D8B030D-6E8A-4147-A177-3AD203B41FA5}">
                      <a16:colId xmlns:a16="http://schemas.microsoft.com/office/drawing/2014/main" val="1142375422"/>
                    </a:ext>
                  </a:extLst>
                </a:gridCol>
                <a:gridCol w="1484343">
                  <a:extLst>
                    <a:ext uri="{9D8B030D-6E8A-4147-A177-3AD203B41FA5}">
                      <a16:colId xmlns:a16="http://schemas.microsoft.com/office/drawing/2014/main" val="1575502267"/>
                    </a:ext>
                  </a:extLst>
                </a:gridCol>
                <a:gridCol w="758334">
                  <a:extLst>
                    <a:ext uri="{9D8B030D-6E8A-4147-A177-3AD203B41FA5}">
                      <a16:colId xmlns:a16="http://schemas.microsoft.com/office/drawing/2014/main" val="346453313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月份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r>
                        <a:rPr lang="zh-CN" altLang="en-US" sz="1100" u="none" strike="noStrike" dirty="0">
                          <a:effectLst/>
                        </a:rPr>
                        <a:t>月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r>
                        <a:rPr lang="zh-CN" altLang="en-US" sz="1100" u="none" strike="noStrike" dirty="0">
                          <a:effectLst/>
                        </a:rPr>
                        <a:t>月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6</a:t>
                      </a:r>
                      <a:r>
                        <a:rPr lang="zh-CN" altLang="en-US" sz="1100" u="none" strike="noStrike" dirty="0">
                          <a:effectLst/>
                        </a:rPr>
                        <a:t>月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7</a:t>
                      </a:r>
                      <a:r>
                        <a:rPr lang="zh-CN" altLang="en-US" sz="1100" u="none" strike="noStrike" dirty="0">
                          <a:effectLst/>
                        </a:rPr>
                        <a:t>月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540568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IT</a:t>
                      </a:r>
                      <a:r>
                        <a:rPr lang="zh-CN" altLang="en-US" sz="1100" u="none" strike="noStrike">
                          <a:effectLst/>
                        </a:rPr>
                        <a:t>资源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Jenkins </a:t>
                      </a:r>
                      <a:r>
                        <a:rPr lang="zh-CN" altLang="en-US" sz="1100" u="none" strike="noStrike" dirty="0">
                          <a:effectLst/>
                        </a:rPr>
                        <a:t>构建编译 （</a:t>
                      </a:r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r>
                        <a:rPr lang="zh-CN" altLang="en-US" sz="1100" u="none" strike="noStrike" dirty="0">
                          <a:effectLst/>
                        </a:rPr>
                        <a:t>台</a:t>
                      </a:r>
                      <a:r>
                        <a:rPr lang="en-US" altLang="zh-CN" sz="1100" u="none" strike="noStrike" dirty="0">
                          <a:effectLst/>
                        </a:rPr>
                        <a:t>)</a:t>
                      </a:r>
                      <a:r>
                        <a:rPr lang="zh-CN" altLang="en-US" sz="1100" u="none" strike="noStrike" dirty="0">
                          <a:effectLst/>
                        </a:rPr>
                        <a:t>；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Git &amp; Gerrit（1</a:t>
                      </a:r>
                      <a:r>
                        <a:rPr lang="zh-CN" altLang="en-US" sz="1100" u="none" strike="noStrike" dirty="0">
                          <a:effectLst/>
                        </a:rPr>
                        <a:t>台</a:t>
                      </a:r>
                      <a:r>
                        <a:rPr lang="en-US" altLang="zh-CN" sz="1100" u="none" strike="noStrike" dirty="0">
                          <a:effectLst/>
                        </a:rPr>
                        <a:t>)</a:t>
                      </a:r>
                      <a:r>
                        <a:rPr lang="zh-CN" altLang="en-US" sz="1100" u="none" strike="noStrike" dirty="0">
                          <a:effectLst/>
                        </a:rPr>
                        <a:t>；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Jira（1</a:t>
                      </a:r>
                      <a:r>
                        <a:rPr lang="zh-CN" altLang="en-US" sz="1100" u="none" strike="noStrike" dirty="0">
                          <a:effectLst/>
                        </a:rPr>
                        <a:t>台</a:t>
                      </a:r>
                      <a:r>
                        <a:rPr lang="en-US" altLang="zh-CN" sz="1100" u="none" strike="noStrike" dirty="0">
                          <a:effectLst/>
                        </a:rPr>
                        <a:t>)</a:t>
                      </a:r>
                      <a:r>
                        <a:rPr lang="zh-CN" altLang="en-US" sz="1100" u="none" strike="noStrike" dirty="0">
                          <a:effectLst/>
                        </a:rPr>
                        <a:t>；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测试服务器（</a:t>
                      </a:r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r>
                        <a:rPr lang="zh-CN" altLang="en-US" sz="1100" u="none" strike="noStrike" dirty="0">
                          <a:effectLst/>
                        </a:rPr>
                        <a:t>台</a:t>
                      </a:r>
                      <a:r>
                        <a:rPr lang="en-US" altLang="zh-CN" sz="1100" u="none" strike="noStrike" dirty="0">
                          <a:effectLst/>
                        </a:rPr>
                        <a:t>)</a:t>
                      </a:r>
                      <a:r>
                        <a:rPr lang="zh-CN" altLang="en-US" sz="1100" u="none" strike="noStrike" dirty="0">
                          <a:effectLst/>
                        </a:rPr>
                        <a:t>；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6920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35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765" y="44624"/>
            <a:ext cx="7772400" cy="50405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dirty="0"/>
              <a:t>附录：项目实施计划</a:t>
            </a:r>
            <a:r>
              <a:rPr lang="en-US" altLang="zh-CN" sz="3200" dirty="0"/>
              <a:t>(SDK</a:t>
            </a:r>
            <a:r>
              <a:rPr lang="zh-CN" altLang="en-US" sz="3200" dirty="0"/>
              <a:t>平台之外的内容</a:t>
            </a:r>
            <a:r>
              <a:rPr lang="en-US" altLang="zh-CN" sz="3200" dirty="0"/>
              <a:t>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DD1D4E-4584-45F8-990C-D770A9154A75}"/>
              </a:ext>
            </a:extLst>
          </p:cNvPr>
          <p:cNvSpPr txBox="1"/>
          <p:nvPr/>
        </p:nvSpPr>
        <p:spPr>
          <a:xfrm>
            <a:off x="215516" y="1196752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任务</a:t>
            </a:r>
            <a:r>
              <a:rPr lang="en-US" altLang="zh-CN" sz="1600" dirty="0"/>
              <a:t>7 </a:t>
            </a:r>
            <a:r>
              <a:rPr lang="zh-CN" altLang="en-US" sz="1600" dirty="0"/>
              <a:t>应用开发   （</a:t>
            </a:r>
            <a:r>
              <a:rPr lang="en-US" altLang="zh-CN" sz="1600" dirty="0"/>
              <a:t>SDK</a:t>
            </a:r>
            <a:r>
              <a:rPr lang="zh-CN" altLang="en-US" sz="1600" dirty="0"/>
              <a:t>平台之外的事项）</a:t>
            </a:r>
            <a:endParaRPr lang="en-US" altLang="zh-CN" sz="1600" dirty="0"/>
          </a:p>
          <a:p>
            <a:r>
              <a:rPr lang="zh-CN" altLang="en-US" sz="1600" dirty="0"/>
              <a:t>基于</a:t>
            </a:r>
            <a:r>
              <a:rPr lang="en-US" altLang="zh-CN" sz="1600" dirty="0"/>
              <a:t>SDK</a:t>
            </a:r>
            <a:r>
              <a:rPr lang="zh-CN" altLang="en-US" sz="1600" dirty="0"/>
              <a:t>平台的蓝牙遥控器开发，性能，功耗，稳定性优化。支持客户</a:t>
            </a:r>
            <a:r>
              <a:rPr lang="en-US" altLang="zh-CN" sz="1600" dirty="0"/>
              <a:t>MP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342900" indent="-342900">
              <a:buAutoNum type="arabicPeriod"/>
            </a:pPr>
            <a:endParaRPr lang="en-US" altLang="zh-CN" sz="1600" dirty="0"/>
          </a:p>
          <a:p>
            <a:r>
              <a:rPr lang="zh-CN" altLang="en-US" sz="1600" dirty="0"/>
              <a:t>任务</a:t>
            </a:r>
            <a:r>
              <a:rPr lang="en-US" altLang="zh-CN" sz="1600" dirty="0"/>
              <a:t>8 </a:t>
            </a:r>
            <a:r>
              <a:rPr lang="zh-CN" altLang="en-US" sz="1600" dirty="0"/>
              <a:t>专利 （</a:t>
            </a:r>
            <a:r>
              <a:rPr lang="en-US" altLang="zh-CN" sz="1600" dirty="0"/>
              <a:t>6ea</a:t>
            </a:r>
            <a:r>
              <a:rPr lang="zh-CN" altLang="en-US" sz="1600" dirty="0"/>
              <a:t>）和软件著作权</a:t>
            </a:r>
            <a:r>
              <a:rPr lang="en-US" altLang="zh-CN" sz="1600" dirty="0"/>
              <a:t>(2ea)</a:t>
            </a:r>
            <a:r>
              <a:rPr lang="zh-CN" altLang="en-US" sz="1600" dirty="0"/>
              <a:t>申请 （</a:t>
            </a:r>
            <a:r>
              <a:rPr lang="en-US" altLang="zh-CN" sz="1600" dirty="0"/>
              <a:t>SDK</a:t>
            </a:r>
            <a:r>
              <a:rPr lang="zh-CN" altLang="en-US" sz="1600" dirty="0"/>
              <a:t>平台之外的事项）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任务</a:t>
            </a:r>
            <a:r>
              <a:rPr lang="en-US" altLang="zh-CN" sz="1600" dirty="0"/>
              <a:t>9  </a:t>
            </a:r>
            <a:r>
              <a:rPr lang="zh-CN" altLang="en-US" sz="1600" dirty="0"/>
              <a:t>蓝牙相关的调试和生产工具（属于平台工具： 蓝牙射频校准，射频测试等）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08241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27719</TotalTime>
  <Words>538</Words>
  <Application>Microsoft Office PowerPoint</Application>
  <PresentationFormat>全屏显示(4:3)</PresentationFormat>
  <Paragraphs>135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宋体</vt:lpstr>
      <vt:lpstr>Arial</vt:lpstr>
      <vt:lpstr>Calibri</vt:lpstr>
      <vt:lpstr>Office 主题</vt:lpstr>
      <vt:lpstr>项目实施计划</vt:lpstr>
      <vt:lpstr>项目实施计划</vt:lpstr>
      <vt:lpstr>项目实施计划</vt:lpstr>
      <vt:lpstr>人力资源需求</vt:lpstr>
      <vt:lpstr>IT资源需求</vt:lpstr>
      <vt:lpstr>附录：项目实施计划(SDK平台之外的内容)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项目需求的理解</dc:title>
  <dc:creator>薛鹏宇</dc:creator>
  <cp:lastModifiedBy>薛鹏宇</cp:lastModifiedBy>
  <cp:revision>1045</cp:revision>
  <dcterms:created xsi:type="dcterms:W3CDTF">2021-12-05T07:08:32Z</dcterms:created>
  <dcterms:modified xsi:type="dcterms:W3CDTF">2022-02-21T06:51:50Z</dcterms:modified>
</cp:coreProperties>
</file>