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7" r:id="rId2"/>
    <p:sldId id="256" r:id="rId3"/>
    <p:sldId id="268" r:id="rId4"/>
    <p:sldId id="272" r:id="rId5"/>
    <p:sldId id="269" r:id="rId6"/>
    <p:sldId id="278" r:id="rId7"/>
    <p:sldId id="283" r:id="rId8"/>
    <p:sldId id="271" r:id="rId9"/>
    <p:sldId id="284" r:id="rId10"/>
    <p:sldId id="285" r:id="rId11"/>
    <p:sldId id="279" r:id="rId12"/>
    <p:sldId id="273" r:id="rId13"/>
    <p:sldId id="282" r:id="rId14"/>
    <p:sldId id="281" r:id="rId15"/>
    <p:sldId id="275" r:id="rId16"/>
    <p:sldId id="287" r:id="rId17"/>
    <p:sldId id="274" r:id="rId18"/>
    <p:sldId id="280" r:id="rId19"/>
    <p:sldId id="277" r:id="rId20"/>
    <p:sldId id="286" r:id="rId21"/>
    <p:sldId id="289" r:id="rId22"/>
    <p:sldId id="290" r:id="rId23"/>
    <p:sldId id="28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86" autoAdjust="0"/>
    <p:restoredTop sz="84724" autoAdjust="0"/>
  </p:normalViewPr>
  <p:slideViewPr>
    <p:cSldViewPr>
      <p:cViewPr varScale="1">
        <p:scale>
          <a:sx n="96" d="100"/>
          <a:sy n="96" d="100"/>
        </p:scale>
        <p:origin x="26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24992-0CC2-4F6D-88DC-840B671CC375}" type="datetimeFigureOut">
              <a:rPr lang="zh-CN" altLang="en-US" smtClean="0"/>
              <a:t>2022/2/17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B7C91-8028-4635-AA4A-E60D4466FFBF}" type="slidenum">
              <a:rPr lang="zh-CN" altLang="en-US" smtClean="0"/>
              <a:t>‹#›</a:t>
            </a:fld>
            <a:endParaRPr lang="zh-CN" altLang="en-US"/>
          </a:p>
        </p:txBody>
      </p:sp>
    </p:spTree>
    <p:extLst>
      <p:ext uri="{BB962C8B-B14F-4D97-AF65-F5344CB8AC3E}">
        <p14:creationId xmlns:p14="http://schemas.microsoft.com/office/powerpoint/2010/main" val="263675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BB7C91-8028-4635-AA4A-E60D4466FFBF}" type="slidenum">
              <a:rPr lang="zh-CN" altLang="en-US" smtClean="0"/>
              <a:t>7</a:t>
            </a:fld>
            <a:endParaRPr lang="zh-CN" altLang="en-US"/>
          </a:p>
        </p:txBody>
      </p:sp>
    </p:spTree>
    <p:extLst>
      <p:ext uri="{BB962C8B-B14F-4D97-AF65-F5344CB8AC3E}">
        <p14:creationId xmlns:p14="http://schemas.microsoft.com/office/powerpoint/2010/main" val="214038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问题点：</a:t>
            </a:r>
            <a:endParaRPr lang="en-US" altLang="zh-CN" dirty="0"/>
          </a:p>
          <a:p>
            <a:r>
              <a:rPr lang="en-US" altLang="zh-CN" dirty="0"/>
              <a:t>1</a:t>
            </a:r>
            <a:r>
              <a:rPr lang="zh-CN" altLang="en-US" dirty="0"/>
              <a:t>、 哪些 </a:t>
            </a:r>
            <a:r>
              <a:rPr lang="en-US" altLang="zh-CN" dirty="0"/>
              <a:t>power domain</a:t>
            </a:r>
            <a:r>
              <a:rPr lang="zh-CN" altLang="en-US" dirty="0"/>
              <a:t>是软件可以独立控制的  </a:t>
            </a:r>
            <a:r>
              <a:rPr lang="en-US" altLang="zh-CN" dirty="0"/>
              <a:t>--</a:t>
            </a:r>
            <a:r>
              <a:rPr lang="zh-CN" altLang="en-US" dirty="0"/>
              <a:t>不支持按照</a:t>
            </a:r>
            <a:r>
              <a:rPr lang="en-US" altLang="zh-CN" dirty="0"/>
              <a:t>domain</a:t>
            </a:r>
            <a:r>
              <a:rPr lang="zh-CN" altLang="en-US" dirty="0"/>
              <a:t>控制</a:t>
            </a:r>
            <a:endParaRPr lang="en-US" altLang="zh-CN" dirty="0"/>
          </a:p>
          <a:p>
            <a:r>
              <a:rPr lang="en-US" altLang="zh-CN" dirty="0"/>
              <a:t>2</a:t>
            </a:r>
            <a:r>
              <a:rPr lang="zh-CN" altLang="en-US" dirty="0"/>
              <a:t>、是否支持</a:t>
            </a:r>
            <a:r>
              <a:rPr lang="en-US" altLang="zh-CN" dirty="0"/>
              <a:t>CPU </a:t>
            </a:r>
            <a:r>
              <a:rPr lang="zh-CN" altLang="en-US" dirty="0"/>
              <a:t>频率调整 （</a:t>
            </a:r>
            <a:r>
              <a:rPr lang="en-US" altLang="zh-CN" dirty="0"/>
              <a:t>CPU clock domain</a:t>
            </a:r>
            <a:r>
              <a:rPr lang="zh-CN" altLang="en-US" dirty="0"/>
              <a:t>和哪些模块的时钟耦合）</a:t>
            </a:r>
            <a:r>
              <a:rPr lang="en-US" altLang="zh-CN" dirty="0"/>
              <a:t>--</a:t>
            </a:r>
            <a:r>
              <a:rPr lang="zh-CN" altLang="en-US" dirty="0"/>
              <a:t>支持</a:t>
            </a:r>
            <a:endParaRPr lang="en-US" altLang="zh-CN" dirty="0"/>
          </a:p>
          <a:p>
            <a:r>
              <a:rPr lang="en-US" altLang="zh-CN" dirty="0"/>
              <a:t>3</a:t>
            </a:r>
            <a:r>
              <a:rPr lang="zh-CN" altLang="en-US" dirty="0"/>
              <a:t>、是否支持</a:t>
            </a:r>
            <a:r>
              <a:rPr lang="en-US" altLang="zh-CN" dirty="0"/>
              <a:t>CPU core</a:t>
            </a:r>
            <a:r>
              <a:rPr lang="zh-CN" altLang="en-US" dirty="0"/>
              <a:t>电压调整？ </a:t>
            </a:r>
            <a:r>
              <a:rPr lang="en-US" altLang="zh-CN" dirty="0"/>
              <a:t>--</a:t>
            </a:r>
            <a:r>
              <a:rPr lang="zh-CN" altLang="en-US" dirty="0"/>
              <a:t>不支持</a:t>
            </a:r>
            <a:endParaRPr lang="en-US" altLang="zh-CN" dirty="0"/>
          </a:p>
          <a:p>
            <a:r>
              <a:rPr lang="en-US" altLang="zh-CN" dirty="0"/>
              <a:t>4</a:t>
            </a:r>
            <a:r>
              <a:rPr lang="zh-CN" altLang="en-US" dirty="0"/>
              <a:t>、是否支持</a:t>
            </a:r>
            <a:r>
              <a:rPr lang="en-US" altLang="zh-CN" dirty="0"/>
              <a:t>CPU clock gating  --</a:t>
            </a:r>
            <a:r>
              <a:rPr lang="zh-CN" altLang="en-US" dirty="0"/>
              <a:t>支持 </a:t>
            </a:r>
            <a:endParaRPr lang="en-US" altLang="zh-CN" dirty="0"/>
          </a:p>
          <a:p>
            <a:r>
              <a:rPr lang="en-US" altLang="zh-CN" dirty="0"/>
              <a:t>5</a:t>
            </a:r>
            <a:r>
              <a:rPr lang="zh-CN" altLang="en-US" dirty="0"/>
              <a:t>、在</a:t>
            </a:r>
            <a:r>
              <a:rPr lang="en-US" altLang="zh-CN" dirty="0"/>
              <a:t>WFI</a:t>
            </a:r>
            <a:r>
              <a:rPr lang="zh-CN" altLang="en-US" dirty="0"/>
              <a:t>指令，</a:t>
            </a:r>
            <a:r>
              <a:rPr lang="en-US" altLang="zh-CN" dirty="0"/>
              <a:t>CPU</a:t>
            </a:r>
            <a:r>
              <a:rPr lang="zh-CN" altLang="en-US" dirty="0"/>
              <a:t>是什么响应 </a:t>
            </a:r>
            <a:r>
              <a:rPr lang="en-US" altLang="zh-CN" dirty="0"/>
              <a:t>(clock gating</a:t>
            </a:r>
            <a:r>
              <a:rPr lang="zh-CN" altLang="en-US" dirty="0"/>
              <a:t>？）</a:t>
            </a:r>
            <a:r>
              <a:rPr lang="en-US" altLang="zh-CN" dirty="0"/>
              <a:t>--</a:t>
            </a:r>
            <a:r>
              <a:rPr lang="zh-CN" altLang="en-US" dirty="0"/>
              <a:t>停止</a:t>
            </a:r>
            <a:r>
              <a:rPr lang="en-US" altLang="zh-CN" dirty="0"/>
              <a:t>clock</a:t>
            </a:r>
          </a:p>
          <a:p>
            <a:r>
              <a:rPr lang="en-US" altLang="zh-CN" dirty="0"/>
              <a:t>6</a:t>
            </a:r>
            <a:r>
              <a:rPr lang="zh-CN" altLang="en-US" dirty="0"/>
              <a:t>、重新上电之后，判断上次开机状态的寄存器保存在哪里 </a:t>
            </a:r>
            <a:r>
              <a:rPr lang="en-US" altLang="zh-CN" dirty="0"/>
              <a:t>– register</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BB7C91-8028-4635-AA4A-E60D4466FFBF}" type="slidenum">
              <a:rPr lang="zh-CN" altLang="en-US" smtClean="0"/>
              <a:t>11</a:t>
            </a:fld>
            <a:endParaRPr lang="zh-CN" altLang="en-US"/>
          </a:p>
        </p:txBody>
      </p:sp>
    </p:spTree>
    <p:extLst>
      <p:ext uri="{BB962C8B-B14F-4D97-AF65-F5344CB8AC3E}">
        <p14:creationId xmlns:p14="http://schemas.microsoft.com/office/powerpoint/2010/main" val="145764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BB7C91-8028-4635-AA4A-E60D4466FFBF}" type="slidenum">
              <a:rPr lang="zh-CN" altLang="en-US" smtClean="0"/>
              <a:t>12</a:t>
            </a:fld>
            <a:endParaRPr lang="zh-CN" altLang="en-US"/>
          </a:p>
        </p:txBody>
      </p:sp>
    </p:spTree>
    <p:extLst>
      <p:ext uri="{BB962C8B-B14F-4D97-AF65-F5344CB8AC3E}">
        <p14:creationId xmlns:p14="http://schemas.microsoft.com/office/powerpoint/2010/main" val="352528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2022/2/17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2636912"/>
            <a:ext cx="6984776" cy="648072"/>
          </a:xfrm>
        </p:spPr>
        <p:txBody>
          <a:bodyPr>
            <a:normAutofit fontScale="90000"/>
          </a:bodyPr>
          <a:lstStyle/>
          <a:p>
            <a:pPr algn="l"/>
            <a:r>
              <a:rPr lang="zh-CN" altLang="en-US" dirty="0"/>
              <a:t>          </a:t>
            </a:r>
            <a:r>
              <a:rPr lang="en-US" altLang="zh-CN" dirty="0"/>
              <a:t>MS</a:t>
            </a:r>
            <a:r>
              <a:rPr lang="zh-CN" altLang="en-US" dirty="0"/>
              <a:t>软件</a:t>
            </a:r>
            <a:r>
              <a:rPr lang="en-US" altLang="zh-CN" dirty="0"/>
              <a:t>SDK</a:t>
            </a:r>
            <a:r>
              <a:rPr lang="zh-CN" altLang="en-US" dirty="0"/>
              <a:t>平台设计</a:t>
            </a:r>
          </a:p>
        </p:txBody>
      </p:sp>
      <p:sp>
        <p:nvSpPr>
          <p:cNvPr id="3" name="标题 1">
            <a:extLst>
              <a:ext uri="{FF2B5EF4-FFF2-40B4-BE49-F238E27FC236}">
                <a16:creationId xmlns:a16="http://schemas.microsoft.com/office/drawing/2014/main" id="{C142DF41-7502-4065-AF7C-E78B51D6AB13}"/>
              </a:ext>
            </a:extLst>
          </p:cNvPr>
          <p:cNvSpPr txBox="1">
            <a:spLocks/>
          </p:cNvSpPr>
          <p:nvPr/>
        </p:nvSpPr>
        <p:spPr>
          <a:xfrm>
            <a:off x="5796136" y="5157192"/>
            <a:ext cx="3168352"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V0.1 </a:t>
            </a:r>
            <a:r>
              <a:rPr lang="zh-CN" altLang="en-US" sz="2400" dirty="0"/>
              <a:t>评审版 </a:t>
            </a:r>
            <a:r>
              <a:rPr lang="en-US" altLang="zh-CN" sz="2400" dirty="0"/>
              <a:t>1/10/2022</a:t>
            </a:r>
            <a:endParaRPr lang="zh-CN" altLang="en-US" sz="2400" dirty="0"/>
          </a:p>
        </p:txBody>
      </p:sp>
    </p:spTree>
    <p:extLst>
      <p:ext uri="{BB962C8B-B14F-4D97-AF65-F5344CB8AC3E}">
        <p14:creationId xmlns:p14="http://schemas.microsoft.com/office/powerpoint/2010/main" val="395571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0275" y="118122"/>
            <a:ext cx="7772400" cy="504056"/>
          </a:xfrm>
        </p:spPr>
        <p:txBody>
          <a:bodyPr>
            <a:noAutofit/>
          </a:bodyPr>
          <a:lstStyle/>
          <a:p>
            <a:pPr algn="l"/>
            <a:r>
              <a:rPr lang="en-US" altLang="zh-CN" sz="2800" dirty="0"/>
              <a:t>OS</a:t>
            </a:r>
            <a:r>
              <a:rPr lang="zh-CN" altLang="en-US" sz="2800" dirty="0"/>
              <a:t>组件</a:t>
            </a:r>
            <a:r>
              <a:rPr lang="en-US" altLang="zh-CN" sz="2800" dirty="0"/>
              <a:t> – </a:t>
            </a:r>
            <a:r>
              <a:rPr lang="zh-CN" altLang="en-US" sz="2800" dirty="0"/>
              <a:t>典型场景 蓝牙遥控器语音发送</a:t>
            </a:r>
          </a:p>
        </p:txBody>
      </p:sp>
      <p:sp>
        <p:nvSpPr>
          <p:cNvPr id="10" name="文本框 9">
            <a:extLst>
              <a:ext uri="{FF2B5EF4-FFF2-40B4-BE49-F238E27FC236}">
                <a16:creationId xmlns:a16="http://schemas.microsoft.com/office/drawing/2014/main" id="{E4DE8301-44C6-4E71-8EBC-9E909CA53446}"/>
              </a:ext>
            </a:extLst>
          </p:cNvPr>
          <p:cNvSpPr txBox="1"/>
          <p:nvPr/>
        </p:nvSpPr>
        <p:spPr>
          <a:xfrm>
            <a:off x="199648" y="5451250"/>
            <a:ext cx="8772525" cy="461665"/>
          </a:xfrm>
          <a:prstGeom prst="rect">
            <a:avLst/>
          </a:prstGeom>
          <a:noFill/>
        </p:spPr>
        <p:txBody>
          <a:bodyPr wrap="square" rtlCol="0">
            <a:spAutoFit/>
          </a:bodyPr>
          <a:lstStyle/>
          <a:p>
            <a:r>
              <a:rPr lang="zh-CN" altLang="en-US" sz="1200" dirty="0"/>
              <a:t>场景说明：支持短按</a:t>
            </a:r>
            <a:r>
              <a:rPr lang="en-US" altLang="zh-CN" sz="1200" dirty="0"/>
              <a:t>/</a:t>
            </a:r>
            <a:r>
              <a:rPr lang="zh-CN" altLang="en-US" sz="1200" dirty="0"/>
              <a:t>长按 录音键 发起语音发送。短按情况下超时停止录音，长按情况下 按键抬起停止录音。收到电视端允许录音消息后开始录音，收到电视端停止录音消息时停止录音。</a:t>
            </a:r>
          </a:p>
        </p:txBody>
      </p:sp>
      <p:pic>
        <p:nvPicPr>
          <p:cNvPr id="12" name="图片 11">
            <a:extLst>
              <a:ext uri="{FF2B5EF4-FFF2-40B4-BE49-F238E27FC236}">
                <a16:creationId xmlns:a16="http://schemas.microsoft.com/office/drawing/2014/main" id="{EF1661AB-32D8-4C3E-9269-C043B7990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5" y="741352"/>
            <a:ext cx="8772525" cy="4617889"/>
          </a:xfrm>
          <a:prstGeom prst="rect">
            <a:avLst/>
          </a:prstGeom>
        </p:spPr>
      </p:pic>
      <p:sp>
        <p:nvSpPr>
          <p:cNvPr id="13" name="文本框 12">
            <a:extLst>
              <a:ext uri="{FF2B5EF4-FFF2-40B4-BE49-F238E27FC236}">
                <a16:creationId xmlns:a16="http://schemas.microsoft.com/office/drawing/2014/main" id="{9E18CCA5-7C34-4CAA-9BD2-685460E77ED8}"/>
              </a:ext>
            </a:extLst>
          </p:cNvPr>
          <p:cNvSpPr txBox="1"/>
          <p:nvPr/>
        </p:nvSpPr>
        <p:spPr>
          <a:xfrm>
            <a:off x="199648" y="5969775"/>
            <a:ext cx="8772525" cy="830997"/>
          </a:xfrm>
          <a:prstGeom prst="rect">
            <a:avLst/>
          </a:prstGeom>
          <a:noFill/>
        </p:spPr>
        <p:txBody>
          <a:bodyPr wrap="square" rtlCol="0">
            <a:spAutoFit/>
          </a:bodyPr>
          <a:lstStyle/>
          <a:p>
            <a:r>
              <a:rPr lang="zh-CN" altLang="en-US" sz="1200" dirty="0"/>
              <a:t>考虑到目前的编码不太复杂，</a:t>
            </a:r>
            <a:r>
              <a:rPr lang="en-US" altLang="zh-CN" sz="1200" dirty="0"/>
              <a:t>PCM raw data</a:t>
            </a:r>
            <a:r>
              <a:rPr lang="zh-CN" altLang="en-US" sz="1200" dirty="0"/>
              <a:t>到 </a:t>
            </a:r>
            <a:r>
              <a:rPr lang="en-US" altLang="zh-CN" sz="1200" dirty="0"/>
              <a:t>SBC encoded code</a:t>
            </a:r>
            <a:r>
              <a:rPr lang="zh-CN" altLang="en-US" sz="1200" dirty="0"/>
              <a:t>可以在 </a:t>
            </a:r>
            <a:r>
              <a:rPr lang="en-US" altLang="zh-CN" sz="1200" dirty="0"/>
              <a:t>main task</a:t>
            </a:r>
            <a:r>
              <a:rPr lang="zh-CN" altLang="en-US" sz="1200" dirty="0"/>
              <a:t>做。上图红色的消息是 </a:t>
            </a:r>
            <a:r>
              <a:rPr lang="en-US" altLang="zh-CN" sz="1200" dirty="0"/>
              <a:t>main task</a:t>
            </a:r>
            <a:r>
              <a:rPr lang="zh-CN" altLang="en-US" sz="1200" dirty="0"/>
              <a:t>发给</a:t>
            </a:r>
            <a:r>
              <a:rPr lang="en-US" altLang="zh-CN" sz="1200" dirty="0"/>
              <a:t>BT task</a:t>
            </a:r>
            <a:r>
              <a:rPr lang="zh-CN" altLang="en-US" sz="1200" dirty="0"/>
              <a:t>，绿色的消息是</a:t>
            </a:r>
            <a:r>
              <a:rPr lang="en-US" altLang="zh-CN" sz="1200" dirty="0"/>
              <a:t>BT task</a:t>
            </a:r>
            <a:r>
              <a:rPr lang="zh-CN" altLang="en-US" sz="1200" dirty="0"/>
              <a:t>发给</a:t>
            </a:r>
            <a:r>
              <a:rPr lang="en-US" altLang="zh-CN" sz="1200" dirty="0"/>
              <a:t>main task.</a:t>
            </a:r>
          </a:p>
          <a:p>
            <a:r>
              <a:rPr lang="zh-CN" altLang="en-US" sz="1200" dirty="0"/>
              <a:t>按照之前</a:t>
            </a:r>
            <a:r>
              <a:rPr lang="en-US" altLang="zh-CN" sz="1200" dirty="0"/>
              <a:t>TCL</a:t>
            </a:r>
            <a:r>
              <a:rPr lang="zh-CN" altLang="en-US" sz="1200" dirty="0"/>
              <a:t>蓝牙遥控器的设计，蓝牙键盘和语音传输是用</a:t>
            </a:r>
            <a:r>
              <a:rPr lang="en-US" altLang="zh-CN" sz="1200" dirty="0"/>
              <a:t>HID </a:t>
            </a:r>
            <a:r>
              <a:rPr lang="zh-CN" altLang="en-US" sz="1200" dirty="0"/>
              <a:t>服务的 </a:t>
            </a:r>
            <a:r>
              <a:rPr lang="en-US" altLang="zh-CN" sz="1200" dirty="0"/>
              <a:t>report characteristic</a:t>
            </a:r>
            <a:r>
              <a:rPr lang="zh-CN" altLang="en-US" sz="1200" dirty="0"/>
              <a:t>进行。这些</a:t>
            </a:r>
            <a:r>
              <a:rPr lang="en-US" altLang="zh-CN" sz="1200" dirty="0"/>
              <a:t>Report Characteristic</a:t>
            </a:r>
            <a:r>
              <a:rPr lang="zh-CN" altLang="en-US" sz="1200" dirty="0"/>
              <a:t>的</a:t>
            </a:r>
            <a:r>
              <a:rPr lang="en-US" altLang="zh-CN" sz="1200" dirty="0"/>
              <a:t>UUID</a:t>
            </a:r>
            <a:r>
              <a:rPr lang="zh-CN" altLang="en-US" sz="1200" dirty="0"/>
              <a:t>都是</a:t>
            </a:r>
            <a:r>
              <a:rPr lang="en-US" altLang="zh-CN" sz="1200" dirty="0"/>
              <a:t>0x2A4D</a:t>
            </a:r>
            <a:r>
              <a:rPr lang="zh-CN" altLang="en-US" sz="1200" dirty="0"/>
              <a:t>，通过对应描述符的</a:t>
            </a:r>
            <a:r>
              <a:rPr lang="en-US" altLang="zh-CN" sz="1200" dirty="0"/>
              <a:t>Report ID</a:t>
            </a:r>
            <a:r>
              <a:rPr lang="zh-CN" altLang="en-US" sz="1200" dirty="0"/>
              <a:t>和 </a:t>
            </a:r>
            <a:r>
              <a:rPr lang="en-US" altLang="zh-CN" sz="1200" dirty="0"/>
              <a:t>Report Type</a:t>
            </a:r>
            <a:r>
              <a:rPr lang="zh-CN" altLang="en-US" sz="1200" dirty="0"/>
              <a:t>区分语音数据通道、控制通道、蓝牙键值通道。</a:t>
            </a:r>
            <a:endParaRPr lang="en-US" altLang="zh-CN" sz="1200" dirty="0"/>
          </a:p>
        </p:txBody>
      </p:sp>
    </p:spTree>
    <p:extLst>
      <p:ext uri="{BB962C8B-B14F-4D97-AF65-F5344CB8AC3E}">
        <p14:creationId xmlns:p14="http://schemas.microsoft.com/office/powerpoint/2010/main" val="152799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3542" y="205894"/>
            <a:ext cx="7772400" cy="432048"/>
          </a:xfrm>
        </p:spPr>
        <p:txBody>
          <a:bodyPr>
            <a:normAutofit fontScale="90000"/>
          </a:bodyPr>
          <a:lstStyle/>
          <a:p>
            <a:pPr algn="l"/>
            <a:br>
              <a:rPr lang="en-US" altLang="zh-CN" sz="3100" dirty="0"/>
            </a:br>
            <a:r>
              <a:rPr lang="zh-CN" altLang="en-US" sz="3100" dirty="0"/>
              <a:t>功耗管理系统框架</a:t>
            </a:r>
            <a:br>
              <a:rPr lang="en-US" altLang="zh-CN" dirty="0"/>
            </a:br>
            <a:endParaRPr lang="zh-CN" altLang="en-US" dirty="0"/>
          </a:p>
        </p:txBody>
      </p:sp>
      <p:sp>
        <p:nvSpPr>
          <p:cNvPr id="9" name="文本框 8">
            <a:extLst>
              <a:ext uri="{FF2B5EF4-FFF2-40B4-BE49-F238E27FC236}">
                <a16:creationId xmlns:a16="http://schemas.microsoft.com/office/drawing/2014/main" id="{E2115940-491F-474E-A1CD-A7F521244326}"/>
              </a:ext>
            </a:extLst>
          </p:cNvPr>
          <p:cNvSpPr txBox="1"/>
          <p:nvPr/>
        </p:nvSpPr>
        <p:spPr>
          <a:xfrm>
            <a:off x="193542" y="832479"/>
            <a:ext cx="4581534" cy="2492990"/>
          </a:xfrm>
          <a:prstGeom prst="rect">
            <a:avLst/>
          </a:prstGeom>
          <a:noFill/>
        </p:spPr>
        <p:txBody>
          <a:bodyPr wrap="square" rtlCol="0">
            <a:spAutoFit/>
          </a:bodyPr>
          <a:lstStyle/>
          <a:p>
            <a:r>
              <a:rPr lang="zh-CN" altLang="en-US" sz="1200" dirty="0"/>
              <a:t>功耗管理的系统框图如右图所示：</a:t>
            </a:r>
            <a:endParaRPr lang="en-US" altLang="zh-CN" sz="1200" dirty="0"/>
          </a:p>
          <a:p>
            <a:r>
              <a:rPr lang="zh-CN" altLang="en-US" sz="1200" dirty="0"/>
              <a:t>绿色部分（模块别</a:t>
            </a:r>
            <a:r>
              <a:rPr lang="en-US" altLang="zh-CN" sz="1200" dirty="0"/>
              <a:t>power domain</a:t>
            </a:r>
            <a:r>
              <a:rPr lang="zh-CN" altLang="en-US" sz="1200" dirty="0"/>
              <a:t>控制）芯片不支持，暂不实现</a:t>
            </a:r>
            <a:endParaRPr lang="en-US" altLang="zh-CN" sz="1200" dirty="0"/>
          </a:p>
          <a:p>
            <a:endParaRPr lang="en-US" altLang="zh-CN" sz="1200" dirty="0"/>
          </a:p>
          <a:p>
            <a:r>
              <a:rPr lang="en-US" altLang="zh-CN" sz="1200" dirty="0"/>
              <a:t>1. </a:t>
            </a:r>
            <a:r>
              <a:rPr lang="zh-CN" altLang="en-US" sz="1200" dirty="0"/>
              <a:t>最底层是芯片支撑下的软件功耗</a:t>
            </a:r>
            <a:r>
              <a:rPr lang="en-US" altLang="zh-CN" sz="1200" dirty="0"/>
              <a:t>feature</a:t>
            </a:r>
            <a:r>
              <a:rPr lang="zh-CN" altLang="en-US" sz="1200" dirty="0"/>
              <a:t>；</a:t>
            </a:r>
            <a:endParaRPr lang="en-US" altLang="zh-CN" sz="1200" dirty="0"/>
          </a:p>
          <a:p>
            <a:r>
              <a:rPr lang="en-US" altLang="zh-CN" sz="1200" dirty="0"/>
              <a:t>2. </a:t>
            </a:r>
            <a:r>
              <a:rPr lang="zh-CN" altLang="en-US" sz="1200" dirty="0"/>
              <a:t>系统的</a:t>
            </a:r>
            <a:r>
              <a:rPr lang="en-US" altLang="zh-CN" sz="1200" dirty="0"/>
              <a:t>3</a:t>
            </a:r>
            <a:r>
              <a:rPr lang="zh-CN" altLang="en-US" sz="1200" dirty="0"/>
              <a:t>种工作模式，依赖这些软件功耗</a:t>
            </a:r>
            <a:r>
              <a:rPr lang="en-US" altLang="zh-CN" sz="1200" dirty="0"/>
              <a:t>feature</a:t>
            </a:r>
            <a:r>
              <a:rPr lang="zh-CN" altLang="en-US" sz="1200" dirty="0"/>
              <a:t>的组合实现；</a:t>
            </a:r>
            <a:endParaRPr lang="en-US" altLang="zh-CN" sz="1200" dirty="0"/>
          </a:p>
          <a:p>
            <a:r>
              <a:rPr lang="en-US" altLang="zh-CN" sz="1200" dirty="0"/>
              <a:t>3. Power Management</a:t>
            </a:r>
            <a:r>
              <a:rPr lang="zh-CN" altLang="en-US" sz="1200" dirty="0"/>
              <a:t>模块对外提供接口，主要内容应当包含：</a:t>
            </a:r>
            <a:endParaRPr lang="en-US" altLang="zh-CN" sz="1200" dirty="0"/>
          </a:p>
          <a:p>
            <a:pPr marL="628650" lvl="1" indent="-171450">
              <a:buFont typeface="Arial" panose="020B0604020202020204" pitchFamily="34" charset="0"/>
              <a:buChar char="•"/>
            </a:pPr>
            <a:r>
              <a:rPr lang="zh-CN" altLang="en-US" sz="1200" dirty="0"/>
              <a:t>设置当前工作模式，缺省为正常工作模式</a:t>
            </a:r>
            <a:endParaRPr lang="en-US" altLang="zh-CN" sz="1200" dirty="0"/>
          </a:p>
          <a:p>
            <a:pPr marL="628650" lvl="1" indent="-171450">
              <a:buFont typeface="Arial" panose="020B0604020202020204" pitchFamily="34" charset="0"/>
              <a:buChar char="•"/>
            </a:pPr>
            <a:r>
              <a:rPr lang="zh-CN" altLang="en-US" sz="1200" dirty="0">
                <a:highlight>
                  <a:srgbClr val="008000"/>
                </a:highlight>
              </a:rPr>
              <a:t>设置</a:t>
            </a:r>
            <a:r>
              <a:rPr lang="en-US" altLang="zh-CN" sz="1200" dirty="0">
                <a:highlight>
                  <a:srgbClr val="008000"/>
                </a:highlight>
              </a:rPr>
              <a:t>/</a:t>
            </a:r>
            <a:r>
              <a:rPr lang="zh-CN" altLang="en-US" sz="1200" dirty="0">
                <a:highlight>
                  <a:srgbClr val="008000"/>
                </a:highlight>
              </a:rPr>
              <a:t>获取 所有可以控制的</a:t>
            </a:r>
            <a:r>
              <a:rPr lang="en-US" altLang="zh-CN" sz="1200" dirty="0">
                <a:highlight>
                  <a:srgbClr val="008000"/>
                </a:highlight>
              </a:rPr>
              <a:t>power domain</a:t>
            </a:r>
            <a:r>
              <a:rPr lang="zh-CN" altLang="en-US" sz="1200" dirty="0">
                <a:highlight>
                  <a:srgbClr val="008000"/>
                </a:highlight>
              </a:rPr>
              <a:t>的状态</a:t>
            </a:r>
            <a:endParaRPr lang="en-US" altLang="zh-CN" sz="1200" dirty="0">
              <a:highlight>
                <a:srgbClr val="008000"/>
              </a:highlight>
            </a:endParaRPr>
          </a:p>
          <a:p>
            <a:pPr marL="628650" lvl="1" indent="-171450">
              <a:buFont typeface="Arial" panose="020B0604020202020204" pitchFamily="34" charset="0"/>
              <a:buChar char="•"/>
            </a:pPr>
            <a:r>
              <a:rPr lang="zh-CN" altLang="en-US" sz="1200" dirty="0"/>
              <a:t>设置</a:t>
            </a:r>
            <a:r>
              <a:rPr lang="en-US" altLang="zh-CN" sz="1200" dirty="0"/>
              <a:t>/</a:t>
            </a:r>
            <a:r>
              <a:rPr lang="zh-CN" altLang="en-US" sz="1200" dirty="0"/>
              <a:t>获取当前工作模式下</a:t>
            </a:r>
            <a:r>
              <a:rPr lang="en-US" altLang="zh-CN" sz="1200" dirty="0"/>
              <a:t>CPU</a:t>
            </a:r>
            <a:r>
              <a:rPr lang="zh-CN" altLang="en-US" sz="1200" dirty="0"/>
              <a:t>工作频率</a:t>
            </a:r>
            <a:endParaRPr lang="en-US" altLang="zh-CN" sz="1200" dirty="0"/>
          </a:p>
          <a:p>
            <a:pPr marL="628650" lvl="1" indent="-171450">
              <a:buFont typeface="Arial" panose="020B0604020202020204" pitchFamily="34" charset="0"/>
              <a:buChar char="•"/>
            </a:pPr>
            <a:r>
              <a:rPr lang="zh-CN" altLang="en-US" sz="1200" dirty="0"/>
              <a:t>设置</a:t>
            </a:r>
            <a:r>
              <a:rPr lang="en-US" altLang="zh-CN" sz="1200" dirty="0"/>
              <a:t>/</a:t>
            </a:r>
            <a:r>
              <a:rPr lang="zh-CN" altLang="en-US" sz="1200" dirty="0"/>
              <a:t>获取对</a:t>
            </a:r>
            <a:r>
              <a:rPr lang="en-US" altLang="zh-CN" sz="1200" dirty="0"/>
              <a:t>CPU</a:t>
            </a:r>
            <a:r>
              <a:rPr lang="zh-CN" altLang="en-US" sz="1200" dirty="0"/>
              <a:t>资源的特殊要求，例 </a:t>
            </a:r>
            <a:r>
              <a:rPr lang="en-US" altLang="zh-CN" sz="1200" dirty="0"/>
              <a:t>lock </a:t>
            </a:r>
            <a:r>
              <a:rPr lang="zh-CN" altLang="en-US" sz="1200" dirty="0"/>
              <a:t>最低运行频率</a:t>
            </a:r>
            <a:endParaRPr lang="en-US" altLang="zh-CN" sz="1200" dirty="0"/>
          </a:p>
          <a:p>
            <a:pPr marL="628650" lvl="1" indent="-171450">
              <a:buFont typeface="Arial" panose="020B0604020202020204" pitchFamily="34" charset="0"/>
              <a:buChar char="•"/>
            </a:pPr>
            <a:r>
              <a:rPr lang="zh-CN" altLang="en-US" sz="1200" dirty="0"/>
              <a:t>各个组件注册 浅睡眠和深睡眠前后的</a:t>
            </a:r>
            <a:r>
              <a:rPr lang="en-US" altLang="zh-CN" sz="1200" dirty="0"/>
              <a:t>call back</a:t>
            </a:r>
            <a:r>
              <a:rPr lang="zh-CN" altLang="en-US" sz="1200" dirty="0"/>
              <a:t>函数</a:t>
            </a:r>
            <a:endParaRPr lang="en-US" altLang="zh-CN" sz="1200" dirty="0"/>
          </a:p>
          <a:p>
            <a:pPr marL="628650" lvl="1" indent="-171450">
              <a:buFont typeface="Arial" panose="020B0604020202020204" pitchFamily="34" charset="0"/>
              <a:buChar char="•"/>
            </a:pPr>
            <a:r>
              <a:rPr lang="zh-CN" altLang="en-US" sz="1200" dirty="0"/>
              <a:t>进入睡眠之前设置唤醒源</a:t>
            </a:r>
            <a:endParaRPr lang="en-US" altLang="zh-CN" sz="1200" dirty="0"/>
          </a:p>
          <a:p>
            <a:pPr marL="628650" lvl="1" indent="-171450">
              <a:buFont typeface="Arial" panose="020B0604020202020204" pitchFamily="34" charset="0"/>
              <a:buChar char="•"/>
            </a:pPr>
            <a:r>
              <a:rPr lang="zh-CN" altLang="en-US" sz="1200" dirty="0"/>
              <a:t>获取当前的电池电量</a:t>
            </a:r>
            <a:endParaRPr lang="en-US" altLang="zh-CN" sz="1200" dirty="0"/>
          </a:p>
        </p:txBody>
      </p:sp>
      <p:sp>
        <p:nvSpPr>
          <p:cNvPr id="15" name="文本框 14">
            <a:extLst>
              <a:ext uri="{FF2B5EF4-FFF2-40B4-BE49-F238E27FC236}">
                <a16:creationId xmlns:a16="http://schemas.microsoft.com/office/drawing/2014/main" id="{DFA0E862-874B-4DF2-9CD2-DDFB1ABDDAD9}"/>
              </a:ext>
            </a:extLst>
          </p:cNvPr>
          <p:cNvSpPr txBox="1"/>
          <p:nvPr/>
        </p:nvSpPr>
        <p:spPr>
          <a:xfrm>
            <a:off x="194288" y="3824816"/>
            <a:ext cx="4809760" cy="646331"/>
          </a:xfrm>
          <a:prstGeom prst="rect">
            <a:avLst/>
          </a:prstGeom>
          <a:noFill/>
        </p:spPr>
        <p:txBody>
          <a:bodyPr wrap="square" rtlCol="0">
            <a:spAutoFit/>
          </a:bodyPr>
          <a:lstStyle/>
          <a:p>
            <a:r>
              <a:rPr lang="zh-CN" altLang="en-US" sz="1200" dirty="0"/>
              <a:t>工作状态切换示意图 （浅睡眠模式作为 低优先级支持）</a:t>
            </a:r>
            <a:endParaRPr lang="en-US" altLang="zh-CN" sz="1200" dirty="0"/>
          </a:p>
          <a:p>
            <a:r>
              <a:rPr lang="zh-CN" altLang="en-US" sz="1200" dirty="0"/>
              <a:t>浅睡眠的使用场景：复杂应用，频繁短时间睡眠</a:t>
            </a:r>
            <a:endParaRPr lang="en-US" altLang="zh-CN" sz="1200" dirty="0"/>
          </a:p>
          <a:p>
            <a:r>
              <a:rPr lang="zh-CN" altLang="en-US" sz="1200" dirty="0"/>
              <a:t>深睡眠的使用场景：应用场景单一（类似蓝牙遥控器），功耗敏感</a:t>
            </a:r>
          </a:p>
        </p:txBody>
      </p:sp>
      <p:pic>
        <p:nvPicPr>
          <p:cNvPr id="25" name="图片 24">
            <a:extLst>
              <a:ext uri="{FF2B5EF4-FFF2-40B4-BE49-F238E27FC236}">
                <a16:creationId xmlns:a16="http://schemas.microsoft.com/office/drawing/2014/main" id="{44DF752E-4FC1-49FF-B3BF-90A8C1BDC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71" y="4606387"/>
            <a:ext cx="7915275" cy="2251613"/>
          </a:xfrm>
          <a:prstGeom prst="rect">
            <a:avLst/>
          </a:prstGeom>
        </p:spPr>
      </p:pic>
      <p:pic>
        <p:nvPicPr>
          <p:cNvPr id="7" name="图片 6">
            <a:extLst>
              <a:ext uri="{FF2B5EF4-FFF2-40B4-BE49-F238E27FC236}">
                <a16:creationId xmlns:a16="http://schemas.microsoft.com/office/drawing/2014/main" id="{F36549B8-1D80-40EF-9F85-B52C03CF3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146403"/>
            <a:ext cx="3057525" cy="3819525"/>
          </a:xfrm>
          <a:prstGeom prst="rect">
            <a:avLst/>
          </a:prstGeom>
        </p:spPr>
      </p:pic>
    </p:spTree>
    <p:extLst>
      <p:ext uri="{BB962C8B-B14F-4D97-AF65-F5344CB8AC3E}">
        <p14:creationId xmlns:p14="http://schemas.microsoft.com/office/powerpoint/2010/main" val="171408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86086"/>
            <a:ext cx="7772400" cy="504056"/>
          </a:xfrm>
        </p:spPr>
        <p:txBody>
          <a:bodyPr>
            <a:normAutofit fontScale="90000"/>
          </a:bodyPr>
          <a:lstStyle/>
          <a:p>
            <a:pPr algn="l"/>
            <a:r>
              <a:rPr lang="zh-CN" altLang="en-US" sz="3100" dirty="0"/>
              <a:t>分区管理和系统启动</a:t>
            </a:r>
            <a:endParaRPr lang="zh-CN" altLang="en-US" sz="1600" dirty="0"/>
          </a:p>
        </p:txBody>
      </p:sp>
      <p:sp>
        <p:nvSpPr>
          <p:cNvPr id="5" name="矩形 4">
            <a:extLst>
              <a:ext uri="{FF2B5EF4-FFF2-40B4-BE49-F238E27FC236}">
                <a16:creationId xmlns:a16="http://schemas.microsoft.com/office/drawing/2014/main" id="{9D50CE0B-1317-4CAA-8C54-B0E8F269F3E7}"/>
              </a:ext>
            </a:extLst>
          </p:cNvPr>
          <p:cNvSpPr/>
          <p:nvPr/>
        </p:nvSpPr>
        <p:spPr>
          <a:xfrm>
            <a:off x="171001" y="2564904"/>
            <a:ext cx="4283607" cy="2308324"/>
          </a:xfrm>
          <a:prstGeom prst="rect">
            <a:avLst/>
          </a:prstGeom>
        </p:spPr>
        <p:txBody>
          <a:bodyPr wrap="square">
            <a:spAutoFit/>
          </a:bodyPr>
          <a:lstStyle/>
          <a:p>
            <a:r>
              <a:rPr lang="zh-CN" altLang="en-US" sz="1200" dirty="0"/>
              <a:t>系统启动采用三段式启动过程，为后续扩展提供方便：</a:t>
            </a:r>
            <a:endParaRPr lang="en-US" altLang="zh-CN" sz="1200" dirty="0"/>
          </a:p>
          <a:p>
            <a:r>
              <a:rPr lang="en-US" altLang="zh-CN" sz="1200" dirty="0"/>
              <a:t>1.ROM</a:t>
            </a:r>
            <a:r>
              <a:rPr lang="zh-CN" altLang="en-US" sz="1200" dirty="0"/>
              <a:t>程序 被固化在</a:t>
            </a:r>
            <a:r>
              <a:rPr lang="en-US" altLang="zh-CN" sz="1200" dirty="0"/>
              <a:t>MS BT SOC</a:t>
            </a:r>
            <a:r>
              <a:rPr lang="zh-CN" altLang="en-US" sz="1200" dirty="0"/>
              <a:t>内部的 </a:t>
            </a:r>
            <a:r>
              <a:rPr lang="en-US" altLang="zh-CN" sz="1200" dirty="0"/>
              <a:t>ROM </a:t>
            </a:r>
            <a:r>
              <a:rPr lang="zh-CN" altLang="en-US" sz="1200" dirty="0"/>
              <a:t>中，它从 </a:t>
            </a:r>
            <a:r>
              <a:rPr lang="en-US" altLang="zh-CN" sz="1200" dirty="0"/>
              <a:t>flash </a:t>
            </a:r>
            <a:r>
              <a:rPr lang="zh-CN" altLang="en-US" sz="1200" dirty="0"/>
              <a:t>起始位置 加载二级引导程序 </a:t>
            </a:r>
            <a:r>
              <a:rPr lang="en-US" altLang="zh-CN" sz="1200" dirty="0"/>
              <a:t>bootloader</a:t>
            </a:r>
            <a:r>
              <a:rPr lang="zh-CN" altLang="en-US" sz="1200" dirty="0"/>
              <a:t>。</a:t>
            </a:r>
            <a:r>
              <a:rPr lang="en-US" altLang="zh-CN" sz="1200" dirty="0"/>
              <a:t> </a:t>
            </a:r>
            <a:endParaRPr lang="zh-CN" altLang="en-US" sz="1200" dirty="0"/>
          </a:p>
          <a:p>
            <a:r>
              <a:rPr lang="en-US" altLang="zh-CN" sz="1200" dirty="0"/>
              <a:t>2. Bootloader </a:t>
            </a:r>
            <a:r>
              <a:rPr lang="zh-CN" altLang="en-US" sz="1200" dirty="0"/>
              <a:t>从 </a:t>
            </a:r>
            <a:r>
              <a:rPr lang="en-US" altLang="zh-CN" sz="1200" dirty="0"/>
              <a:t>flash </a:t>
            </a:r>
            <a:r>
              <a:rPr lang="zh-CN" altLang="en-US" sz="1200" dirty="0"/>
              <a:t>中加载分区表</a:t>
            </a:r>
            <a:r>
              <a:rPr lang="en-US" altLang="zh-CN" sz="1200" dirty="0"/>
              <a:t>, </a:t>
            </a:r>
            <a:r>
              <a:rPr lang="zh-CN" altLang="en-US" sz="1200" dirty="0"/>
              <a:t>根据当前</a:t>
            </a:r>
            <a:r>
              <a:rPr lang="en-US" altLang="zh-CN" sz="1200" dirty="0"/>
              <a:t>OTA info</a:t>
            </a:r>
            <a:r>
              <a:rPr lang="zh-CN" altLang="en-US" sz="1200" dirty="0"/>
              <a:t>判断并跳转到正确的应用程序。</a:t>
            </a:r>
            <a:endParaRPr lang="en-US" altLang="zh-CN" sz="1200" dirty="0"/>
          </a:p>
          <a:p>
            <a:r>
              <a:rPr lang="en-US" altLang="zh-CN" sz="1200" dirty="0"/>
              <a:t>3. </a:t>
            </a:r>
            <a:r>
              <a:rPr lang="zh-CN" altLang="en-US" sz="1200" dirty="0"/>
              <a:t>应用程序启动，判断先前是否</a:t>
            </a:r>
            <a:r>
              <a:rPr lang="en-US" altLang="zh-CN" sz="1200" dirty="0"/>
              <a:t>deep sleep</a:t>
            </a:r>
            <a:r>
              <a:rPr lang="zh-CN" altLang="en-US" sz="1200" dirty="0"/>
              <a:t>状态。如果是的话，从</a:t>
            </a:r>
            <a:r>
              <a:rPr lang="en-US" altLang="zh-CN" sz="1200" dirty="0"/>
              <a:t>retention ram</a:t>
            </a:r>
            <a:r>
              <a:rPr lang="zh-CN" altLang="en-US" sz="1200" dirty="0"/>
              <a:t>恢复参数。应用程序初始化，</a:t>
            </a:r>
            <a:r>
              <a:rPr lang="en-US" altLang="zh-CN" sz="1200" dirty="0" err="1"/>
              <a:t>FreeRTOS</a:t>
            </a:r>
            <a:r>
              <a:rPr lang="en-US" altLang="zh-CN" sz="1200" dirty="0"/>
              <a:t> </a:t>
            </a:r>
            <a:r>
              <a:rPr lang="zh-CN" altLang="en-US" sz="1200" dirty="0"/>
              <a:t> 任务创建，进入</a:t>
            </a:r>
            <a:r>
              <a:rPr lang="en-US" altLang="zh-CN" sz="1200" dirty="0"/>
              <a:t>app main</a:t>
            </a:r>
            <a:r>
              <a:rPr lang="zh-CN" altLang="en-US" sz="1200" dirty="0"/>
              <a:t>。</a:t>
            </a:r>
            <a:endParaRPr lang="en-US" altLang="zh-CN" sz="1200" dirty="0"/>
          </a:p>
          <a:p>
            <a:r>
              <a:rPr lang="zh-CN" altLang="en-US" sz="1200" dirty="0"/>
              <a:t>为了满足</a:t>
            </a:r>
            <a:r>
              <a:rPr lang="en-US" altLang="zh-CN" sz="1200" dirty="0"/>
              <a:t>IOT</a:t>
            </a:r>
            <a:r>
              <a:rPr lang="zh-CN" altLang="en-US" sz="1200" dirty="0"/>
              <a:t>的一些特殊场景，以下两个事情作为低优先级后续支持</a:t>
            </a:r>
            <a:r>
              <a:rPr lang="en-US" altLang="zh-CN" sz="1200" dirty="0"/>
              <a:t>:</a:t>
            </a:r>
          </a:p>
          <a:p>
            <a:pPr marL="228600" indent="-228600">
              <a:buAutoNum type="arabicPeriod"/>
            </a:pPr>
            <a:r>
              <a:rPr lang="en-US" altLang="zh-CN" sz="1200" dirty="0"/>
              <a:t>Deep sleep stub</a:t>
            </a:r>
            <a:r>
              <a:rPr lang="zh-CN" altLang="en-US" sz="1200" dirty="0"/>
              <a:t>，允许系统从</a:t>
            </a:r>
            <a:r>
              <a:rPr lang="en-US" altLang="zh-CN" sz="1200" dirty="0"/>
              <a:t>DS</a:t>
            </a:r>
            <a:r>
              <a:rPr lang="zh-CN" altLang="en-US" sz="1200" dirty="0"/>
              <a:t>恢复后快速处理简单事务；</a:t>
            </a:r>
            <a:endParaRPr lang="en-US" altLang="zh-CN" sz="1200" dirty="0"/>
          </a:p>
          <a:p>
            <a:pPr marL="228600" indent="-228600">
              <a:buAutoNum type="arabicPeriod"/>
            </a:pPr>
            <a:r>
              <a:rPr lang="en-US" altLang="zh-CN" sz="1200" dirty="0"/>
              <a:t>Flash</a:t>
            </a:r>
            <a:r>
              <a:rPr lang="zh-CN" altLang="en-US" sz="1200" dirty="0"/>
              <a:t>加密，</a:t>
            </a:r>
            <a:r>
              <a:rPr lang="en-US" altLang="zh-CN" sz="1200" dirty="0"/>
              <a:t>secure boot</a:t>
            </a:r>
            <a:r>
              <a:rPr lang="zh-CN" altLang="en-US" sz="1200" dirty="0"/>
              <a:t>支持 以及 上面说的可配置分区关；</a:t>
            </a:r>
          </a:p>
        </p:txBody>
      </p:sp>
      <p:sp>
        <p:nvSpPr>
          <p:cNvPr id="6" name="矩形 5">
            <a:extLst>
              <a:ext uri="{FF2B5EF4-FFF2-40B4-BE49-F238E27FC236}">
                <a16:creationId xmlns:a16="http://schemas.microsoft.com/office/drawing/2014/main" id="{C994EDC1-6A67-40B6-AC51-1F9D92DEE918}"/>
              </a:ext>
            </a:extLst>
          </p:cNvPr>
          <p:cNvSpPr/>
          <p:nvPr/>
        </p:nvSpPr>
        <p:spPr>
          <a:xfrm>
            <a:off x="173897" y="877275"/>
            <a:ext cx="4559822" cy="1754326"/>
          </a:xfrm>
          <a:prstGeom prst="rect">
            <a:avLst/>
          </a:prstGeom>
        </p:spPr>
        <p:txBody>
          <a:bodyPr wrap="square">
            <a:spAutoFit/>
          </a:bodyPr>
          <a:lstStyle/>
          <a:p>
            <a:r>
              <a:rPr lang="zh-CN" altLang="en-US" sz="1200" dirty="0"/>
              <a:t>考虑到客户的具体项目，比如可能不需要支持</a:t>
            </a:r>
            <a:r>
              <a:rPr lang="en-US" altLang="zh-CN" sz="1200" dirty="0"/>
              <a:t>OTA</a:t>
            </a:r>
            <a:r>
              <a:rPr lang="zh-CN" altLang="en-US" sz="1200" dirty="0"/>
              <a:t>，或者需要更多的数据存储，</a:t>
            </a:r>
            <a:r>
              <a:rPr lang="en-US" altLang="zh-CN" sz="1200" dirty="0"/>
              <a:t>SDK</a:t>
            </a:r>
            <a:r>
              <a:rPr lang="zh-CN" altLang="en-US" sz="1200" dirty="0"/>
              <a:t>平台需要支持</a:t>
            </a:r>
            <a:r>
              <a:rPr lang="en-US" altLang="zh-CN" sz="1200" dirty="0"/>
              <a:t>Flash</a:t>
            </a:r>
            <a:r>
              <a:rPr lang="zh-CN" altLang="en-US" sz="1200" dirty="0"/>
              <a:t>可配置的分区管理。这部分作为低优先级支持。</a:t>
            </a:r>
            <a:endParaRPr lang="en-US" altLang="zh-CN" sz="1200" dirty="0"/>
          </a:p>
          <a:p>
            <a:r>
              <a:rPr lang="zh-CN" altLang="en-US" sz="1200" dirty="0"/>
              <a:t>为了支持</a:t>
            </a:r>
            <a:r>
              <a:rPr lang="en-US" altLang="zh-CN" sz="1200" dirty="0"/>
              <a:t>flash</a:t>
            </a:r>
            <a:r>
              <a:rPr lang="zh-CN" altLang="en-US" sz="1200" dirty="0"/>
              <a:t>分区管理需要完成以下事项：</a:t>
            </a:r>
            <a:endParaRPr lang="en-US" altLang="zh-CN" sz="1200" dirty="0"/>
          </a:p>
          <a:p>
            <a:r>
              <a:rPr lang="en-US" altLang="zh-CN" sz="1200" dirty="0"/>
              <a:t>   -- </a:t>
            </a:r>
            <a:r>
              <a:rPr lang="zh-CN" altLang="en-US" sz="1200" dirty="0"/>
              <a:t>在配置工具提供分区配置管理，生成   </a:t>
            </a:r>
            <a:r>
              <a:rPr lang="en-US" altLang="zh-CN" sz="1200" dirty="0"/>
              <a:t>partition info bin</a:t>
            </a:r>
          </a:p>
          <a:p>
            <a:r>
              <a:rPr lang="en-US" altLang="zh-CN" sz="1200" dirty="0"/>
              <a:t>   -- partition info bin </a:t>
            </a:r>
            <a:r>
              <a:rPr lang="zh-CN" altLang="en-US" sz="1200" dirty="0"/>
              <a:t>含分区名</a:t>
            </a:r>
            <a:r>
              <a:rPr lang="en-US" altLang="zh-CN" sz="1200" dirty="0"/>
              <a:t>,</a:t>
            </a:r>
            <a:r>
              <a:rPr lang="zh-CN" altLang="en-US" sz="1200" dirty="0"/>
              <a:t>类型（数据</a:t>
            </a:r>
            <a:r>
              <a:rPr lang="en-US" altLang="zh-CN" sz="1200" dirty="0"/>
              <a:t>/</a:t>
            </a:r>
            <a:r>
              <a:rPr lang="zh-CN" altLang="en-US" sz="1200" dirty="0"/>
              <a:t>程序）</a:t>
            </a:r>
            <a:r>
              <a:rPr lang="en-US" altLang="zh-CN" sz="1200" dirty="0"/>
              <a:t>,</a:t>
            </a:r>
            <a:r>
              <a:rPr lang="zh-CN" altLang="en-US" sz="1200" dirty="0"/>
              <a:t>偏移量</a:t>
            </a:r>
            <a:r>
              <a:rPr lang="en-US" altLang="zh-CN" sz="1200" dirty="0"/>
              <a:t>,  </a:t>
            </a:r>
            <a:r>
              <a:rPr lang="zh-CN" altLang="en-US" sz="1200" dirty="0"/>
              <a:t>大小</a:t>
            </a:r>
            <a:endParaRPr lang="en-US" altLang="zh-CN" sz="1200" dirty="0"/>
          </a:p>
          <a:p>
            <a:r>
              <a:rPr lang="en-US" altLang="zh-CN" sz="1200" dirty="0"/>
              <a:t>   -- partition info bin </a:t>
            </a:r>
            <a:r>
              <a:rPr lang="zh-CN" altLang="en-US" sz="1200" dirty="0"/>
              <a:t>固定烧入在紧跟</a:t>
            </a:r>
            <a:r>
              <a:rPr lang="en-US" altLang="zh-CN" sz="1200" dirty="0"/>
              <a:t>bootloader </a:t>
            </a:r>
            <a:r>
              <a:rPr lang="zh-CN" altLang="en-US" sz="1200" dirty="0"/>
              <a:t>的分区</a:t>
            </a:r>
            <a:endParaRPr lang="en-US" altLang="zh-CN" sz="1200" dirty="0"/>
          </a:p>
          <a:p>
            <a:r>
              <a:rPr lang="en-US" altLang="zh-CN" sz="1200" dirty="0"/>
              <a:t>   -- </a:t>
            </a:r>
            <a:r>
              <a:rPr lang="zh-CN" altLang="en-US" sz="1200" dirty="0"/>
              <a:t>烧入程序支持对 </a:t>
            </a:r>
            <a:r>
              <a:rPr lang="en-US" altLang="zh-CN" sz="1200" dirty="0"/>
              <a:t>bin /data</a:t>
            </a:r>
            <a:r>
              <a:rPr lang="zh-CN" altLang="en-US" sz="1200" dirty="0"/>
              <a:t>大小的检查和错误报告</a:t>
            </a:r>
            <a:endParaRPr lang="en-US" altLang="zh-CN" sz="1200" dirty="0"/>
          </a:p>
          <a:p>
            <a:r>
              <a:rPr lang="en-US" altLang="zh-CN" sz="1200" dirty="0"/>
              <a:t>   </a:t>
            </a:r>
            <a:endParaRPr lang="zh-CN" altLang="en-US" sz="1200" dirty="0"/>
          </a:p>
        </p:txBody>
      </p:sp>
      <p:sp>
        <p:nvSpPr>
          <p:cNvPr id="15" name="文本框 14">
            <a:extLst>
              <a:ext uri="{FF2B5EF4-FFF2-40B4-BE49-F238E27FC236}">
                <a16:creationId xmlns:a16="http://schemas.microsoft.com/office/drawing/2014/main" id="{CCC9296C-3AB0-4432-B2EA-56CE9CE40EC3}"/>
              </a:ext>
            </a:extLst>
          </p:cNvPr>
          <p:cNvSpPr txBox="1"/>
          <p:nvPr/>
        </p:nvSpPr>
        <p:spPr>
          <a:xfrm>
            <a:off x="203757" y="638107"/>
            <a:ext cx="7772400" cy="276999"/>
          </a:xfrm>
          <a:prstGeom prst="rect">
            <a:avLst/>
          </a:prstGeom>
          <a:noFill/>
        </p:spPr>
        <p:txBody>
          <a:bodyPr wrap="square" rtlCol="0">
            <a:spAutoFit/>
          </a:bodyPr>
          <a:lstStyle/>
          <a:p>
            <a:r>
              <a:rPr lang="en-US" altLang="zh-CN" sz="1200" dirty="0"/>
              <a:t>SOC</a:t>
            </a:r>
            <a:r>
              <a:rPr lang="zh-CN" altLang="en-US" sz="1200" dirty="0"/>
              <a:t>片内支持</a:t>
            </a:r>
            <a:r>
              <a:rPr lang="en-US" altLang="zh-CN" sz="1200" dirty="0"/>
              <a:t>16K</a:t>
            </a:r>
            <a:r>
              <a:rPr lang="zh-CN" altLang="en-US" sz="1200" dirty="0"/>
              <a:t>片内</a:t>
            </a:r>
            <a:r>
              <a:rPr lang="en-US" altLang="zh-CN" sz="1200" dirty="0"/>
              <a:t>ROM</a:t>
            </a:r>
            <a:r>
              <a:rPr lang="zh-CN" altLang="en-US" sz="1200" dirty="0"/>
              <a:t>，</a:t>
            </a:r>
            <a:r>
              <a:rPr lang="en-US" altLang="zh-CN" sz="1200" dirty="0"/>
              <a:t> 512K SPI flash</a:t>
            </a:r>
            <a:r>
              <a:rPr lang="zh-CN" altLang="en-US" sz="1200" dirty="0"/>
              <a:t>，</a:t>
            </a:r>
            <a:r>
              <a:rPr lang="en-US" altLang="zh-CN" sz="1200" dirty="0"/>
              <a:t>96K System RAM</a:t>
            </a:r>
            <a:r>
              <a:rPr lang="zh-CN" altLang="en-US" sz="1200" dirty="0"/>
              <a:t>，</a:t>
            </a:r>
            <a:r>
              <a:rPr lang="en-US" altLang="zh-CN" sz="1200" dirty="0"/>
              <a:t>32K </a:t>
            </a:r>
            <a:r>
              <a:rPr lang="zh-CN" altLang="en-US" sz="1200" dirty="0"/>
              <a:t>蓝牙专用的</a:t>
            </a:r>
            <a:r>
              <a:rPr lang="en-US" altLang="zh-CN" sz="1200" dirty="0"/>
              <a:t>EM RAM </a:t>
            </a:r>
            <a:r>
              <a:rPr lang="zh-CN" altLang="en-US" sz="1200" dirty="0"/>
              <a:t>以及 </a:t>
            </a:r>
            <a:r>
              <a:rPr lang="en-US" altLang="zh-CN" sz="1200" dirty="0"/>
              <a:t>4KRetentionRAM</a:t>
            </a:r>
            <a:endParaRPr lang="zh-CN" altLang="en-US" sz="1200" dirty="0"/>
          </a:p>
        </p:txBody>
      </p:sp>
      <p:pic>
        <p:nvPicPr>
          <p:cNvPr id="19" name="图片 18">
            <a:extLst>
              <a:ext uri="{FF2B5EF4-FFF2-40B4-BE49-F238E27FC236}">
                <a16:creationId xmlns:a16="http://schemas.microsoft.com/office/drawing/2014/main" id="{F50BB0AC-E2EB-4CED-A907-8F421A3D5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760993"/>
            <a:ext cx="8900105" cy="2010921"/>
          </a:xfrm>
          <a:prstGeom prst="rect">
            <a:avLst/>
          </a:prstGeom>
        </p:spPr>
      </p:pic>
      <p:pic>
        <p:nvPicPr>
          <p:cNvPr id="4" name="图片 3">
            <a:extLst>
              <a:ext uri="{FF2B5EF4-FFF2-40B4-BE49-F238E27FC236}">
                <a16:creationId xmlns:a16="http://schemas.microsoft.com/office/drawing/2014/main" id="{3544FA39-D133-4A29-A92D-E8ECA2E00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415272"/>
            <a:ext cx="4378408" cy="3345722"/>
          </a:xfrm>
          <a:prstGeom prst="rect">
            <a:avLst/>
          </a:prstGeom>
        </p:spPr>
      </p:pic>
    </p:spTree>
    <p:extLst>
      <p:ext uri="{BB962C8B-B14F-4D97-AF65-F5344CB8AC3E}">
        <p14:creationId xmlns:p14="http://schemas.microsoft.com/office/powerpoint/2010/main" val="228571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475" y="243976"/>
            <a:ext cx="7772400" cy="504056"/>
          </a:xfrm>
        </p:spPr>
        <p:txBody>
          <a:bodyPr>
            <a:normAutofit fontScale="90000"/>
          </a:bodyPr>
          <a:lstStyle/>
          <a:p>
            <a:pPr algn="l"/>
            <a:br>
              <a:rPr lang="en-US" altLang="zh-CN" sz="3100" dirty="0"/>
            </a:br>
            <a:r>
              <a:rPr lang="zh-CN" altLang="en-US" sz="3100" dirty="0"/>
              <a:t>存储管理 </a:t>
            </a:r>
            <a:r>
              <a:rPr lang="en-US" altLang="zh-CN" sz="3100" dirty="0"/>
              <a:t>– </a:t>
            </a:r>
            <a:r>
              <a:rPr lang="zh-CN" altLang="en-US" sz="3100" dirty="0"/>
              <a:t>文件系统，</a:t>
            </a:r>
            <a:r>
              <a:rPr lang="en-US" altLang="zh-CN" sz="3100" dirty="0"/>
              <a:t>NV</a:t>
            </a:r>
            <a:r>
              <a:rPr lang="zh-CN" altLang="en-US" sz="3100" dirty="0"/>
              <a:t>和</a:t>
            </a:r>
            <a:r>
              <a:rPr lang="en-US" altLang="zh-CN" sz="3100" dirty="0" err="1"/>
              <a:t>eFuse</a:t>
            </a:r>
            <a:br>
              <a:rPr lang="en-US" altLang="zh-CN" dirty="0"/>
            </a:br>
            <a:endParaRPr lang="zh-CN" altLang="en-US" dirty="0"/>
          </a:p>
        </p:txBody>
      </p:sp>
      <p:sp>
        <p:nvSpPr>
          <p:cNvPr id="4" name="文本框 3">
            <a:extLst>
              <a:ext uri="{FF2B5EF4-FFF2-40B4-BE49-F238E27FC236}">
                <a16:creationId xmlns:a16="http://schemas.microsoft.com/office/drawing/2014/main" id="{39A80C19-A8DF-44EA-B8D2-A843505F6B28}"/>
              </a:ext>
            </a:extLst>
          </p:cNvPr>
          <p:cNvSpPr txBox="1"/>
          <p:nvPr/>
        </p:nvSpPr>
        <p:spPr>
          <a:xfrm>
            <a:off x="141250" y="4889995"/>
            <a:ext cx="4215545" cy="1200329"/>
          </a:xfrm>
          <a:prstGeom prst="rect">
            <a:avLst/>
          </a:prstGeom>
          <a:noFill/>
        </p:spPr>
        <p:txBody>
          <a:bodyPr wrap="square" rtlCol="0">
            <a:spAutoFit/>
          </a:bodyPr>
          <a:lstStyle/>
          <a:p>
            <a:pPr marL="342900" indent="-342900">
              <a:buAutoNum type="arabicPeriod"/>
            </a:pPr>
            <a:r>
              <a:rPr lang="zh-CN" altLang="en-US" sz="1200" dirty="0"/>
              <a:t>当前</a:t>
            </a:r>
            <a:r>
              <a:rPr lang="en-US" altLang="zh-CN" sz="1200" dirty="0"/>
              <a:t>NV</a:t>
            </a:r>
            <a:r>
              <a:rPr lang="zh-CN" altLang="en-US" sz="1200" dirty="0"/>
              <a:t>的类型主要有两种，</a:t>
            </a:r>
            <a:r>
              <a:rPr lang="en-US" altLang="zh-CN" sz="1200" dirty="0"/>
              <a:t>RWIP </a:t>
            </a:r>
            <a:r>
              <a:rPr lang="zh-CN" altLang="en-US" sz="1200" dirty="0"/>
              <a:t>蓝牙</a:t>
            </a:r>
            <a:r>
              <a:rPr lang="en-US" altLang="zh-CN" sz="1200" dirty="0"/>
              <a:t>CONFIGURABLE PARAMETERS (</a:t>
            </a:r>
            <a:r>
              <a:rPr lang="zh-CN" altLang="en-US" sz="1200" dirty="0"/>
              <a:t>见</a:t>
            </a:r>
            <a:r>
              <a:rPr lang="en-US" altLang="zh-CN" sz="1200" dirty="0"/>
              <a:t>PARAM_ID</a:t>
            </a:r>
            <a:r>
              <a:rPr lang="zh-CN" altLang="en-US" sz="1200" dirty="0"/>
              <a:t>定义</a:t>
            </a:r>
            <a:r>
              <a:rPr lang="en-US" altLang="zh-CN" sz="1200" dirty="0"/>
              <a:t>)  </a:t>
            </a:r>
            <a:r>
              <a:rPr lang="zh-CN" altLang="en-US" sz="1200" dirty="0"/>
              <a:t>以及 用户自定义</a:t>
            </a:r>
            <a:r>
              <a:rPr lang="en-US" altLang="zh-CN" sz="1200" dirty="0"/>
              <a:t>NV </a:t>
            </a:r>
            <a:r>
              <a:rPr lang="zh-CN" altLang="en-US" sz="1200" dirty="0"/>
              <a:t>见 （</a:t>
            </a:r>
            <a:r>
              <a:rPr lang="en-US" altLang="zh-CN" sz="1200" dirty="0" err="1"/>
              <a:t>app_nvds_tag</a:t>
            </a:r>
            <a:r>
              <a:rPr lang="zh-CN" altLang="en-US" sz="1200" dirty="0"/>
              <a:t>），没有逻辑空间划分不具备可扩展性 </a:t>
            </a:r>
            <a:endParaRPr lang="en-US" altLang="zh-CN" sz="1200" dirty="0"/>
          </a:p>
          <a:p>
            <a:pPr marL="342900" indent="-342900">
              <a:buAutoNum type="arabicPeriod"/>
            </a:pPr>
            <a:r>
              <a:rPr lang="en-US" altLang="zh-CN" sz="1200" dirty="0"/>
              <a:t>NV</a:t>
            </a:r>
            <a:r>
              <a:rPr lang="zh-CN" altLang="en-US" sz="1200" dirty="0"/>
              <a:t>的保存 按照</a:t>
            </a:r>
            <a:r>
              <a:rPr lang="en-US" altLang="zh-CN" sz="1200" dirty="0"/>
              <a:t>NV</a:t>
            </a:r>
            <a:r>
              <a:rPr lang="zh-CN" altLang="en-US" sz="1200" dirty="0"/>
              <a:t>结构体 （</a:t>
            </a:r>
            <a:r>
              <a:rPr lang="en-US" altLang="zh-CN" sz="1200" dirty="0"/>
              <a:t>NV tag /  status / length)</a:t>
            </a:r>
            <a:r>
              <a:rPr lang="zh-CN" altLang="en-US" sz="1200" dirty="0"/>
              <a:t>顺序保存，读取</a:t>
            </a:r>
            <a:r>
              <a:rPr lang="en-US" altLang="zh-CN" sz="1200" dirty="0"/>
              <a:t>/</a:t>
            </a:r>
            <a:r>
              <a:rPr lang="zh-CN" altLang="en-US" sz="1200" dirty="0"/>
              <a:t>修改的时候在整个</a:t>
            </a:r>
            <a:r>
              <a:rPr lang="en-US" altLang="zh-CN" sz="1200" dirty="0"/>
              <a:t>NV</a:t>
            </a:r>
            <a:r>
              <a:rPr lang="zh-CN" altLang="en-US" sz="1200" dirty="0"/>
              <a:t>区域，按照</a:t>
            </a:r>
            <a:r>
              <a:rPr lang="en-US" altLang="zh-CN" sz="1200" dirty="0"/>
              <a:t>NV tag</a:t>
            </a:r>
            <a:r>
              <a:rPr lang="zh-CN" altLang="en-US" sz="1200" dirty="0"/>
              <a:t>匹配的方式遍历查找，效率较低</a:t>
            </a:r>
            <a:endParaRPr lang="en-US" altLang="zh-CN" sz="1200" dirty="0"/>
          </a:p>
        </p:txBody>
      </p:sp>
      <p:sp>
        <p:nvSpPr>
          <p:cNvPr id="8" name="文本框 7">
            <a:extLst>
              <a:ext uri="{FF2B5EF4-FFF2-40B4-BE49-F238E27FC236}">
                <a16:creationId xmlns:a16="http://schemas.microsoft.com/office/drawing/2014/main" id="{92EA32D8-2D02-47E7-9749-4C935E2EF089}"/>
              </a:ext>
            </a:extLst>
          </p:cNvPr>
          <p:cNvSpPr txBox="1"/>
          <p:nvPr/>
        </p:nvSpPr>
        <p:spPr>
          <a:xfrm>
            <a:off x="219475" y="910171"/>
            <a:ext cx="5830498" cy="276999"/>
          </a:xfrm>
          <a:prstGeom prst="rect">
            <a:avLst/>
          </a:prstGeom>
          <a:noFill/>
        </p:spPr>
        <p:txBody>
          <a:bodyPr wrap="square" rtlCol="0">
            <a:spAutoFit/>
          </a:bodyPr>
          <a:lstStyle/>
          <a:p>
            <a:r>
              <a:rPr lang="zh-CN" altLang="en-US" sz="1200" dirty="0"/>
              <a:t>存储管理的整体框架如下：</a:t>
            </a:r>
            <a:endParaRPr lang="en-US" altLang="zh-CN" sz="1200" dirty="0"/>
          </a:p>
        </p:txBody>
      </p:sp>
      <p:sp>
        <p:nvSpPr>
          <p:cNvPr id="11" name="文本框 10">
            <a:extLst>
              <a:ext uri="{FF2B5EF4-FFF2-40B4-BE49-F238E27FC236}">
                <a16:creationId xmlns:a16="http://schemas.microsoft.com/office/drawing/2014/main" id="{CD6DF7B1-EFC6-4994-99B1-4C0E8C36F46D}"/>
              </a:ext>
            </a:extLst>
          </p:cNvPr>
          <p:cNvSpPr txBox="1"/>
          <p:nvPr/>
        </p:nvSpPr>
        <p:spPr>
          <a:xfrm>
            <a:off x="4606302" y="1127852"/>
            <a:ext cx="4277489" cy="2954655"/>
          </a:xfrm>
          <a:prstGeom prst="rect">
            <a:avLst/>
          </a:prstGeom>
          <a:noFill/>
        </p:spPr>
        <p:txBody>
          <a:bodyPr wrap="square" rtlCol="0">
            <a:spAutoFit/>
          </a:bodyPr>
          <a:lstStyle/>
          <a:p>
            <a:r>
              <a:rPr lang="zh-CN" altLang="en-US" sz="1200" dirty="0"/>
              <a:t>存储的总体原则：文件系统适合存储较大数据量的二进制数据，</a:t>
            </a:r>
            <a:r>
              <a:rPr lang="en-US" altLang="zh-CN" sz="1200" dirty="0"/>
              <a:t>NV</a:t>
            </a:r>
            <a:r>
              <a:rPr lang="zh-CN" altLang="en-US" sz="1200" dirty="0"/>
              <a:t>适合存储较小数据量的参数类型的数据。考虑到当前遥控器项目存储数据不多，文件系统部分作为低优先级实现。</a:t>
            </a:r>
            <a:endParaRPr lang="en-US" altLang="zh-CN" sz="1200" dirty="0"/>
          </a:p>
          <a:p>
            <a:pPr marL="228600" indent="-228600">
              <a:buAutoNum type="arabicPeriod"/>
            </a:pPr>
            <a:r>
              <a:rPr lang="zh-CN" altLang="en-US" sz="1200" dirty="0"/>
              <a:t>应用层统一调用</a:t>
            </a:r>
            <a:r>
              <a:rPr lang="en-US" altLang="zh-CN" sz="1200" dirty="0"/>
              <a:t>VFS</a:t>
            </a:r>
            <a:r>
              <a:rPr lang="zh-CN" altLang="en-US" sz="1200" dirty="0"/>
              <a:t>接口，平台提供的</a:t>
            </a:r>
            <a:r>
              <a:rPr lang="en-US" altLang="zh-CN" sz="1200" dirty="0"/>
              <a:t>FAT</a:t>
            </a:r>
            <a:r>
              <a:rPr lang="zh-CN" altLang="en-US" sz="1200" dirty="0"/>
              <a:t>或者客户希望使用的</a:t>
            </a:r>
            <a:r>
              <a:rPr lang="en-US" altLang="zh-CN" sz="1200" dirty="0"/>
              <a:t>FS</a:t>
            </a:r>
            <a:r>
              <a:rPr lang="zh-CN" altLang="en-US" sz="1200" dirty="0"/>
              <a:t>可以挂接到</a:t>
            </a:r>
            <a:r>
              <a:rPr lang="en-US" altLang="zh-CN" sz="1200" dirty="0"/>
              <a:t>VFS</a:t>
            </a:r>
          </a:p>
          <a:p>
            <a:pPr marL="228600" indent="-228600">
              <a:buAutoNum type="arabicPeriod"/>
            </a:pPr>
            <a:r>
              <a:rPr lang="zh-CN" altLang="en-US" sz="1200" dirty="0"/>
              <a:t>为了避免过度使用</a:t>
            </a:r>
            <a:r>
              <a:rPr lang="en-US" altLang="zh-CN" sz="1200" dirty="0" err="1"/>
              <a:t>norflash</a:t>
            </a:r>
            <a:r>
              <a:rPr lang="zh-CN" altLang="en-US" sz="1200" dirty="0"/>
              <a:t>的某一个扇区，文件系统调用</a:t>
            </a:r>
            <a:r>
              <a:rPr lang="en-US" altLang="zh-CN" sz="1200" dirty="0" err="1"/>
              <a:t>norflash</a:t>
            </a:r>
            <a:r>
              <a:rPr lang="zh-CN" altLang="en-US" sz="1200" dirty="0"/>
              <a:t>均衡写接口，确保用作文件存储区域的</a:t>
            </a:r>
            <a:r>
              <a:rPr lang="en-US" altLang="zh-CN" sz="1200" dirty="0" err="1"/>
              <a:t>norflash</a:t>
            </a:r>
            <a:r>
              <a:rPr lang="zh-CN" altLang="en-US" sz="1200" dirty="0"/>
              <a:t>磨损均衡</a:t>
            </a:r>
            <a:endParaRPr lang="en-US" altLang="zh-CN" sz="1200" dirty="0"/>
          </a:p>
          <a:p>
            <a:pPr marL="228600" indent="-228600">
              <a:buAutoNum type="arabicPeriod"/>
            </a:pPr>
            <a:r>
              <a:rPr lang="en-US" altLang="zh-CN" sz="1200" dirty="0"/>
              <a:t>NV</a:t>
            </a:r>
            <a:r>
              <a:rPr lang="zh-CN" altLang="en-US" sz="1200" dirty="0"/>
              <a:t> 数据保存在</a:t>
            </a:r>
            <a:r>
              <a:rPr lang="en-US" altLang="zh-CN" sz="1200" dirty="0"/>
              <a:t>NV partition</a:t>
            </a:r>
            <a:r>
              <a:rPr lang="zh-CN" altLang="en-US" sz="1200" dirty="0"/>
              <a:t>，通过</a:t>
            </a:r>
            <a:r>
              <a:rPr lang="en-US" altLang="zh-CN" sz="1200" dirty="0"/>
              <a:t>NV</a:t>
            </a:r>
            <a:r>
              <a:rPr lang="zh-CN" altLang="en-US" sz="1200" dirty="0"/>
              <a:t>管理模块来进行索引管理</a:t>
            </a:r>
            <a:endParaRPr lang="en-US" altLang="zh-CN" sz="1200" dirty="0"/>
          </a:p>
          <a:p>
            <a:pPr marL="228600" indent="-228600">
              <a:buAutoNum type="arabicPeriod"/>
            </a:pPr>
            <a:r>
              <a:rPr lang="en-US" altLang="zh-CN" sz="1200" dirty="0"/>
              <a:t>MS</a:t>
            </a:r>
            <a:r>
              <a:rPr lang="zh-CN" altLang="en-US" sz="1200" dirty="0"/>
              <a:t> </a:t>
            </a:r>
            <a:r>
              <a:rPr lang="en-US" altLang="zh-CN" sz="1200" dirty="0"/>
              <a:t>BT</a:t>
            </a:r>
            <a:r>
              <a:rPr lang="zh-CN" altLang="en-US" sz="1200" dirty="0"/>
              <a:t> </a:t>
            </a:r>
            <a:r>
              <a:rPr lang="en-US" altLang="zh-CN" sz="1200" dirty="0"/>
              <a:t>SOC</a:t>
            </a:r>
            <a:r>
              <a:rPr lang="zh-CN" altLang="en-US" sz="1200" dirty="0"/>
              <a:t>芯片提供 </a:t>
            </a:r>
            <a:r>
              <a:rPr lang="en-US" altLang="zh-CN" sz="1200" dirty="0"/>
              <a:t>1kbit </a:t>
            </a:r>
            <a:r>
              <a:rPr lang="en-US" altLang="zh-CN" sz="1200" dirty="0" err="1"/>
              <a:t>efuse</a:t>
            </a:r>
            <a:r>
              <a:rPr lang="zh-CN" altLang="en-US" sz="1200" dirty="0"/>
              <a:t>区域，用于芯片信息（</a:t>
            </a:r>
            <a:r>
              <a:rPr lang="en-US" altLang="zh-CN" sz="1200" dirty="0"/>
              <a:t>chip id, </a:t>
            </a:r>
            <a:r>
              <a:rPr lang="zh-CN" altLang="en-US" sz="1200" dirty="0"/>
              <a:t>电压调整），加密 </a:t>
            </a:r>
            <a:r>
              <a:rPr lang="en-US" altLang="zh-CN" sz="1200" dirty="0"/>
              <a:t>(flash encrypt, secure boot)</a:t>
            </a:r>
            <a:r>
              <a:rPr lang="zh-CN" altLang="en-US" sz="1200" dirty="0"/>
              <a:t>，用户应用（</a:t>
            </a:r>
            <a:r>
              <a:rPr lang="en-US" altLang="zh-CN" sz="1200" dirty="0"/>
              <a:t>mac address </a:t>
            </a:r>
            <a:r>
              <a:rPr lang="en-US" altLang="zh-CN" sz="1200" dirty="0" err="1"/>
              <a:t>etc</a:t>
            </a:r>
            <a:r>
              <a:rPr lang="en-US" altLang="zh-CN" sz="1200" dirty="0"/>
              <a:t>)</a:t>
            </a:r>
            <a:r>
              <a:rPr lang="zh-CN" altLang="en-US" sz="1200" dirty="0"/>
              <a:t>。</a:t>
            </a:r>
            <a:r>
              <a:rPr lang="en-US" altLang="zh-CN" sz="1200" dirty="0"/>
              <a:t>SDK</a:t>
            </a:r>
            <a:r>
              <a:rPr lang="zh-CN" altLang="en-US" sz="1200" dirty="0"/>
              <a:t>平台提供</a:t>
            </a:r>
            <a:r>
              <a:rPr lang="en-US" altLang="zh-CN" sz="1200" dirty="0" err="1"/>
              <a:t>eFuse</a:t>
            </a:r>
            <a:r>
              <a:rPr lang="zh-CN" altLang="en-US" sz="1200" dirty="0"/>
              <a:t>管理模块，方便用户使用。 这部分作为低优先级实现。</a:t>
            </a:r>
            <a:r>
              <a:rPr lang="en-US" altLang="zh-CN" sz="1200" dirty="0"/>
              <a:t> </a:t>
            </a:r>
            <a:endParaRPr lang="zh-CN" altLang="en-US" sz="1200" dirty="0"/>
          </a:p>
          <a:p>
            <a:endParaRPr lang="zh-CN" altLang="en-US" dirty="0"/>
          </a:p>
        </p:txBody>
      </p:sp>
      <p:sp>
        <p:nvSpPr>
          <p:cNvPr id="12" name="文本框 11">
            <a:extLst>
              <a:ext uri="{FF2B5EF4-FFF2-40B4-BE49-F238E27FC236}">
                <a16:creationId xmlns:a16="http://schemas.microsoft.com/office/drawing/2014/main" id="{CB792F56-2214-49B8-A6E9-8A90982FF2D7}"/>
              </a:ext>
            </a:extLst>
          </p:cNvPr>
          <p:cNvSpPr txBox="1"/>
          <p:nvPr/>
        </p:nvSpPr>
        <p:spPr>
          <a:xfrm>
            <a:off x="141250" y="4612996"/>
            <a:ext cx="4070710" cy="276999"/>
          </a:xfrm>
          <a:prstGeom prst="rect">
            <a:avLst/>
          </a:prstGeom>
          <a:noFill/>
        </p:spPr>
        <p:txBody>
          <a:bodyPr wrap="square" rtlCol="0">
            <a:spAutoFit/>
          </a:bodyPr>
          <a:lstStyle/>
          <a:p>
            <a:r>
              <a:rPr lang="zh-CN" altLang="en-US" sz="1200" dirty="0"/>
              <a:t>目前</a:t>
            </a:r>
            <a:r>
              <a:rPr lang="en-US" altLang="zh-CN" sz="1200" dirty="0"/>
              <a:t>CEVA</a:t>
            </a:r>
            <a:r>
              <a:rPr lang="zh-CN" altLang="en-US" sz="1200" dirty="0"/>
              <a:t>提供的参考代码有</a:t>
            </a:r>
            <a:r>
              <a:rPr lang="en-US" altLang="zh-CN" sz="1200" dirty="0"/>
              <a:t>NV</a:t>
            </a:r>
            <a:r>
              <a:rPr lang="zh-CN" altLang="en-US" sz="1200" dirty="0"/>
              <a:t>的管理部分，当前的做法：</a:t>
            </a:r>
            <a:endParaRPr lang="en-US" altLang="zh-CN" sz="1200" dirty="0"/>
          </a:p>
        </p:txBody>
      </p:sp>
      <p:pic>
        <p:nvPicPr>
          <p:cNvPr id="14" name="图片 13">
            <a:extLst>
              <a:ext uri="{FF2B5EF4-FFF2-40B4-BE49-F238E27FC236}">
                <a16:creationId xmlns:a16="http://schemas.microsoft.com/office/drawing/2014/main" id="{4DC84F6E-9841-423F-B92B-9E298F344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9198" y="4612996"/>
            <a:ext cx="1828203" cy="2009775"/>
          </a:xfrm>
          <a:prstGeom prst="rect">
            <a:avLst/>
          </a:prstGeom>
        </p:spPr>
      </p:pic>
      <p:sp>
        <p:nvSpPr>
          <p:cNvPr id="17" name="文本框 16">
            <a:extLst>
              <a:ext uri="{FF2B5EF4-FFF2-40B4-BE49-F238E27FC236}">
                <a16:creationId xmlns:a16="http://schemas.microsoft.com/office/drawing/2014/main" id="{C0AF42EC-D3FB-4800-BBEC-D4B3D821D991}"/>
              </a:ext>
            </a:extLst>
          </p:cNvPr>
          <p:cNvSpPr txBox="1"/>
          <p:nvPr/>
        </p:nvSpPr>
        <p:spPr>
          <a:xfrm>
            <a:off x="4636424" y="4612996"/>
            <a:ext cx="2455855" cy="1200329"/>
          </a:xfrm>
          <a:prstGeom prst="rect">
            <a:avLst/>
          </a:prstGeom>
          <a:noFill/>
        </p:spPr>
        <p:txBody>
          <a:bodyPr wrap="square" rtlCol="0">
            <a:spAutoFit/>
          </a:bodyPr>
          <a:lstStyle/>
          <a:p>
            <a:r>
              <a:rPr lang="zh-CN" altLang="en-US" sz="1200" dirty="0"/>
              <a:t>基于</a:t>
            </a:r>
            <a:r>
              <a:rPr lang="en-US" altLang="zh-CN" sz="1200" dirty="0"/>
              <a:t>CEVA</a:t>
            </a:r>
            <a:r>
              <a:rPr lang="zh-CN" altLang="en-US" sz="1200" dirty="0"/>
              <a:t>当前 </a:t>
            </a:r>
            <a:r>
              <a:rPr lang="en-US" altLang="zh-CN" sz="1200" dirty="0" err="1"/>
              <a:t>nvds</a:t>
            </a:r>
            <a:r>
              <a:rPr lang="en-US" altLang="zh-CN" sz="1200" dirty="0"/>
              <a:t> </a:t>
            </a:r>
            <a:r>
              <a:rPr lang="zh-CN" altLang="en-US" sz="1200" dirty="0"/>
              <a:t>改进的建议 ：</a:t>
            </a:r>
            <a:endParaRPr lang="en-US" altLang="zh-CN" sz="1200" dirty="0"/>
          </a:p>
          <a:p>
            <a:pPr marL="342900" indent="-342900">
              <a:buAutoNum type="arabicPeriod"/>
            </a:pPr>
            <a:r>
              <a:rPr lang="zh-CN" altLang="en-US" sz="1200" dirty="0"/>
              <a:t>用应用和不同组件的</a:t>
            </a:r>
            <a:r>
              <a:rPr lang="en-US" altLang="zh-CN" sz="1200" dirty="0"/>
              <a:t>NV handler</a:t>
            </a:r>
            <a:r>
              <a:rPr lang="zh-CN" altLang="en-US" sz="1200" dirty="0"/>
              <a:t>做空间划分</a:t>
            </a:r>
            <a:endParaRPr lang="en-US" altLang="zh-CN" sz="1200" dirty="0"/>
          </a:p>
          <a:p>
            <a:pPr marL="342900" indent="-342900">
              <a:buAutoNum type="arabicPeriod"/>
            </a:pPr>
            <a:r>
              <a:rPr lang="zh-CN" altLang="en-US" sz="1200" dirty="0"/>
              <a:t>对操作频繁的模块，维护</a:t>
            </a:r>
            <a:r>
              <a:rPr lang="en-US" altLang="zh-CN" sz="1200" dirty="0"/>
              <a:t>NV tag</a:t>
            </a:r>
            <a:r>
              <a:rPr lang="zh-CN" altLang="en-US" sz="1200" dirty="0"/>
              <a:t>索引表</a:t>
            </a:r>
            <a:endParaRPr lang="en-US" altLang="zh-CN" sz="1200" dirty="0"/>
          </a:p>
          <a:p>
            <a:pPr marL="342900" indent="-342900">
              <a:buAutoNum type="arabicPeriod"/>
            </a:pPr>
            <a:r>
              <a:rPr lang="zh-CN" altLang="en-US" sz="1200" dirty="0"/>
              <a:t>考虑支持</a:t>
            </a:r>
            <a:r>
              <a:rPr lang="en-US" altLang="zh-CN" sz="1200" dirty="0"/>
              <a:t>NV</a:t>
            </a:r>
            <a:r>
              <a:rPr lang="zh-CN" altLang="en-US" sz="1200" dirty="0"/>
              <a:t>加密</a:t>
            </a:r>
            <a:endParaRPr lang="en-US" altLang="zh-CN" sz="1200" dirty="0"/>
          </a:p>
        </p:txBody>
      </p:sp>
      <p:pic>
        <p:nvPicPr>
          <p:cNvPr id="21" name="图片 20">
            <a:extLst>
              <a:ext uri="{FF2B5EF4-FFF2-40B4-BE49-F238E27FC236}">
                <a16:creationId xmlns:a16="http://schemas.microsoft.com/office/drawing/2014/main" id="{8BC8CFA5-E7BF-4D3D-88ED-3BA75BE6A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75" y="1306105"/>
            <a:ext cx="4305300" cy="2971800"/>
          </a:xfrm>
          <a:prstGeom prst="rect">
            <a:avLst/>
          </a:prstGeom>
        </p:spPr>
      </p:pic>
    </p:spTree>
    <p:extLst>
      <p:ext uri="{BB962C8B-B14F-4D97-AF65-F5344CB8AC3E}">
        <p14:creationId xmlns:p14="http://schemas.microsoft.com/office/powerpoint/2010/main" val="259783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354" y="228211"/>
            <a:ext cx="7772400" cy="504056"/>
          </a:xfrm>
        </p:spPr>
        <p:txBody>
          <a:bodyPr>
            <a:normAutofit fontScale="90000"/>
          </a:bodyPr>
          <a:lstStyle/>
          <a:p>
            <a:pPr algn="l"/>
            <a:br>
              <a:rPr lang="en-US" altLang="zh-CN" sz="3100" dirty="0"/>
            </a:br>
            <a:r>
              <a:rPr lang="en-US" altLang="zh-CN" sz="3100" dirty="0">
                <a:latin typeface="+mj-ea"/>
              </a:rPr>
              <a:t>OTA</a:t>
            </a:r>
            <a:r>
              <a:rPr lang="zh-CN" altLang="en-US" sz="3100" dirty="0">
                <a:latin typeface="+mj-ea"/>
              </a:rPr>
              <a:t>功能</a:t>
            </a:r>
            <a:br>
              <a:rPr lang="en-US" altLang="zh-CN" dirty="0"/>
            </a:br>
            <a:endParaRPr lang="zh-CN" altLang="en-US" dirty="0"/>
          </a:p>
        </p:txBody>
      </p:sp>
      <p:pic>
        <p:nvPicPr>
          <p:cNvPr id="8" name="图片 7">
            <a:extLst>
              <a:ext uri="{FF2B5EF4-FFF2-40B4-BE49-F238E27FC236}">
                <a16:creationId xmlns:a16="http://schemas.microsoft.com/office/drawing/2014/main" id="{1A8419E2-C4D3-4A02-8984-04FCF569A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650" y="860110"/>
            <a:ext cx="3705225" cy="2295525"/>
          </a:xfrm>
          <a:prstGeom prst="rect">
            <a:avLst/>
          </a:prstGeom>
        </p:spPr>
      </p:pic>
      <p:sp>
        <p:nvSpPr>
          <p:cNvPr id="9" name="文本框 8">
            <a:extLst>
              <a:ext uri="{FF2B5EF4-FFF2-40B4-BE49-F238E27FC236}">
                <a16:creationId xmlns:a16="http://schemas.microsoft.com/office/drawing/2014/main" id="{265FF269-5D21-4F34-8C82-0BB996744C3A}"/>
              </a:ext>
            </a:extLst>
          </p:cNvPr>
          <p:cNvSpPr txBox="1"/>
          <p:nvPr/>
        </p:nvSpPr>
        <p:spPr>
          <a:xfrm>
            <a:off x="127028" y="949020"/>
            <a:ext cx="4611408" cy="2492990"/>
          </a:xfrm>
          <a:prstGeom prst="rect">
            <a:avLst/>
          </a:prstGeom>
          <a:noFill/>
        </p:spPr>
        <p:txBody>
          <a:bodyPr wrap="square" rtlCol="0">
            <a:spAutoFit/>
          </a:bodyPr>
          <a:lstStyle/>
          <a:p>
            <a:r>
              <a:rPr lang="zh-CN" altLang="en-US" sz="1200" dirty="0"/>
              <a:t>为了持续提供新功能和修补漏洞，</a:t>
            </a:r>
            <a:r>
              <a:rPr lang="en-US" altLang="zh-CN" sz="1200" dirty="0"/>
              <a:t>MS SDK</a:t>
            </a:r>
            <a:r>
              <a:rPr lang="zh-CN" altLang="en-US" sz="1200" dirty="0"/>
              <a:t>平台提供</a:t>
            </a:r>
            <a:r>
              <a:rPr lang="en-US" altLang="zh-CN" sz="1200" dirty="0"/>
              <a:t>OTA</a:t>
            </a:r>
            <a:r>
              <a:rPr lang="zh-CN" altLang="en-US" sz="1200" dirty="0"/>
              <a:t>升级功能。</a:t>
            </a:r>
            <a:r>
              <a:rPr lang="en-US" altLang="zh-CN" sz="1200" dirty="0"/>
              <a:t>OTA</a:t>
            </a:r>
            <a:r>
              <a:rPr lang="zh-CN" altLang="en-US" sz="1200" dirty="0"/>
              <a:t>管理的框架和主要功能如右图所示。</a:t>
            </a:r>
            <a:endParaRPr lang="en-US" altLang="zh-CN" sz="1200" dirty="0"/>
          </a:p>
          <a:p>
            <a:r>
              <a:rPr lang="en-US" altLang="zh-CN" sz="1200" dirty="0"/>
              <a:t>OTA</a:t>
            </a:r>
            <a:r>
              <a:rPr lang="zh-CN" altLang="en-US" sz="1200" dirty="0"/>
              <a:t>包括</a:t>
            </a:r>
            <a:r>
              <a:rPr lang="en-US" altLang="zh-CN" sz="1200" dirty="0"/>
              <a:t>OTA</a:t>
            </a:r>
            <a:r>
              <a:rPr lang="zh-CN" altLang="en-US" sz="1200" dirty="0"/>
              <a:t>管理，以及</a:t>
            </a:r>
            <a:r>
              <a:rPr lang="en-US" altLang="zh-CN" sz="1200" dirty="0" err="1"/>
              <a:t>ble</a:t>
            </a:r>
            <a:r>
              <a:rPr lang="en-US" altLang="zh-CN" sz="1200" dirty="0"/>
              <a:t>, https</a:t>
            </a:r>
            <a:r>
              <a:rPr lang="zh-CN" altLang="en-US" sz="1200" dirty="0"/>
              <a:t>等升级渠道对核心</a:t>
            </a:r>
            <a:r>
              <a:rPr lang="en-US" altLang="zh-CN" sz="1200" dirty="0"/>
              <a:t>OTA</a:t>
            </a:r>
            <a:r>
              <a:rPr lang="zh-CN" altLang="en-US" sz="1200" dirty="0"/>
              <a:t>管理的封装。核心的</a:t>
            </a:r>
            <a:r>
              <a:rPr lang="en-US" altLang="zh-CN" sz="1200" dirty="0"/>
              <a:t>OTA</a:t>
            </a:r>
            <a:r>
              <a:rPr lang="zh-CN" altLang="en-US" sz="1200" dirty="0"/>
              <a:t>升级功能，包括获取当前的</a:t>
            </a:r>
            <a:r>
              <a:rPr lang="en-US" altLang="zh-CN" sz="1200" dirty="0"/>
              <a:t>boot </a:t>
            </a:r>
            <a:r>
              <a:rPr lang="zh-CN" altLang="en-US" sz="1200" dirty="0"/>
              <a:t>分区，</a:t>
            </a:r>
            <a:r>
              <a:rPr lang="en-US" altLang="zh-CN" sz="1200" dirty="0"/>
              <a:t>OTA</a:t>
            </a:r>
            <a:r>
              <a:rPr lang="zh-CN" altLang="en-US" sz="1200" dirty="0"/>
              <a:t>升级过程管理，</a:t>
            </a:r>
            <a:r>
              <a:rPr lang="en-US" altLang="zh-CN" sz="1200" dirty="0"/>
              <a:t>image </a:t>
            </a:r>
            <a:r>
              <a:rPr lang="zh-CN" altLang="en-US" sz="1200" dirty="0"/>
              <a:t>校验，设置当前的</a:t>
            </a:r>
            <a:r>
              <a:rPr lang="en-US" altLang="zh-CN" sz="1200" dirty="0"/>
              <a:t>boot</a:t>
            </a:r>
            <a:r>
              <a:rPr lang="zh-CN" altLang="en-US" sz="1200" dirty="0"/>
              <a:t>分区。</a:t>
            </a:r>
            <a:r>
              <a:rPr lang="en-US" altLang="zh-CN" sz="1200" dirty="0"/>
              <a:t>OTA</a:t>
            </a:r>
            <a:r>
              <a:rPr lang="zh-CN" altLang="en-US" sz="1200" dirty="0"/>
              <a:t>管理还涉及到一些高级功能，例如防止回刷功能，升级之后的回退功能等作为低优先级实现</a:t>
            </a:r>
            <a:endParaRPr lang="en-US" altLang="zh-CN" sz="1200" dirty="0"/>
          </a:p>
          <a:p>
            <a:endParaRPr lang="en-US" altLang="zh-CN" sz="1200" dirty="0"/>
          </a:p>
          <a:p>
            <a:r>
              <a:rPr lang="en-US" altLang="zh-CN" sz="1200" dirty="0" err="1"/>
              <a:t>ble</a:t>
            </a:r>
            <a:r>
              <a:rPr lang="en-US" altLang="zh-CN" sz="1200" dirty="0"/>
              <a:t> OTA</a:t>
            </a:r>
            <a:r>
              <a:rPr lang="zh-CN" altLang="en-US" sz="1200" dirty="0"/>
              <a:t>在</a:t>
            </a:r>
            <a:r>
              <a:rPr lang="en-US" altLang="zh-CN" sz="1200" dirty="0"/>
              <a:t>OTA</a:t>
            </a:r>
            <a:r>
              <a:rPr lang="zh-CN" altLang="en-US" sz="1200" dirty="0"/>
              <a:t>管理模块的基础上做一次封装，在</a:t>
            </a:r>
            <a:r>
              <a:rPr lang="en-US" altLang="zh-CN" sz="1200" dirty="0" err="1"/>
              <a:t>ble</a:t>
            </a:r>
            <a:r>
              <a:rPr lang="en-US" altLang="zh-CN" sz="1200" dirty="0"/>
              <a:t> OTA</a:t>
            </a:r>
            <a:r>
              <a:rPr lang="zh-CN" altLang="en-US" sz="1200" dirty="0"/>
              <a:t> </a:t>
            </a:r>
            <a:r>
              <a:rPr lang="en-US" altLang="zh-CN" sz="1200" dirty="0"/>
              <a:t>service</a:t>
            </a:r>
            <a:r>
              <a:rPr lang="zh-CN" altLang="en-US" sz="1200" dirty="0"/>
              <a:t>中调用。通过</a:t>
            </a:r>
            <a:r>
              <a:rPr lang="en-US" altLang="zh-CN" sz="1200" dirty="0" err="1"/>
              <a:t>ble</a:t>
            </a:r>
            <a:r>
              <a:rPr lang="en-US" altLang="zh-CN" sz="1200" dirty="0"/>
              <a:t> OTA service</a:t>
            </a:r>
            <a:r>
              <a:rPr lang="zh-CN" altLang="en-US" sz="1200" dirty="0"/>
              <a:t>下面的 </a:t>
            </a:r>
            <a:r>
              <a:rPr lang="en-US" altLang="zh-CN" sz="1200" dirty="0"/>
              <a:t>characteristic</a:t>
            </a:r>
            <a:r>
              <a:rPr lang="zh-CN" altLang="en-US" sz="1200" dirty="0"/>
              <a:t>完成</a:t>
            </a:r>
            <a:r>
              <a:rPr lang="en-US" altLang="zh-CN" sz="1200" dirty="0"/>
              <a:t>firmware</a:t>
            </a:r>
            <a:r>
              <a:rPr lang="zh-CN" altLang="en-US" sz="1200" dirty="0"/>
              <a:t>版本，</a:t>
            </a:r>
            <a:r>
              <a:rPr lang="en-US" altLang="zh-CN" sz="1200" dirty="0"/>
              <a:t>OTA patch</a:t>
            </a:r>
            <a:r>
              <a:rPr lang="zh-CN" altLang="en-US" sz="1200" dirty="0"/>
              <a:t>版本，</a:t>
            </a:r>
            <a:r>
              <a:rPr lang="en-US" altLang="zh-CN" sz="1200" dirty="0"/>
              <a:t>OTA patch size</a:t>
            </a:r>
            <a:r>
              <a:rPr lang="zh-CN" altLang="en-US" sz="1200" dirty="0"/>
              <a:t>等信息的交互以及 </a:t>
            </a:r>
            <a:r>
              <a:rPr lang="en-US" altLang="zh-CN" sz="1200" dirty="0"/>
              <a:t>OTA data</a:t>
            </a:r>
            <a:r>
              <a:rPr lang="zh-CN" altLang="en-US" sz="1200" dirty="0"/>
              <a:t>的收发。收到的</a:t>
            </a:r>
            <a:r>
              <a:rPr lang="en-US" altLang="zh-CN" sz="1200" dirty="0"/>
              <a:t>OTA</a:t>
            </a:r>
            <a:r>
              <a:rPr lang="zh-CN" altLang="en-US" sz="1200" dirty="0"/>
              <a:t>数据交给核心</a:t>
            </a:r>
            <a:r>
              <a:rPr lang="en-US" altLang="zh-CN" sz="1200" dirty="0"/>
              <a:t>OTA</a:t>
            </a:r>
            <a:r>
              <a:rPr lang="zh-CN" altLang="en-US" sz="1200" dirty="0"/>
              <a:t>管理层处理。 类似的，</a:t>
            </a:r>
            <a:r>
              <a:rPr lang="en-US" altLang="zh-CN" sz="1200" dirty="0"/>
              <a:t> </a:t>
            </a:r>
            <a:r>
              <a:rPr lang="zh-CN" altLang="en-US" sz="1200" dirty="0"/>
              <a:t>在核心功能支持下，后续可以支持其他途径的</a:t>
            </a:r>
            <a:r>
              <a:rPr lang="en-US" altLang="zh-CN" sz="1200" dirty="0"/>
              <a:t>OTA</a:t>
            </a:r>
            <a:r>
              <a:rPr lang="zh-CN" altLang="en-US" sz="1200" dirty="0"/>
              <a:t>升级例如 </a:t>
            </a:r>
            <a:r>
              <a:rPr lang="en-US" altLang="zh-CN" sz="1200" dirty="0"/>
              <a:t>https</a:t>
            </a:r>
            <a:r>
              <a:rPr lang="zh-CN" altLang="en-US" sz="1200" dirty="0"/>
              <a:t>。</a:t>
            </a:r>
            <a:endParaRPr lang="en-US" altLang="zh-CN" sz="1200" dirty="0"/>
          </a:p>
        </p:txBody>
      </p:sp>
      <p:sp>
        <p:nvSpPr>
          <p:cNvPr id="10" name="文本框 9">
            <a:extLst>
              <a:ext uri="{FF2B5EF4-FFF2-40B4-BE49-F238E27FC236}">
                <a16:creationId xmlns:a16="http://schemas.microsoft.com/office/drawing/2014/main" id="{6A6BE39A-58D0-4332-ADDC-D0A973FC7D0C}"/>
              </a:ext>
            </a:extLst>
          </p:cNvPr>
          <p:cNvSpPr txBox="1"/>
          <p:nvPr/>
        </p:nvSpPr>
        <p:spPr>
          <a:xfrm>
            <a:off x="127028" y="4221088"/>
            <a:ext cx="4563074" cy="2492990"/>
          </a:xfrm>
          <a:prstGeom prst="rect">
            <a:avLst/>
          </a:prstGeom>
          <a:noFill/>
        </p:spPr>
        <p:txBody>
          <a:bodyPr wrap="square" rtlCol="0">
            <a:spAutoFit/>
          </a:bodyPr>
          <a:lstStyle/>
          <a:p>
            <a:r>
              <a:rPr lang="en-US" altLang="zh-CN" sz="1200" dirty="0"/>
              <a:t>OTA</a:t>
            </a:r>
            <a:r>
              <a:rPr lang="zh-CN" altLang="en-US" sz="1200" dirty="0"/>
              <a:t>升级流程示意图：</a:t>
            </a:r>
            <a:endParaRPr lang="en-US" altLang="zh-CN" sz="1200" dirty="0"/>
          </a:p>
          <a:p>
            <a:endParaRPr lang="en-US" altLang="zh-CN" sz="1200" dirty="0"/>
          </a:p>
          <a:p>
            <a:r>
              <a:rPr lang="zh-CN" altLang="en-US" sz="1200" dirty="0"/>
              <a:t>为了支持</a:t>
            </a:r>
            <a:r>
              <a:rPr lang="en-US" altLang="zh-CN" sz="1200" dirty="0"/>
              <a:t>OTA</a:t>
            </a:r>
            <a:r>
              <a:rPr lang="zh-CN" altLang="en-US" sz="1200" dirty="0"/>
              <a:t>，系统的分区必须包含应用</a:t>
            </a:r>
            <a:r>
              <a:rPr lang="en-US" altLang="zh-CN" sz="1200" dirty="0"/>
              <a:t>image</a:t>
            </a:r>
            <a:r>
              <a:rPr lang="zh-CN" altLang="en-US" sz="1200" dirty="0"/>
              <a:t>，</a:t>
            </a:r>
            <a:r>
              <a:rPr lang="en-US" altLang="zh-CN" sz="1200" dirty="0"/>
              <a:t>OTA image</a:t>
            </a:r>
            <a:r>
              <a:rPr lang="zh-CN" altLang="en-US" sz="1200" dirty="0"/>
              <a:t>和 </a:t>
            </a:r>
            <a:r>
              <a:rPr lang="en-US" altLang="zh-CN" sz="1200" dirty="0"/>
              <a:t>OTA_INFO</a:t>
            </a:r>
            <a:r>
              <a:rPr lang="zh-CN" altLang="en-US" sz="1200" dirty="0"/>
              <a:t>分区。</a:t>
            </a:r>
            <a:r>
              <a:rPr lang="en-US" altLang="zh-CN" sz="1200" dirty="0"/>
              <a:t>Bootloader</a:t>
            </a:r>
            <a:r>
              <a:rPr lang="zh-CN" altLang="en-US" sz="1200" dirty="0"/>
              <a:t>在加载正确的应用之前，到</a:t>
            </a:r>
            <a:r>
              <a:rPr lang="en-US" altLang="zh-CN" sz="1200" dirty="0"/>
              <a:t>OTA_INFO</a:t>
            </a:r>
            <a:r>
              <a:rPr lang="zh-CN" altLang="en-US" sz="1200" dirty="0"/>
              <a:t>区域获取 </a:t>
            </a:r>
            <a:r>
              <a:rPr lang="en-US" altLang="zh-CN" sz="1200" dirty="0"/>
              <a:t>Application</a:t>
            </a:r>
            <a:r>
              <a:rPr lang="zh-CN" altLang="en-US" sz="1200" dirty="0"/>
              <a:t>和</a:t>
            </a:r>
            <a:r>
              <a:rPr lang="en-US" altLang="zh-CN" sz="1200" dirty="0"/>
              <a:t>OTA</a:t>
            </a:r>
            <a:r>
              <a:rPr lang="zh-CN" altLang="en-US" sz="1200" dirty="0"/>
              <a:t>两个分区当前版本的序列号，以及上一次升级完成的状态，通过这些信息跳到正确的</a:t>
            </a:r>
            <a:r>
              <a:rPr lang="en-US" altLang="zh-CN" sz="1200" dirty="0"/>
              <a:t>image</a:t>
            </a:r>
            <a:r>
              <a:rPr lang="zh-CN" altLang="en-US" sz="1200" dirty="0"/>
              <a:t>执行。</a:t>
            </a:r>
            <a:endParaRPr lang="en-US" altLang="zh-CN" sz="1200" dirty="0"/>
          </a:p>
          <a:p>
            <a:endParaRPr lang="en-US" altLang="zh-CN" sz="1200" dirty="0"/>
          </a:p>
          <a:p>
            <a:r>
              <a:rPr lang="zh-CN" altLang="en-US" sz="1200" dirty="0"/>
              <a:t>注：</a:t>
            </a:r>
            <a:endParaRPr lang="en-US" altLang="zh-CN" sz="1200" dirty="0"/>
          </a:p>
          <a:p>
            <a:r>
              <a:rPr lang="en-US" altLang="zh-CN" sz="1200" dirty="0"/>
              <a:t>OTA</a:t>
            </a:r>
            <a:r>
              <a:rPr lang="zh-CN" altLang="en-US" sz="1200" dirty="0"/>
              <a:t>升级只对应用</a:t>
            </a:r>
            <a:r>
              <a:rPr lang="en-US" altLang="zh-CN" sz="1200" dirty="0"/>
              <a:t>image</a:t>
            </a:r>
            <a:r>
              <a:rPr lang="zh-CN" altLang="en-US" sz="1200" dirty="0"/>
              <a:t>有效。当前蓝牙</a:t>
            </a:r>
            <a:r>
              <a:rPr lang="en-US" altLang="zh-CN" sz="1200" dirty="0"/>
              <a:t>image</a:t>
            </a:r>
            <a:r>
              <a:rPr lang="zh-CN" altLang="en-US" sz="1200" dirty="0"/>
              <a:t>和应用 </a:t>
            </a:r>
            <a:r>
              <a:rPr lang="en-US" altLang="zh-CN" sz="1200" dirty="0"/>
              <a:t>image</a:t>
            </a:r>
            <a:r>
              <a:rPr lang="zh-CN" altLang="en-US" sz="1200" dirty="0"/>
              <a:t>是分开编译，因此不会升级蓝牙</a:t>
            </a:r>
            <a:r>
              <a:rPr lang="en-US" altLang="zh-CN" sz="1200" dirty="0"/>
              <a:t>image</a:t>
            </a:r>
            <a:r>
              <a:rPr lang="zh-CN" altLang="en-US" sz="1200" dirty="0"/>
              <a:t>。如果要升级蓝牙</a:t>
            </a:r>
            <a:r>
              <a:rPr lang="en-US" altLang="zh-CN" sz="1200" dirty="0"/>
              <a:t>image</a:t>
            </a:r>
            <a:r>
              <a:rPr lang="zh-CN" altLang="en-US" sz="1200" dirty="0"/>
              <a:t>，需要和应用放在一起编译。用户在配置分区的时候也需要适当的修改（去掉蓝牙</a:t>
            </a:r>
            <a:r>
              <a:rPr lang="en-US" altLang="zh-CN" sz="1200" dirty="0"/>
              <a:t>ROM</a:t>
            </a:r>
            <a:r>
              <a:rPr lang="zh-CN" altLang="en-US" sz="1200" dirty="0"/>
              <a:t>分区，扩大应用和</a:t>
            </a:r>
            <a:r>
              <a:rPr lang="en-US" altLang="zh-CN" sz="1200" dirty="0"/>
              <a:t>OTA</a:t>
            </a:r>
            <a:r>
              <a:rPr lang="zh-CN" altLang="en-US" sz="1200" dirty="0"/>
              <a:t>分区）</a:t>
            </a:r>
            <a:endParaRPr lang="en-US" altLang="zh-CN" sz="1200" dirty="0"/>
          </a:p>
          <a:p>
            <a:endParaRPr lang="en-US" altLang="zh-CN" sz="1200" dirty="0"/>
          </a:p>
        </p:txBody>
      </p:sp>
      <p:pic>
        <p:nvPicPr>
          <p:cNvPr id="4" name="图片 3">
            <a:extLst>
              <a:ext uri="{FF2B5EF4-FFF2-40B4-BE49-F238E27FC236}">
                <a16:creationId xmlns:a16="http://schemas.microsoft.com/office/drawing/2014/main" id="{17752EB8-10F6-48D9-A057-4160B9592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475" y="3573016"/>
            <a:ext cx="3962400" cy="2752725"/>
          </a:xfrm>
          <a:prstGeom prst="rect">
            <a:avLst/>
          </a:prstGeom>
        </p:spPr>
      </p:pic>
    </p:spTree>
    <p:extLst>
      <p:ext uri="{BB962C8B-B14F-4D97-AF65-F5344CB8AC3E}">
        <p14:creationId xmlns:p14="http://schemas.microsoft.com/office/powerpoint/2010/main" val="115645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32656"/>
            <a:ext cx="7772400" cy="504056"/>
          </a:xfrm>
        </p:spPr>
        <p:txBody>
          <a:bodyPr>
            <a:normAutofit fontScale="90000"/>
          </a:bodyPr>
          <a:lstStyle/>
          <a:p>
            <a:pPr algn="l"/>
            <a:br>
              <a:rPr lang="en-US" altLang="zh-CN" sz="3100" dirty="0"/>
            </a:br>
            <a:r>
              <a:rPr lang="zh-CN" altLang="en-US" sz="3200" dirty="0"/>
              <a:t>自动化测试 </a:t>
            </a:r>
            <a:r>
              <a:rPr lang="en-US" altLang="zh-CN" sz="3200" dirty="0"/>
              <a:t>– unity</a:t>
            </a:r>
            <a:r>
              <a:rPr lang="zh-CN" altLang="en-US" sz="3200" dirty="0"/>
              <a:t>测试框架</a:t>
            </a:r>
            <a:br>
              <a:rPr lang="en-US" altLang="zh-CN" dirty="0"/>
            </a:br>
            <a:endParaRPr lang="zh-CN" altLang="en-US" dirty="0"/>
          </a:p>
        </p:txBody>
      </p:sp>
      <p:sp>
        <p:nvSpPr>
          <p:cNvPr id="4" name="矩形 3">
            <a:extLst>
              <a:ext uri="{FF2B5EF4-FFF2-40B4-BE49-F238E27FC236}">
                <a16:creationId xmlns:a16="http://schemas.microsoft.com/office/drawing/2014/main" id="{777ADCE0-B1DF-4E43-AB3E-2C12808598C4}"/>
              </a:ext>
            </a:extLst>
          </p:cNvPr>
          <p:cNvSpPr/>
          <p:nvPr/>
        </p:nvSpPr>
        <p:spPr>
          <a:xfrm>
            <a:off x="323528" y="836712"/>
            <a:ext cx="8496944" cy="646331"/>
          </a:xfrm>
          <a:prstGeom prst="rect">
            <a:avLst/>
          </a:prstGeom>
        </p:spPr>
        <p:txBody>
          <a:bodyPr wrap="square">
            <a:spAutoFit/>
          </a:bodyPr>
          <a:lstStyle/>
          <a:p>
            <a:r>
              <a:rPr lang="zh-CN" altLang="en-US" sz="1200" dirty="0"/>
              <a:t>不论是平台开发和维护，还是客户项目的开发，我们都需要有单元测试框架，通过高效的自动化测试来快速发现新引入的问题，确保平台的基本功能正确。选择</a:t>
            </a:r>
            <a:r>
              <a:rPr lang="en-US" altLang="zh-CN" sz="1200" dirty="0"/>
              <a:t>unity</a:t>
            </a:r>
            <a:r>
              <a:rPr lang="zh-CN" altLang="en-US" sz="1200" dirty="0"/>
              <a:t>的主要原因是 </a:t>
            </a:r>
            <a:r>
              <a:rPr lang="en-US" altLang="zh-CN" sz="1200" dirty="0"/>
              <a:t>unity</a:t>
            </a:r>
            <a:r>
              <a:rPr lang="zh-CN" altLang="en-US" sz="1200" dirty="0"/>
              <a:t>支持跨平台，遵从</a:t>
            </a:r>
            <a:r>
              <a:rPr lang="en-US" altLang="zh-CN" sz="1200" dirty="0"/>
              <a:t>C</a:t>
            </a:r>
            <a:r>
              <a:rPr lang="zh-CN" altLang="en-US" sz="1200" dirty="0"/>
              <a:t>标准，提供了丰富的断言，兼容多种嵌入式</a:t>
            </a:r>
            <a:r>
              <a:rPr lang="en-US" altLang="zh-CN" sz="1200" dirty="0"/>
              <a:t>C</a:t>
            </a:r>
            <a:r>
              <a:rPr lang="zh-CN" altLang="en-US" sz="1200" dirty="0"/>
              <a:t>编译器的支持。</a:t>
            </a:r>
            <a:endParaRPr lang="en-US" altLang="zh-CN" sz="1200" dirty="0"/>
          </a:p>
        </p:txBody>
      </p:sp>
      <p:pic>
        <p:nvPicPr>
          <p:cNvPr id="6" name="图片 5">
            <a:extLst>
              <a:ext uri="{FF2B5EF4-FFF2-40B4-BE49-F238E27FC236}">
                <a16:creationId xmlns:a16="http://schemas.microsoft.com/office/drawing/2014/main" id="{47AC81CE-F514-4AAD-B1C2-FB8346C92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40" y="1971361"/>
            <a:ext cx="4877632" cy="2401193"/>
          </a:xfrm>
          <a:prstGeom prst="rect">
            <a:avLst/>
          </a:prstGeom>
        </p:spPr>
      </p:pic>
      <p:sp>
        <p:nvSpPr>
          <p:cNvPr id="7" name="矩形 6">
            <a:extLst>
              <a:ext uri="{FF2B5EF4-FFF2-40B4-BE49-F238E27FC236}">
                <a16:creationId xmlns:a16="http://schemas.microsoft.com/office/drawing/2014/main" id="{B416EAEE-E7CD-4F94-91D3-1D42EC25E98F}"/>
              </a:ext>
            </a:extLst>
          </p:cNvPr>
          <p:cNvSpPr/>
          <p:nvPr/>
        </p:nvSpPr>
        <p:spPr>
          <a:xfrm>
            <a:off x="251520" y="4795310"/>
            <a:ext cx="5059472" cy="1200329"/>
          </a:xfrm>
          <a:prstGeom prst="rect">
            <a:avLst/>
          </a:prstGeom>
        </p:spPr>
        <p:txBody>
          <a:bodyPr wrap="square">
            <a:spAutoFit/>
          </a:bodyPr>
          <a:lstStyle/>
          <a:p>
            <a:pPr marL="342900" indent="-342900">
              <a:buAutoNum type="arabicPeriod"/>
            </a:pPr>
            <a:r>
              <a:rPr lang="zh-CN" altLang="en-US" sz="1200" dirty="0"/>
              <a:t>所有的</a:t>
            </a:r>
            <a:r>
              <a:rPr lang="en-US" altLang="zh-CN" sz="1200" dirty="0"/>
              <a:t>component</a:t>
            </a:r>
            <a:r>
              <a:rPr lang="zh-CN" altLang="en-US" sz="1200" dirty="0"/>
              <a:t>（包括</a:t>
            </a:r>
            <a:r>
              <a:rPr lang="en-US" altLang="zh-CN" sz="1200" dirty="0"/>
              <a:t>platform, </a:t>
            </a:r>
            <a:r>
              <a:rPr lang="en-US" altLang="zh-CN" sz="1200" dirty="0" err="1"/>
              <a:t>freertos</a:t>
            </a:r>
            <a:r>
              <a:rPr lang="en-US" altLang="zh-CN" sz="1200" dirty="0"/>
              <a:t>, BT..)</a:t>
            </a:r>
            <a:r>
              <a:rPr lang="zh-CN" altLang="en-US" sz="1200" dirty="0"/>
              <a:t>都在</a:t>
            </a:r>
            <a:r>
              <a:rPr lang="en-US" altLang="zh-CN" sz="1200" dirty="0"/>
              <a:t>component</a:t>
            </a:r>
            <a:r>
              <a:rPr lang="zh-CN" altLang="en-US" sz="1200" dirty="0"/>
              <a:t>目录下包含</a:t>
            </a:r>
            <a:r>
              <a:rPr lang="en-US" altLang="zh-CN" sz="1200" dirty="0"/>
              <a:t>test</a:t>
            </a:r>
            <a:r>
              <a:rPr lang="zh-CN" altLang="en-US" sz="1200" dirty="0"/>
              <a:t>测试目录，里面有单元测试的代码。所有对外提供的接口需要有单元测试覆盖。</a:t>
            </a:r>
            <a:endParaRPr lang="en-US" altLang="zh-CN" sz="1200" dirty="0"/>
          </a:p>
          <a:p>
            <a:pPr marL="342900" indent="-342900">
              <a:buAutoNum type="arabicPeriod"/>
            </a:pPr>
            <a:r>
              <a:rPr lang="en-US" altLang="zh-CN" sz="1200" dirty="0"/>
              <a:t>Tools </a:t>
            </a:r>
            <a:r>
              <a:rPr lang="zh-CN" altLang="en-US" sz="1200" dirty="0"/>
              <a:t>目录下有单元测试工具。这里是所有单元测试的入口</a:t>
            </a:r>
            <a:r>
              <a:rPr lang="en-US" altLang="zh-CN" sz="1200" dirty="0" err="1"/>
              <a:t>app_main</a:t>
            </a:r>
            <a:r>
              <a:rPr lang="en-US" altLang="zh-CN" sz="1200" dirty="0"/>
              <a:t> </a:t>
            </a:r>
            <a:r>
              <a:rPr lang="zh-CN" altLang="en-US" sz="1200" dirty="0"/>
              <a:t>（调用到</a:t>
            </a:r>
            <a:r>
              <a:rPr lang="en-US" altLang="zh-CN" sz="1200" dirty="0"/>
              <a:t>test main)</a:t>
            </a:r>
            <a:r>
              <a:rPr lang="zh-CN" altLang="en-US" sz="1200" dirty="0"/>
              <a:t>。跑起来之后会 提供测试选项，按照输入的测试选择选择单元测试用例。</a:t>
            </a:r>
            <a:endParaRPr lang="en-US" altLang="zh-CN" sz="1200" dirty="0"/>
          </a:p>
        </p:txBody>
      </p:sp>
      <p:sp>
        <p:nvSpPr>
          <p:cNvPr id="8" name="矩形 7">
            <a:extLst>
              <a:ext uri="{FF2B5EF4-FFF2-40B4-BE49-F238E27FC236}">
                <a16:creationId xmlns:a16="http://schemas.microsoft.com/office/drawing/2014/main" id="{ED76F002-C6A6-4123-8BD9-ECD470FE5DEF}"/>
              </a:ext>
            </a:extLst>
          </p:cNvPr>
          <p:cNvSpPr/>
          <p:nvPr/>
        </p:nvSpPr>
        <p:spPr>
          <a:xfrm>
            <a:off x="5796136" y="1968927"/>
            <a:ext cx="3238128" cy="3647152"/>
          </a:xfrm>
          <a:prstGeom prst="rect">
            <a:avLst/>
          </a:prstGeom>
        </p:spPr>
        <p:txBody>
          <a:bodyPr wrap="square">
            <a:spAutoFit/>
          </a:bodyPr>
          <a:lstStyle/>
          <a:p>
            <a:r>
              <a:rPr lang="zh-CN" altLang="en-US" sz="1100" dirty="0"/>
              <a:t>#include "unity.h"</a:t>
            </a:r>
          </a:p>
          <a:p>
            <a:r>
              <a:rPr lang="zh-CN" altLang="en-US" sz="1100" dirty="0"/>
              <a:t>#include "file_to_test.h"</a:t>
            </a:r>
          </a:p>
          <a:p>
            <a:endParaRPr lang="zh-CN" altLang="en-US" sz="1100" dirty="0"/>
          </a:p>
          <a:p>
            <a:r>
              <a:rPr lang="zh-CN" altLang="en-US" sz="1100" dirty="0"/>
              <a:t>void setUp(void) {</a:t>
            </a:r>
          </a:p>
          <a:p>
            <a:r>
              <a:rPr lang="zh-CN" altLang="en-US" sz="1100" dirty="0"/>
              <a:t>    // 在这里配置东西</a:t>
            </a:r>
          </a:p>
          <a:p>
            <a:r>
              <a:rPr lang="zh-CN" altLang="en-US" sz="1100" dirty="0"/>
              <a:t>}</a:t>
            </a:r>
          </a:p>
          <a:p>
            <a:r>
              <a:rPr lang="zh-CN" altLang="en-US" sz="1100" dirty="0"/>
              <a:t>void tearDown(void) {</a:t>
            </a:r>
          </a:p>
          <a:p>
            <a:r>
              <a:rPr lang="zh-CN" altLang="en-US" sz="1100" dirty="0"/>
              <a:t>    // 在这里清理东西</a:t>
            </a:r>
          </a:p>
          <a:p>
            <a:r>
              <a:rPr lang="zh-CN" altLang="en-US" sz="1100" dirty="0"/>
              <a:t>}</a:t>
            </a:r>
          </a:p>
          <a:p>
            <a:r>
              <a:rPr lang="zh-CN" altLang="en-US" sz="1100" dirty="0"/>
              <a:t>void test_function_should_doBlahAndBlah(void) {</a:t>
            </a:r>
          </a:p>
          <a:p>
            <a:r>
              <a:rPr lang="zh-CN" altLang="en-US" sz="1100" dirty="0"/>
              <a:t>    //单元测试内容</a:t>
            </a:r>
          </a:p>
          <a:p>
            <a:r>
              <a:rPr lang="zh-CN" altLang="en-US" sz="1100" dirty="0"/>
              <a:t>}</a:t>
            </a:r>
          </a:p>
          <a:p>
            <a:r>
              <a:rPr lang="zh-CN" altLang="en-US" sz="1100" dirty="0"/>
              <a:t>void test_function_should_doAlsoDoBlah(void) {</a:t>
            </a:r>
          </a:p>
          <a:p>
            <a:r>
              <a:rPr lang="zh-CN" altLang="en-US" sz="1100" dirty="0"/>
              <a:t>    //单元测试内容</a:t>
            </a:r>
          </a:p>
          <a:p>
            <a:r>
              <a:rPr lang="zh-CN" altLang="en-US" sz="1100" dirty="0"/>
              <a:t>}</a:t>
            </a:r>
          </a:p>
          <a:p>
            <a:r>
              <a:rPr lang="zh-CN" altLang="en-US" sz="1100" dirty="0"/>
              <a:t>int main(void) {</a:t>
            </a:r>
          </a:p>
          <a:p>
            <a:r>
              <a:rPr lang="zh-CN" altLang="en-US" sz="1100" dirty="0"/>
              <a:t>    UNITY_BEGIN();</a:t>
            </a:r>
          </a:p>
          <a:p>
            <a:r>
              <a:rPr lang="zh-CN" altLang="en-US" sz="1100" dirty="0"/>
              <a:t>    RUN_TEST(test_function_should_doBlahAndBlah);</a:t>
            </a:r>
          </a:p>
          <a:p>
            <a:r>
              <a:rPr lang="zh-CN" altLang="en-US" sz="1100" dirty="0"/>
              <a:t>    RUN_TEST(test_function_should_doAlsoDoBlah);</a:t>
            </a:r>
          </a:p>
          <a:p>
            <a:r>
              <a:rPr lang="zh-CN" altLang="en-US" sz="1100" dirty="0"/>
              <a:t>    return UNITY_END();</a:t>
            </a:r>
          </a:p>
          <a:p>
            <a:r>
              <a:rPr lang="zh-CN" altLang="en-US" sz="1100" dirty="0"/>
              <a:t>}</a:t>
            </a:r>
          </a:p>
        </p:txBody>
      </p:sp>
      <p:sp>
        <p:nvSpPr>
          <p:cNvPr id="10" name="文本框 9">
            <a:extLst>
              <a:ext uri="{FF2B5EF4-FFF2-40B4-BE49-F238E27FC236}">
                <a16:creationId xmlns:a16="http://schemas.microsoft.com/office/drawing/2014/main" id="{4CB4495A-7558-4499-8D3A-7566702C2976}"/>
              </a:ext>
            </a:extLst>
          </p:cNvPr>
          <p:cNvSpPr txBox="1"/>
          <p:nvPr/>
        </p:nvSpPr>
        <p:spPr>
          <a:xfrm>
            <a:off x="342440" y="1628800"/>
            <a:ext cx="2573376" cy="276999"/>
          </a:xfrm>
          <a:prstGeom prst="rect">
            <a:avLst/>
          </a:prstGeom>
          <a:noFill/>
        </p:spPr>
        <p:txBody>
          <a:bodyPr wrap="square" rtlCol="0">
            <a:spAutoFit/>
          </a:bodyPr>
          <a:lstStyle/>
          <a:p>
            <a:r>
              <a:rPr lang="zh-CN" altLang="en-US" sz="1200" dirty="0"/>
              <a:t>基于</a:t>
            </a:r>
            <a:r>
              <a:rPr lang="en-US" altLang="zh-CN" sz="1200" dirty="0"/>
              <a:t>unity</a:t>
            </a:r>
            <a:r>
              <a:rPr lang="zh-CN" altLang="en-US" sz="1200" dirty="0"/>
              <a:t>的单元测试系统框图如下：</a:t>
            </a:r>
            <a:endParaRPr lang="en-US" altLang="zh-CN" sz="1200" dirty="0"/>
          </a:p>
        </p:txBody>
      </p:sp>
      <p:sp>
        <p:nvSpPr>
          <p:cNvPr id="11" name="文本框 10">
            <a:extLst>
              <a:ext uri="{FF2B5EF4-FFF2-40B4-BE49-F238E27FC236}">
                <a16:creationId xmlns:a16="http://schemas.microsoft.com/office/drawing/2014/main" id="{2665DB43-593C-4B45-9068-15DBA8C63016}"/>
              </a:ext>
            </a:extLst>
          </p:cNvPr>
          <p:cNvSpPr txBox="1"/>
          <p:nvPr/>
        </p:nvSpPr>
        <p:spPr>
          <a:xfrm>
            <a:off x="5796136" y="1628799"/>
            <a:ext cx="2808312" cy="276999"/>
          </a:xfrm>
          <a:prstGeom prst="rect">
            <a:avLst/>
          </a:prstGeom>
          <a:noFill/>
        </p:spPr>
        <p:txBody>
          <a:bodyPr wrap="square" rtlCol="0">
            <a:spAutoFit/>
          </a:bodyPr>
          <a:lstStyle/>
          <a:p>
            <a:r>
              <a:rPr lang="zh-CN" altLang="en-US" sz="1200" dirty="0"/>
              <a:t>使用</a:t>
            </a:r>
            <a:r>
              <a:rPr lang="en-US" altLang="zh-CN" sz="1200" dirty="0"/>
              <a:t>unity</a:t>
            </a:r>
            <a:r>
              <a:rPr lang="zh-CN" altLang="en-US" sz="1200" dirty="0"/>
              <a:t>测试框架的典型测试代码如下：</a:t>
            </a:r>
            <a:endParaRPr lang="en-US" altLang="zh-CN" sz="1200" dirty="0"/>
          </a:p>
        </p:txBody>
      </p:sp>
    </p:spTree>
    <p:extLst>
      <p:ext uri="{BB962C8B-B14F-4D97-AF65-F5344CB8AC3E}">
        <p14:creationId xmlns:p14="http://schemas.microsoft.com/office/powerpoint/2010/main" val="283124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32656"/>
            <a:ext cx="7772400" cy="504056"/>
          </a:xfrm>
        </p:spPr>
        <p:txBody>
          <a:bodyPr>
            <a:normAutofit fontScale="90000"/>
          </a:bodyPr>
          <a:lstStyle/>
          <a:p>
            <a:pPr algn="l"/>
            <a:br>
              <a:rPr lang="en-US" altLang="zh-CN" sz="3100" dirty="0"/>
            </a:br>
            <a:r>
              <a:rPr lang="zh-CN" altLang="en-US" sz="3100" dirty="0"/>
              <a:t>自动化测试 </a:t>
            </a:r>
            <a:r>
              <a:rPr lang="en-US" altLang="zh-CN" sz="3100" dirty="0"/>
              <a:t>- </a:t>
            </a:r>
            <a:r>
              <a:rPr lang="en-US" altLang="zh-CN" sz="3200" dirty="0"/>
              <a:t>CI</a:t>
            </a:r>
            <a:r>
              <a:rPr lang="zh-CN" altLang="en-US" sz="3200" dirty="0"/>
              <a:t>系统框架</a:t>
            </a:r>
            <a:br>
              <a:rPr lang="en-US" altLang="zh-CN" dirty="0"/>
            </a:br>
            <a:endParaRPr lang="zh-CN" altLang="en-US" dirty="0"/>
          </a:p>
        </p:txBody>
      </p:sp>
      <p:sp>
        <p:nvSpPr>
          <p:cNvPr id="4" name="矩形 3">
            <a:extLst>
              <a:ext uri="{FF2B5EF4-FFF2-40B4-BE49-F238E27FC236}">
                <a16:creationId xmlns:a16="http://schemas.microsoft.com/office/drawing/2014/main" id="{777ADCE0-B1DF-4E43-AB3E-2C12808598C4}"/>
              </a:ext>
            </a:extLst>
          </p:cNvPr>
          <p:cNvSpPr/>
          <p:nvPr/>
        </p:nvSpPr>
        <p:spPr>
          <a:xfrm>
            <a:off x="251520" y="764704"/>
            <a:ext cx="8136904" cy="461665"/>
          </a:xfrm>
          <a:prstGeom prst="rect">
            <a:avLst/>
          </a:prstGeom>
        </p:spPr>
        <p:txBody>
          <a:bodyPr wrap="square">
            <a:spAutoFit/>
          </a:bodyPr>
          <a:lstStyle/>
          <a:p>
            <a:r>
              <a:rPr lang="en-US" altLang="zh-CN" sz="1200" dirty="0"/>
              <a:t>CI</a:t>
            </a:r>
            <a:r>
              <a:rPr lang="zh-CN" altLang="en-US" sz="1200" dirty="0"/>
              <a:t>需要实现的目标是 持续（定时触发或者代码提交触发）从</a:t>
            </a:r>
            <a:r>
              <a:rPr lang="en-US" altLang="zh-CN" sz="1200" dirty="0"/>
              <a:t>Git</a:t>
            </a:r>
            <a:r>
              <a:rPr lang="zh-CN" altLang="en-US" sz="1200" dirty="0"/>
              <a:t>仓库获取最新代码，自动触发构建，自动下载到开发板，完成单元测试之后，发出测试报告。在每天上班的时候可以拿到当前最新代码的测试报告。</a:t>
            </a:r>
            <a:endParaRPr lang="en-US" altLang="zh-CN" sz="1200" dirty="0"/>
          </a:p>
        </p:txBody>
      </p:sp>
      <p:pic>
        <p:nvPicPr>
          <p:cNvPr id="12" name="图片 11">
            <a:extLst>
              <a:ext uri="{FF2B5EF4-FFF2-40B4-BE49-F238E27FC236}">
                <a16:creationId xmlns:a16="http://schemas.microsoft.com/office/drawing/2014/main" id="{EC2046FA-8A24-4590-8F38-46E150CAD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41378"/>
            <a:ext cx="7200799" cy="3816424"/>
          </a:xfrm>
          <a:prstGeom prst="rect">
            <a:avLst/>
          </a:prstGeom>
        </p:spPr>
      </p:pic>
      <p:sp>
        <p:nvSpPr>
          <p:cNvPr id="13" name="矩形 12">
            <a:extLst>
              <a:ext uri="{FF2B5EF4-FFF2-40B4-BE49-F238E27FC236}">
                <a16:creationId xmlns:a16="http://schemas.microsoft.com/office/drawing/2014/main" id="{5388D7CE-EF22-45B8-8FD7-F3810DDA5D13}"/>
              </a:ext>
            </a:extLst>
          </p:cNvPr>
          <p:cNvSpPr/>
          <p:nvPr/>
        </p:nvSpPr>
        <p:spPr>
          <a:xfrm>
            <a:off x="251520" y="5227459"/>
            <a:ext cx="8640960" cy="1384995"/>
          </a:xfrm>
          <a:prstGeom prst="rect">
            <a:avLst/>
          </a:prstGeom>
        </p:spPr>
        <p:txBody>
          <a:bodyPr wrap="square">
            <a:spAutoFit/>
          </a:bodyPr>
          <a:lstStyle/>
          <a:p>
            <a:pPr marL="228600" indent="-228600">
              <a:buFont typeface="+mj-lt"/>
              <a:buAutoNum type="arabicPeriod"/>
            </a:pPr>
            <a:r>
              <a:rPr lang="zh-CN" altLang="en-US" sz="1200" dirty="0"/>
              <a:t>通过</a:t>
            </a:r>
            <a:r>
              <a:rPr lang="en-US" altLang="zh-CN" sz="1200" dirty="0"/>
              <a:t>Jenkins</a:t>
            </a:r>
            <a:r>
              <a:rPr lang="zh-CN" altLang="en-US" sz="1200" dirty="0"/>
              <a:t>的</a:t>
            </a:r>
            <a:r>
              <a:rPr lang="en-US" altLang="zh-CN" sz="1200" dirty="0"/>
              <a:t>Git</a:t>
            </a:r>
            <a:r>
              <a:rPr lang="zh-CN" altLang="en-US" sz="1200" dirty="0"/>
              <a:t>插件，定 时触发代码下载。例如设置为凌晨</a:t>
            </a:r>
            <a:r>
              <a:rPr lang="en-US" altLang="zh-CN" sz="1200" dirty="0"/>
              <a:t>1</a:t>
            </a:r>
            <a:r>
              <a:rPr lang="zh-CN" altLang="en-US" sz="1200" dirty="0"/>
              <a:t>点的定时触发。</a:t>
            </a:r>
            <a:endParaRPr lang="en-US" altLang="zh-CN" sz="1200" dirty="0"/>
          </a:p>
          <a:p>
            <a:pPr marL="228600" indent="-228600">
              <a:buAutoNum type="arabicPeriod" startAt="2"/>
            </a:pPr>
            <a:r>
              <a:rPr lang="en-US" altLang="zh-CN" sz="1200" dirty="0"/>
              <a:t>Jenkins </a:t>
            </a:r>
            <a:r>
              <a:rPr lang="zh-CN" altLang="en-US" sz="1200" dirty="0"/>
              <a:t>使用</a:t>
            </a:r>
            <a:r>
              <a:rPr lang="en-US" altLang="zh-CN" sz="1200" dirty="0" err="1"/>
              <a:t>CMake</a:t>
            </a:r>
            <a:r>
              <a:rPr lang="zh-CN" altLang="en-US" sz="1200" dirty="0"/>
              <a:t>插件进行构建</a:t>
            </a:r>
            <a:endParaRPr lang="en-US" altLang="zh-CN" sz="1200" dirty="0"/>
          </a:p>
          <a:p>
            <a:pPr marL="228600" indent="-228600">
              <a:buAutoNum type="arabicPeriod" startAt="2"/>
            </a:pPr>
            <a:r>
              <a:rPr lang="zh-CN" altLang="en-US" sz="1200" dirty="0"/>
              <a:t>通过</a:t>
            </a:r>
            <a:r>
              <a:rPr lang="en-US" altLang="zh-CN" sz="1200" dirty="0"/>
              <a:t>log parse</a:t>
            </a:r>
            <a:r>
              <a:rPr lang="zh-CN" altLang="en-US" sz="1200" dirty="0"/>
              <a:t>插件，在</a:t>
            </a:r>
            <a:r>
              <a:rPr lang="en-US" altLang="zh-CN" sz="1200" dirty="0"/>
              <a:t>Jenkin console</a:t>
            </a:r>
            <a:r>
              <a:rPr lang="zh-CN" altLang="en-US" sz="1200" dirty="0"/>
              <a:t>上看到编译过程和编译结果</a:t>
            </a:r>
            <a:endParaRPr lang="en-US" altLang="zh-CN" sz="1200" dirty="0"/>
          </a:p>
          <a:p>
            <a:pPr marL="228600" indent="-228600">
              <a:buAutoNum type="arabicPeriod" startAt="2"/>
            </a:pPr>
            <a:r>
              <a:rPr lang="zh-CN" altLang="en-US" sz="1200" dirty="0"/>
              <a:t>在编译成功（看</a:t>
            </a:r>
            <a:r>
              <a:rPr lang="en-US" altLang="zh-CN" sz="1200" dirty="0"/>
              <a:t>log parse</a:t>
            </a:r>
            <a:r>
              <a:rPr lang="zh-CN" altLang="en-US" sz="1200" dirty="0"/>
              <a:t>结果</a:t>
            </a:r>
            <a:r>
              <a:rPr lang="en-US" altLang="zh-CN" sz="1200" dirty="0"/>
              <a:t>)</a:t>
            </a:r>
            <a:r>
              <a:rPr lang="zh-CN" altLang="en-US" sz="1200" dirty="0"/>
              <a:t>之后，</a:t>
            </a:r>
            <a:r>
              <a:rPr lang="en-US" altLang="zh-CN" sz="1200" dirty="0"/>
              <a:t>post build</a:t>
            </a:r>
            <a:r>
              <a:rPr lang="zh-CN" altLang="en-US" sz="1200" dirty="0"/>
              <a:t>插件通知测试服务器，并传送</a:t>
            </a:r>
            <a:r>
              <a:rPr lang="en-US" altLang="zh-CN" sz="1200" dirty="0"/>
              <a:t>test bin</a:t>
            </a:r>
          </a:p>
          <a:p>
            <a:pPr marL="228600" indent="-228600">
              <a:buAutoNum type="arabicPeriod" startAt="2"/>
            </a:pPr>
            <a:r>
              <a:rPr lang="zh-CN" altLang="en-US" sz="1200" dirty="0"/>
              <a:t>测试服务器对硬件板子进行复位（通过和</a:t>
            </a:r>
            <a:r>
              <a:rPr lang="en-US" altLang="zh-CN" sz="1200" dirty="0"/>
              <a:t>bootloader</a:t>
            </a:r>
            <a:r>
              <a:rPr lang="zh-CN" altLang="en-US" sz="1200" dirty="0"/>
              <a:t>的通信），下 </a:t>
            </a:r>
            <a:r>
              <a:rPr lang="en-US" altLang="zh-CN" sz="1200" dirty="0"/>
              <a:t>test bin</a:t>
            </a:r>
          </a:p>
          <a:p>
            <a:pPr marL="228600" indent="-228600">
              <a:buAutoNum type="arabicPeriod" startAt="2"/>
            </a:pPr>
            <a:r>
              <a:rPr lang="zh-CN" altLang="en-US" sz="1200" dirty="0"/>
              <a:t>执行</a:t>
            </a:r>
            <a:r>
              <a:rPr lang="en-US" altLang="zh-CN" sz="1200" dirty="0"/>
              <a:t>test bin</a:t>
            </a:r>
            <a:r>
              <a:rPr lang="zh-CN" altLang="en-US" sz="1200" dirty="0"/>
              <a:t>，执行</a:t>
            </a:r>
            <a:r>
              <a:rPr lang="en-US" altLang="zh-CN" sz="1200" dirty="0"/>
              <a:t>unity</a:t>
            </a:r>
            <a:r>
              <a:rPr lang="zh-CN" altLang="en-US" sz="1200" dirty="0"/>
              <a:t>测试框架的断言。</a:t>
            </a:r>
            <a:r>
              <a:rPr lang="en-US" altLang="zh-CN" sz="1200" dirty="0"/>
              <a:t> unity</a:t>
            </a:r>
            <a:r>
              <a:rPr lang="zh-CN" altLang="en-US" sz="1200" dirty="0"/>
              <a:t>通过串口回传每个测试用例的执行结果</a:t>
            </a:r>
            <a:endParaRPr lang="en-US" altLang="zh-CN" sz="1200" dirty="0"/>
          </a:p>
          <a:p>
            <a:pPr marL="228600" indent="-228600">
              <a:buAutoNum type="arabicPeriod" startAt="2"/>
            </a:pPr>
            <a:r>
              <a:rPr lang="zh-CN" altLang="en-US" sz="1200" dirty="0"/>
              <a:t>测试服务器收集测试结果并生成当天的测试报表</a:t>
            </a:r>
            <a:endParaRPr lang="en-US" altLang="zh-CN" sz="1200" dirty="0"/>
          </a:p>
        </p:txBody>
      </p:sp>
      <p:sp>
        <p:nvSpPr>
          <p:cNvPr id="14" name="文本框 13">
            <a:extLst>
              <a:ext uri="{FF2B5EF4-FFF2-40B4-BE49-F238E27FC236}">
                <a16:creationId xmlns:a16="http://schemas.microsoft.com/office/drawing/2014/main" id="{967222C7-3AA9-4A31-9832-6EDBDA62B1F3}"/>
              </a:ext>
            </a:extLst>
          </p:cNvPr>
          <p:cNvSpPr txBox="1"/>
          <p:nvPr/>
        </p:nvSpPr>
        <p:spPr>
          <a:xfrm>
            <a:off x="251520" y="1316707"/>
            <a:ext cx="7848872" cy="276999"/>
          </a:xfrm>
          <a:prstGeom prst="rect">
            <a:avLst/>
          </a:prstGeom>
          <a:noFill/>
        </p:spPr>
        <p:txBody>
          <a:bodyPr wrap="square" rtlCol="0">
            <a:spAutoFit/>
          </a:bodyPr>
          <a:lstStyle/>
          <a:p>
            <a:r>
              <a:rPr lang="en-US" altLang="zh-CN" sz="1200" dirty="0"/>
              <a:t>CI</a:t>
            </a:r>
            <a:r>
              <a:rPr lang="zh-CN" altLang="en-US" sz="1200" dirty="0"/>
              <a:t>整体的框架如下图，需要搭建</a:t>
            </a:r>
            <a:r>
              <a:rPr lang="en-US" altLang="zh-CN" sz="1200" dirty="0"/>
              <a:t>Jenkins</a:t>
            </a:r>
            <a:r>
              <a:rPr lang="zh-CN" altLang="en-US" sz="1200" dirty="0"/>
              <a:t>构建服务器，</a:t>
            </a:r>
            <a:r>
              <a:rPr lang="en-US" altLang="zh-CN" sz="1200" dirty="0"/>
              <a:t>MS</a:t>
            </a:r>
            <a:r>
              <a:rPr lang="zh-CN" altLang="en-US" sz="1200" dirty="0"/>
              <a:t>测试框架服务器。</a:t>
            </a:r>
          </a:p>
        </p:txBody>
      </p:sp>
    </p:spTree>
    <p:extLst>
      <p:ext uri="{BB962C8B-B14F-4D97-AF65-F5344CB8AC3E}">
        <p14:creationId xmlns:p14="http://schemas.microsoft.com/office/powerpoint/2010/main" val="155356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32656"/>
            <a:ext cx="7772400" cy="504056"/>
          </a:xfrm>
        </p:spPr>
        <p:txBody>
          <a:bodyPr>
            <a:normAutofit fontScale="90000"/>
          </a:bodyPr>
          <a:lstStyle/>
          <a:p>
            <a:pPr algn="l"/>
            <a:br>
              <a:rPr lang="en-US" altLang="zh-CN" sz="3100" dirty="0"/>
            </a:br>
            <a:r>
              <a:rPr lang="zh-CN" altLang="en-US" sz="3100" dirty="0"/>
              <a:t>开发调式工具</a:t>
            </a:r>
            <a:br>
              <a:rPr lang="en-US" altLang="zh-CN" dirty="0"/>
            </a:br>
            <a:endParaRPr lang="zh-CN" altLang="en-US" dirty="0"/>
          </a:p>
        </p:txBody>
      </p:sp>
      <p:sp>
        <p:nvSpPr>
          <p:cNvPr id="6" name="文本框 5">
            <a:extLst>
              <a:ext uri="{FF2B5EF4-FFF2-40B4-BE49-F238E27FC236}">
                <a16:creationId xmlns:a16="http://schemas.microsoft.com/office/drawing/2014/main" id="{A603B63B-7A78-4B87-8FF3-A69EA4E32C1D}"/>
              </a:ext>
            </a:extLst>
          </p:cNvPr>
          <p:cNvSpPr txBox="1"/>
          <p:nvPr/>
        </p:nvSpPr>
        <p:spPr>
          <a:xfrm>
            <a:off x="248683" y="1484784"/>
            <a:ext cx="4409777" cy="2308324"/>
          </a:xfrm>
          <a:prstGeom prst="rect">
            <a:avLst/>
          </a:prstGeom>
          <a:noFill/>
        </p:spPr>
        <p:txBody>
          <a:bodyPr wrap="square" rtlCol="0">
            <a:spAutoFit/>
          </a:bodyPr>
          <a:lstStyle/>
          <a:p>
            <a:pPr marL="228600" indent="-228600">
              <a:buFont typeface="+mj-lt"/>
              <a:buAutoNum type="arabicPeriod"/>
            </a:pPr>
            <a:r>
              <a:rPr lang="en-US" altLang="zh-CN" sz="1200" dirty="0"/>
              <a:t>Log</a:t>
            </a:r>
            <a:r>
              <a:rPr lang="zh-CN" altLang="en-US" sz="1200" dirty="0"/>
              <a:t>和断言的支持</a:t>
            </a:r>
            <a:r>
              <a:rPr lang="en-US" altLang="zh-CN" sz="1200" dirty="0"/>
              <a:t>:</a:t>
            </a:r>
          </a:p>
          <a:p>
            <a:pPr marL="171450" indent="-171450">
              <a:buFont typeface="Arial" panose="020B0604020202020204" pitchFamily="34" charset="0"/>
              <a:buChar char="•"/>
            </a:pPr>
            <a:r>
              <a:rPr lang="zh-CN" altLang="en-US" sz="1200" dirty="0"/>
              <a:t>提供通用的 </a:t>
            </a:r>
            <a:r>
              <a:rPr lang="en-US" altLang="zh-CN" sz="1200" dirty="0"/>
              <a:t>log</a:t>
            </a:r>
            <a:r>
              <a:rPr lang="zh-CN" altLang="en-US" sz="1200" dirty="0"/>
              <a:t>打印函数 </a:t>
            </a:r>
            <a:r>
              <a:rPr lang="en-US" altLang="zh-CN" sz="1200" dirty="0" err="1"/>
              <a:t>MS_LOGx</a:t>
            </a:r>
            <a:r>
              <a:rPr lang="zh-CN" altLang="en-US" sz="1200" dirty="0"/>
              <a:t>，该函数支持按照组件别设置的五级</a:t>
            </a:r>
            <a:r>
              <a:rPr lang="en-US" altLang="zh-CN" sz="1200" dirty="0"/>
              <a:t>debug level</a:t>
            </a:r>
            <a:r>
              <a:rPr lang="zh-CN" altLang="en-US" sz="1200" dirty="0"/>
              <a:t>打印。 其中 </a:t>
            </a:r>
            <a:r>
              <a:rPr lang="en-US" altLang="zh-CN" sz="1200" dirty="0"/>
              <a:t>fatal error</a:t>
            </a:r>
            <a:r>
              <a:rPr lang="zh-CN" altLang="en-US" sz="1200" dirty="0"/>
              <a:t>等级支持把调式信息写到</a:t>
            </a:r>
            <a:r>
              <a:rPr lang="en-US" altLang="zh-CN" sz="1200" dirty="0"/>
              <a:t>flash</a:t>
            </a:r>
            <a:r>
              <a:rPr lang="zh-CN" altLang="en-US" sz="1200" dirty="0"/>
              <a:t>。在</a:t>
            </a:r>
            <a:r>
              <a:rPr lang="en-US" altLang="zh-CN" sz="1200" dirty="0"/>
              <a:t>release</a:t>
            </a:r>
            <a:r>
              <a:rPr lang="zh-CN" altLang="en-US" sz="1200" dirty="0"/>
              <a:t>编译版本，</a:t>
            </a:r>
            <a:r>
              <a:rPr lang="en-US" altLang="zh-CN" sz="1200" dirty="0"/>
              <a:t>fatal error</a:t>
            </a:r>
            <a:r>
              <a:rPr lang="zh-CN" altLang="en-US" sz="1200" dirty="0"/>
              <a:t>将会引起</a:t>
            </a:r>
            <a:r>
              <a:rPr lang="en-US" altLang="zh-CN" sz="1200" dirty="0"/>
              <a:t>SW reset </a:t>
            </a:r>
            <a:r>
              <a:rPr lang="zh-CN" altLang="en-US" sz="1200" dirty="0"/>
              <a:t>同时将重要信息写入</a:t>
            </a:r>
            <a:r>
              <a:rPr lang="en-US" altLang="zh-CN" sz="1200" dirty="0"/>
              <a:t>flash</a:t>
            </a:r>
            <a:r>
              <a:rPr lang="zh-CN" altLang="en-US" sz="1200" dirty="0"/>
              <a:t>。</a:t>
            </a:r>
            <a:endParaRPr lang="en-US" altLang="zh-CN" sz="1200" dirty="0"/>
          </a:p>
          <a:p>
            <a:pPr marL="171450" indent="-171450">
              <a:buFont typeface="Arial" panose="020B0604020202020204" pitchFamily="34" charset="0"/>
              <a:buChar char="•"/>
            </a:pPr>
            <a:r>
              <a:rPr lang="zh-CN" altLang="en-US" sz="1200" dirty="0"/>
              <a:t>提供</a:t>
            </a:r>
            <a:r>
              <a:rPr lang="en-US" altLang="zh-CN" sz="1200" dirty="0"/>
              <a:t>FUNCTINO TRACE</a:t>
            </a:r>
            <a:r>
              <a:rPr lang="zh-CN" altLang="en-US" sz="1200" dirty="0"/>
              <a:t>，支持输出当前所在的文件名和函数名，等级相当于普通调式信息。</a:t>
            </a:r>
            <a:endParaRPr lang="en-US" altLang="zh-CN" sz="1200" dirty="0"/>
          </a:p>
          <a:p>
            <a:pPr marL="171450" indent="-171450">
              <a:buFont typeface="Arial" panose="020B0604020202020204" pitchFamily="34" charset="0"/>
              <a:buChar char="•"/>
            </a:pPr>
            <a:r>
              <a:rPr lang="zh-CN" altLang="en-US" sz="1200" dirty="0"/>
              <a:t>提供断言，对指针是否为空和数据比较结果是否为真的断言，等级相当于</a:t>
            </a:r>
            <a:r>
              <a:rPr lang="en-US" altLang="zh-CN" sz="1200" dirty="0"/>
              <a:t>fatal error</a:t>
            </a:r>
            <a:r>
              <a:rPr lang="zh-CN" altLang="en-US" sz="1200" dirty="0"/>
              <a:t>。</a:t>
            </a:r>
            <a:endParaRPr lang="en-US" altLang="zh-CN" sz="1200" dirty="0"/>
          </a:p>
          <a:p>
            <a:pPr marL="171450" indent="-171450">
              <a:buFont typeface="Arial" panose="020B0604020202020204" pitchFamily="34" charset="0"/>
              <a:buChar char="•"/>
            </a:pPr>
            <a:r>
              <a:rPr lang="zh-CN" altLang="en-US" sz="1200" dirty="0"/>
              <a:t>提供</a:t>
            </a:r>
            <a:r>
              <a:rPr lang="en-US" altLang="zh-CN" sz="1200" dirty="0"/>
              <a:t>PC</a:t>
            </a:r>
            <a:r>
              <a:rPr lang="zh-CN" altLang="en-US" sz="1200" dirty="0"/>
              <a:t>解析工具，用于对时间敏感的组件。设置</a:t>
            </a:r>
            <a:r>
              <a:rPr lang="en-US" altLang="zh-CN" sz="1200" dirty="0"/>
              <a:t>debug</a:t>
            </a:r>
            <a:r>
              <a:rPr lang="zh-CN" altLang="en-US" sz="1200" dirty="0"/>
              <a:t>输出到</a:t>
            </a:r>
            <a:r>
              <a:rPr lang="en-US" altLang="zh-CN" sz="1200" dirty="0"/>
              <a:t>PC</a:t>
            </a:r>
            <a:r>
              <a:rPr lang="zh-CN" altLang="en-US" sz="1200" dirty="0"/>
              <a:t>解析工具之后，</a:t>
            </a:r>
            <a:r>
              <a:rPr lang="en-US" altLang="zh-CN" sz="1200" dirty="0"/>
              <a:t>log format</a:t>
            </a:r>
            <a:r>
              <a:rPr lang="zh-CN" altLang="en-US" sz="1200" dirty="0"/>
              <a:t>的处理放到</a:t>
            </a:r>
            <a:r>
              <a:rPr lang="en-US" altLang="zh-CN" sz="1200" dirty="0"/>
              <a:t>PC</a:t>
            </a:r>
            <a:r>
              <a:rPr lang="zh-CN" altLang="en-US" sz="1200" dirty="0"/>
              <a:t>端处理 </a:t>
            </a:r>
            <a:r>
              <a:rPr lang="en-US" altLang="zh-CN" sz="1200" dirty="0"/>
              <a:t>(</a:t>
            </a:r>
            <a:r>
              <a:rPr lang="zh-CN" altLang="en-US" sz="1200" dirty="0"/>
              <a:t>低优先级实现</a:t>
            </a:r>
            <a:r>
              <a:rPr lang="en-US" altLang="zh-CN" sz="1200" dirty="0"/>
              <a:t>)</a:t>
            </a:r>
            <a:endParaRPr lang="zh-CN" altLang="en-US" sz="1200" dirty="0"/>
          </a:p>
        </p:txBody>
      </p:sp>
      <p:sp>
        <p:nvSpPr>
          <p:cNvPr id="17" name="文本框 16">
            <a:extLst>
              <a:ext uri="{FF2B5EF4-FFF2-40B4-BE49-F238E27FC236}">
                <a16:creationId xmlns:a16="http://schemas.microsoft.com/office/drawing/2014/main" id="{CC0B49D3-F4EA-4552-AABE-2E80A1821347}"/>
              </a:ext>
            </a:extLst>
          </p:cNvPr>
          <p:cNvSpPr txBox="1"/>
          <p:nvPr/>
        </p:nvSpPr>
        <p:spPr>
          <a:xfrm>
            <a:off x="5006282" y="897394"/>
            <a:ext cx="3816424" cy="3046988"/>
          </a:xfrm>
          <a:prstGeom prst="rect">
            <a:avLst/>
          </a:prstGeom>
          <a:noFill/>
        </p:spPr>
        <p:txBody>
          <a:bodyPr wrap="square" rtlCol="0">
            <a:spAutoFit/>
          </a:bodyPr>
          <a:lstStyle/>
          <a:p>
            <a:r>
              <a:rPr lang="en-US" altLang="zh-CN" sz="1200" dirty="0"/>
              <a:t>2.  </a:t>
            </a:r>
            <a:r>
              <a:rPr lang="zh-CN" altLang="en-US" sz="1200" dirty="0"/>
              <a:t>内存损坏是软件开发中出现的比较普遍但是又比较难查找的问题。</a:t>
            </a:r>
            <a:r>
              <a:rPr lang="en-US" altLang="zh-CN" sz="1200" dirty="0"/>
              <a:t>SDK</a:t>
            </a:r>
            <a:r>
              <a:rPr lang="zh-CN" altLang="en-US" sz="1200" dirty="0"/>
              <a:t>平台提供统一的内存分配和释放的接口，作为低优先级支持 。前期使用两套内存</a:t>
            </a:r>
            <a:r>
              <a:rPr lang="en-US" altLang="zh-CN" sz="1200" dirty="0"/>
              <a:t>(heap)</a:t>
            </a:r>
            <a:r>
              <a:rPr lang="zh-CN" altLang="en-US" sz="1200" dirty="0"/>
              <a:t>管理做蓝牙遥控器产品：</a:t>
            </a:r>
            <a:endParaRPr lang="en-US" altLang="zh-CN" sz="1200" dirty="0"/>
          </a:p>
          <a:p>
            <a:pPr marL="171450" indent="-171450">
              <a:buFont typeface="Arial" panose="020B0604020202020204" pitchFamily="34" charset="0"/>
              <a:buChar char="•"/>
            </a:pPr>
            <a:r>
              <a:rPr lang="en-US" altLang="zh-CN" sz="1200" dirty="0" err="1"/>
              <a:t>ceva</a:t>
            </a:r>
            <a:r>
              <a:rPr lang="zh-CN" altLang="en-US" sz="1200" dirty="0"/>
              <a:t>蓝牙的</a:t>
            </a:r>
            <a:r>
              <a:rPr lang="en-US" altLang="zh-CN" sz="1200" dirty="0"/>
              <a:t>heap</a:t>
            </a:r>
            <a:r>
              <a:rPr lang="zh-CN" altLang="en-US" sz="1200" dirty="0"/>
              <a:t>管理（</a:t>
            </a:r>
            <a:r>
              <a:rPr lang="fr-FR" altLang="zh-CN" sz="1200" dirty="0"/>
              <a:t>ke_malloc </a:t>
            </a:r>
            <a:r>
              <a:rPr lang="en-US" altLang="zh-CN" sz="1200" dirty="0"/>
              <a:t>/ </a:t>
            </a:r>
            <a:r>
              <a:rPr lang="en-US" altLang="zh-CN" sz="1200" dirty="0" err="1"/>
              <a:t>ke_free</a:t>
            </a:r>
            <a:r>
              <a:rPr lang="zh-CN" altLang="en-US" sz="1200" dirty="0"/>
              <a:t>）。</a:t>
            </a:r>
            <a:r>
              <a:rPr lang="en-US" altLang="zh-CN" sz="1200" dirty="0"/>
              <a:t> </a:t>
            </a:r>
            <a:r>
              <a:rPr lang="zh-CN" altLang="en-US" sz="1200" dirty="0"/>
              <a:t>通过收集内存分配和释放的调用者和分配释放数量实现简单的内存泄露检查。</a:t>
            </a:r>
            <a:endParaRPr lang="en-US" altLang="zh-CN" sz="1200" dirty="0"/>
          </a:p>
          <a:p>
            <a:pPr marL="171450" indent="-171450">
              <a:buFont typeface="Arial" panose="020B0604020202020204" pitchFamily="34" charset="0"/>
              <a:buChar char="•"/>
            </a:pPr>
            <a:r>
              <a:rPr lang="zh-CN" altLang="en-US" sz="1200" dirty="0"/>
              <a:t>其他组件的</a:t>
            </a:r>
            <a:r>
              <a:rPr lang="en-US" altLang="zh-CN" sz="1200" dirty="0"/>
              <a:t>heap</a:t>
            </a:r>
            <a:r>
              <a:rPr lang="zh-CN" altLang="en-US" sz="1200" dirty="0"/>
              <a:t>管理采用</a:t>
            </a:r>
            <a:r>
              <a:rPr lang="en-US" altLang="zh-CN" sz="1200" dirty="0" err="1"/>
              <a:t>freeRTOS</a:t>
            </a:r>
            <a:r>
              <a:rPr lang="zh-CN" altLang="en-US" sz="1200" dirty="0"/>
              <a:t>（</a:t>
            </a:r>
            <a:r>
              <a:rPr lang="en-US" altLang="zh-CN" sz="1200" dirty="0" err="1"/>
              <a:t>pvPortMalloc</a:t>
            </a:r>
            <a:r>
              <a:rPr lang="en-US" altLang="zh-CN" sz="1200" dirty="0"/>
              <a:t> / </a:t>
            </a:r>
            <a:r>
              <a:rPr lang="en-US" altLang="zh-CN" sz="1200" dirty="0" err="1"/>
              <a:t>vPortFree</a:t>
            </a:r>
            <a:r>
              <a:rPr lang="zh-CN" altLang="en-US" sz="1200" dirty="0"/>
              <a:t>）</a:t>
            </a:r>
            <a:r>
              <a:rPr lang="en-US" altLang="zh-CN" sz="1200" dirty="0"/>
              <a:t> </a:t>
            </a:r>
            <a:r>
              <a:rPr lang="zh-CN" altLang="en-US" sz="1200" dirty="0"/>
              <a:t>。不支持内存泄漏的检查。</a:t>
            </a:r>
            <a:endParaRPr lang="en-US" altLang="zh-CN" sz="1200" dirty="0"/>
          </a:p>
          <a:p>
            <a:endParaRPr lang="en-US" altLang="zh-CN" sz="1200" dirty="0"/>
          </a:p>
          <a:p>
            <a:r>
              <a:rPr lang="en-US" altLang="zh-CN" sz="1200" dirty="0"/>
              <a:t>SDK</a:t>
            </a:r>
            <a:r>
              <a:rPr lang="zh-CN" altLang="en-US" sz="1200" dirty="0"/>
              <a:t>平台提供统一的内存管理需要支持如下</a:t>
            </a:r>
            <a:r>
              <a:rPr lang="en-US" altLang="zh-CN" sz="1200" dirty="0"/>
              <a:t>feature</a:t>
            </a:r>
          </a:p>
          <a:p>
            <a:pPr marL="171450" indent="-171450">
              <a:buFont typeface="Arial" panose="020B0604020202020204" pitchFamily="34" charset="0"/>
              <a:buChar char="•"/>
            </a:pPr>
            <a:r>
              <a:rPr lang="zh-CN" altLang="en-US" sz="1200" dirty="0"/>
              <a:t>内存泄漏检查，可以具体到函数级（调用</a:t>
            </a:r>
            <a:r>
              <a:rPr lang="en-US" altLang="zh-CN" sz="1200" dirty="0"/>
              <a:t>malloc</a:t>
            </a:r>
            <a:r>
              <a:rPr lang="zh-CN" altLang="en-US" sz="1200" dirty="0"/>
              <a:t>的函数）</a:t>
            </a:r>
            <a:endParaRPr lang="en-US" altLang="zh-CN" sz="1200" dirty="0"/>
          </a:p>
          <a:p>
            <a:pPr marL="171450" indent="-171450">
              <a:buFont typeface="Arial" panose="020B0604020202020204" pitchFamily="34" charset="0"/>
              <a:buChar char="•"/>
            </a:pPr>
            <a:r>
              <a:rPr lang="zh-CN" altLang="en-US" sz="1200" dirty="0"/>
              <a:t>内存越界检查，可以检查到使用的内存超过了分配的大小</a:t>
            </a:r>
            <a:endParaRPr lang="en-US" altLang="zh-CN" sz="1200" dirty="0"/>
          </a:p>
          <a:p>
            <a:endParaRPr lang="zh-CN" altLang="en-US" sz="1200" dirty="0"/>
          </a:p>
        </p:txBody>
      </p:sp>
      <p:sp>
        <p:nvSpPr>
          <p:cNvPr id="18" name="文本框 17">
            <a:extLst>
              <a:ext uri="{FF2B5EF4-FFF2-40B4-BE49-F238E27FC236}">
                <a16:creationId xmlns:a16="http://schemas.microsoft.com/office/drawing/2014/main" id="{A51C18D7-68EA-4D39-8175-6EA03A2C101E}"/>
              </a:ext>
            </a:extLst>
          </p:cNvPr>
          <p:cNvSpPr txBox="1"/>
          <p:nvPr/>
        </p:nvSpPr>
        <p:spPr>
          <a:xfrm>
            <a:off x="321296" y="836712"/>
            <a:ext cx="3962672" cy="646331"/>
          </a:xfrm>
          <a:prstGeom prst="rect">
            <a:avLst/>
          </a:prstGeom>
          <a:noFill/>
        </p:spPr>
        <p:txBody>
          <a:bodyPr wrap="square" rtlCol="0">
            <a:spAutoFit/>
          </a:bodyPr>
          <a:lstStyle/>
          <a:p>
            <a:r>
              <a:rPr lang="zh-CN" altLang="en-US" sz="1200" dirty="0"/>
              <a:t>高效的开发调式工具对软件开发效率至关重要。</a:t>
            </a:r>
            <a:r>
              <a:rPr lang="en-US" altLang="zh-CN" sz="1200" dirty="0"/>
              <a:t>MS SDK</a:t>
            </a:r>
            <a:r>
              <a:rPr lang="zh-CN" altLang="en-US" sz="1200" dirty="0"/>
              <a:t>平台提供</a:t>
            </a:r>
            <a:r>
              <a:rPr lang="en-US" altLang="zh-CN" sz="1200" dirty="0"/>
              <a:t>log/</a:t>
            </a:r>
            <a:r>
              <a:rPr lang="zh-CN" altLang="en-US" sz="1200" dirty="0"/>
              <a:t>断言，内存检查，</a:t>
            </a:r>
            <a:r>
              <a:rPr lang="en-US" altLang="zh-CN" sz="1200" dirty="0"/>
              <a:t>DUMP</a:t>
            </a:r>
            <a:r>
              <a:rPr lang="zh-CN" altLang="en-US" sz="1200" dirty="0"/>
              <a:t>等手段帮助软件开发人员快速查找问题。</a:t>
            </a:r>
          </a:p>
        </p:txBody>
      </p:sp>
      <p:sp>
        <p:nvSpPr>
          <p:cNvPr id="19" name="文本框 18">
            <a:extLst>
              <a:ext uri="{FF2B5EF4-FFF2-40B4-BE49-F238E27FC236}">
                <a16:creationId xmlns:a16="http://schemas.microsoft.com/office/drawing/2014/main" id="{C6D69BDE-8A15-4D41-8516-F1EF0E736947}"/>
              </a:ext>
            </a:extLst>
          </p:cNvPr>
          <p:cNvSpPr txBox="1"/>
          <p:nvPr/>
        </p:nvSpPr>
        <p:spPr>
          <a:xfrm>
            <a:off x="5016820" y="4093767"/>
            <a:ext cx="3918827" cy="1200329"/>
          </a:xfrm>
          <a:prstGeom prst="rect">
            <a:avLst/>
          </a:prstGeom>
          <a:noFill/>
        </p:spPr>
        <p:txBody>
          <a:bodyPr wrap="square" rtlCol="0">
            <a:spAutoFit/>
          </a:bodyPr>
          <a:lstStyle/>
          <a:p>
            <a:r>
              <a:rPr lang="en-US" altLang="zh-CN" sz="1200" dirty="0"/>
              <a:t>3.   </a:t>
            </a:r>
            <a:r>
              <a:rPr lang="zh-CN" altLang="en-US" sz="1200" dirty="0"/>
              <a:t>为了快速查找一些不易复现的问题，平台支持</a:t>
            </a:r>
            <a:r>
              <a:rPr lang="en-US" altLang="zh-CN" sz="1200" dirty="0"/>
              <a:t>RAM DUMP</a:t>
            </a:r>
            <a:r>
              <a:rPr lang="zh-CN" altLang="en-US" sz="1200" dirty="0"/>
              <a:t>的解析。在编译配置阶段如果不打开</a:t>
            </a:r>
            <a:r>
              <a:rPr lang="en-US" altLang="zh-CN" sz="1200" dirty="0"/>
              <a:t>DUMP</a:t>
            </a:r>
            <a:r>
              <a:rPr lang="zh-CN" altLang="en-US" sz="1200" dirty="0"/>
              <a:t>支持，异常处理函数只是向串口打印当前的寄存器（</a:t>
            </a:r>
            <a:r>
              <a:rPr lang="en-US" altLang="zh-CN" sz="1200" dirty="0"/>
              <a:t>PC</a:t>
            </a:r>
            <a:r>
              <a:rPr lang="zh-CN" altLang="en-US" sz="1200" dirty="0"/>
              <a:t>指针，函数参数等寄存器）。如果打开</a:t>
            </a:r>
            <a:r>
              <a:rPr lang="en-US" altLang="zh-CN" sz="1200" dirty="0"/>
              <a:t>DUMP</a:t>
            </a:r>
            <a:r>
              <a:rPr lang="zh-CN" altLang="en-US" sz="1200" dirty="0"/>
              <a:t>支持（作为低优先级支持</a:t>
            </a:r>
            <a:r>
              <a:rPr lang="en-US" altLang="zh-CN" sz="1200" dirty="0"/>
              <a:t>)</a:t>
            </a:r>
            <a:r>
              <a:rPr lang="zh-CN" altLang="en-US" sz="1200" dirty="0"/>
              <a:t>，可以通过</a:t>
            </a:r>
            <a:r>
              <a:rPr lang="en-US" altLang="zh-CN" sz="1200" dirty="0"/>
              <a:t>PC DUMP</a:t>
            </a:r>
            <a:r>
              <a:rPr lang="zh-CN" altLang="en-US" sz="1200" dirty="0"/>
              <a:t>支持上传当前的</a:t>
            </a:r>
            <a:r>
              <a:rPr lang="en-US" altLang="zh-CN" sz="1200" dirty="0"/>
              <a:t>RAM</a:t>
            </a:r>
            <a:r>
              <a:rPr lang="zh-CN" altLang="en-US" sz="1200" dirty="0"/>
              <a:t>镜像，结合</a:t>
            </a:r>
            <a:r>
              <a:rPr lang="en-US" altLang="zh-CN" sz="1200" dirty="0"/>
              <a:t>ELF</a:t>
            </a:r>
            <a:r>
              <a:rPr lang="zh-CN" altLang="en-US" sz="1200" dirty="0"/>
              <a:t>文件给出更多的信息。</a:t>
            </a:r>
          </a:p>
        </p:txBody>
      </p:sp>
      <p:pic>
        <p:nvPicPr>
          <p:cNvPr id="25" name="图片 24">
            <a:extLst>
              <a:ext uri="{FF2B5EF4-FFF2-40B4-BE49-F238E27FC236}">
                <a16:creationId xmlns:a16="http://schemas.microsoft.com/office/drawing/2014/main" id="{FC3ABA85-ED6C-475C-AE7A-C6DF607EE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027" y="5294096"/>
            <a:ext cx="4152973" cy="1543050"/>
          </a:xfrm>
          <a:prstGeom prst="rect">
            <a:avLst/>
          </a:prstGeom>
        </p:spPr>
      </p:pic>
      <p:pic>
        <p:nvPicPr>
          <p:cNvPr id="7" name="图片 6">
            <a:extLst>
              <a:ext uri="{FF2B5EF4-FFF2-40B4-BE49-F238E27FC236}">
                <a16:creationId xmlns:a16="http://schemas.microsoft.com/office/drawing/2014/main" id="{F4B76C84-ECD8-434C-9629-3520CDCAF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22" y="3789040"/>
            <a:ext cx="4409778" cy="2880320"/>
          </a:xfrm>
          <a:prstGeom prst="rect">
            <a:avLst/>
          </a:prstGeom>
        </p:spPr>
      </p:pic>
    </p:spTree>
    <p:extLst>
      <p:ext uri="{BB962C8B-B14F-4D97-AF65-F5344CB8AC3E}">
        <p14:creationId xmlns:p14="http://schemas.microsoft.com/office/powerpoint/2010/main" val="70109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234278"/>
            <a:ext cx="7772400" cy="504056"/>
          </a:xfrm>
        </p:spPr>
        <p:txBody>
          <a:bodyPr>
            <a:normAutofit fontScale="90000"/>
          </a:bodyPr>
          <a:lstStyle/>
          <a:p>
            <a:pPr algn="l"/>
            <a:br>
              <a:rPr lang="en-US" altLang="zh-CN" sz="3100" dirty="0"/>
            </a:br>
            <a:r>
              <a:rPr lang="zh-CN" altLang="en-US" sz="3100" dirty="0"/>
              <a:t>生产支持工具</a:t>
            </a:r>
            <a:br>
              <a:rPr lang="en-US" altLang="zh-CN" dirty="0"/>
            </a:br>
            <a:endParaRPr lang="zh-CN" altLang="en-US" dirty="0"/>
          </a:p>
        </p:txBody>
      </p:sp>
      <p:sp>
        <p:nvSpPr>
          <p:cNvPr id="4" name="文本框 3">
            <a:extLst>
              <a:ext uri="{FF2B5EF4-FFF2-40B4-BE49-F238E27FC236}">
                <a16:creationId xmlns:a16="http://schemas.microsoft.com/office/drawing/2014/main" id="{64AE1196-EDEC-4330-8E22-B7189F17EA91}"/>
              </a:ext>
            </a:extLst>
          </p:cNvPr>
          <p:cNvSpPr txBox="1"/>
          <p:nvPr/>
        </p:nvSpPr>
        <p:spPr>
          <a:xfrm>
            <a:off x="323527" y="4293096"/>
            <a:ext cx="5328593" cy="2492990"/>
          </a:xfrm>
          <a:prstGeom prst="rect">
            <a:avLst/>
          </a:prstGeom>
          <a:noFill/>
        </p:spPr>
        <p:txBody>
          <a:bodyPr wrap="square" rtlCol="0">
            <a:spAutoFit/>
          </a:bodyPr>
          <a:lstStyle/>
          <a:p>
            <a:r>
              <a:rPr lang="zh-CN" altLang="en-US" sz="1200" dirty="0"/>
              <a:t>在生产过程中需要工程测试，以确保芯片，硬件以及核心基本功能是正常工作的。</a:t>
            </a:r>
            <a:endParaRPr lang="en-US" altLang="zh-CN" sz="1200" dirty="0"/>
          </a:p>
          <a:p>
            <a:r>
              <a:rPr lang="zh-CN" altLang="en-US" sz="1200" dirty="0"/>
              <a:t>通过固定</a:t>
            </a:r>
            <a:r>
              <a:rPr lang="en-US" altLang="zh-CN" sz="1200" dirty="0"/>
              <a:t>GPIO</a:t>
            </a:r>
            <a:r>
              <a:rPr lang="zh-CN" altLang="en-US" sz="1200" dirty="0"/>
              <a:t>的状态判断，在开机的时候直接进入工程测试模式。工程模式下，硬件板上的工程测试软件和</a:t>
            </a:r>
            <a:r>
              <a:rPr lang="en-US" altLang="zh-CN" sz="1200" dirty="0"/>
              <a:t>PC</a:t>
            </a:r>
            <a:r>
              <a:rPr lang="zh-CN" altLang="en-US" sz="1200" dirty="0"/>
              <a:t>端测试软件通信，完成并显示测试的结果</a:t>
            </a:r>
            <a:endParaRPr lang="en-US" altLang="zh-CN" sz="1200" dirty="0"/>
          </a:p>
          <a:p>
            <a:endParaRPr lang="en-US" altLang="zh-CN" sz="1200" dirty="0"/>
          </a:p>
          <a:p>
            <a:r>
              <a:rPr lang="zh-CN" altLang="en-US" sz="1200" dirty="0"/>
              <a:t>对芯片和外设的测试包括以下</a:t>
            </a:r>
            <a:endParaRPr lang="en-US" altLang="zh-CN" sz="1200" dirty="0"/>
          </a:p>
          <a:p>
            <a:pPr marL="171450" indent="-171450">
              <a:buFont typeface="Arial" panose="020B0604020202020204" pitchFamily="34" charset="0"/>
              <a:buChar char="•"/>
            </a:pPr>
            <a:r>
              <a:rPr lang="zh-CN" altLang="en-US" sz="1200" dirty="0"/>
              <a:t>芯片的信息读取 （</a:t>
            </a:r>
            <a:r>
              <a:rPr lang="en-US" altLang="zh-CN" sz="1200" dirty="0"/>
              <a:t> </a:t>
            </a:r>
            <a:r>
              <a:rPr lang="en-US" altLang="zh-CN" sz="1200" dirty="0" err="1"/>
              <a:t>eFuse</a:t>
            </a:r>
            <a:r>
              <a:rPr lang="en-US" altLang="zh-CN" sz="1200" dirty="0"/>
              <a:t> </a:t>
            </a:r>
            <a:r>
              <a:rPr lang="zh-CN" altLang="en-US" sz="1200" dirty="0"/>
              <a:t>相关的操作正常）</a:t>
            </a:r>
            <a:endParaRPr lang="en-US" altLang="zh-CN" sz="1200" dirty="0"/>
          </a:p>
          <a:p>
            <a:pPr marL="171450" indent="-171450">
              <a:buFont typeface="Arial" panose="020B0604020202020204" pitchFamily="34" charset="0"/>
              <a:buChar char="•"/>
            </a:pPr>
            <a:r>
              <a:rPr lang="en-US" altLang="zh-CN" sz="1200" dirty="0"/>
              <a:t>Flash</a:t>
            </a:r>
            <a:r>
              <a:rPr lang="zh-CN" altLang="en-US" sz="1200" dirty="0"/>
              <a:t>，</a:t>
            </a:r>
            <a:r>
              <a:rPr lang="en-US" altLang="zh-CN" sz="1200" dirty="0" err="1"/>
              <a:t>sram</a:t>
            </a:r>
            <a:r>
              <a:rPr lang="zh-CN" altLang="en-US" sz="1200" dirty="0"/>
              <a:t>的读写</a:t>
            </a:r>
            <a:endParaRPr lang="en-US" altLang="zh-CN" sz="1200" dirty="0"/>
          </a:p>
          <a:p>
            <a:pPr marL="171450" indent="-171450">
              <a:buFont typeface="Arial" panose="020B0604020202020204" pitchFamily="34" charset="0"/>
              <a:buChar char="•"/>
            </a:pPr>
            <a:r>
              <a:rPr lang="en-US" altLang="zh-CN" sz="1200" dirty="0"/>
              <a:t>RF </a:t>
            </a:r>
            <a:r>
              <a:rPr lang="zh-CN" altLang="en-US" sz="1200" dirty="0"/>
              <a:t>射频 （</a:t>
            </a:r>
            <a:r>
              <a:rPr lang="en-US" altLang="zh-CN" sz="1200" dirty="0"/>
              <a:t>BT RF</a:t>
            </a:r>
            <a:r>
              <a:rPr lang="zh-CN" altLang="en-US" sz="1200" dirty="0"/>
              <a:t>，需要</a:t>
            </a:r>
            <a:r>
              <a:rPr lang="en-US" altLang="zh-CN" sz="1200" dirty="0"/>
              <a:t>PC </a:t>
            </a:r>
            <a:r>
              <a:rPr lang="zh-CN" altLang="en-US" sz="1200" dirty="0"/>
              <a:t>测试</a:t>
            </a:r>
            <a:r>
              <a:rPr lang="en-US" altLang="zh-CN" sz="1200" dirty="0"/>
              <a:t>tool</a:t>
            </a:r>
            <a:r>
              <a:rPr lang="zh-CN" altLang="en-US" sz="1200" dirty="0"/>
              <a:t>协助）</a:t>
            </a:r>
            <a:endParaRPr lang="en-US" altLang="zh-CN" sz="1200" dirty="0"/>
          </a:p>
          <a:p>
            <a:pPr marL="171450" indent="-171450">
              <a:buFont typeface="Arial" panose="020B0604020202020204" pitchFamily="34" charset="0"/>
              <a:buChar char="•"/>
            </a:pPr>
            <a:r>
              <a:rPr lang="zh-CN" altLang="en-US" sz="1200" dirty="0"/>
              <a:t>其他需要支持的设备</a:t>
            </a:r>
            <a:endParaRPr lang="en-US" altLang="zh-CN" sz="1200" dirty="0"/>
          </a:p>
          <a:p>
            <a:endParaRPr lang="en-US" altLang="zh-CN" sz="1200" dirty="0"/>
          </a:p>
          <a:p>
            <a:r>
              <a:rPr lang="zh-CN" altLang="en-US" sz="1200" dirty="0"/>
              <a:t>在</a:t>
            </a:r>
            <a:r>
              <a:rPr lang="en-US" altLang="zh-CN" sz="1200" dirty="0"/>
              <a:t>HCI</a:t>
            </a:r>
            <a:r>
              <a:rPr lang="zh-CN" altLang="en-US" sz="1200" dirty="0"/>
              <a:t>层需要有蓝牙快速配对等蓝牙基本功能测试</a:t>
            </a:r>
            <a:endParaRPr lang="en-US" altLang="zh-CN" sz="1200" dirty="0"/>
          </a:p>
          <a:p>
            <a:endParaRPr lang="en-US" altLang="zh-CN" sz="1200" dirty="0"/>
          </a:p>
        </p:txBody>
      </p:sp>
      <p:pic>
        <p:nvPicPr>
          <p:cNvPr id="9" name="图片 8">
            <a:extLst>
              <a:ext uri="{FF2B5EF4-FFF2-40B4-BE49-F238E27FC236}">
                <a16:creationId xmlns:a16="http://schemas.microsoft.com/office/drawing/2014/main" id="{1E26823F-6E95-4BCF-9227-13AF5047C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4" y="1794108"/>
            <a:ext cx="7488832" cy="2590800"/>
          </a:xfrm>
          <a:prstGeom prst="rect">
            <a:avLst/>
          </a:prstGeom>
        </p:spPr>
      </p:pic>
      <p:sp>
        <p:nvSpPr>
          <p:cNvPr id="10" name="文本框 9">
            <a:extLst>
              <a:ext uri="{FF2B5EF4-FFF2-40B4-BE49-F238E27FC236}">
                <a16:creationId xmlns:a16="http://schemas.microsoft.com/office/drawing/2014/main" id="{CC5AC142-1853-49D6-BC23-2094F9EEBBAE}"/>
              </a:ext>
            </a:extLst>
          </p:cNvPr>
          <p:cNvSpPr txBox="1"/>
          <p:nvPr/>
        </p:nvSpPr>
        <p:spPr>
          <a:xfrm>
            <a:off x="323526" y="776947"/>
            <a:ext cx="7700394" cy="1015663"/>
          </a:xfrm>
          <a:prstGeom prst="rect">
            <a:avLst/>
          </a:prstGeom>
          <a:noFill/>
        </p:spPr>
        <p:txBody>
          <a:bodyPr wrap="square" rtlCol="0">
            <a:spAutoFit/>
          </a:bodyPr>
          <a:lstStyle/>
          <a:p>
            <a:r>
              <a:rPr lang="zh-CN" altLang="en-US" sz="1200" dirty="0"/>
              <a:t>生产支持工具主要包括三部分，</a:t>
            </a:r>
            <a:r>
              <a:rPr lang="en-US" altLang="zh-CN" sz="1200" dirty="0"/>
              <a:t>PC</a:t>
            </a:r>
            <a:r>
              <a:rPr lang="zh-CN" altLang="en-US" sz="1200" dirty="0"/>
              <a:t>烧入工具，用于硬件自检和校准的</a:t>
            </a:r>
            <a:r>
              <a:rPr lang="en-US" altLang="zh-CN" sz="1200" dirty="0"/>
              <a:t>PC</a:t>
            </a:r>
            <a:r>
              <a:rPr lang="zh-CN" altLang="en-US" sz="1200" dirty="0"/>
              <a:t>测试工具，以及和测试工具配套的设备端的工程模式。</a:t>
            </a:r>
            <a:endParaRPr lang="en-US" altLang="zh-CN" sz="1200" dirty="0"/>
          </a:p>
          <a:p>
            <a:endParaRPr lang="en-US" altLang="zh-CN" sz="1200" dirty="0"/>
          </a:p>
          <a:p>
            <a:r>
              <a:rPr lang="zh-CN" altLang="en-US" sz="1200" dirty="0"/>
              <a:t>烧入工具的流程和功能如下所示。产线用的和开发用的烧入工具用同一个</a:t>
            </a:r>
            <a:r>
              <a:rPr lang="en-US" altLang="zh-CN" sz="1200" dirty="0"/>
              <a:t>PC</a:t>
            </a:r>
            <a:r>
              <a:rPr lang="zh-CN" altLang="en-US" sz="1200" dirty="0"/>
              <a:t>程序。如果配置为产线用的话，增加 </a:t>
            </a:r>
            <a:r>
              <a:rPr lang="en-US" altLang="zh-CN" sz="1200" dirty="0"/>
              <a:t>1</a:t>
            </a:r>
            <a:r>
              <a:rPr lang="zh-CN" altLang="en-US" sz="1200" dirty="0"/>
              <a:t>拖多的烧入功能。为了保证</a:t>
            </a:r>
            <a:r>
              <a:rPr lang="en-US" altLang="zh-CN" sz="1200" dirty="0"/>
              <a:t>ROM</a:t>
            </a:r>
            <a:r>
              <a:rPr lang="zh-CN" altLang="en-US" sz="1200" dirty="0"/>
              <a:t>的逻辑足够简单，烧入过程中，</a:t>
            </a:r>
            <a:r>
              <a:rPr lang="en-US" altLang="zh-CN" sz="1200" dirty="0"/>
              <a:t>PC</a:t>
            </a:r>
            <a:r>
              <a:rPr lang="zh-CN" altLang="en-US" sz="1200" dirty="0"/>
              <a:t>端的参数配置解析和实际烧入由</a:t>
            </a:r>
            <a:r>
              <a:rPr lang="en-US" altLang="zh-CN" sz="1200" dirty="0"/>
              <a:t>burner</a:t>
            </a:r>
            <a:r>
              <a:rPr lang="zh-CN" altLang="en-US" sz="1200" dirty="0"/>
              <a:t>完成。</a:t>
            </a:r>
          </a:p>
        </p:txBody>
      </p:sp>
      <p:pic>
        <p:nvPicPr>
          <p:cNvPr id="16" name="图片 15">
            <a:extLst>
              <a:ext uri="{FF2B5EF4-FFF2-40B4-BE49-F238E27FC236}">
                <a16:creationId xmlns:a16="http://schemas.microsoft.com/office/drawing/2014/main" id="{1C4838D8-5E47-4487-B3B6-3E587E5C4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565" y="4547272"/>
            <a:ext cx="3409950" cy="2076450"/>
          </a:xfrm>
          <a:prstGeom prst="rect">
            <a:avLst/>
          </a:prstGeom>
        </p:spPr>
      </p:pic>
    </p:spTree>
    <p:extLst>
      <p:ext uri="{BB962C8B-B14F-4D97-AF65-F5344CB8AC3E}">
        <p14:creationId xmlns:p14="http://schemas.microsoft.com/office/powerpoint/2010/main" val="364070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227407"/>
            <a:ext cx="7772400" cy="504056"/>
          </a:xfrm>
        </p:spPr>
        <p:txBody>
          <a:bodyPr>
            <a:normAutofit fontScale="90000"/>
          </a:bodyPr>
          <a:lstStyle/>
          <a:p>
            <a:pPr algn="l"/>
            <a:br>
              <a:rPr lang="en-US" altLang="zh-CN" sz="3100" dirty="0"/>
            </a:br>
            <a:r>
              <a:rPr lang="zh-CN" altLang="en-US" sz="3200" dirty="0"/>
              <a:t>配置和编译 </a:t>
            </a:r>
            <a:br>
              <a:rPr lang="en-US" altLang="zh-CN" dirty="0"/>
            </a:br>
            <a:endParaRPr lang="zh-CN" altLang="en-US" dirty="0"/>
          </a:p>
        </p:txBody>
      </p:sp>
      <p:pic>
        <p:nvPicPr>
          <p:cNvPr id="5" name="图片 4">
            <a:extLst>
              <a:ext uri="{FF2B5EF4-FFF2-40B4-BE49-F238E27FC236}">
                <a16:creationId xmlns:a16="http://schemas.microsoft.com/office/drawing/2014/main" id="{9128E22F-DE58-49BD-BDDC-823F56633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055772"/>
            <a:ext cx="7772399" cy="1987476"/>
          </a:xfrm>
          <a:prstGeom prst="rect">
            <a:avLst/>
          </a:prstGeom>
        </p:spPr>
      </p:pic>
      <p:sp>
        <p:nvSpPr>
          <p:cNvPr id="6" name="文本框 5">
            <a:extLst>
              <a:ext uri="{FF2B5EF4-FFF2-40B4-BE49-F238E27FC236}">
                <a16:creationId xmlns:a16="http://schemas.microsoft.com/office/drawing/2014/main" id="{12F2772A-2999-4D1D-BFB3-94D2D2D43462}"/>
              </a:ext>
            </a:extLst>
          </p:cNvPr>
          <p:cNvSpPr txBox="1"/>
          <p:nvPr/>
        </p:nvSpPr>
        <p:spPr>
          <a:xfrm>
            <a:off x="339548" y="856387"/>
            <a:ext cx="8264899" cy="1015663"/>
          </a:xfrm>
          <a:prstGeom prst="rect">
            <a:avLst/>
          </a:prstGeom>
          <a:noFill/>
        </p:spPr>
        <p:txBody>
          <a:bodyPr wrap="square" rtlCol="0">
            <a:spAutoFit/>
          </a:bodyPr>
          <a:lstStyle/>
          <a:p>
            <a:r>
              <a:rPr lang="zh-CN" altLang="en-US" sz="1200" dirty="0"/>
              <a:t>构建工具选用</a:t>
            </a:r>
            <a:r>
              <a:rPr lang="en-US" altLang="zh-CN" sz="1200" dirty="0" err="1"/>
              <a:t>CMake</a:t>
            </a:r>
            <a:r>
              <a:rPr lang="zh-CN" altLang="en-US" sz="1200" dirty="0"/>
              <a:t>，这是一个开放源代码的构建管理器，支持使用文本格式文件</a:t>
            </a:r>
            <a:r>
              <a:rPr lang="en-US" altLang="zh-CN" sz="1200" dirty="0"/>
              <a:t>(CMakeList.txt)</a:t>
            </a:r>
            <a:r>
              <a:rPr lang="zh-CN" altLang="en-US" sz="1200" dirty="0"/>
              <a:t> 构建指定构建参数的项目工程。</a:t>
            </a:r>
            <a:r>
              <a:rPr lang="en-US" altLang="zh-CN" sz="1200" dirty="0" err="1"/>
              <a:t>CMake</a:t>
            </a:r>
            <a:r>
              <a:rPr lang="zh-CN" altLang="en-US" sz="1200" dirty="0"/>
              <a:t>支持生成各种构建文件格式，支持例如</a:t>
            </a:r>
            <a:r>
              <a:rPr lang="en-US" altLang="zh-CN" sz="1200" dirty="0"/>
              <a:t>Microsoft Visual Studio , Linux/Unix, </a:t>
            </a:r>
            <a:r>
              <a:rPr lang="en-US" altLang="zh-CN" sz="1200" dirty="0" err="1"/>
              <a:t>Nmake</a:t>
            </a:r>
            <a:r>
              <a:rPr lang="zh-CN" altLang="en-US" sz="1200" dirty="0"/>
              <a:t>等等。</a:t>
            </a:r>
            <a:r>
              <a:rPr lang="en-US" altLang="zh-CN" sz="1200" dirty="0" err="1"/>
              <a:t>CMake</a:t>
            </a:r>
            <a:r>
              <a:rPr lang="zh-CN" altLang="en-US" sz="1200" dirty="0"/>
              <a:t>支持强大的各种系统函数，允许用户通过简单的裁剪构建出复杂的软件系统。</a:t>
            </a:r>
            <a:endParaRPr lang="en-US" altLang="zh-CN" sz="1200" dirty="0"/>
          </a:p>
          <a:p>
            <a:endParaRPr lang="en-US" altLang="zh-CN" sz="1200" dirty="0"/>
          </a:p>
          <a:p>
            <a:r>
              <a:rPr lang="zh-CN" altLang="en-US" sz="1200" dirty="0"/>
              <a:t>总体思路如下，采用</a:t>
            </a:r>
            <a:r>
              <a:rPr lang="en-US" altLang="zh-CN" sz="1200" dirty="0"/>
              <a:t>python</a:t>
            </a:r>
            <a:r>
              <a:rPr lang="zh-CN" altLang="en-US" sz="1200" dirty="0"/>
              <a:t>开发可视化配置工具，采用</a:t>
            </a:r>
            <a:r>
              <a:rPr lang="en-US" altLang="zh-CN" sz="1200" dirty="0" err="1"/>
              <a:t>CMake</a:t>
            </a:r>
            <a:r>
              <a:rPr lang="zh-CN" altLang="en-US" sz="1200" dirty="0"/>
              <a:t>生成</a:t>
            </a:r>
            <a:r>
              <a:rPr lang="en-US" altLang="zh-CN" sz="1200" dirty="0" err="1"/>
              <a:t>makefile</a:t>
            </a:r>
            <a:r>
              <a:rPr lang="zh-CN" altLang="en-US" sz="1200" dirty="0"/>
              <a:t>的流程：</a:t>
            </a:r>
          </a:p>
        </p:txBody>
      </p:sp>
      <p:sp>
        <p:nvSpPr>
          <p:cNvPr id="7" name="文本框 6">
            <a:extLst>
              <a:ext uri="{FF2B5EF4-FFF2-40B4-BE49-F238E27FC236}">
                <a16:creationId xmlns:a16="http://schemas.microsoft.com/office/drawing/2014/main" id="{399CEFE5-B866-41A9-B63C-01DEDB3735BC}"/>
              </a:ext>
            </a:extLst>
          </p:cNvPr>
          <p:cNvSpPr txBox="1"/>
          <p:nvPr/>
        </p:nvSpPr>
        <p:spPr>
          <a:xfrm>
            <a:off x="339547" y="4293096"/>
            <a:ext cx="8264899" cy="1938992"/>
          </a:xfrm>
          <a:prstGeom prst="rect">
            <a:avLst/>
          </a:prstGeom>
          <a:noFill/>
        </p:spPr>
        <p:txBody>
          <a:bodyPr wrap="square" rtlCol="0">
            <a:spAutoFit/>
          </a:bodyPr>
          <a:lstStyle/>
          <a:p>
            <a:r>
              <a:rPr lang="zh-CN" altLang="en-US" sz="1200" dirty="0"/>
              <a:t>系统配置工具 生成两个文件。</a:t>
            </a:r>
            <a:r>
              <a:rPr lang="en-US" altLang="zh-CN" sz="1200" dirty="0" err="1"/>
              <a:t>configure.h</a:t>
            </a:r>
            <a:r>
              <a:rPr lang="zh-CN" altLang="en-US" sz="1200" dirty="0"/>
              <a:t>是给源代码使用，这里包含</a:t>
            </a:r>
            <a:r>
              <a:rPr lang="en-US" altLang="zh-CN" sz="1200" dirty="0"/>
              <a:t>SDK</a:t>
            </a:r>
            <a:r>
              <a:rPr lang="zh-CN" altLang="en-US" sz="1200" dirty="0"/>
              <a:t>平台具体某个</a:t>
            </a:r>
            <a:r>
              <a:rPr lang="en-US" altLang="zh-CN" sz="1200" dirty="0"/>
              <a:t>component</a:t>
            </a:r>
            <a:r>
              <a:rPr lang="zh-CN" altLang="en-US" sz="1200" dirty="0"/>
              <a:t>的参数定义（比如</a:t>
            </a:r>
            <a:r>
              <a:rPr lang="en-US" altLang="zh-CN" sz="1200" dirty="0" err="1"/>
              <a:t>spi</a:t>
            </a:r>
            <a:r>
              <a:rPr lang="en-US" altLang="zh-CN" sz="1200" dirty="0"/>
              <a:t> flash</a:t>
            </a:r>
            <a:r>
              <a:rPr lang="zh-CN" altLang="en-US" sz="1200" dirty="0"/>
              <a:t>有一些</a:t>
            </a:r>
            <a:r>
              <a:rPr lang="en-US" altLang="zh-CN" sz="1200" dirty="0"/>
              <a:t>flash</a:t>
            </a:r>
            <a:r>
              <a:rPr lang="zh-CN" altLang="en-US" sz="1200" dirty="0"/>
              <a:t>的配置需要在这里配置，则在</a:t>
            </a:r>
            <a:r>
              <a:rPr lang="en-US" altLang="zh-CN" sz="1200" dirty="0"/>
              <a:t>driver component</a:t>
            </a:r>
            <a:r>
              <a:rPr lang="zh-CN" altLang="en-US" sz="1200" dirty="0"/>
              <a:t>生成</a:t>
            </a:r>
            <a:r>
              <a:rPr lang="en-US" altLang="zh-CN" sz="1200" dirty="0" err="1"/>
              <a:t>confgiure.h</a:t>
            </a:r>
            <a:r>
              <a:rPr lang="zh-CN" altLang="en-US" sz="1200" dirty="0"/>
              <a:t>，放在</a:t>
            </a:r>
            <a:r>
              <a:rPr lang="en-US" altLang="zh-CN" sz="1200" dirty="0"/>
              <a:t>driver component</a:t>
            </a:r>
            <a:r>
              <a:rPr lang="zh-CN" altLang="en-US" sz="1200" dirty="0"/>
              <a:t>目录下。如果用户没有配置，该文件就不生成）。</a:t>
            </a:r>
            <a:r>
              <a:rPr lang="en-US" altLang="zh-CN" sz="1200" dirty="0" err="1"/>
              <a:t>configure.cmake</a:t>
            </a:r>
            <a:r>
              <a:rPr lang="zh-CN" altLang="en-US" sz="1200" dirty="0"/>
              <a:t>给</a:t>
            </a:r>
            <a:r>
              <a:rPr lang="en-US" altLang="zh-CN" sz="1200" dirty="0" err="1"/>
              <a:t>cmake</a:t>
            </a:r>
            <a:r>
              <a:rPr lang="zh-CN" altLang="en-US" sz="1200" dirty="0"/>
              <a:t>使用，作为</a:t>
            </a:r>
            <a:r>
              <a:rPr lang="en-US" altLang="zh-CN" sz="1200" dirty="0"/>
              <a:t>component</a:t>
            </a:r>
            <a:r>
              <a:rPr lang="zh-CN" altLang="en-US" sz="1200" dirty="0"/>
              <a:t>编译选择和</a:t>
            </a:r>
            <a:r>
              <a:rPr lang="en-US" altLang="zh-CN" sz="1200" dirty="0"/>
              <a:t>compilation flag</a:t>
            </a:r>
            <a:r>
              <a:rPr lang="zh-CN" altLang="en-US" sz="1200" dirty="0"/>
              <a:t>。</a:t>
            </a:r>
            <a:endParaRPr lang="en-US" altLang="zh-CN" sz="1200" dirty="0"/>
          </a:p>
          <a:p>
            <a:endParaRPr lang="en-US" altLang="zh-CN" sz="1200" dirty="0"/>
          </a:p>
          <a:p>
            <a:r>
              <a:rPr lang="zh-CN" altLang="en-US" sz="1200" dirty="0"/>
              <a:t>可以配置的内容需要支持如下：</a:t>
            </a:r>
            <a:endParaRPr lang="en-US" altLang="zh-CN" sz="1200" dirty="0"/>
          </a:p>
          <a:p>
            <a:pPr marL="228600" indent="-228600">
              <a:buAutoNum type="arabicPeriod"/>
            </a:pPr>
            <a:r>
              <a:rPr lang="zh-CN" altLang="en-US" sz="1200" dirty="0"/>
              <a:t>平台 </a:t>
            </a:r>
            <a:r>
              <a:rPr lang="en-US" altLang="zh-CN" sz="1200" dirty="0"/>
              <a:t>SDK Target</a:t>
            </a:r>
            <a:r>
              <a:rPr lang="zh-CN" altLang="en-US" sz="1200" dirty="0"/>
              <a:t>相关的配置， 包括平台芯片的选择，</a:t>
            </a:r>
            <a:r>
              <a:rPr lang="en-US" altLang="zh-CN" sz="1200" dirty="0"/>
              <a:t>Toolchain</a:t>
            </a:r>
            <a:r>
              <a:rPr lang="zh-CN" altLang="en-US" sz="1200" dirty="0"/>
              <a:t>的位置</a:t>
            </a:r>
            <a:endParaRPr lang="en-US" altLang="zh-CN" sz="1200" dirty="0"/>
          </a:p>
          <a:p>
            <a:pPr marL="228600" indent="-228600">
              <a:buAutoNum type="arabicPeriod"/>
            </a:pPr>
            <a:r>
              <a:rPr lang="en-US" altLang="zh-CN" sz="1200" dirty="0"/>
              <a:t>Bootloader</a:t>
            </a:r>
            <a:r>
              <a:rPr lang="zh-CN" altLang="en-US" sz="1200" dirty="0"/>
              <a:t>的相关配置， </a:t>
            </a:r>
            <a:r>
              <a:rPr lang="en-US" altLang="zh-CN" sz="1200" dirty="0"/>
              <a:t>debug level</a:t>
            </a:r>
            <a:r>
              <a:rPr lang="zh-CN" altLang="en-US" sz="1200" dirty="0"/>
              <a:t>的选择</a:t>
            </a:r>
            <a:endParaRPr lang="en-US" altLang="zh-CN" sz="1200" dirty="0"/>
          </a:p>
          <a:p>
            <a:pPr marL="228600" indent="-228600">
              <a:buAutoNum type="arabicPeriod"/>
            </a:pPr>
            <a:r>
              <a:rPr lang="en-US" altLang="zh-CN" sz="1200" dirty="0"/>
              <a:t>Partition Table</a:t>
            </a:r>
            <a:r>
              <a:rPr lang="zh-CN" altLang="en-US" sz="1200" dirty="0"/>
              <a:t>的划分定义</a:t>
            </a:r>
            <a:endParaRPr lang="en-US" altLang="zh-CN" sz="1200" dirty="0"/>
          </a:p>
          <a:p>
            <a:pPr marL="228600" indent="-228600">
              <a:buAutoNum type="arabicPeriod"/>
            </a:pPr>
            <a:r>
              <a:rPr lang="en-US" altLang="zh-CN" sz="1200" dirty="0"/>
              <a:t>Component </a:t>
            </a:r>
            <a:r>
              <a:rPr lang="zh-CN" altLang="en-US" sz="1200" dirty="0"/>
              <a:t>的选择，以及具体某个</a:t>
            </a:r>
            <a:r>
              <a:rPr lang="en-US" altLang="zh-CN" sz="1200" dirty="0"/>
              <a:t>Component</a:t>
            </a:r>
            <a:r>
              <a:rPr lang="zh-CN" altLang="en-US" sz="1200" dirty="0"/>
              <a:t>的参数（</a:t>
            </a:r>
            <a:r>
              <a:rPr lang="en-US" altLang="zh-CN" sz="1200" dirty="0" err="1"/>
              <a:t>configure.h</a:t>
            </a:r>
            <a:r>
              <a:rPr lang="en-US" altLang="zh-CN" sz="1200" dirty="0"/>
              <a:t> </a:t>
            </a:r>
            <a:r>
              <a:rPr lang="zh-CN" altLang="en-US" sz="1200" dirty="0"/>
              <a:t>）</a:t>
            </a:r>
            <a:endParaRPr lang="en-US" altLang="zh-CN" sz="1200" dirty="0"/>
          </a:p>
          <a:p>
            <a:pPr marL="228600" indent="-228600">
              <a:buAutoNum type="arabicPeriod"/>
            </a:pPr>
            <a:r>
              <a:rPr lang="zh-CN" altLang="en-US" sz="1200" dirty="0"/>
              <a:t>系统</a:t>
            </a:r>
            <a:r>
              <a:rPr lang="en-US" altLang="zh-CN" sz="1200" dirty="0"/>
              <a:t>debug level</a:t>
            </a:r>
            <a:r>
              <a:rPr lang="zh-CN" altLang="en-US" sz="1200" dirty="0"/>
              <a:t>，</a:t>
            </a:r>
            <a:r>
              <a:rPr lang="en-US" altLang="zh-CN" sz="1200" dirty="0"/>
              <a:t>debug</a:t>
            </a:r>
            <a:r>
              <a:rPr lang="zh-CN" altLang="en-US" sz="1200" dirty="0"/>
              <a:t>信息的输出路径等</a:t>
            </a:r>
            <a:endParaRPr lang="en-US" altLang="zh-CN" sz="1200" dirty="0"/>
          </a:p>
        </p:txBody>
      </p:sp>
    </p:spTree>
    <p:extLst>
      <p:ext uri="{BB962C8B-B14F-4D97-AF65-F5344CB8AC3E}">
        <p14:creationId xmlns:p14="http://schemas.microsoft.com/office/powerpoint/2010/main" val="425111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32656"/>
            <a:ext cx="7772400" cy="432048"/>
          </a:xfrm>
        </p:spPr>
        <p:txBody>
          <a:bodyPr>
            <a:normAutofit fontScale="90000"/>
          </a:bodyPr>
          <a:lstStyle/>
          <a:p>
            <a:pPr algn="l"/>
            <a:br>
              <a:rPr lang="en-US" altLang="zh-CN" sz="3100" dirty="0"/>
            </a:br>
            <a:r>
              <a:rPr lang="en-US" altLang="zh-CN" sz="3200" dirty="0"/>
              <a:t>MS </a:t>
            </a:r>
            <a:r>
              <a:rPr lang="zh-CN" altLang="en-US" sz="3200" dirty="0"/>
              <a:t>软件</a:t>
            </a:r>
            <a:r>
              <a:rPr lang="en-US" altLang="zh-CN" sz="3200" dirty="0"/>
              <a:t> SDK</a:t>
            </a:r>
            <a:r>
              <a:rPr lang="zh-CN" altLang="en-US" sz="3200" dirty="0"/>
              <a:t>平台概述</a:t>
            </a:r>
            <a:br>
              <a:rPr lang="en-US" altLang="zh-CN" dirty="0"/>
            </a:br>
            <a:endParaRPr lang="zh-CN" altLang="en-US" dirty="0"/>
          </a:p>
        </p:txBody>
      </p:sp>
      <p:sp>
        <p:nvSpPr>
          <p:cNvPr id="3" name="副标题 2"/>
          <p:cNvSpPr>
            <a:spLocks noGrp="1"/>
          </p:cNvSpPr>
          <p:nvPr>
            <p:ph type="subTitle" idx="1"/>
          </p:nvPr>
        </p:nvSpPr>
        <p:spPr>
          <a:xfrm>
            <a:off x="251520" y="908720"/>
            <a:ext cx="8640954" cy="5949280"/>
          </a:xfrm>
        </p:spPr>
        <p:txBody>
          <a:bodyPr>
            <a:normAutofit lnSpcReduction="10000"/>
          </a:bodyPr>
          <a:lstStyle/>
          <a:p>
            <a:pPr algn="l"/>
            <a:r>
              <a:rPr lang="en-US" altLang="zh-CN" sz="1400" dirty="0">
                <a:solidFill>
                  <a:schemeClr val="tx1"/>
                </a:solidFill>
              </a:rPr>
              <a:t>MS</a:t>
            </a:r>
            <a:r>
              <a:rPr lang="zh-CN" altLang="en-US" sz="1400" dirty="0">
                <a:solidFill>
                  <a:schemeClr val="tx1"/>
                </a:solidFill>
              </a:rPr>
              <a:t>蓝牙</a:t>
            </a:r>
            <a:r>
              <a:rPr lang="en-US" altLang="zh-CN" sz="1400" dirty="0">
                <a:solidFill>
                  <a:schemeClr val="tx1"/>
                </a:solidFill>
              </a:rPr>
              <a:t>SOC</a:t>
            </a:r>
            <a:r>
              <a:rPr lang="zh-CN" altLang="en-US" sz="1400" dirty="0">
                <a:solidFill>
                  <a:schemeClr val="tx1"/>
                </a:solidFill>
              </a:rPr>
              <a:t>芯片支持</a:t>
            </a:r>
            <a:r>
              <a:rPr lang="en-US" altLang="zh-CN" sz="1400" dirty="0">
                <a:solidFill>
                  <a:schemeClr val="tx1"/>
                </a:solidFill>
              </a:rPr>
              <a:t>BLE</a:t>
            </a:r>
            <a:r>
              <a:rPr lang="zh-CN" altLang="en-US" sz="1400" dirty="0">
                <a:solidFill>
                  <a:schemeClr val="tx1"/>
                </a:solidFill>
              </a:rPr>
              <a:t>（低功耗蓝牙）</a:t>
            </a:r>
            <a:r>
              <a:rPr lang="en-US" altLang="zh-CN" sz="1400" dirty="0">
                <a:solidFill>
                  <a:schemeClr val="tx1"/>
                </a:solidFill>
              </a:rPr>
              <a:t>5.2</a:t>
            </a:r>
            <a:r>
              <a:rPr lang="zh-CN" altLang="en-US" sz="1400" dirty="0">
                <a:solidFill>
                  <a:schemeClr val="tx1"/>
                </a:solidFill>
              </a:rPr>
              <a:t>， 主频最高</a:t>
            </a:r>
            <a:r>
              <a:rPr lang="en-US" altLang="zh-CN" sz="1400" dirty="0">
                <a:solidFill>
                  <a:schemeClr val="tx1"/>
                </a:solidFill>
              </a:rPr>
              <a:t>96Mhz</a:t>
            </a:r>
            <a:r>
              <a:rPr lang="zh-CN" altLang="en-US" sz="1400" dirty="0">
                <a:solidFill>
                  <a:schemeClr val="tx1"/>
                </a:solidFill>
              </a:rPr>
              <a:t>， 内置</a:t>
            </a:r>
            <a:r>
              <a:rPr lang="en-US" altLang="zh-CN" sz="1400" dirty="0">
                <a:solidFill>
                  <a:schemeClr val="tx1"/>
                </a:solidFill>
              </a:rPr>
              <a:t>96K RAM</a:t>
            </a:r>
            <a:r>
              <a:rPr lang="zh-CN" altLang="en-US" sz="1400" dirty="0">
                <a:solidFill>
                  <a:schemeClr val="tx1"/>
                </a:solidFill>
              </a:rPr>
              <a:t>和</a:t>
            </a:r>
            <a:r>
              <a:rPr lang="en-US" altLang="zh-CN" sz="1400" dirty="0">
                <a:solidFill>
                  <a:schemeClr val="tx1"/>
                </a:solidFill>
              </a:rPr>
              <a:t>512K SPI Flash</a:t>
            </a:r>
            <a:r>
              <a:rPr lang="zh-CN" altLang="en-US" sz="1400" dirty="0">
                <a:solidFill>
                  <a:schemeClr val="tx1"/>
                </a:solidFill>
              </a:rPr>
              <a:t>。</a:t>
            </a:r>
            <a:endParaRPr lang="en-US" altLang="zh-CN" sz="1400" dirty="0">
              <a:solidFill>
                <a:schemeClr val="tx1"/>
              </a:solidFill>
            </a:endParaRPr>
          </a:p>
          <a:p>
            <a:pPr algn="l"/>
            <a:r>
              <a:rPr lang="zh-CN" altLang="en-US" sz="1400" dirty="0">
                <a:solidFill>
                  <a:schemeClr val="tx1"/>
                </a:solidFill>
              </a:rPr>
              <a:t>芯片的主要应用场景包括 蓝牙遥控器等智能家居 以及 </a:t>
            </a:r>
            <a:r>
              <a:rPr lang="en-US" altLang="zh-CN" sz="1400" dirty="0">
                <a:solidFill>
                  <a:schemeClr val="tx1"/>
                </a:solidFill>
              </a:rPr>
              <a:t>IOT</a:t>
            </a:r>
            <a:r>
              <a:rPr lang="zh-CN" altLang="en-US" sz="1400" dirty="0">
                <a:solidFill>
                  <a:schemeClr val="tx1"/>
                </a:solidFill>
              </a:rPr>
              <a:t>设备。</a:t>
            </a:r>
            <a:endParaRPr lang="en-US" altLang="zh-CN" sz="1400" dirty="0">
              <a:solidFill>
                <a:schemeClr val="tx1"/>
              </a:solidFill>
            </a:endParaRPr>
          </a:p>
          <a:p>
            <a:pPr algn="l"/>
            <a:endParaRPr lang="en-US" altLang="zh-CN" sz="1400" dirty="0">
              <a:solidFill>
                <a:schemeClr val="tx1"/>
              </a:solidFill>
            </a:endParaRPr>
          </a:p>
          <a:p>
            <a:pPr algn="l"/>
            <a:r>
              <a:rPr lang="en-US" altLang="zh-CN" sz="1400" dirty="0">
                <a:solidFill>
                  <a:schemeClr val="tx1"/>
                </a:solidFill>
              </a:rPr>
              <a:t>MS </a:t>
            </a:r>
            <a:r>
              <a:rPr lang="zh-CN" altLang="en-US" sz="1400" dirty="0">
                <a:solidFill>
                  <a:schemeClr val="tx1"/>
                </a:solidFill>
              </a:rPr>
              <a:t>软件</a:t>
            </a:r>
            <a:r>
              <a:rPr lang="en-US" altLang="zh-CN" sz="1400" dirty="0">
                <a:solidFill>
                  <a:schemeClr val="tx1"/>
                </a:solidFill>
              </a:rPr>
              <a:t>SDK</a:t>
            </a:r>
            <a:r>
              <a:rPr lang="zh-CN" altLang="en-US" sz="1400" dirty="0">
                <a:solidFill>
                  <a:schemeClr val="tx1"/>
                </a:solidFill>
              </a:rPr>
              <a:t>平台的目的是帮助客户快速开发和生产基于</a:t>
            </a:r>
            <a:r>
              <a:rPr lang="en-US" altLang="zh-CN" sz="1400" dirty="0">
                <a:solidFill>
                  <a:schemeClr val="tx1"/>
                </a:solidFill>
              </a:rPr>
              <a:t>MS</a:t>
            </a:r>
            <a:r>
              <a:rPr lang="zh-CN" altLang="en-US" sz="1400" dirty="0">
                <a:solidFill>
                  <a:schemeClr val="tx1"/>
                </a:solidFill>
              </a:rPr>
              <a:t>蓝牙</a:t>
            </a:r>
            <a:r>
              <a:rPr lang="en-US" altLang="zh-CN" sz="1400" dirty="0">
                <a:solidFill>
                  <a:schemeClr val="tx1"/>
                </a:solidFill>
              </a:rPr>
              <a:t>SOC</a:t>
            </a:r>
            <a:r>
              <a:rPr lang="zh-CN" altLang="en-US" sz="1400" dirty="0">
                <a:solidFill>
                  <a:schemeClr val="tx1"/>
                </a:solidFill>
              </a:rPr>
              <a:t>芯片的产品，平台和客户产品定制关系如下图所示：</a:t>
            </a:r>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a:p>
            <a:pPr algn="l"/>
            <a:r>
              <a:rPr lang="zh-CN" altLang="en-US" sz="1400" dirty="0">
                <a:solidFill>
                  <a:schemeClr val="tx1"/>
                </a:solidFill>
              </a:rPr>
              <a:t>为达成这样的目标，</a:t>
            </a:r>
            <a:r>
              <a:rPr lang="en-US" altLang="zh-CN" sz="1400" dirty="0">
                <a:solidFill>
                  <a:schemeClr val="tx1"/>
                </a:solidFill>
              </a:rPr>
              <a:t>MS </a:t>
            </a:r>
            <a:r>
              <a:rPr lang="zh-CN" altLang="en-US" sz="1400" dirty="0">
                <a:solidFill>
                  <a:schemeClr val="tx1"/>
                </a:solidFill>
              </a:rPr>
              <a:t>软件</a:t>
            </a:r>
            <a:r>
              <a:rPr lang="en-US" altLang="zh-CN" sz="1400" dirty="0">
                <a:solidFill>
                  <a:schemeClr val="tx1"/>
                </a:solidFill>
              </a:rPr>
              <a:t> SDK</a:t>
            </a:r>
            <a:r>
              <a:rPr lang="zh-CN" altLang="en-US" sz="1400" dirty="0">
                <a:solidFill>
                  <a:schemeClr val="tx1"/>
                </a:solidFill>
              </a:rPr>
              <a:t>平台需要支持如下特性：</a:t>
            </a:r>
            <a:endParaRPr lang="en-US" altLang="zh-CN" sz="1400" dirty="0">
              <a:solidFill>
                <a:schemeClr val="tx1"/>
              </a:solidFill>
            </a:endParaRPr>
          </a:p>
          <a:p>
            <a:pPr marL="342900" indent="-342900" algn="l">
              <a:buAutoNum type="arabicPeriod"/>
            </a:pPr>
            <a:r>
              <a:rPr lang="zh-CN" altLang="en-US" sz="1400" dirty="0">
                <a:solidFill>
                  <a:schemeClr val="tx1"/>
                </a:solidFill>
              </a:rPr>
              <a:t>软件平台需要支持基本功能集： 包括</a:t>
            </a:r>
            <a:r>
              <a:rPr lang="en-US" altLang="zh-CN" sz="1400" dirty="0">
                <a:solidFill>
                  <a:schemeClr val="tx1"/>
                </a:solidFill>
              </a:rPr>
              <a:t>SOC</a:t>
            </a:r>
            <a:r>
              <a:rPr lang="zh-CN" altLang="en-US" sz="1400" dirty="0">
                <a:solidFill>
                  <a:schemeClr val="tx1"/>
                </a:solidFill>
              </a:rPr>
              <a:t>的所有外设驱动，</a:t>
            </a:r>
            <a:r>
              <a:rPr lang="en-US" altLang="zh-CN" sz="1400" dirty="0">
                <a:solidFill>
                  <a:schemeClr val="tx1"/>
                </a:solidFill>
              </a:rPr>
              <a:t>BLE protocol stack (controller</a:t>
            </a:r>
            <a:r>
              <a:rPr lang="zh-CN" altLang="en-US" sz="1400" dirty="0">
                <a:solidFill>
                  <a:schemeClr val="tx1"/>
                </a:solidFill>
              </a:rPr>
              <a:t> </a:t>
            </a:r>
            <a:r>
              <a:rPr lang="en-US" altLang="zh-CN" sz="1400" dirty="0">
                <a:solidFill>
                  <a:schemeClr val="tx1"/>
                </a:solidFill>
              </a:rPr>
              <a:t>&amp;</a:t>
            </a:r>
            <a:r>
              <a:rPr lang="zh-CN" altLang="en-US" sz="1400" dirty="0">
                <a:solidFill>
                  <a:schemeClr val="tx1"/>
                </a:solidFill>
              </a:rPr>
              <a:t> </a:t>
            </a:r>
            <a:r>
              <a:rPr lang="en-US" altLang="zh-CN" sz="1400" dirty="0">
                <a:solidFill>
                  <a:schemeClr val="tx1"/>
                </a:solidFill>
              </a:rPr>
              <a:t>host)</a:t>
            </a:r>
            <a:r>
              <a:rPr lang="zh-CN" altLang="en-US" sz="1400" dirty="0">
                <a:solidFill>
                  <a:schemeClr val="tx1"/>
                </a:solidFill>
              </a:rPr>
              <a:t>，</a:t>
            </a:r>
            <a:r>
              <a:rPr lang="en-US" altLang="zh-CN" sz="1400" dirty="0">
                <a:solidFill>
                  <a:schemeClr val="tx1"/>
                </a:solidFill>
              </a:rPr>
              <a:t>BLE application </a:t>
            </a:r>
            <a:r>
              <a:rPr lang="zh-CN" altLang="en-US" sz="1400" dirty="0">
                <a:solidFill>
                  <a:schemeClr val="tx1"/>
                </a:solidFill>
              </a:rPr>
              <a:t>（</a:t>
            </a:r>
            <a:r>
              <a:rPr lang="en-US" altLang="zh-CN" sz="1400" dirty="0">
                <a:solidFill>
                  <a:schemeClr val="tx1"/>
                </a:solidFill>
              </a:rPr>
              <a:t>HID</a:t>
            </a:r>
            <a:r>
              <a:rPr lang="zh-CN" altLang="en-US" sz="1400" dirty="0">
                <a:solidFill>
                  <a:schemeClr val="tx1"/>
                </a:solidFill>
              </a:rPr>
              <a:t>，</a:t>
            </a:r>
            <a:r>
              <a:rPr lang="en-US" altLang="zh-CN" sz="1400" dirty="0">
                <a:solidFill>
                  <a:schemeClr val="tx1"/>
                </a:solidFill>
              </a:rPr>
              <a:t>Battery</a:t>
            </a:r>
            <a:r>
              <a:rPr lang="zh-CN" altLang="en-US" sz="1400" dirty="0">
                <a:solidFill>
                  <a:schemeClr val="tx1"/>
                </a:solidFill>
              </a:rPr>
              <a:t>等常用 </a:t>
            </a:r>
            <a:r>
              <a:rPr lang="en-US" altLang="zh-CN" sz="1400" dirty="0">
                <a:solidFill>
                  <a:schemeClr val="tx1"/>
                </a:solidFill>
              </a:rPr>
              <a:t>profile</a:t>
            </a:r>
            <a:r>
              <a:rPr lang="zh-CN" altLang="en-US" sz="1400" dirty="0">
                <a:solidFill>
                  <a:schemeClr val="tx1"/>
                </a:solidFill>
              </a:rPr>
              <a:t>），功耗管理等功能；</a:t>
            </a:r>
            <a:endParaRPr lang="en-US" altLang="zh-CN" sz="1400" dirty="0">
              <a:solidFill>
                <a:schemeClr val="tx1"/>
              </a:solidFill>
            </a:endParaRPr>
          </a:p>
          <a:p>
            <a:pPr marL="342900" indent="-342900" algn="l">
              <a:buAutoNum type="arabicPeriod"/>
            </a:pPr>
            <a:r>
              <a:rPr lang="zh-CN" altLang="en-US" sz="1400" dirty="0">
                <a:solidFill>
                  <a:schemeClr val="tx1"/>
                </a:solidFill>
              </a:rPr>
              <a:t>软件平台需要满足客户基于平台做二次开发的要求：提供清晰的接口，易用的开发环境，高效的</a:t>
            </a:r>
            <a:r>
              <a:rPr lang="en-US" altLang="zh-CN" sz="1400" dirty="0">
                <a:solidFill>
                  <a:schemeClr val="tx1"/>
                </a:solidFill>
              </a:rPr>
              <a:t>debug</a:t>
            </a:r>
            <a:r>
              <a:rPr lang="zh-CN" altLang="en-US" sz="1400" dirty="0">
                <a:solidFill>
                  <a:schemeClr val="tx1"/>
                </a:solidFill>
              </a:rPr>
              <a:t>手段，完整的生产工具和参考文档；</a:t>
            </a:r>
            <a:endParaRPr lang="en-US" altLang="zh-CN" sz="1400" dirty="0">
              <a:solidFill>
                <a:schemeClr val="tx1"/>
              </a:solidFill>
            </a:endParaRPr>
          </a:p>
          <a:p>
            <a:pPr marL="342900" indent="-342900" algn="l">
              <a:buAutoNum type="arabicPeriod"/>
            </a:pPr>
            <a:r>
              <a:rPr lang="zh-CN" altLang="en-US" sz="1400" dirty="0">
                <a:solidFill>
                  <a:schemeClr val="tx1"/>
                </a:solidFill>
              </a:rPr>
              <a:t>提供稳定的各种扩展软件组件（模块），以适应客户对不同产品的需求：提供基于</a:t>
            </a:r>
            <a:r>
              <a:rPr lang="en-US" altLang="zh-CN" sz="1400" dirty="0">
                <a:solidFill>
                  <a:schemeClr val="tx1"/>
                </a:solidFill>
              </a:rPr>
              <a:t>BLE</a:t>
            </a:r>
            <a:r>
              <a:rPr lang="zh-CN" altLang="en-US" sz="1400" dirty="0">
                <a:solidFill>
                  <a:schemeClr val="tx1"/>
                </a:solidFill>
              </a:rPr>
              <a:t>的</a:t>
            </a:r>
            <a:r>
              <a:rPr lang="en-US" altLang="zh-CN" sz="1400" dirty="0">
                <a:solidFill>
                  <a:schemeClr val="tx1"/>
                </a:solidFill>
              </a:rPr>
              <a:t>MESH</a:t>
            </a:r>
            <a:r>
              <a:rPr lang="zh-CN" altLang="en-US" sz="1400" dirty="0">
                <a:solidFill>
                  <a:schemeClr val="tx1"/>
                </a:solidFill>
              </a:rPr>
              <a:t>网络，</a:t>
            </a:r>
            <a:r>
              <a:rPr lang="en-US" altLang="zh-CN" sz="1400" dirty="0">
                <a:solidFill>
                  <a:schemeClr val="tx1"/>
                </a:solidFill>
              </a:rPr>
              <a:t>RTOS </a:t>
            </a:r>
            <a:r>
              <a:rPr lang="zh-CN" altLang="en-US" sz="1400" dirty="0">
                <a:solidFill>
                  <a:schemeClr val="tx1"/>
                </a:solidFill>
              </a:rPr>
              <a:t>（</a:t>
            </a:r>
            <a:r>
              <a:rPr lang="en-US" altLang="zh-CN" sz="1400" dirty="0">
                <a:solidFill>
                  <a:schemeClr val="tx1"/>
                </a:solidFill>
              </a:rPr>
              <a:t>free rtos</a:t>
            </a:r>
            <a:r>
              <a:rPr lang="zh-CN" altLang="en-US" sz="1400" dirty="0">
                <a:solidFill>
                  <a:schemeClr val="tx1"/>
                </a:solidFill>
              </a:rPr>
              <a:t>），基于</a:t>
            </a:r>
            <a:r>
              <a:rPr lang="en-US" altLang="zh-CN" sz="1400" dirty="0">
                <a:solidFill>
                  <a:schemeClr val="tx1"/>
                </a:solidFill>
              </a:rPr>
              <a:t>flash</a:t>
            </a:r>
            <a:r>
              <a:rPr lang="zh-CN" altLang="en-US" sz="1400" dirty="0">
                <a:solidFill>
                  <a:schemeClr val="tx1"/>
                </a:solidFill>
              </a:rPr>
              <a:t>的通用文件系统等；</a:t>
            </a:r>
            <a:endParaRPr lang="en-US" altLang="zh-CN" sz="1400" dirty="0">
              <a:solidFill>
                <a:schemeClr val="tx1"/>
              </a:solidFill>
            </a:endParaRPr>
          </a:p>
          <a:p>
            <a:pPr marL="342900" indent="-342900" algn="l">
              <a:buAutoNum type="arabicPeriod"/>
            </a:pPr>
            <a:r>
              <a:rPr lang="zh-CN" altLang="en-US" sz="1400" dirty="0">
                <a:solidFill>
                  <a:schemeClr val="tx1"/>
                </a:solidFill>
              </a:rPr>
              <a:t>平台需要满足可扩展（可以支持将来不同型号的</a:t>
            </a:r>
            <a:r>
              <a:rPr lang="en-US" altLang="zh-CN" sz="1400" dirty="0">
                <a:solidFill>
                  <a:schemeClr val="tx1"/>
                </a:solidFill>
              </a:rPr>
              <a:t>SOC </a:t>
            </a:r>
            <a:r>
              <a:rPr lang="zh-CN" altLang="en-US" sz="1400" dirty="0">
                <a:solidFill>
                  <a:schemeClr val="tx1"/>
                </a:solidFill>
              </a:rPr>
              <a:t>，容易集成更多的软件模块），可配置（例如满足不同客户对</a:t>
            </a:r>
            <a:r>
              <a:rPr lang="en-US" altLang="zh-CN" sz="1400" dirty="0">
                <a:solidFill>
                  <a:schemeClr val="tx1"/>
                </a:solidFill>
              </a:rPr>
              <a:t>memory size</a:t>
            </a:r>
            <a:r>
              <a:rPr lang="zh-CN" altLang="en-US" sz="1400" dirty="0">
                <a:solidFill>
                  <a:schemeClr val="tx1"/>
                </a:solidFill>
              </a:rPr>
              <a:t>的要求 而进行组件的裁剪）等要求；</a:t>
            </a:r>
            <a:endParaRPr lang="en-US" altLang="zh-CN" sz="1400" dirty="0">
              <a:solidFill>
                <a:schemeClr val="tx1"/>
              </a:solidFill>
            </a:endParaRPr>
          </a:p>
          <a:p>
            <a:pPr algn="l"/>
            <a:endParaRPr lang="en-US" altLang="zh-CN" sz="1400" dirty="0">
              <a:solidFill>
                <a:schemeClr val="tx1"/>
              </a:solidFill>
            </a:endParaRPr>
          </a:p>
          <a:p>
            <a:pPr algn="l"/>
            <a:endParaRPr lang="en-US" altLang="zh-CN" sz="1400" dirty="0">
              <a:solidFill>
                <a:schemeClr val="tx1"/>
              </a:solidFill>
            </a:endParaRPr>
          </a:p>
        </p:txBody>
      </p:sp>
      <p:pic>
        <p:nvPicPr>
          <p:cNvPr id="14" name="图片 13">
            <a:extLst>
              <a:ext uri="{FF2B5EF4-FFF2-40B4-BE49-F238E27FC236}">
                <a16:creationId xmlns:a16="http://schemas.microsoft.com/office/drawing/2014/main" id="{8C9B2840-1417-4568-B262-14746A44D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060848"/>
            <a:ext cx="6838950" cy="2305050"/>
          </a:xfrm>
          <a:prstGeom prst="rect">
            <a:avLst/>
          </a:prstGeom>
        </p:spPr>
      </p:pic>
    </p:spTree>
    <p:extLst>
      <p:ext uri="{BB962C8B-B14F-4D97-AF65-F5344CB8AC3E}">
        <p14:creationId xmlns:p14="http://schemas.microsoft.com/office/powerpoint/2010/main" val="1608053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392" y="174123"/>
            <a:ext cx="7772400" cy="504056"/>
          </a:xfrm>
        </p:spPr>
        <p:txBody>
          <a:bodyPr>
            <a:normAutofit fontScale="90000"/>
          </a:bodyPr>
          <a:lstStyle/>
          <a:p>
            <a:pPr algn="l"/>
            <a:r>
              <a:rPr lang="zh-CN" altLang="en-US" sz="3200" dirty="0"/>
              <a:t>配置和编译 </a:t>
            </a:r>
            <a:r>
              <a:rPr lang="en-US" altLang="zh-CN" sz="3200" dirty="0"/>
              <a:t>– </a:t>
            </a:r>
            <a:r>
              <a:rPr lang="zh-CN" altLang="en-US" sz="3200" dirty="0"/>
              <a:t>典型用户项目的构建</a:t>
            </a:r>
            <a:endParaRPr lang="zh-CN" altLang="en-US" dirty="0"/>
          </a:p>
        </p:txBody>
      </p:sp>
      <p:sp>
        <p:nvSpPr>
          <p:cNvPr id="8" name="文本框 7">
            <a:extLst>
              <a:ext uri="{FF2B5EF4-FFF2-40B4-BE49-F238E27FC236}">
                <a16:creationId xmlns:a16="http://schemas.microsoft.com/office/drawing/2014/main" id="{0F6AA5AF-01FD-4728-8BF2-57358627BF7C}"/>
              </a:ext>
            </a:extLst>
          </p:cNvPr>
          <p:cNvSpPr txBox="1"/>
          <p:nvPr/>
        </p:nvSpPr>
        <p:spPr>
          <a:xfrm>
            <a:off x="142392" y="833669"/>
            <a:ext cx="8046640" cy="276999"/>
          </a:xfrm>
          <a:prstGeom prst="rect">
            <a:avLst/>
          </a:prstGeom>
          <a:noFill/>
        </p:spPr>
        <p:txBody>
          <a:bodyPr wrap="square" rtlCol="0">
            <a:spAutoFit/>
          </a:bodyPr>
          <a:lstStyle/>
          <a:p>
            <a:r>
              <a:rPr lang="zh-CN" altLang="en-US" sz="1200" dirty="0"/>
              <a:t>在配置工具和</a:t>
            </a:r>
            <a:r>
              <a:rPr lang="en-US" altLang="zh-CN" sz="1200" dirty="0" err="1"/>
              <a:t>CMake</a:t>
            </a:r>
            <a:r>
              <a:rPr lang="zh-CN" altLang="en-US" sz="1200" dirty="0"/>
              <a:t>构建工具的支持下，典型的客户项目目录树如下：</a:t>
            </a:r>
          </a:p>
        </p:txBody>
      </p:sp>
      <p:sp>
        <p:nvSpPr>
          <p:cNvPr id="9" name="文本框 8">
            <a:extLst>
              <a:ext uri="{FF2B5EF4-FFF2-40B4-BE49-F238E27FC236}">
                <a16:creationId xmlns:a16="http://schemas.microsoft.com/office/drawing/2014/main" id="{269F37E3-A1B1-4329-890A-C1852DB789C8}"/>
              </a:ext>
            </a:extLst>
          </p:cNvPr>
          <p:cNvSpPr txBox="1"/>
          <p:nvPr/>
        </p:nvSpPr>
        <p:spPr>
          <a:xfrm>
            <a:off x="40363" y="4172028"/>
            <a:ext cx="8845017" cy="2677656"/>
          </a:xfrm>
          <a:prstGeom prst="rect">
            <a:avLst/>
          </a:prstGeom>
          <a:noFill/>
        </p:spPr>
        <p:txBody>
          <a:bodyPr wrap="square" rtlCol="0">
            <a:spAutoFit/>
          </a:bodyPr>
          <a:lstStyle/>
          <a:p>
            <a:pPr marL="228600" indent="-228600">
              <a:buAutoNum type="arabicPeriod"/>
            </a:pPr>
            <a:r>
              <a:rPr lang="zh-CN" altLang="en-US" sz="1200" dirty="0"/>
              <a:t>一个客户的项目可以看到组件的集合。在构建项目的时候，在项目目录，以及</a:t>
            </a:r>
            <a:r>
              <a:rPr lang="en-US" altLang="zh-CN" sz="1200" dirty="0"/>
              <a:t>MS SDK platform</a:t>
            </a:r>
            <a:r>
              <a:rPr lang="zh-CN" altLang="en-US" sz="1200" dirty="0"/>
              <a:t>目录（根据</a:t>
            </a:r>
            <a:r>
              <a:rPr lang="en-US" altLang="zh-CN" sz="1200" dirty="0" err="1"/>
              <a:t>configure.make</a:t>
            </a:r>
            <a:r>
              <a:rPr lang="zh-CN" altLang="en-US" sz="1200" dirty="0"/>
              <a:t>信息）选择</a:t>
            </a:r>
            <a:r>
              <a:rPr lang="en-US" altLang="zh-CN" sz="1200" dirty="0"/>
              <a:t> </a:t>
            </a:r>
            <a:r>
              <a:rPr lang="zh-CN" altLang="en-US" sz="1200" dirty="0"/>
              <a:t>需要包含的组件。除了组件之外，一个客户的项目包含了构建可执行</a:t>
            </a:r>
            <a:r>
              <a:rPr lang="en-US" altLang="zh-CN" sz="1200" dirty="0"/>
              <a:t>bin</a:t>
            </a:r>
            <a:r>
              <a:rPr lang="zh-CN" altLang="en-US" sz="1200" dirty="0"/>
              <a:t>的所有内容，包括</a:t>
            </a:r>
            <a:r>
              <a:rPr lang="en-US" altLang="zh-CN" sz="1200" dirty="0"/>
              <a:t>bootloader (</a:t>
            </a:r>
            <a:r>
              <a:rPr lang="zh-CN" altLang="en-US" sz="1200" dirty="0"/>
              <a:t>缺省必选的</a:t>
            </a:r>
            <a:r>
              <a:rPr lang="en-US" altLang="zh-CN" sz="1200" dirty="0"/>
              <a:t>component</a:t>
            </a:r>
            <a:r>
              <a:rPr lang="zh-CN" altLang="en-US" sz="1200" dirty="0"/>
              <a:t>），分区信息表（配置工具提供缺省值）等。</a:t>
            </a:r>
            <a:endParaRPr lang="en-US" altLang="zh-CN" sz="1200" dirty="0"/>
          </a:p>
          <a:p>
            <a:pPr marL="228600" indent="-228600">
              <a:buAutoNum type="arabicPeriod"/>
            </a:pPr>
            <a:r>
              <a:rPr lang="zh-CN" altLang="en-US" sz="1200" dirty="0"/>
              <a:t>客户的目录树和</a:t>
            </a:r>
            <a:r>
              <a:rPr lang="en-US" altLang="zh-CN" sz="1200" dirty="0"/>
              <a:t>MS SDK</a:t>
            </a:r>
            <a:r>
              <a:rPr lang="zh-CN" altLang="en-US" sz="1200" dirty="0"/>
              <a:t>平台的目录树分开管理。 </a:t>
            </a:r>
            <a:r>
              <a:rPr lang="en-US" altLang="zh-CN" sz="1200" dirty="0"/>
              <a:t>MS SDK</a:t>
            </a:r>
            <a:r>
              <a:rPr lang="zh-CN" altLang="en-US" sz="1200" dirty="0"/>
              <a:t>平台主要提供</a:t>
            </a:r>
            <a:r>
              <a:rPr lang="en-US" altLang="zh-CN" sz="1200" dirty="0"/>
              <a:t>component</a:t>
            </a:r>
            <a:r>
              <a:rPr lang="zh-CN" altLang="en-US" sz="1200" dirty="0"/>
              <a:t>和</a:t>
            </a:r>
            <a:r>
              <a:rPr lang="en-US" altLang="zh-CN" sz="1200" dirty="0"/>
              <a:t>tool</a:t>
            </a:r>
            <a:r>
              <a:rPr lang="zh-CN" altLang="en-US" sz="1200" dirty="0"/>
              <a:t>的支持。如果客户要对</a:t>
            </a:r>
            <a:r>
              <a:rPr lang="en-US" altLang="zh-CN" sz="1200" dirty="0"/>
              <a:t>SDK</a:t>
            </a:r>
            <a:r>
              <a:rPr lang="zh-CN" altLang="en-US" sz="1200" dirty="0"/>
              <a:t>的</a:t>
            </a:r>
            <a:r>
              <a:rPr lang="en-US" altLang="zh-CN" sz="1200" dirty="0"/>
              <a:t>component</a:t>
            </a:r>
            <a:r>
              <a:rPr lang="zh-CN" altLang="en-US" sz="1200" dirty="0"/>
              <a:t>对特殊的修改，也可以把</a:t>
            </a:r>
            <a:r>
              <a:rPr lang="en-US" altLang="zh-CN" sz="1200" dirty="0"/>
              <a:t>SDK</a:t>
            </a:r>
            <a:r>
              <a:rPr lang="zh-CN" altLang="en-US" sz="1200" dirty="0"/>
              <a:t>的</a:t>
            </a:r>
            <a:r>
              <a:rPr lang="en-US" altLang="zh-CN" sz="1200" dirty="0"/>
              <a:t>component</a:t>
            </a:r>
            <a:r>
              <a:rPr lang="zh-CN" altLang="en-US" sz="1200" dirty="0"/>
              <a:t>拷贝到项目目录。</a:t>
            </a:r>
            <a:endParaRPr lang="en-US" altLang="zh-CN" sz="1200" dirty="0"/>
          </a:p>
          <a:p>
            <a:pPr marL="228600" indent="-228600">
              <a:buAutoNum type="arabicPeriod"/>
            </a:pPr>
            <a:r>
              <a:rPr lang="zh-CN" altLang="en-US" sz="1200" dirty="0"/>
              <a:t>客户项目中的</a:t>
            </a:r>
            <a:r>
              <a:rPr lang="en-US" altLang="zh-CN" sz="1200" dirty="0"/>
              <a:t>main</a:t>
            </a:r>
            <a:r>
              <a:rPr lang="zh-CN" altLang="en-US" sz="1200" dirty="0"/>
              <a:t>目录是程序的入口，主控程序。 其他</a:t>
            </a:r>
            <a:r>
              <a:rPr lang="en-US" altLang="zh-CN" sz="1200" dirty="0"/>
              <a:t>component</a:t>
            </a:r>
            <a:r>
              <a:rPr lang="zh-CN" altLang="en-US" sz="1200" dirty="0"/>
              <a:t>编译出自己的</a:t>
            </a:r>
            <a:r>
              <a:rPr lang="en-US" altLang="zh-CN" sz="1200" dirty="0"/>
              <a:t>component.lib</a:t>
            </a:r>
            <a:r>
              <a:rPr lang="zh-CN" altLang="en-US" sz="1200" dirty="0"/>
              <a:t>（静态库）。最后链接成可执行的完整的应用程序</a:t>
            </a:r>
            <a:r>
              <a:rPr lang="en-US" altLang="zh-CN" sz="1200" dirty="0"/>
              <a:t>binary</a:t>
            </a:r>
            <a:r>
              <a:rPr lang="zh-CN" altLang="en-US" sz="1200" dirty="0"/>
              <a:t>。</a:t>
            </a:r>
            <a:endParaRPr lang="en-US" altLang="zh-CN" sz="1200" dirty="0"/>
          </a:p>
          <a:p>
            <a:pPr marL="228600" indent="-228600">
              <a:buFontTx/>
              <a:buAutoNum type="arabicPeriod"/>
            </a:pPr>
            <a:r>
              <a:rPr lang="en-US" altLang="zh-CN" sz="1200" dirty="0"/>
              <a:t>MS SDK</a:t>
            </a:r>
            <a:r>
              <a:rPr lang="zh-CN" altLang="en-US" sz="1200" dirty="0"/>
              <a:t>平台提供 </a:t>
            </a:r>
            <a:r>
              <a:rPr lang="en-US" altLang="zh-CN" sz="1200" dirty="0"/>
              <a:t>demo app</a:t>
            </a:r>
            <a:r>
              <a:rPr lang="zh-CN" altLang="en-US" sz="1200" dirty="0"/>
              <a:t>目录。这个目录下每个</a:t>
            </a:r>
            <a:r>
              <a:rPr lang="en-US" altLang="zh-CN" sz="1200" dirty="0"/>
              <a:t>demo app</a:t>
            </a:r>
            <a:r>
              <a:rPr lang="zh-CN" altLang="en-US" sz="1200" dirty="0"/>
              <a:t>的目录结构 类似 </a:t>
            </a:r>
            <a:r>
              <a:rPr lang="en-US" altLang="zh-CN" sz="1200" dirty="0" err="1"/>
              <a:t>customer_project</a:t>
            </a:r>
            <a:r>
              <a:rPr lang="en-US" altLang="zh-CN" sz="1200" dirty="0"/>
              <a:t> </a:t>
            </a:r>
            <a:r>
              <a:rPr lang="zh-CN" altLang="en-US" sz="1200" dirty="0"/>
              <a:t>的目录结构。</a:t>
            </a:r>
            <a:endParaRPr lang="en-US" altLang="zh-CN" sz="1200" dirty="0"/>
          </a:p>
          <a:p>
            <a:pPr marL="228600" indent="-228600">
              <a:buFontTx/>
              <a:buAutoNum type="arabicPeriod"/>
            </a:pPr>
            <a:endParaRPr lang="en-US" altLang="zh-CN" sz="1200" dirty="0"/>
          </a:p>
          <a:p>
            <a:r>
              <a:rPr lang="zh-CN" altLang="en-US" sz="1200" dirty="0"/>
              <a:t>基于</a:t>
            </a:r>
            <a:r>
              <a:rPr lang="en-US" altLang="zh-CN" sz="1200" dirty="0" err="1"/>
              <a:t>Cmake</a:t>
            </a:r>
            <a:r>
              <a:rPr lang="zh-CN" altLang="en-US" sz="1200" dirty="0"/>
              <a:t>的基本函数 做一层封装，使客户项目的</a:t>
            </a:r>
            <a:r>
              <a:rPr lang="en-US" altLang="zh-CN" sz="1200" dirty="0" err="1"/>
              <a:t>CMakeList</a:t>
            </a:r>
            <a:r>
              <a:rPr lang="zh-CN" altLang="en-US" sz="1200" dirty="0"/>
              <a:t>编写简化化</a:t>
            </a:r>
            <a:r>
              <a:rPr lang="en-US" altLang="zh-CN" sz="1200" dirty="0"/>
              <a:t>,</a:t>
            </a:r>
            <a:r>
              <a:rPr lang="zh-CN" altLang="en-US" sz="1200" dirty="0"/>
              <a:t> </a:t>
            </a:r>
            <a:r>
              <a:rPr lang="en-US" altLang="zh-CN" sz="1200" dirty="0"/>
              <a:t> </a:t>
            </a:r>
            <a:r>
              <a:rPr lang="zh-CN" altLang="en-US" sz="1200" dirty="0"/>
              <a:t>可以作为低优先级实现：</a:t>
            </a:r>
            <a:endParaRPr lang="en-US" altLang="zh-CN" sz="1200" dirty="0"/>
          </a:p>
          <a:p>
            <a:pPr marL="228600" indent="-228600">
              <a:buAutoNum type="arabicPeriod"/>
            </a:pPr>
            <a:r>
              <a:rPr lang="zh-CN" altLang="en-US" sz="1200" dirty="0"/>
              <a:t>项目的封装。客户项目调用此接口即可完成所有和</a:t>
            </a:r>
            <a:r>
              <a:rPr lang="en-US" altLang="zh-CN" sz="1200" dirty="0"/>
              <a:t>component</a:t>
            </a:r>
            <a:r>
              <a:rPr lang="zh-CN" altLang="en-US" sz="1200" dirty="0"/>
              <a:t>操作，</a:t>
            </a:r>
            <a:r>
              <a:rPr lang="en-US" altLang="zh-CN" sz="1200" dirty="0"/>
              <a:t>build</a:t>
            </a:r>
            <a:r>
              <a:rPr lang="zh-CN" altLang="en-US" sz="1200" dirty="0"/>
              <a:t>操作。</a:t>
            </a:r>
            <a:endParaRPr lang="en-US" altLang="zh-CN" sz="1200" dirty="0"/>
          </a:p>
          <a:p>
            <a:pPr marL="228600" indent="-228600">
              <a:buAutoNum type="arabicPeriod"/>
            </a:pPr>
            <a:r>
              <a:rPr lang="en-US" altLang="zh-CN" sz="1200" dirty="0"/>
              <a:t>Component</a:t>
            </a:r>
            <a:r>
              <a:rPr lang="zh-CN" altLang="en-US" sz="1200" dirty="0"/>
              <a:t>相关操作的封装。</a:t>
            </a:r>
            <a:r>
              <a:rPr lang="en-US" altLang="zh-CN" sz="1200" dirty="0"/>
              <a:t> Component</a:t>
            </a:r>
            <a:r>
              <a:rPr lang="zh-CN" altLang="en-US" sz="1200" dirty="0"/>
              <a:t>选择，重名处理，客户自己的</a:t>
            </a:r>
            <a:r>
              <a:rPr lang="en-US" altLang="zh-CN" sz="1200" dirty="0"/>
              <a:t>component</a:t>
            </a:r>
            <a:r>
              <a:rPr lang="zh-CN" altLang="en-US" sz="1200" dirty="0"/>
              <a:t>添加，</a:t>
            </a:r>
            <a:r>
              <a:rPr lang="en-US" altLang="zh-CN" sz="1200" dirty="0"/>
              <a:t>component </a:t>
            </a:r>
            <a:r>
              <a:rPr lang="zh-CN" altLang="en-US" sz="1200" dirty="0"/>
              <a:t>依赖检查 等等。</a:t>
            </a:r>
            <a:endParaRPr lang="en-US" altLang="zh-CN" sz="1200" dirty="0"/>
          </a:p>
          <a:p>
            <a:pPr marL="228600" indent="-228600">
              <a:buAutoNum type="arabicPeriod"/>
            </a:pPr>
            <a:r>
              <a:rPr lang="en-US" altLang="zh-CN" sz="1200" dirty="0"/>
              <a:t>Build</a:t>
            </a:r>
            <a:r>
              <a:rPr lang="zh-CN" altLang="en-US" sz="1200" dirty="0"/>
              <a:t>相关操作的封装。</a:t>
            </a:r>
            <a:r>
              <a:rPr lang="en-US" altLang="zh-CN" sz="1200" dirty="0"/>
              <a:t> </a:t>
            </a:r>
            <a:r>
              <a:rPr lang="zh-CN" altLang="en-US" sz="1200" dirty="0"/>
              <a:t>实现所有</a:t>
            </a:r>
            <a:r>
              <a:rPr lang="en-US" altLang="zh-CN" sz="1200" dirty="0"/>
              <a:t>component</a:t>
            </a:r>
            <a:r>
              <a:rPr lang="zh-CN" altLang="en-US" sz="1200" dirty="0"/>
              <a:t>编译过程，最后生成可执行</a:t>
            </a:r>
            <a:r>
              <a:rPr lang="en-US" altLang="zh-CN" sz="1200" dirty="0"/>
              <a:t>bin</a:t>
            </a:r>
            <a:r>
              <a:rPr lang="zh-CN" altLang="en-US" sz="1200" dirty="0"/>
              <a:t>。</a:t>
            </a:r>
            <a:endParaRPr lang="en-US" altLang="zh-CN" sz="1200" dirty="0"/>
          </a:p>
          <a:p>
            <a:endParaRPr lang="en-US" altLang="zh-CN" sz="1200" dirty="0"/>
          </a:p>
        </p:txBody>
      </p:sp>
      <p:pic>
        <p:nvPicPr>
          <p:cNvPr id="4" name="图片 3">
            <a:extLst>
              <a:ext uri="{FF2B5EF4-FFF2-40B4-BE49-F238E27FC236}">
                <a16:creationId xmlns:a16="http://schemas.microsoft.com/office/drawing/2014/main" id="{3BC821B4-D274-490F-8AD6-34FDE614D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92" y="1183061"/>
            <a:ext cx="8845017" cy="2677656"/>
          </a:xfrm>
          <a:prstGeom prst="rect">
            <a:avLst/>
          </a:prstGeom>
        </p:spPr>
      </p:pic>
    </p:spTree>
    <p:extLst>
      <p:ext uri="{BB962C8B-B14F-4D97-AF65-F5344CB8AC3E}">
        <p14:creationId xmlns:p14="http://schemas.microsoft.com/office/powerpoint/2010/main" val="169070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765" y="44624"/>
            <a:ext cx="7772400" cy="504056"/>
          </a:xfrm>
        </p:spPr>
        <p:txBody>
          <a:bodyPr>
            <a:normAutofit fontScale="90000"/>
          </a:bodyPr>
          <a:lstStyle/>
          <a:p>
            <a:pPr algn="l"/>
            <a:r>
              <a:rPr lang="zh-CN" altLang="en-US" sz="3200" dirty="0"/>
              <a:t>项目实施计划</a:t>
            </a:r>
            <a:endParaRPr lang="zh-CN" altLang="en-US" dirty="0"/>
          </a:p>
        </p:txBody>
      </p:sp>
      <p:pic>
        <p:nvPicPr>
          <p:cNvPr id="6" name="图片 5">
            <a:extLst>
              <a:ext uri="{FF2B5EF4-FFF2-40B4-BE49-F238E27FC236}">
                <a16:creationId xmlns:a16="http://schemas.microsoft.com/office/drawing/2014/main" id="{B2DC88E1-A31D-4D10-9BF4-377CEBF98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5" y="836712"/>
            <a:ext cx="9144000" cy="5904656"/>
          </a:xfrm>
          <a:prstGeom prst="rect">
            <a:avLst/>
          </a:prstGeom>
        </p:spPr>
      </p:pic>
    </p:spTree>
    <p:extLst>
      <p:ext uri="{BB962C8B-B14F-4D97-AF65-F5344CB8AC3E}">
        <p14:creationId xmlns:p14="http://schemas.microsoft.com/office/powerpoint/2010/main" val="24908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260648"/>
            <a:ext cx="7772400" cy="504056"/>
          </a:xfrm>
        </p:spPr>
        <p:txBody>
          <a:bodyPr>
            <a:normAutofit fontScale="90000"/>
          </a:bodyPr>
          <a:lstStyle/>
          <a:p>
            <a:pPr algn="l"/>
            <a:r>
              <a:rPr lang="zh-CN" altLang="en-US" sz="3200" dirty="0"/>
              <a:t>人力资源需求</a:t>
            </a:r>
            <a:endParaRPr lang="zh-CN" altLang="en-US" dirty="0"/>
          </a:p>
        </p:txBody>
      </p:sp>
      <p:graphicFrame>
        <p:nvGraphicFramePr>
          <p:cNvPr id="3" name="表格 2">
            <a:extLst>
              <a:ext uri="{FF2B5EF4-FFF2-40B4-BE49-F238E27FC236}">
                <a16:creationId xmlns:a16="http://schemas.microsoft.com/office/drawing/2014/main" id="{492206C8-8AB4-437E-BA70-47E2140C418B}"/>
              </a:ext>
            </a:extLst>
          </p:cNvPr>
          <p:cNvGraphicFramePr>
            <a:graphicFrameLocks noGrp="1"/>
          </p:cNvGraphicFramePr>
          <p:nvPr>
            <p:extLst>
              <p:ext uri="{D42A27DB-BD31-4B8C-83A1-F6EECF244321}">
                <p14:modId xmlns:p14="http://schemas.microsoft.com/office/powerpoint/2010/main" val="1369983757"/>
              </p:ext>
            </p:extLst>
          </p:nvPr>
        </p:nvGraphicFramePr>
        <p:xfrm>
          <a:off x="107504" y="1196752"/>
          <a:ext cx="7916408" cy="2376264"/>
        </p:xfrm>
        <a:graphic>
          <a:graphicData uri="http://schemas.openxmlformats.org/drawingml/2006/table">
            <a:tbl>
              <a:tblPr>
                <a:tableStyleId>{5C22544A-7EE6-4342-B048-85BDC9FD1C3A}</a:tableStyleId>
              </a:tblPr>
              <a:tblGrid>
                <a:gridCol w="1686872">
                  <a:extLst>
                    <a:ext uri="{9D8B030D-6E8A-4147-A177-3AD203B41FA5}">
                      <a16:colId xmlns:a16="http://schemas.microsoft.com/office/drawing/2014/main" val="3826753565"/>
                    </a:ext>
                  </a:extLst>
                </a:gridCol>
                <a:gridCol w="535815">
                  <a:extLst>
                    <a:ext uri="{9D8B030D-6E8A-4147-A177-3AD203B41FA5}">
                      <a16:colId xmlns:a16="http://schemas.microsoft.com/office/drawing/2014/main" val="4135794539"/>
                    </a:ext>
                  </a:extLst>
                </a:gridCol>
                <a:gridCol w="517611">
                  <a:extLst>
                    <a:ext uri="{9D8B030D-6E8A-4147-A177-3AD203B41FA5}">
                      <a16:colId xmlns:a16="http://schemas.microsoft.com/office/drawing/2014/main" val="369448054"/>
                    </a:ext>
                  </a:extLst>
                </a:gridCol>
                <a:gridCol w="517611">
                  <a:extLst>
                    <a:ext uri="{9D8B030D-6E8A-4147-A177-3AD203B41FA5}">
                      <a16:colId xmlns:a16="http://schemas.microsoft.com/office/drawing/2014/main" val="3531190459"/>
                    </a:ext>
                  </a:extLst>
                </a:gridCol>
                <a:gridCol w="517611">
                  <a:extLst>
                    <a:ext uri="{9D8B030D-6E8A-4147-A177-3AD203B41FA5}">
                      <a16:colId xmlns:a16="http://schemas.microsoft.com/office/drawing/2014/main" val="1047745435"/>
                    </a:ext>
                  </a:extLst>
                </a:gridCol>
                <a:gridCol w="517611">
                  <a:extLst>
                    <a:ext uri="{9D8B030D-6E8A-4147-A177-3AD203B41FA5}">
                      <a16:colId xmlns:a16="http://schemas.microsoft.com/office/drawing/2014/main" val="3777886062"/>
                    </a:ext>
                  </a:extLst>
                </a:gridCol>
                <a:gridCol w="517611">
                  <a:extLst>
                    <a:ext uri="{9D8B030D-6E8A-4147-A177-3AD203B41FA5}">
                      <a16:colId xmlns:a16="http://schemas.microsoft.com/office/drawing/2014/main" val="2524664558"/>
                    </a:ext>
                  </a:extLst>
                </a:gridCol>
                <a:gridCol w="517611">
                  <a:extLst>
                    <a:ext uri="{9D8B030D-6E8A-4147-A177-3AD203B41FA5}">
                      <a16:colId xmlns:a16="http://schemas.microsoft.com/office/drawing/2014/main" val="3697719372"/>
                    </a:ext>
                  </a:extLst>
                </a:gridCol>
                <a:gridCol w="517611">
                  <a:extLst>
                    <a:ext uri="{9D8B030D-6E8A-4147-A177-3AD203B41FA5}">
                      <a16:colId xmlns:a16="http://schemas.microsoft.com/office/drawing/2014/main" val="2223333247"/>
                    </a:ext>
                  </a:extLst>
                </a:gridCol>
                <a:gridCol w="517611">
                  <a:extLst>
                    <a:ext uri="{9D8B030D-6E8A-4147-A177-3AD203B41FA5}">
                      <a16:colId xmlns:a16="http://schemas.microsoft.com/office/drawing/2014/main" val="477126499"/>
                    </a:ext>
                  </a:extLst>
                </a:gridCol>
                <a:gridCol w="517611">
                  <a:extLst>
                    <a:ext uri="{9D8B030D-6E8A-4147-A177-3AD203B41FA5}">
                      <a16:colId xmlns:a16="http://schemas.microsoft.com/office/drawing/2014/main" val="2327193650"/>
                    </a:ext>
                  </a:extLst>
                </a:gridCol>
                <a:gridCol w="517611">
                  <a:extLst>
                    <a:ext uri="{9D8B030D-6E8A-4147-A177-3AD203B41FA5}">
                      <a16:colId xmlns:a16="http://schemas.microsoft.com/office/drawing/2014/main" val="107834677"/>
                    </a:ext>
                  </a:extLst>
                </a:gridCol>
                <a:gridCol w="517611">
                  <a:extLst>
                    <a:ext uri="{9D8B030D-6E8A-4147-A177-3AD203B41FA5}">
                      <a16:colId xmlns:a16="http://schemas.microsoft.com/office/drawing/2014/main" val="2577574405"/>
                    </a:ext>
                  </a:extLst>
                </a:gridCol>
              </a:tblGrid>
              <a:tr h="500267">
                <a:tc>
                  <a:txBody>
                    <a:bodyPr/>
                    <a:lstStyle/>
                    <a:p>
                      <a:pPr algn="l" fontAlgn="ctr"/>
                      <a:r>
                        <a:rPr lang="zh-CN" altLang="en-US" sz="1100" u="none" strike="noStrike" dirty="0">
                          <a:effectLst/>
                        </a:rPr>
                        <a:t>月份</a:t>
                      </a:r>
                      <a:r>
                        <a:rPr lang="en-US" altLang="zh-CN" sz="1100" u="none" strike="noStrike" dirty="0">
                          <a:effectLst/>
                        </a:rPr>
                        <a:t>/</a:t>
                      </a:r>
                      <a:r>
                        <a:rPr lang="zh-CN" altLang="en-US" sz="1100" u="none" strike="noStrike" dirty="0">
                          <a:effectLst/>
                        </a:rPr>
                        <a:t>模块  </a:t>
                      </a:r>
                      <a:r>
                        <a:rPr lang="en-US" altLang="zh-CN" sz="1100" u="none" strike="noStrike" dirty="0">
                          <a:effectLst/>
                        </a:rPr>
                        <a:t>(</a:t>
                      </a:r>
                      <a:r>
                        <a:rPr lang="zh-CN" altLang="en-US" sz="1100" u="none" strike="noStrike" dirty="0">
                          <a:effectLst/>
                        </a:rPr>
                        <a:t>不含驱动</a:t>
                      </a:r>
                      <a:r>
                        <a:rPr lang="en-US" altLang="zh-CN" sz="1100" u="none" strike="noStrike" dirty="0">
                          <a:effectLst/>
                        </a:rPr>
                        <a:t>)</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1</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2</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3</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4</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5</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6</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7</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8</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9</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10</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11</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fontAlgn="ctr"/>
                      <a:r>
                        <a:rPr lang="en-US" altLang="zh-CN" sz="1100" u="none" strike="noStrike" dirty="0">
                          <a:effectLst/>
                        </a:rPr>
                        <a:t>12</a:t>
                      </a:r>
                      <a:r>
                        <a:rPr lang="zh-CN" altLang="en-US" sz="1100" u="none" strike="noStrike" dirty="0">
                          <a:effectLst/>
                        </a:rPr>
                        <a:t>月份</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353006303"/>
                  </a:ext>
                </a:extLst>
              </a:tr>
              <a:tr h="406466">
                <a:tc>
                  <a:txBody>
                    <a:bodyPr/>
                    <a:lstStyle/>
                    <a:p>
                      <a:pPr algn="l" fontAlgn="ctr"/>
                      <a:r>
                        <a:rPr lang="zh-CN" altLang="en-US" sz="1100" u="none" strike="noStrike">
                          <a:effectLst/>
                        </a:rPr>
                        <a:t>设备端侧软件开发</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763302"/>
                  </a:ext>
                </a:extLst>
              </a:tr>
              <a:tr h="468999">
                <a:tc>
                  <a:txBody>
                    <a:bodyPr/>
                    <a:lstStyle/>
                    <a:p>
                      <a:pPr algn="l" fontAlgn="ctr"/>
                      <a:r>
                        <a:rPr lang="en-US" sz="1100" u="none" strike="noStrike" dirty="0">
                          <a:effectLst/>
                        </a:rPr>
                        <a:t>PC</a:t>
                      </a:r>
                      <a:r>
                        <a:rPr lang="zh-CN" altLang="en-US" sz="1100" u="none" strike="noStrike" dirty="0">
                          <a:effectLst/>
                        </a:rPr>
                        <a:t>端工具开发</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zh-CN" altLang="en-US" sz="1100" u="none" strike="noStrike" dirty="0">
                          <a:effectLst/>
                        </a:rPr>
                        <a:t>　         </a:t>
                      </a:r>
                      <a:r>
                        <a:rPr lang="en-US" altLang="zh-CN" sz="1100" u="none" strike="noStrike" dirty="0">
                          <a:effectLst/>
                        </a:rPr>
                        <a:t>0</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1221336"/>
                  </a:ext>
                </a:extLst>
              </a:tr>
              <a:tr h="468999">
                <a:tc>
                  <a:txBody>
                    <a:bodyPr/>
                    <a:lstStyle/>
                    <a:p>
                      <a:pPr algn="l" fontAlgn="ctr"/>
                      <a:r>
                        <a:rPr lang="en-US" sz="1100" u="none" strike="noStrike">
                          <a:effectLst/>
                        </a:rPr>
                        <a:t>IDE</a:t>
                      </a:r>
                      <a:r>
                        <a:rPr lang="zh-CN" altLang="en-US" sz="1100" u="none" strike="noStrike">
                          <a:effectLst/>
                        </a:rPr>
                        <a:t>和配置管理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0240317"/>
                  </a:ext>
                </a:extLst>
              </a:tr>
              <a:tr h="531533">
                <a:tc>
                  <a:txBody>
                    <a:bodyPr/>
                    <a:lstStyle/>
                    <a:p>
                      <a:pPr algn="l" fontAlgn="ctr"/>
                      <a:r>
                        <a:rPr lang="zh-CN" altLang="en-US" sz="1100" u="none" strike="noStrike" dirty="0">
                          <a:effectLst/>
                        </a:rPr>
                        <a:t>应用开发（遥控器）</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zh-CN" altLang="en-US" sz="1100" u="none" strike="noStrike" dirty="0">
                          <a:effectLst/>
                        </a:rPr>
                        <a:t>　</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zh-CN" altLang="en-US" sz="1100" u="none" strike="noStrike">
                          <a:effectLst/>
                        </a:rPr>
                        <a:t>　</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zh-CN" altLang="en-US" sz="1100" u="none" strike="noStrike" dirty="0">
                          <a:effectLst/>
                        </a:rPr>
                        <a:t>　</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1</a:t>
                      </a:r>
                      <a:r>
                        <a:rPr lang="zh-CN" altLang="en-US" sz="1100" u="none" strike="noStrike" dirty="0">
                          <a:effectLst/>
                        </a:rPr>
                        <a:t>　</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zh-CN" altLang="en-US" sz="1100" u="none" strike="noStrike" dirty="0">
                          <a:effectLst/>
                        </a:rPr>
                        <a:t>　</a:t>
                      </a:r>
                      <a:r>
                        <a:rPr lang="en-US" altLang="zh-CN" sz="1100" u="none" strike="noStrike" dirty="0">
                          <a:effectLst/>
                        </a:rPr>
                        <a:t>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zh-CN" altLang="en-US" sz="1100" u="none" strike="noStrike" dirty="0">
                          <a:effectLst/>
                        </a:rPr>
                        <a:t> 　</a:t>
                      </a:r>
                      <a:r>
                        <a:rPr lang="en-US" altLang="zh-CN" sz="1100" u="none" strike="noStrike" dirty="0">
                          <a:effectLst/>
                        </a:rPr>
                        <a:t>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926436"/>
                  </a:ext>
                </a:extLst>
              </a:tr>
            </a:tbl>
          </a:graphicData>
        </a:graphic>
      </p:graphicFrame>
    </p:spTree>
    <p:extLst>
      <p:ext uri="{BB962C8B-B14F-4D97-AF65-F5344CB8AC3E}">
        <p14:creationId xmlns:p14="http://schemas.microsoft.com/office/powerpoint/2010/main" val="3557332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209C0E-4967-4F38-8430-5582BE9BDCC0}"/>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64083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260648"/>
            <a:ext cx="7772400" cy="432048"/>
          </a:xfrm>
        </p:spPr>
        <p:txBody>
          <a:bodyPr>
            <a:normAutofit fontScale="90000"/>
          </a:bodyPr>
          <a:lstStyle/>
          <a:p>
            <a:pPr algn="l"/>
            <a:br>
              <a:rPr lang="en-US" altLang="zh-CN" sz="3100" dirty="0"/>
            </a:br>
            <a:r>
              <a:rPr lang="zh-CN" altLang="en-US" sz="3100" dirty="0"/>
              <a:t>系统框架图</a:t>
            </a:r>
            <a:br>
              <a:rPr lang="en-US" altLang="zh-CN" dirty="0"/>
            </a:br>
            <a:endParaRPr lang="zh-CN" altLang="en-US" dirty="0"/>
          </a:p>
        </p:txBody>
      </p:sp>
      <p:sp>
        <p:nvSpPr>
          <p:cNvPr id="5" name="文本框 4">
            <a:extLst>
              <a:ext uri="{FF2B5EF4-FFF2-40B4-BE49-F238E27FC236}">
                <a16:creationId xmlns:a16="http://schemas.microsoft.com/office/drawing/2014/main" id="{CA6941CE-0E60-486D-ABC1-BBD546A62C1D}"/>
              </a:ext>
            </a:extLst>
          </p:cNvPr>
          <p:cNvSpPr txBox="1"/>
          <p:nvPr/>
        </p:nvSpPr>
        <p:spPr>
          <a:xfrm>
            <a:off x="251520" y="5232630"/>
            <a:ext cx="8530530" cy="1015663"/>
          </a:xfrm>
          <a:prstGeom prst="rect">
            <a:avLst/>
          </a:prstGeom>
          <a:noFill/>
        </p:spPr>
        <p:txBody>
          <a:bodyPr wrap="square" rtlCol="0">
            <a:spAutoFit/>
          </a:bodyPr>
          <a:lstStyle/>
          <a:p>
            <a:pPr marL="342900" indent="-342900">
              <a:buAutoNum type="arabicPeriod"/>
            </a:pPr>
            <a:r>
              <a:rPr lang="zh-CN" altLang="en-US" sz="1200" dirty="0"/>
              <a:t>扁平化层次管理。包括驱动，</a:t>
            </a:r>
            <a:r>
              <a:rPr lang="en-US" altLang="zh-CN" sz="1200" dirty="0"/>
              <a:t>OS</a:t>
            </a:r>
            <a:r>
              <a:rPr lang="zh-CN" altLang="en-US" sz="1200" dirty="0"/>
              <a:t>，所有的独立软件包都是组件</a:t>
            </a:r>
            <a:r>
              <a:rPr lang="en-US" altLang="zh-CN" sz="1200" dirty="0"/>
              <a:t>(component)</a:t>
            </a:r>
            <a:r>
              <a:rPr lang="zh-CN" altLang="en-US" sz="1200" dirty="0"/>
              <a:t>形式管理，对外提供组件的接口；</a:t>
            </a:r>
            <a:endParaRPr lang="en-US" altLang="zh-CN" sz="1200" dirty="0"/>
          </a:p>
          <a:p>
            <a:pPr marL="342900" indent="-342900">
              <a:buAutoNum type="arabicPeriod"/>
            </a:pPr>
            <a:r>
              <a:rPr lang="en-US" altLang="zh-CN" sz="1200" dirty="0" err="1"/>
              <a:t>Flatbuild</a:t>
            </a:r>
            <a:r>
              <a:rPr lang="zh-CN" altLang="en-US" sz="1200" dirty="0"/>
              <a:t>，</a:t>
            </a:r>
            <a:r>
              <a:rPr lang="en-US" altLang="zh-CN" sz="1200" dirty="0"/>
              <a:t>app</a:t>
            </a:r>
            <a:r>
              <a:rPr lang="zh-CN" altLang="en-US" sz="1200" dirty="0"/>
              <a:t>和组件打包在一起编译。各个组件都编译成独立的</a:t>
            </a:r>
            <a:r>
              <a:rPr lang="en-US" altLang="zh-CN" sz="1200" dirty="0"/>
              <a:t>lib image</a:t>
            </a:r>
            <a:r>
              <a:rPr lang="zh-CN" altLang="en-US" sz="1200" dirty="0"/>
              <a:t>。在配置和编译阶段可以通过配置工具配置需要的组件以及组件的参数；</a:t>
            </a:r>
            <a:endParaRPr lang="en-US" altLang="zh-CN" sz="1200" dirty="0"/>
          </a:p>
          <a:p>
            <a:pPr marL="342900" indent="-342900">
              <a:buAutoNum type="arabicPeriod"/>
            </a:pPr>
            <a:r>
              <a:rPr lang="zh-CN" altLang="en-US" sz="1200" dirty="0"/>
              <a:t>分阶段实现。白色组件为高优先级</a:t>
            </a:r>
            <a:r>
              <a:rPr lang="en-US" altLang="zh-CN" sz="1200" dirty="0"/>
              <a:t> (</a:t>
            </a:r>
            <a:r>
              <a:rPr lang="zh-CN" altLang="en-US" sz="1200" dirty="0"/>
              <a:t>目标</a:t>
            </a:r>
            <a:r>
              <a:rPr lang="en-US" altLang="zh-CN" sz="1200" dirty="0"/>
              <a:t>22</a:t>
            </a:r>
            <a:r>
              <a:rPr lang="zh-CN" altLang="en-US" sz="1200" dirty="0"/>
              <a:t>年</a:t>
            </a:r>
            <a:r>
              <a:rPr lang="en-US" altLang="zh-CN" sz="1200" dirty="0"/>
              <a:t>Q3 prototype)</a:t>
            </a:r>
            <a:r>
              <a:rPr lang="zh-CN" altLang="en-US" sz="1200" dirty="0"/>
              <a:t>，绿色部分为低优先级实现。第一个产品蓝牙遥控器基于高优先级组件开发；</a:t>
            </a:r>
          </a:p>
        </p:txBody>
      </p:sp>
      <p:pic>
        <p:nvPicPr>
          <p:cNvPr id="7" name="图片 6">
            <a:extLst>
              <a:ext uri="{FF2B5EF4-FFF2-40B4-BE49-F238E27FC236}">
                <a16:creationId xmlns:a16="http://schemas.microsoft.com/office/drawing/2014/main" id="{AB9DD01D-7AE2-49B4-8189-F185388FF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984798"/>
            <a:ext cx="8420100" cy="4105275"/>
          </a:xfrm>
          <a:prstGeom prst="rect">
            <a:avLst/>
          </a:prstGeom>
        </p:spPr>
      </p:pic>
      <p:sp>
        <p:nvSpPr>
          <p:cNvPr id="8" name="文本框 7">
            <a:extLst>
              <a:ext uri="{FF2B5EF4-FFF2-40B4-BE49-F238E27FC236}">
                <a16:creationId xmlns:a16="http://schemas.microsoft.com/office/drawing/2014/main" id="{5822B6A8-FE8A-401E-A1A8-2F27CA5E96EA}"/>
              </a:ext>
            </a:extLst>
          </p:cNvPr>
          <p:cNvSpPr txBox="1"/>
          <p:nvPr/>
        </p:nvSpPr>
        <p:spPr>
          <a:xfrm>
            <a:off x="361950" y="846298"/>
            <a:ext cx="3201938" cy="276999"/>
          </a:xfrm>
          <a:prstGeom prst="rect">
            <a:avLst/>
          </a:prstGeom>
          <a:noFill/>
        </p:spPr>
        <p:txBody>
          <a:bodyPr wrap="square" rtlCol="0">
            <a:spAutoFit/>
          </a:bodyPr>
          <a:lstStyle/>
          <a:p>
            <a:r>
              <a:rPr lang="en-US" altLang="zh-CN" sz="1200" dirty="0"/>
              <a:t>SDK</a:t>
            </a:r>
            <a:r>
              <a:rPr lang="zh-CN" altLang="en-US" sz="1200" dirty="0"/>
              <a:t>平台的软件框架图如下：</a:t>
            </a:r>
          </a:p>
        </p:txBody>
      </p:sp>
    </p:spTree>
    <p:extLst>
      <p:ext uri="{BB962C8B-B14F-4D97-AF65-F5344CB8AC3E}">
        <p14:creationId xmlns:p14="http://schemas.microsoft.com/office/powerpoint/2010/main" val="141087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61464"/>
            <a:ext cx="7772400" cy="504056"/>
          </a:xfrm>
        </p:spPr>
        <p:txBody>
          <a:bodyPr>
            <a:normAutofit/>
          </a:bodyPr>
          <a:lstStyle/>
          <a:p>
            <a:pPr algn="l"/>
            <a:r>
              <a:rPr lang="zh-CN" altLang="en-US" sz="2700" dirty="0"/>
              <a:t>目录树和各目录的介绍</a:t>
            </a:r>
          </a:p>
        </p:txBody>
      </p:sp>
      <p:sp>
        <p:nvSpPr>
          <p:cNvPr id="8" name="矩形 7">
            <a:extLst>
              <a:ext uri="{FF2B5EF4-FFF2-40B4-BE49-F238E27FC236}">
                <a16:creationId xmlns:a16="http://schemas.microsoft.com/office/drawing/2014/main" id="{3CB3FD94-EB72-4F55-A470-CE25BDE7FF10}"/>
              </a:ext>
            </a:extLst>
          </p:cNvPr>
          <p:cNvSpPr/>
          <p:nvPr/>
        </p:nvSpPr>
        <p:spPr>
          <a:xfrm>
            <a:off x="323528" y="1035700"/>
            <a:ext cx="8568952" cy="523220"/>
          </a:xfrm>
          <a:prstGeom prst="rect">
            <a:avLst/>
          </a:prstGeom>
        </p:spPr>
        <p:txBody>
          <a:bodyPr wrap="square">
            <a:spAutoFit/>
          </a:bodyPr>
          <a:lstStyle/>
          <a:p>
            <a:endParaRPr lang="en-US" altLang="zh-CN" sz="1400" dirty="0"/>
          </a:p>
          <a:p>
            <a:endParaRPr lang="zh-CN" altLang="en-US" sz="1400" dirty="0"/>
          </a:p>
        </p:txBody>
      </p:sp>
      <p:sp>
        <p:nvSpPr>
          <p:cNvPr id="6" name="文本框 5">
            <a:extLst>
              <a:ext uri="{FF2B5EF4-FFF2-40B4-BE49-F238E27FC236}">
                <a16:creationId xmlns:a16="http://schemas.microsoft.com/office/drawing/2014/main" id="{CE791F80-17E1-44D3-B191-26D3CD10375B}"/>
              </a:ext>
            </a:extLst>
          </p:cNvPr>
          <p:cNvSpPr txBox="1"/>
          <p:nvPr/>
        </p:nvSpPr>
        <p:spPr>
          <a:xfrm>
            <a:off x="127088" y="565520"/>
            <a:ext cx="8568952" cy="646331"/>
          </a:xfrm>
          <a:prstGeom prst="rect">
            <a:avLst/>
          </a:prstGeom>
          <a:noFill/>
        </p:spPr>
        <p:txBody>
          <a:bodyPr wrap="square" rtlCol="0">
            <a:spAutoFit/>
          </a:bodyPr>
          <a:lstStyle/>
          <a:p>
            <a:r>
              <a:rPr lang="zh-CN" altLang="en-US" sz="1200" dirty="0"/>
              <a:t>扁平化目录设置，所有的软件包都在</a:t>
            </a:r>
            <a:r>
              <a:rPr lang="en-US" altLang="zh-CN" sz="1200" dirty="0"/>
              <a:t>component</a:t>
            </a:r>
            <a:r>
              <a:rPr lang="zh-CN" altLang="en-US" sz="1200" dirty="0"/>
              <a:t>目录下。典型的客户项目可以参考 </a:t>
            </a:r>
            <a:r>
              <a:rPr lang="en-US" altLang="zh-CN" sz="1200" dirty="0"/>
              <a:t>app</a:t>
            </a:r>
            <a:r>
              <a:rPr lang="zh-CN" altLang="en-US" sz="1200" dirty="0"/>
              <a:t>目录的内容，这些</a:t>
            </a:r>
            <a:r>
              <a:rPr lang="en-US" altLang="zh-CN" sz="1200" dirty="0"/>
              <a:t> app</a:t>
            </a:r>
            <a:r>
              <a:rPr lang="zh-CN" altLang="en-US" sz="1200" dirty="0"/>
              <a:t>是用平台软件</a:t>
            </a:r>
            <a:r>
              <a:rPr lang="en-US" altLang="zh-CN" sz="1200" dirty="0"/>
              <a:t>component </a:t>
            </a:r>
            <a:r>
              <a:rPr lang="zh-CN" altLang="en-US" sz="1200" dirty="0"/>
              <a:t>开发的演示功能。</a:t>
            </a:r>
            <a:r>
              <a:rPr lang="en-US" altLang="zh-CN" sz="1200" dirty="0"/>
              <a:t> </a:t>
            </a:r>
            <a:r>
              <a:rPr lang="zh-CN" altLang="en-US" sz="1200" dirty="0"/>
              <a:t>在编译阶段</a:t>
            </a:r>
            <a:r>
              <a:rPr lang="en-US" altLang="zh-CN" sz="1200" dirty="0"/>
              <a:t>Component</a:t>
            </a:r>
            <a:r>
              <a:rPr lang="zh-CN" altLang="en-US" sz="1200" dirty="0"/>
              <a:t>会编译成独立的静态库文件。</a:t>
            </a:r>
            <a:endParaRPr lang="en-US" altLang="zh-CN" sz="1200" dirty="0"/>
          </a:p>
          <a:p>
            <a:r>
              <a:rPr lang="en-US" altLang="zh-CN" sz="1200" dirty="0"/>
              <a:t>Doc</a:t>
            </a:r>
            <a:r>
              <a:rPr lang="zh-CN" altLang="en-US" sz="1200" dirty="0"/>
              <a:t>包含</a:t>
            </a:r>
            <a:r>
              <a:rPr lang="en-US" altLang="zh-CN" sz="1200" dirty="0" err="1"/>
              <a:t>Doxygen</a:t>
            </a:r>
            <a:r>
              <a:rPr lang="zh-CN" altLang="en-US" sz="1200" dirty="0"/>
              <a:t>自动化生成的 以及 必要开放给客户的设计文档 </a:t>
            </a:r>
            <a:r>
              <a:rPr lang="en-US" altLang="zh-CN" sz="1200" dirty="0"/>
              <a:t>(application note </a:t>
            </a:r>
            <a:r>
              <a:rPr lang="en-US" altLang="zh-CN" sz="1200" dirty="0" err="1"/>
              <a:t>etc</a:t>
            </a:r>
            <a:r>
              <a:rPr lang="en-US" altLang="zh-CN" sz="1200" dirty="0"/>
              <a:t>)</a:t>
            </a:r>
            <a:endParaRPr lang="zh-CN" altLang="en-US" sz="1200" dirty="0"/>
          </a:p>
        </p:txBody>
      </p:sp>
      <p:pic>
        <p:nvPicPr>
          <p:cNvPr id="4" name="图片 3">
            <a:extLst>
              <a:ext uri="{FF2B5EF4-FFF2-40B4-BE49-F238E27FC236}">
                <a16:creationId xmlns:a16="http://schemas.microsoft.com/office/drawing/2014/main" id="{30006ED2-667B-4C5A-ACB2-24F8BE1155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268760"/>
            <a:ext cx="8496943" cy="5589240"/>
          </a:xfrm>
          <a:prstGeom prst="rect">
            <a:avLst/>
          </a:prstGeom>
        </p:spPr>
      </p:pic>
    </p:spTree>
    <p:extLst>
      <p:ext uri="{BB962C8B-B14F-4D97-AF65-F5344CB8AC3E}">
        <p14:creationId xmlns:p14="http://schemas.microsoft.com/office/powerpoint/2010/main" val="22159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259420"/>
            <a:ext cx="7772400" cy="504056"/>
          </a:xfrm>
        </p:spPr>
        <p:txBody>
          <a:bodyPr>
            <a:normAutofit fontScale="90000"/>
          </a:bodyPr>
          <a:lstStyle/>
          <a:p>
            <a:pPr algn="l"/>
            <a:br>
              <a:rPr lang="en-US" altLang="zh-CN" sz="3100" dirty="0"/>
            </a:br>
            <a:r>
              <a:rPr lang="zh-CN" altLang="en-US" sz="3200" dirty="0"/>
              <a:t>驱动组件系统框图</a:t>
            </a:r>
            <a:br>
              <a:rPr lang="en-US" altLang="zh-CN" dirty="0"/>
            </a:br>
            <a:endParaRPr lang="zh-CN" altLang="en-US" dirty="0"/>
          </a:p>
        </p:txBody>
      </p:sp>
      <p:sp>
        <p:nvSpPr>
          <p:cNvPr id="11" name="文本框 10">
            <a:extLst>
              <a:ext uri="{FF2B5EF4-FFF2-40B4-BE49-F238E27FC236}">
                <a16:creationId xmlns:a16="http://schemas.microsoft.com/office/drawing/2014/main" id="{E69F8304-AA63-45F3-B3D9-8DD3F59044BD}"/>
              </a:ext>
            </a:extLst>
          </p:cNvPr>
          <p:cNvSpPr txBox="1"/>
          <p:nvPr/>
        </p:nvSpPr>
        <p:spPr>
          <a:xfrm>
            <a:off x="287524" y="5661248"/>
            <a:ext cx="8568952" cy="830997"/>
          </a:xfrm>
          <a:prstGeom prst="rect">
            <a:avLst/>
          </a:prstGeom>
          <a:noFill/>
        </p:spPr>
        <p:txBody>
          <a:bodyPr wrap="square" rtlCol="0">
            <a:spAutoFit/>
          </a:bodyPr>
          <a:lstStyle/>
          <a:p>
            <a:r>
              <a:rPr lang="en-US" altLang="zh-CN" sz="1200" dirty="0"/>
              <a:t>1. </a:t>
            </a:r>
            <a:r>
              <a:rPr lang="zh-CN" altLang="en-US" sz="1200" dirty="0"/>
              <a:t>驱动的整体框架分层 设备管理层，核心驱动层 以及 硬件驱动层 </a:t>
            </a:r>
            <a:r>
              <a:rPr lang="en-US" altLang="zh-CN" sz="1200" dirty="0"/>
              <a:t>3</a:t>
            </a:r>
            <a:r>
              <a:rPr lang="zh-CN" altLang="en-US" sz="1200" dirty="0"/>
              <a:t>层。调用驱动的组件可以调用核心驱动层接口。硬件驱动层需要处理对不同芯片和平台的抽象封装（</a:t>
            </a:r>
            <a:r>
              <a:rPr lang="en-US" altLang="zh-CN" sz="1200" dirty="0"/>
              <a:t>HAL</a:t>
            </a:r>
            <a:r>
              <a:rPr lang="zh-CN" altLang="en-US" sz="1200" dirty="0"/>
              <a:t>），以便对核心驱动层提供固定的接口。驱动的逻辑必须在核心驱动层完成。</a:t>
            </a:r>
            <a:endParaRPr lang="en-US" altLang="zh-CN" sz="1200" dirty="0"/>
          </a:p>
          <a:p>
            <a:r>
              <a:rPr lang="en-US" altLang="zh-CN" sz="1200" dirty="0"/>
              <a:t>2. </a:t>
            </a:r>
            <a:r>
              <a:rPr lang="zh-CN" altLang="en-US" sz="1200" dirty="0"/>
              <a:t>引入设备管理层的目的是将来方便客户已有的</a:t>
            </a:r>
            <a:r>
              <a:rPr lang="en-US" altLang="zh-CN" sz="1200" dirty="0"/>
              <a:t>app</a:t>
            </a:r>
            <a:r>
              <a:rPr lang="zh-CN" altLang="en-US" sz="1200" dirty="0"/>
              <a:t>移植，作为 低优先级实现。设备管理层做成 可以通过宏定义打开</a:t>
            </a:r>
            <a:r>
              <a:rPr lang="en-US" altLang="zh-CN" sz="1200" dirty="0"/>
              <a:t>/</a:t>
            </a:r>
            <a:r>
              <a:rPr lang="zh-CN" altLang="en-US" sz="1200" dirty="0"/>
              <a:t>关闭；</a:t>
            </a:r>
            <a:endParaRPr lang="en-US" altLang="zh-CN" sz="1200" dirty="0"/>
          </a:p>
          <a:p>
            <a:r>
              <a:rPr lang="en-US" altLang="zh-CN" sz="1200" dirty="0"/>
              <a:t>3. </a:t>
            </a:r>
            <a:r>
              <a:rPr lang="zh-CN" altLang="en-US" sz="1200" dirty="0"/>
              <a:t>不同芯片</a:t>
            </a:r>
            <a:r>
              <a:rPr lang="en-US" altLang="zh-CN" sz="1200" dirty="0"/>
              <a:t>/</a:t>
            </a:r>
            <a:r>
              <a:rPr lang="zh-CN" altLang="en-US" sz="1200" dirty="0"/>
              <a:t>平台的代码 在不同目录分开管理，通过</a:t>
            </a:r>
            <a:r>
              <a:rPr lang="en-US" altLang="zh-CN" sz="1200" dirty="0"/>
              <a:t>make PLATFORM = XXXX </a:t>
            </a:r>
            <a:r>
              <a:rPr lang="zh-CN" altLang="en-US" sz="1200" dirty="0"/>
              <a:t>隔开。核心驱动层调用统一的 </a:t>
            </a:r>
            <a:r>
              <a:rPr lang="en-US" altLang="zh-CN" sz="1200" dirty="0"/>
              <a:t>HAL</a:t>
            </a:r>
            <a:r>
              <a:rPr lang="zh-CN" altLang="en-US" sz="1200" dirty="0"/>
              <a:t>硬件操作接口；</a:t>
            </a:r>
            <a:endParaRPr lang="en-US" altLang="zh-CN" sz="1400" dirty="0"/>
          </a:p>
        </p:txBody>
      </p:sp>
      <p:pic>
        <p:nvPicPr>
          <p:cNvPr id="4" name="图片 3">
            <a:extLst>
              <a:ext uri="{FF2B5EF4-FFF2-40B4-BE49-F238E27FC236}">
                <a16:creationId xmlns:a16="http://schemas.microsoft.com/office/drawing/2014/main" id="{0DCD70BB-F5B0-482F-9282-D111F2FD8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763476"/>
            <a:ext cx="7772400" cy="4825070"/>
          </a:xfrm>
          <a:prstGeom prst="rect">
            <a:avLst/>
          </a:prstGeom>
        </p:spPr>
      </p:pic>
    </p:spTree>
    <p:extLst>
      <p:ext uri="{BB962C8B-B14F-4D97-AF65-F5344CB8AC3E}">
        <p14:creationId xmlns:p14="http://schemas.microsoft.com/office/powerpoint/2010/main" val="3072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32656"/>
            <a:ext cx="7772400" cy="432048"/>
          </a:xfrm>
        </p:spPr>
        <p:txBody>
          <a:bodyPr>
            <a:normAutofit fontScale="90000"/>
          </a:bodyPr>
          <a:lstStyle/>
          <a:p>
            <a:pPr algn="l"/>
            <a:br>
              <a:rPr lang="en-US" altLang="zh-CN" sz="3100" dirty="0"/>
            </a:br>
            <a:r>
              <a:rPr lang="en-US" altLang="zh-CN" sz="3100" dirty="0"/>
              <a:t>CEVA</a:t>
            </a:r>
            <a:r>
              <a:rPr lang="zh-CN" altLang="en-US" sz="3100" dirty="0"/>
              <a:t>蓝牙系统框图</a:t>
            </a:r>
            <a:br>
              <a:rPr lang="en-US" altLang="zh-CN" dirty="0"/>
            </a:br>
            <a:endParaRPr lang="zh-CN" altLang="en-US" dirty="0"/>
          </a:p>
        </p:txBody>
      </p:sp>
      <p:sp>
        <p:nvSpPr>
          <p:cNvPr id="7" name="文本框 6">
            <a:extLst>
              <a:ext uri="{FF2B5EF4-FFF2-40B4-BE49-F238E27FC236}">
                <a16:creationId xmlns:a16="http://schemas.microsoft.com/office/drawing/2014/main" id="{F6F541DB-A013-4904-9F90-A60BAE0C4880}"/>
              </a:ext>
            </a:extLst>
          </p:cNvPr>
          <p:cNvSpPr txBox="1"/>
          <p:nvPr/>
        </p:nvSpPr>
        <p:spPr>
          <a:xfrm>
            <a:off x="251520" y="5473005"/>
            <a:ext cx="8470574" cy="1384995"/>
          </a:xfrm>
          <a:prstGeom prst="rect">
            <a:avLst/>
          </a:prstGeom>
          <a:noFill/>
        </p:spPr>
        <p:txBody>
          <a:bodyPr wrap="square" rtlCol="0">
            <a:spAutoFit/>
          </a:bodyPr>
          <a:lstStyle/>
          <a:p>
            <a:pPr marL="342900" indent="-342900">
              <a:buAutoNum type="arabicPeriod"/>
            </a:pPr>
            <a:r>
              <a:rPr lang="en-US" altLang="zh-CN" sz="1200" dirty="0"/>
              <a:t>Host</a:t>
            </a:r>
            <a:r>
              <a:rPr lang="zh-CN" altLang="en-US" sz="1200" dirty="0"/>
              <a:t>部分包括所有的 </a:t>
            </a:r>
            <a:r>
              <a:rPr lang="en-US" altLang="zh-CN" sz="1200" dirty="0"/>
              <a:t>profile</a:t>
            </a:r>
            <a:r>
              <a:rPr lang="zh-CN" altLang="en-US" sz="1200" dirty="0"/>
              <a:t>，</a:t>
            </a:r>
            <a:r>
              <a:rPr lang="en-US" altLang="zh-CN" sz="1200" dirty="0"/>
              <a:t>GATT</a:t>
            </a:r>
            <a:r>
              <a:rPr lang="zh-CN" altLang="en-US" sz="1200" dirty="0"/>
              <a:t>，</a:t>
            </a:r>
            <a:r>
              <a:rPr lang="en-US" altLang="zh-CN" sz="1200" dirty="0"/>
              <a:t>GAPM(profile </a:t>
            </a:r>
            <a:r>
              <a:rPr lang="zh-CN" altLang="en-US" sz="1200" dirty="0"/>
              <a:t>管理模块）以及 </a:t>
            </a:r>
            <a:r>
              <a:rPr lang="en-US" altLang="zh-CN" sz="1200" dirty="0"/>
              <a:t>Controller</a:t>
            </a:r>
            <a:r>
              <a:rPr lang="zh-CN" altLang="en-US" sz="1200" dirty="0"/>
              <a:t>的</a:t>
            </a:r>
            <a:r>
              <a:rPr lang="en-US" altLang="zh-CN" sz="1200" dirty="0"/>
              <a:t>LLM, LLC</a:t>
            </a:r>
            <a:r>
              <a:rPr lang="zh-CN" altLang="en-US" sz="1200" dirty="0"/>
              <a:t>等</a:t>
            </a:r>
            <a:r>
              <a:rPr lang="en-US" altLang="zh-CN" sz="1200" dirty="0"/>
              <a:t>control</a:t>
            </a:r>
            <a:r>
              <a:rPr lang="zh-CN" altLang="en-US" sz="1200" dirty="0"/>
              <a:t>部分以 </a:t>
            </a:r>
            <a:r>
              <a:rPr lang="en-US" altLang="zh-CN" sz="1200" dirty="0"/>
              <a:t>task</a:t>
            </a:r>
            <a:r>
              <a:rPr lang="zh-CN" altLang="en-US" sz="1200" dirty="0"/>
              <a:t>方式运作。</a:t>
            </a:r>
            <a:r>
              <a:rPr lang="en-US" altLang="zh-CN" sz="1200" dirty="0"/>
              <a:t>Task</a:t>
            </a:r>
            <a:r>
              <a:rPr lang="zh-CN" altLang="en-US" sz="1200" dirty="0"/>
              <a:t>之间使用</a:t>
            </a:r>
            <a:r>
              <a:rPr lang="en-US" altLang="zh-CN" sz="1200" dirty="0" err="1"/>
              <a:t>ke_msg_send</a:t>
            </a:r>
            <a:r>
              <a:rPr lang="zh-CN" altLang="en-US" sz="1200" dirty="0"/>
              <a:t>传递消息。</a:t>
            </a:r>
            <a:endParaRPr lang="en-US" altLang="zh-CN" sz="1200" dirty="0"/>
          </a:p>
          <a:p>
            <a:pPr marL="342900" indent="-342900">
              <a:buAutoNum type="arabicPeriod"/>
            </a:pPr>
            <a:r>
              <a:rPr lang="en-US" altLang="zh-CN" sz="1200" dirty="0"/>
              <a:t>Controller </a:t>
            </a:r>
            <a:r>
              <a:rPr lang="zh-CN" altLang="en-US" sz="1200" dirty="0"/>
              <a:t>的</a:t>
            </a:r>
            <a:r>
              <a:rPr lang="en-US" altLang="zh-CN" sz="1200" dirty="0"/>
              <a:t>LLD</a:t>
            </a:r>
            <a:r>
              <a:rPr lang="zh-CN" altLang="en-US" sz="1200" dirty="0"/>
              <a:t>，</a:t>
            </a:r>
            <a:r>
              <a:rPr lang="en-US" altLang="zh-CN" sz="1200" dirty="0"/>
              <a:t>schedule </a:t>
            </a:r>
            <a:r>
              <a:rPr lang="zh-CN" altLang="en-US" sz="1200" dirty="0"/>
              <a:t>通过中断方式运作。通过</a:t>
            </a:r>
            <a:r>
              <a:rPr lang="en-US" altLang="zh-CN" sz="1200" dirty="0"/>
              <a:t>BLE BB</a:t>
            </a:r>
            <a:r>
              <a:rPr lang="zh-CN" altLang="en-US" sz="1200" dirty="0"/>
              <a:t>的 </a:t>
            </a:r>
            <a:r>
              <a:rPr lang="en-US" altLang="zh-CN" sz="1200" dirty="0" err="1"/>
              <a:t>rwip_ist</a:t>
            </a:r>
            <a:r>
              <a:rPr lang="zh-CN" altLang="en-US" sz="1200" dirty="0"/>
              <a:t>入口 处理所有的</a:t>
            </a:r>
            <a:r>
              <a:rPr lang="en-US" altLang="zh-CN" sz="1200" dirty="0"/>
              <a:t>RX/TX/</a:t>
            </a:r>
            <a:r>
              <a:rPr lang="en-US" altLang="zh-CN" sz="1200" dirty="0" err="1"/>
              <a:t>TimeSlot</a:t>
            </a:r>
            <a:r>
              <a:rPr lang="en-US" altLang="zh-CN" sz="1200" dirty="0"/>
              <a:t>/ FR</a:t>
            </a:r>
            <a:r>
              <a:rPr lang="zh-CN" altLang="en-US" sz="1200" dirty="0"/>
              <a:t>等中断。中断</a:t>
            </a:r>
            <a:r>
              <a:rPr lang="en-US" altLang="zh-CN" sz="1200" dirty="0"/>
              <a:t>callback</a:t>
            </a:r>
            <a:r>
              <a:rPr lang="zh-CN" altLang="en-US" sz="1200" dirty="0"/>
              <a:t>到当前活跃的</a:t>
            </a:r>
            <a:r>
              <a:rPr lang="en-US" altLang="zh-CN" sz="1200" dirty="0"/>
              <a:t>LLD activity</a:t>
            </a:r>
          </a:p>
          <a:p>
            <a:pPr marL="342900" indent="-342900">
              <a:buAutoNum type="arabicPeriod"/>
            </a:pPr>
            <a:r>
              <a:rPr lang="en-US" altLang="zh-CN" sz="1200" dirty="0"/>
              <a:t>HCI</a:t>
            </a:r>
            <a:r>
              <a:rPr lang="zh-CN" altLang="en-US" sz="1200" dirty="0"/>
              <a:t>主要是在</a:t>
            </a:r>
            <a:r>
              <a:rPr lang="en-US" altLang="zh-CN" sz="1200" dirty="0"/>
              <a:t> </a:t>
            </a:r>
            <a:r>
              <a:rPr lang="zh-CN" altLang="en-US" sz="1200" dirty="0"/>
              <a:t> </a:t>
            </a:r>
            <a:r>
              <a:rPr lang="en-US" altLang="zh-CN" sz="1200" dirty="0"/>
              <a:t>Host</a:t>
            </a:r>
            <a:r>
              <a:rPr lang="zh-CN" altLang="en-US" sz="1200" dirty="0"/>
              <a:t>和</a:t>
            </a:r>
            <a:r>
              <a:rPr lang="en-US" altLang="zh-CN" sz="1200" dirty="0"/>
              <a:t>Controller</a:t>
            </a:r>
            <a:r>
              <a:rPr lang="zh-CN" altLang="en-US" sz="1200" dirty="0"/>
              <a:t>之间传递消息，所有发给</a:t>
            </a:r>
            <a:r>
              <a:rPr lang="en-US" altLang="zh-CN" sz="1200" dirty="0"/>
              <a:t>HCI</a:t>
            </a:r>
            <a:r>
              <a:rPr lang="zh-CN" altLang="en-US" sz="1200" dirty="0"/>
              <a:t>的</a:t>
            </a:r>
            <a:r>
              <a:rPr lang="en-US" altLang="zh-CN" sz="1200" dirty="0"/>
              <a:t>command</a:t>
            </a:r>
            <a:r>
              <a:rPr lang="zh-CN" altLang="en-US" sz="1200" dirty="0"/>
              <a:t>需要注明</a:t>
            </a:r>
            <a:r>
              <a:rPr lang="en-US" altLang="zh-CN" sz="1200" dirty="0"/>
              <a:t>target id</a:t>
            </a:r>
            <a:r>
              <a:rPr lang="zh-CN" altLang="en-US" sz="1200" dirty="0"/>
              <a:t>。</a:t>
            </a:r>
            <a:r>
              <a:rPr lang="en-US" altLang="zh-CN" sz="1200" dirty="0"/>
              <a:t>HCI</a:t>
            </a:r>
            <a:r>
              <a:rPr lang="zh-CN" altLang="en-US" sz="1200" dirty="0"/>
              <a:t>可以通过</a:t>
            </a:r>
            <a:r>
              <a:rPr lang="en-US" altLang="zh-CN" sz="1200" dirty="0"/>
              <a:t>H4TL</a:t>
            </a:r>
            <a:r>
              <a:rPr lang="zh-CN" altLang="en-US" sz="1200" dirty="0"/>
              <a:t>和串口驱动外接</a:t>
            </a:r>
            <a:r>
              <a:rPr lang="en-US" altLang="zh-CN" sz="1200" dirty="0"/>
              <a:t>host</a:t>
            </a:r>
            <a:r>
              <a:rPr lang="zh-CN" altLang="en-US" sz="1200" dirty="0"/>
              <a:t>。</a:t>
            </a:r>
            <a:endParaRPr lang="en-US" altLang="zh-CN" sz="1200" dirty="0"/>
          </a:p>
          <a:p>
            <a:pPr marL="342900" indent="-342900">
              <a:buAutoNum type="arabicPeriod"/>
            </a:pPr>
            <a:r>
              <a:rPr lang="zh-CN" altLang="en-US" sz="1200" dirty="0"/>
              <a:t>采用</a:t>
            </a:r>
            <a:r>
              <a:rPr lang="en-US" altLang="zh-CN" sz="1200" dirty="0" err="1"/>
              <a:t>ble</a:t>
            </a:r>
            <a:r>
              <a:rPr lang="zh-CN" altLang="en-US" sz="1200" dirty="0"/>
              <a:t>广播的方式就行信息发送和接受的蓝牙组网 </a:t>
            </a:r>
            <a:r>
              <a:rPr lang="en-US" altLang="zh-CN" sz="1200" dirty="0"/>
              <a:t>mesh</a:t>
            </a:r>
            <a:r>
              <a:rPr lang="zh-CN" altLang="en-US" sz="1200" dirty="0"/>
              <a:t>，作为 低优先级实现。 </a:t>
            </a:r>
          </a:p>
        </p:txBody>
      </p:sp>
      <p:pic>
        <p:nvPicPr>
          <p:cNvPr id="4" name="图片 3">
            <a:extLst>
              <a:ext uri="{FF2B5EF4-FFF2-40B4-BE49-F238E27FC236}">
                <a16:creationId xmlns:a16="http://schemas.microsoft.com/office/drawing/2014/main" id="{E0F5FB84-3E5A-48BF-9B66-84032A796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764704"/>
            <a:ext cx="7200800" cy="4464496"/>
          </a:xfrm>
          <a:prstGeom prst="rect">
            <a:avLst/>
          </a:prstGeom>
        </p:spPr>
      </p:pic>
    </p:spTree>
    <p:extLst>
      <p:ext uri="{BB962C8B-B14F-4D97-AF65-F5344CB8AC3E}">
        <p14:creationId xmlns:p14="http://schemas.microsoft.com/office/powerpoint/2010/main" val="19937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5319" y="188640"/>
            <a:ext cx="7772400" cy="504056"/>
          </a:xfrm>
        </p:spPr>
        <p:txBody>
          <a:bodyPr>
            <a:normAutofit fontScale="90000"/>
          </a:bodyPr>
          <a:lstStyle/>
          <a:p>
            <a:pPr algn="l"/>
            <a:r>
              <a:rPr lang="en-US" altLang="zh-CN" sz="3100" dirty="0"/>
              <a:t>CEVA</a:t>
            </a:r>
            <a:r>
              <a:rPr lang="zh-CN" altLang="en-US" sz="3100" dirty="0"/>
              <a:t>蓝牙的运作流程图</a:t>
            </a:r>
            <a:r>
              <a:rPr lang="en-US" altLang="zh-CN" sz="3100" dirty="0"/>
              <a:t> </a:t>
            </a:r>
            <a:endParaRPr lang="zh-CN" altLang="en-US" dirty="0"/>
          </a:p>
        </p:txBody>
      </p:sp>
      <p:pic>
        <p:nvPicPr>
          <p:cNvPr id="8" name="图片 7">
            <a:extLst>
              <a:ext uri="{FF2B5EF4-FFF2-40B4-BE49-F238E27FC236}">
                <a16:creationId xmlns:a16="http://schemas.microsoft.com/office/drawing/2014/main" id="{ACC0C342-EB6B-4089-BA6C-7717BCF25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54" y="888960"/>
            <a:ext cx="8222877" cy="3080941"/>
          </a:xfrm>
          <a:prstGeom prst="rect">
            <a:avLst/>
          </a:prstGeom>
        </p:spPr>
      </p:pic>
      <p:sp>
        <p:nvSpPr>
          <p:cNvPr id="14" name="文本框 13">
            <a:extLst>
              <a:ext uri="{FF2B5EF4-FFF2-40B4-BE49-F238E27FC236}">
                <a16:creationId xmlns:a16="http://schemas.microsoft.com/office/drawing/2014/main" id="{7CF38456-9656-4075-AE35-175F824A65BA}"/>
              </a:ext>
            </a:extLst>
          </p:cNvPr>
          <p:cNvSpPr txBox="1"/>
          <p:nvPr/>
        </p:nvSpPr>
        <p:spPr>
          <a:xfrm>
            <a:off x="265319" y="4428569"/>
            <a:ext cx="8153821" cy="2123658"/>
          </a:xfrm>
          <a:prstGeom prst="rect">
            <a:avLst/>
          </a:prstGeom>
          <a:noFill/>
        </p:spPr>
        <p:txBody>
          <a:bodyPr wrap="square" rtlCol="0">
            <a:spAutoFit/>
          </a:bodyPr>
          <a:lstStyle/>
          <a:p>
            <a:r>
              <a:rPr lang="zh-CN" altLang="en-US" sz="1200" dirty="0"/>
              <a:t>作为</a:t>
            </a:r>
            <a:r>
              <a:rPr lang="en-US" altLang="zh-CN" sz="1200" dirty="0"/>
              <a:t>BLE SOC</a:t>
            </a:r>
            <a:r>
              <a:rPr lang="zh-CN" altLang="en-US" sz="1200" dirty="0"/>
              <a:t>软件平台，</a:t>
            </a:r>
            <a:r>
              <a:rPr lang="en-US" altLang="zh-CN" sz="1200" dirty="0"/>
              <a:t>CEVA BLE SW</a:t>
            </a:r>
            <a:r>
              <a:rPr lang="zh-CN" altLang="en-US" sz="1200" dirty="0"/>
              <a:t>将是平台最重要的模块之一。我们需要考虑</a:t>
            </a:r>
            <a:r>
              <a:rPr lang="en-US" altLang="zh-CN" sz="1200" dirty="0"/>
              <a:t>CEVA BLE</a:t>
            </a:r>
            <a:r>
              <a:rPr lang="zh-CN" altLang="en-US" sz="1200" dirty="0"/>
              <a:t>和</a:t>
            </a:r>
            <a:r>
              <a:rPr lang="en-US" altLang="zh-CN" sz="1200" dirty="0"/>
              <a:t>SDK</a:t>
            </a:r>
            <a:r>
              <a:rPr lang="zh-CN" altLang="en-US" sz="1200" dirty="0"/>
              <a:t>平台的整合，把</a:t>
            </a:r>
            <a:r>
              <a:rPr lang="en-US" altLang="zh-CN" sz="1200" dirty="0"/>
              <a:t>BLE</a:t>
            </a:r>
            <a:r>
              <a:rPr lang="zh-CN" altLang="en-US" sz="1200" dirty="0"/>
              <a:t>作为平台的组件之一。</a:t>
            </a:r>
            <a:endParaRPr lang="en-US" altLang="zh-CN" sz="1200" dirty="0"/>
          </a:p>
          <a:p>
            <a:endParaRPr lang="en-US" altLang="zh-CN" sz="1200" dirty="0"/>
          </a:p>
          <a:p>
            <a:r>
              <a:rPr lang="zh-CN" altLang="en-US" sz="1200" dirty="0"/>
              <a:t>当前</a:t>
            </a:r>
            <a:r>
              <a:rPr lang="en-US" altLang="zh-CN" sz="1200" dirty="0"/>
              <a:t>CEVA</a:t>
            </a:r>
            <a:r>
              <a:rPr lang="zh-CN" altLang="en-US" sz="1200" dirty="0"/>
              <a:t> 是个典型的前后台系统：</a:t>
            </a:r>
            <a:endParaRPr lang="en-US" altLang="zh-CN" sz="1200" dirty="0"/>
          </a:p>
          <a:p>
            <a:pPr marL="228600" indent="-228600">
              <a:buFont typeface="+mj-lt"/>
              <a:buAutoNum type="arabicPeriod"/>
            </a:pPr>
            <a:r>
              <a:rPr lang="zh-CN" altLang="en-US" sz="1200" dirty="0"/>
              <a:t>蓝牙</a:t>
            </a:r>
            <a:r>
              <a:rPr lang="en-US" altLang="zh-CN" sz="1200" dirty="0"/>
              <a:t>host</a:t>
            </a:r>
            <a:r>
              <a:rPr lang="zh-CN" altLang="en-US" sz="1200" dirty="0"/>
              <a:t>（</a:t>
            </a:r>
            <a:r>
              <a:rPr lang="en-US" altLang="zh-CN" sz="1200" dirty="0"/>
              <a:t>gap, profile</a:t>
            </a:r>
            <a:r>
              <a:rPr lang="zh-CN" altLang="en-US" sz="1200" dirty="0"/>
              <a:t>等模块）以及</a:t>
            </a:r>
            <a:r>
              <a:rPr lang="en-US" altLang="zh-CN" sz="1200" dirty="0"/>
              <a:t>low layer </a:t>
            </a:r>
            <a:r>
              <a:rPr lang="zh-CN" altLang="en-US" sz="1200" dirty="0"/>
              <a:t>（</a:t>
            </a:r>
            <a:r>
              <a:rPr lang="en-US" altLang="zh-CN" sz="1200" dirty="0"/>
              <a:t>link layer manager, link layer control</a:t>
            </a:r>
            <a:r>
              <a:rPr lang="zh-CN" altLang="en-US" sz="1200" dirty="0"/>
              <a:t>等模块）都是以 </a:t>
            </a:r>
            <a:r>
              <a:rPr lang="en-US" altLang="zh-CN" sz="1200" dirty="0"/>
              <a:t>background</a:t>
            </a:r>
            <a:r>
              <a:rPr lang="zh-CN" altLang="en-US" sz="1200" dirty="0"/>
              <a:t> “</a:t>
            </a:r>
            <a:r>
              <a:rPr lang="en-US" altLang="zh-CN" sz="1200" dirty="0"/>
              <a:t>task</a:t>
            </a:r>
            <a:r>
              <a:rPr lang="zh-CN" altLang="en-US" sz="1200" dirty="0"/>
              <a:t>”方式运行。其他对时间敏感的模块 （</a:t>
            </a:r>
            <a:r>
              <a:rPr lang="en-US" altLang="zh-CN" sz="1200" dirty="0"/>
              <a:t>low layer driver,  scheduler</a:t>
            </a:r>
            <a:r>
              <a:rPr lang="zh-CN" altLang="en-US" sz="1200" dirty="0"/>
              <a:t>， </a:t>
            </a:r>
            <a:r>
              <a:rPr lang="en-US" altLang="zh-CN" sz="1200" dirty="0"/>
              <a:t>arbitrator</a:t>
            </a:r>
            <a:r>
              <a:rPr lang="zh-CN" altLang="en-US" sz="1200" dirty="0"/>
              <a:t>）以中断方式 （</a:t>
            </a:r>
            <a:r>
              <a:rPr lang="en-US" altLang="zh-CN" sz="1200" dirty="0"/>
              <a:t> </a:t>
            </a:r>
            <a:r>
              <a:rPr lang="en-US" altLang="zh-CN" sz="1200" dirty="0" err="1"/>
              <a:t>rwip_isr</a:t>
            </a:r>
            <a:r>
              <a:rPr lang="en-US" altLang="zh-CN" sz="1200" dirty="0"/>
              <a:t> </a:t>
            </a:r>
            <a:r>
              <a:rPr lang="zh-CN" altLang="en-US" sz="1200" dirty="0"/>
              <a:t>）进行。为了支持用户添加</a:t>
            </a:r>
            <a:r>
              <a:rPr lang="en-US" altLang="zh-CN" sz="1200" dirty="0"/>
              <a:t>profile </a:t>
            </a:r>
            <a:r>
              <a:rPr lang="zh-CN" altLang="en-US" sz="1200" dirty="0"/>
              <a:t>，提供了 </a:t>
            </a:r>
            <a:r>
              <a:rPr lang="en-US" altLang="zh-CN" sz="1200" dirty="0" err="1"/>
              <a:t>prf_env</a:t>
            </a:r>
            <a:r>
              <a:rPr lang="zh-CN" altLang="en-US" sz="1200" dirty="0"/>
              <a:t>相关的操作</a:t>
            </a:r>
            <a:r>
              <a:rPr lang="en-US" altLang="zh-CN" sz="1200" dirty="0"/>
              <a:t> </a:t>
            </a:r>
            <a:r>
              <a:rPr lang="zh-CN" altLang="en-US" sz="1200" dirty="0"/>
              <a:t>对 </a:t>
            </a:r>
            <a:r>
              <a:rPr lang="en-US" altLang="zh-CN" sz="1200" dirty="0"/>
              <a:t>profile tasks</a:t>
            </a:r>
            <a:r>
              <a:rPr lang="zh-CN" altLang="en-US" sz="1200" dirty="0"/>
              <a:t> 进行管理。</a:t>
            </a:r>
            <a:endParaRPr lang="en-US" altLang="zh-CN" sz="1200" dirty="0"/>
          </a:p>
          <a:p>
            <a:pPr marL="228600" indent="-228600">
              <a:buAutoNum type="arabicPeriod"/>
            </a:pPr>
            <a:r>
              <a:rPr lang="zh-CN" altLang="en-US" sz="1200" dirty="0"/>
              <a:t>系统以 </a:t>
            </a:r>
            <a:r>
              <a:rPr lang="en-US" altLang="zh-CN" sz="1200" dirty="0" err="1"/>
              <a:t>mainloop</a:t>
            </a:r>
            <a:r>
              <a:rPr lang="zh-CN" altLang="en-US" sz="1200" dirty="0"/>
              <a:t>为主循环，从</a:t>
            </a:r>
            <a:r>
              <a:rPr lang="en-US" altLang="zh-CN" sz="1200" dirty="0"/>
              <a:t>KE event queue</a:t>
            </a:r>
            <a:r>
              <a:rPr lang="zh-CN" altLang="en-US" sz="1200" dirty="0"/>
              <a:t>获取事件，并根据 </a:t>
            </a:r>
            <a:r>
              <a:rPr lang="en-US" altLang="zh-CN" sz="1200" dirty="0"/>
              <a:t>task id</a:t>
            </a:r>
            <a:r>
              <a:rPr lang="zh-CN" altLang="en-US" sz="1200" dirty="0"/>
              <a:t>分发到对应的“</a:t>
            </a:r>
            <a:r>
              <a:rPr lang="en-US" altLang="zh-CN" sz="1200" dirty="0"/>
              <a:t>task</a:t>
            </a:r>
            <a:r>
              <a:rPr lang="zh-CN" altLang="en-US" sz="1200" dirty="0"/>
              <a:t>”。在这里根据 </a:t>
            </a:r>
            <a:r>
              <a:rPr lang="en-US" altLang="zh-CN" sz="1200" dirty="0"/>
              <a:t>message id </a:t>
            </a:r>
            <a:r>
              <a:rPr lang="zh-CN" altLang="en-US" sz="1200" dirty="0"/>
              <a:t>选择对应的 </a:t>
            </a:r>
            <a:r>
              <a:rPr lang="en-US" altLang="zh-CN" sz="1200" dirty="0"/>
              <a:t>message handler</a:t>
            </a:r>
            <a:r>
              <a:rPr lang="zh-CN" altLang="en-US" sz="1200" dirty="0"/>
              <a:t>处理。处理之后如果 产生新的消息需要其他“</a:t>
            </a:r>
            <a:r>
              <a:rPr lang="en-US" altLang="zh-CN" sz="1200" dirty="0"/>
              <a:t>task</a:t>
            </a:r>
            <a:r>
              <a:rPr lang="zh-CN" altLang="en-US" sz="1200" dirty="0"/>
              <a:t>”处理，</a:t>
            </a:r>
            <a:r>
              <a:rPr lang="en-US" altLang="zh-CN" sz="1200" dirty="0"/>
              <a:t>push</a:t>
            </a:r>
            <a:r>
              <a:rPr lang="zh-CN" altLang="en-US" sz="1200" dirty="0"/>
              <a:t>新消息到事件队列。</a:t>
            </a:r>
            <a:endParaRPr lang="en-US" altLang="zh-CN" sz="1200" dirty="0"/>
          </a:p>
          <a:p>
            <a:pPr marL="228600" indent="-228600">
              <a:buAutoNum type="arabicPeriod"/>
            </a:pPr>
            <a:r>
              <a:rPr lang="en-US" altLang="zh-CN" sz="1200" dirty="0"/>
              <a:t>CEVA</a:t>
            </a:r>
            <a:r>
              <a:rPr lang="zh-CN" altLang="en-US" sz="1200" dirty="0"/>
              <a:t>定义的“</a:t>
            </a:r>
            <a:r>
              <a:rPr lang="en-US" altLang="zh-CN" sz="1200" dirty="0"/>
              <a:t>task</a:t>
            </a:r>
            <a:r>
              <a:rPr lang="zh-CN" altLang="en-US" sz="1200" dirty="0"/>
              <a:t>”，包含了</a:t>
            </a:r>
            <a:r>
              <a:rPr lang="en-US" altLang="zh-CN" sz="1200" dirty="0"/>
              <a:t>task id</a:t>
            </a:r>
            <a:r>
              <a:rPr lang="zh-CN" altLang="en-US" sz="1200" dirty="0"/>
              <a:t>，</a:t>
            </a:r>
            <a:r>
              <a:rPr lang="en-US" altLang="zh-CN" sz="1200" dirty="0"/>
              <a:t> </a:t>
            </a:r>
            <a:r>
              <a:rPr lang="zh-CN" altLang="en-US" sz="1200" dirty="0"/>
              <a:t>该</a:t>
            </a:r>
            <a:r>
              <a:rPr lang="en-US" altLang="zh-CN" sz="1200" dirty="0"/>
              <a:t>task</a:t>
            </a:r>
            <a:r>
              <a:rPr lang="zh-CN" altLang="en-US" sz="1200" dirty="0"/>
              <a:t>维护的状态变迁，该</a:t>
            </a:r>
            <a:r>
              <a:rPr lang="en-US" altLang="zh-CN" sz="1200" dirty="0"/>
              <a:t>task</a:t>
            </a:r>
            <a:r>
              <a:rPr lang="zh-CN" altLang="en-US" sz="1200" dirty="0"/>
              <a:t>需要处理的事件和对应的</a:t>
            </a:r>
            <a:r>
              <a:rPr lang="en-US" altLang="zh-CN" sz="1200" dirty="0"/>
              <a:t>handler</a:t>
            </a:r>
            <a:r>
              <a:rPr lang="zh-CN" altLang="en-US" sz="1200" dirty="0"/>
              <a:t>组成。本质上是一些</a:t>
            </a:r>
            <a:r>
              <a:rPr lang="en-US" altLang="zh-CN" sz="1200" dirty="0"/>
              <a:t>message handler </a:t>
            </a:r>
            <a:r>
              <a:rPr lang="zh-CN" altLang="en-US" sz="1200" dirty="0"/>
              <a:t>的集合，和</a:t>
            </a:r>
            <a:r>
              <a:rPr lang="en-US" altLang="zh-CN" sz="1200" dirty="0" err="1"/>
              <a:t>mainloop</a:t>
            </a:r>
            <a:r>
              <a:rPr lang="zh-CN" altLang="en-US" sz="1200" dirty="0"/>
              <a:t>跑在同一个大循环里面。</a:t>
            </a:r>
            <a:endParaRPr lang="en-US" altLang="zh-CN" sz="1200" dirty="0"/>
          </a:p>
        </p:txBody>
      </p:sp>
    </p:spTree>
    <p:extLst>
      <p:ext uri="{BB962C8B-B14F-4D97-AF65-F5344CB8AC3E}">
        <p14:creationId xmlns:p14="http://schemas.microsoft.com/office/powerpoint/2010/main" val="79946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9551" y="275529"/>
            <a:ext cx="7772400" cy="504056"/>
          </a:xfrm>
        </p:spPr>
        <p:txBody>
          <a:bodyPr>
            <a:noAutofit/>
          </a:bodyPr>
          <a:lstStyle/>
          <a:p>
            <a:pPr algn="l"/>
            <a:r>
              <a:rPr lang="en-US" altLang="zh-CN" sz="2800" dirty="0"/>
              <a:t>OS</a:t>
            </a:r>
            <a:r>
              <a:rPr lang="zh-CN" altLang="en-US" sz="2800" dirty="0"/>
              <a:t>组件</a:t>
            </a:r>
            <a:r>
              <a:rPr lang="en-US" altLang="zh-CN" sz="2800" dirty="0"/>
              <a:t> – </a:t>
            </a:r>
            <a:r>
              <a:rPr lang="en-US" altLang="zh-CN" sz="2800" dirty="0" err="1"/>
              <a:t>FreeRTOS</a:t>
            </a:r>
            <a:r>
              <a:rPr lang="zh-CN" altLang="en-US" sz="2800" dirty="0"/>
              <a:t>的</a:t>
            </a:r>
            <a:r>
              <a:rPr lang="en-US" altLang="zh-CN" sz="2800" dirty="0"/>
              <a:t>OS</a:t>
            </a:r>
            <a:r>
              <a:rPr lang="zh-CN" altLang="en-US" sz="2800" dirty="0"/>
              <a:t>框架</a:t>
            </a:r>
          </a:p>
        </p:txBody>
      </p:sp>
      <p:sp>
        <p:nvSpPr>
          <p:cNvPr id="6" name="文本框 5">
            <a:extLst>
              <a:ext uri="{FF2B5EF4-FFF2-40B4-BE49-F238E27FC236}">
                <a16:creationId xmlns:a16="http://schemas.microsoft.com/office/drawing/2014/main" id="{FFEFA556-18F8-4D33-8B70-81510C342488}"/>
              </a:ext>
            </a:extLst>
          </p:cNvPr>
          <p:cNvSpPr txBox="1"/>
          <p:nvPr/>
        </p:nvSpPr>
        <p:spPr>
          <a:xfrm>
            <a:off x="229551" y="902943"/>
            <a:ext cx="7925815" cy="1015663"/>
          </a:xfrm>
          <a:prstGeom prst="rect">
            <a:avLst/>
          </a:prstGeom>
          <a:noFill/>
        </p:spPr>
        <p:txBody>
          <a:bodyPr wrap="square" rtlCol="0">
            <a:spAutoFit/>
          </a:bodyPr>
          <a:lstStyle/>
          <a:p>
            <a:r>
              <a:rPr lang="zh-CN" altLang="en-US" sz="1200" dirty="0"/>
              <a:t>为了应付更多复杂场景的应用开发，简单的前后台系统不能满足要求。选择</a:t>
            </a:r>
            <a:r>
              <a:rPr lang="en-US" altLang="zh-CN" sz="1200" dirty="0" err="1"/>
              <a:t>FreeRTOS</a:t>
            </a:r>
            <a:r>
              <a:rPr lang="zh-CN" altLang="en-US" sz="1200" dirty="0"/>
              <a:t>的主要原因：</a:t>
            </a:r>
            <a:endParaRPr lang="en-US" altLang="zh-CN" sz="1200" dirty="0"/>
          </a:p>
          <a:p>
            <a:r>
              <a:rPr lang="en-US" altLang="zh-CN" sz="1200" dirty="0"/>
              <a:t>1.</a:t>
            </a:r>
            <a:r>
              <a:rPr lang="zh-CN" altLang="en-US" sz="1200" dirty="0"/>
              <a:t>  开源免费，没有版权问题。使用</a:t>
            </a:r>
            <a:r>
              <a:rPr lang="en-US" altLang="zh-CN" sz="1200" dirty="0" err="1"/>
              <a:t>FreeRTOS</a:t>
            </a:r>
            <a:r>
              <a:rPr lang="zh-CN" altLang="en-US" sz="1200" dirty="0"/>
              <a:t>的项目不需要开源</a:t>
            </a:r>
            <a:endParaRPr lang="en-US" altLang="zh-CN" sz="1200" dirty="0"/>
          </a:p>
          <a:p>
            <a:pPr marL="228600" indent="-228600">
              <a:buAutoNum type="arabicPeriod" startAt="2"/>
            </a:pPr>
            <a:r>
              <a:rPr lang="zh-CN" altLang="en-US" sz="1200" dirty="0"/>
              <a:t>轻量级</a:t>
            </a:r>
            <a:r>
              <a:rPr lang="en-US" altLang="zh-CN" sz="1200" dirty="0"/>
              <a:t>RTOS</a:t>
            </a:r>
            <a:r>
              <a:rPr lang="zh-CN" altLang="en-US" sz="1200" dirty="0"/>
              <a:t>，对硬件资源要求低，广泛用在小型嵌入式系统</a:t>
            </a:r>
            <a:endParaRPr lang="en-US" altLang="zh-CN" sz="1200" dirty="0"/>
          </a:p>
          <a:p>
            <a:pPr marL="228600" indent="-228600">
              <a:buAutoNum type="arabicPeriod" startAt="2"/>
            </a:pPr>
            <a:endParaRPr lang="en-US" altLang="zh-CN" sz="1200" dirty="0"/>
          </a:p>
          <a:p>
            <a:r>
              <a:rPr lang="zh-CN" altLang="en-US" sz="1200" dirty="0"/>
              <a:t>使用</a:t>
            </a:r>
            <a:r>
              <a:rPr lang="en-US" altLang="zh-CN" sz="1200" dirty="0" err="1"/>
              <a:t>FreeRTOS</a:t>
            </a:r>
            <a:r>
              <a:rPr lang="zh-CN" altLang="en-US" sz="1200" dirty="0"/>
              <a:t>之后的系统框架如下，其中</a:t>
            </a:r>
            <a:r>
              <a:rPr lang="en-US" altLang="zh-CN" sz="1200" dirty="0"/>
              <a:t>OS wrapper layer </a:t>
            </a:r>
            <a:r>
              <a:rPr lang="zh-CN" altLang="en-US" sz="1200" dirty="0"/>
              <a:t>作为低优先级实现，以便将来支持不同的</a:t>
            </a:r>
            <a:r>
              <a:rPr lang="en-US" altLang="zh-CN" sz="1200" dirty="0"/>
              <a:t>RTOS:</a:t>
            </a:r>
          </a:p>
        </p:txBody>
      </p:sp>
      <p:pic>
        <p:nvPicPr>
          <p:cNvPr id="9" name="图片 8">
            <a:extLst>
              <a:ext uri="{FF2B5EF4-FFF2-40B4-BE49-F238E27FC236}">
                <a16:creationId xmlns:a16="http://schemas.microsoft.com/office/drawing/2014/main" id="{D4796445-80D0-4B31-B3EC-B2B32CED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01" y="4138675"/>
            <a:ext cx="7421760" cy="2026629"/>
          </a:xfrm>
          <a:prstGeom prst="rect">
            <a:avLst/>
          </a:prstGeom>
        </p:spPr>
      </p:pic>
      <p:sp>
        <p:nvSpPr>
          <p:cNvPr id="10" name="文本框 9">
            <a:extLst>
              <a:ext uri="{FF2B5EF4-FFF2-40B4-BE49-F238E27FC236}">
                <a16:creationId xmlns:a16="http://schemas.microsoft.com/office/drawing/2014/main" id="{47B1F129-572D-473C-A535-CE54C0329503}"/>
              </a:ext>
            </a:extLst>
          </p:cNvPr>
          <p:cNvSpPr txBox="1"/>
          <p:nvPr/>
        </p:nvSpPr>
        <p:spPr>
          <a:xfrm>
            <a:off x="390600" y="4111304"/>
            <a:ext cx="5136769" cy="276999"/>
          </a:xfrm>
          <a:prstGeom prst="rect">
            <a:avLst/>
          </a:prstGeom>
          <a:noFill/>
        </p:spPr>
        <p:txBody>
          <a:bodyPr wrap="square" rtlCol="0">
            <a:spAutoFit/>
          </a:bodyPr>
          <a:lstStyle/>
          <a:p>
            <a:r>
              <a:rPr lang="zh-CN" altLang="en-US" sz="1200" dirty="0"/>
              <a:t>引入多任务</a:t>
            </a:r>
            <a:r>
              <a:rPr lang="en-US" altLang="zh-CN" sz="1200" dirty="0"/>
              <a:t>RTOS</a:t>
            </a:r>
            <a:r>
              <a:rPr lang="zh-CN" altLang="en-US" sz="1200" dirty="0"/>
              <a:t>之后的系统整体运作框架：</a:t>
            </a:r>
          </a:p>
        </p:txBody>
      </p:sp>
      <p:sp>
        <p:nvSpPr>
          <p:cNvPr id="11" name="文本框 10">
            <a:extLst>
              <a:ext uri="{FF2B5EF4-FFF2-40B4-BE49-F238E27FC236}">
                <a16:creationId xmlns:a16="http://schemas.microsoft.com/office/drawing/2014/main" id="{69BB19C4-BED2-42B1-8C8F-003C6ECDCD6B}"/>
              </a:ext>
            </a:extLst>
          </p:cNvPr>
          <p:cNvSpPr txBox="1"/>
          <p:nvPr/>
        </p:nvSpPr>
        <p:spPr>
          <a:xfrm>
            <a:off x="390600" y="6211669"/>
            <a:ext cx="8665161" cy="646331"/>
          </a:xfrm>
          <a:prstGeom prst="rect">
            <a:avLst/>
          </a:prstGeom>
          <a:noFill/>
        </p:spPr>
        <p:txBody>
          <a:bodyPr wrap="square" rtlCol="0">
            <a:spAutoFit/>
          </a:bodyPr>
          <a:lstStyle/>
          <a:p>
            <a:r>
              <a:rPr lang="zh-CN" altLang="en-US" sz="1200" dirty="0"/>
              <a:t>注：</a:t>
            </a:r>
            <a:endParaRPr lang="en-US" altLang="zh-CN" sz="1200" dirty="0"/>
          </a:p>
          <a:p>
            <a:r>
              <a:rPr lang="en-US" altLang="zh-CN" sz="1200" dirty="0"/>
              <a:t>1. </a:t>
            </a:r>
            <a:r>
              <a:rPr lang="zh-CN" altLang="en-US" sz="1200" dirty="0"/>
              <a:t>在中断处理比较复杂的情况下，为了减少关中断事件，中断服务程序</a:t>
            </a:r>
            <a:r>
              <a:rPr lang="en-US" altLang="zh-CN" sz="1200" dirty="0"/>
              <a:t>ISR</a:t>
            </a:r>
            <a:r>
              <a:rPr lang="zh-CN" altLang="en-US" sz="1200" dirty="0"/>
              <a:t>只做最基本的操作。</a:t>
            </a:r>
            <a:r>
              <a:rPr lang="en-US" altLang="zh-CN" sz="1200" dirty="0"/>
              <a:t>ISR</a:t>
            </a:r>
            <a:r>
              <a:rPr lang="zh-CN" altLang="en-US" sz="1200" dirty="0"/>
              <a:t>触发</a:t>
            </a:r>
            <a:r>
              <a:rPr lang="en-US" altLang="zh-CN" sz="1200" dirty="0"/>
              <a:t>HISR (high level</a:t>
            </a:r>
            <a:r>
              <a:rPr lang="zh-CN" altLang="en-US" sz="1200" dirty="0"/>
              <a:t> </a:t>
            </a:r>
            <a:r>
              <a:rPr lang="en-US" altLang="zh-CN" sz="1200" dirty="0"/>
              <a:t>ISR</a:t>
            </a:r>
            <a:r>
              <a:rPr lang="zh-CN" altLang="en-US" sz="1200" dirty="0"/>
              <a:t>），在</a:t>
            </a:r>
            <a:r>
              <a:rPr lang="en-US" altLang="zh-CN" sz="1200" dirty="0"/>
              <a:t>HISR</a:t>
            </a:r>
            <a:r>
              <a:rPr lang="zh-CN" altLang="en-US" sz="1200" dirty="0"/>
              <a:t>做驱动逻辑处理之后 传递事件到事件队列</a:t>
            </a:r>
            <a:endParaRPr lang="en-US" altLang="zh-CN" sz="1200" dirty="0"/>
          </a:p>
        </p:txBody>
      </p:sp>
      <p:pic>
        <p:nvPicPr>
          <p:cNvPr id="4" name="图片 3">
            <a:extLst>
              <a:ext uri="{FF2B5EF4-FFF2-40B4-BE49-F238E27FC236}">
                <a16:creationId xmlns:a16="http://schemas.microsoft.com/office/drawing/2014/main" id="{A5D12E9A-5696-4E45-AB87-9630840D0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93" y="2060848"/>
            <a:ext cx="6200775" cy="1819275"/>
          </a:xfrm>
          <a:prstGeom prst="rect">
            <a:avLst/>
          </a:prstGeom>
        </p:spPr>
      </p:pic>
    </p:spTree>
    <p:extLst>
      <p:ext uri="{BB962C8B-B14F-4D97-AF65-F5344CB8AC3E}">
        <p14:creationId xmlns:p14="http://schemas.microsoft.com/office/powerpoint/2010/main" val="21111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265" y="116632"/>
            <a:ext cx="7772400" cy="504056"/>
          </a:xfrm>
        </p:spPr>
        <p:txBody>
          <a:bodyPr>
            <a:noAutofit/>
          </a:bodyPr>
          <a:lstStyle/>
          <a:p>
            <a:pPr algn="l"/>
            <a:r>
              <a:rPr lang="en-US" altLang="zh-CN" sz="2800" dirty="0"/>
              <a:t>OS</a:t>
            </a:r>
            <a:r>
              <a:rPr lang="zh-CN" altLang="en-US" sz="2800" dirty="0"/>
              <a:t>组件</a:t>
            </a:r>
            <a:r>
              <a:rPr lang="en-US" altLang="zh-CN" sz="2800" dirty="0"/>
              <a:t> – CEVA</a:t>
            </a:r>
            <a:r>
              <a:rPr lang="zh-CN" altLang="en-US" sz="2800" dirty="0"/>
              <a:t>和</a:t>
            </a:r>
            <a:r>
              <a:rPr lang="en-US" altLang="zh-CN" sz="2800" dirty="0"/>
              <a:t>SDK</a:t>
            </a:r>
            <a:r>
              <a:rPr lang="zh-CN" altLang="en-US" sz="2800" dirty="0"/>
              <a:t>平台的整合</a:t>
            </a:r>
            <a:r>
              <a:rPr lang="en-US" altLang="zh-CN" sz="2800" dirty="0"/>
              <a:t> </a:t>
            </a:r>
            <a:endParaRPr lang="zh-CN" altLang="en-US" sz="2800" dirty="0"/>
          </a:p>
        </p:txBody>
      </p:sp>
      <p:sp>
        <p:nvSpPr>
          <p:cNvPr id="5" name="文本框 4">
            <a:extLst>
              <a:ext uri="{FF2B5EF4-FFF2-40B4-BE49-F238E27FC236}">
                <a16:creationId xmlns:a16="http://schemas.microsoft.com/office/drawing/2014/main" id="{1285B311-933D-434D-86CB-03B9F0748063}"/>
              </a:ext>
            </a:extLst>
          </p:cNvPr>
          <p:cNvSpPr txBox="1"/>
          <p:nvPr/>
        </p:nvSpPr>
        <p:spPr>
          <a:xfrm>
            <a:off x="241265" y="3805461"/>
            <a:ext cx="8153821" cy="3046988"/>
          </a:xfrm>
          <a:prstGeom prst="rect">
            <a:avLst/>
          </a:prstGeom>
          <a:noFill/>
        </p:spPr>
        <p:txBody>
          <a:bodyPr wrap="square" rtlCol="0">
            <a:spAutoFit/>
          </a:bodyPr>
          <a:lstStyle/>
          <a:p>
            <a:r>
              <a:rPr lang="zh-CN" altLang="en-US" sz="1200" dirty="0"/>
              <a:t>整合设计：</a:t>
            </a:r>
            <a:endParaRPr lang="en-US" altLang="zh-CN" sz="1200" dirty="0"/>
          </a:p>
          <a:p>
            <a:pPr marL="228600" indent="-228600">
              <a:buFont typeface="+mj-lt"/>
              <a:buAutoNum type="arabicPeriod"/>
            </a:pPr>
            <a:r>
              <a:rPr lang="en-US" altLang="zh-CN" sz="1200" dirty="0"/>
              <a:t>SDK</a:t>
            </a:r>
            <a:r>
              <a:rPr lang="zh-CN" altLang="en-US" sz="1200" dirty="0"/>
              <a:t>平台提供</a:t>
            </a:r>
            <a:r>
              <a:rPr lang="en-US" altLang="zh-CN" sz="1200" dirty="0"/>
              <a:t>3</a:t>
            </a:r>
            <a:r>
              <a:rPr lang="zh-CN" altLang="en-US" sz="1200" dirty="0"/>
              <a:t>个任务。 </a:t>
            </a:r>
            <a:r>
              <a:rPr lang="en-US" altLang="zh-CN" sz="1200" dirty="0"/>
              <a:t>Main task</a:t>
            </a:r>
            <a:r>
              <a:rPr lang="zh-CN" altLang="en-US" sz="1200" dirty="0"/>
              <a:t>是</a:t>
            </a:r>
            <a:r>
              <a:rPr lang="en-US" altLang="zh-CN" sz="1200" dirty="0"/>
              <a:t>app task</a:t>
            </a:r>
            <a:r>
              <a:rPr lang="zh-CN" altLang="en-US" sz="1200" dirty="0"/>
              <a:t>，负责类似蓝牙遥控器</a:t>
            </a:r>
            <a:r>
              <a:rPr lang="en-US" altLang="zh-CN" sz="1200" dirty="0"/>
              <a:t>app</a:t>
            </a:r>
            <a:r>
              <a:rPr lang="zh-CN" altLang="en-US" sz="1200" dirty="0"/>
              <a:t>。</a:t>
            </a:r>
            <a:r>
              <a:rPr lang="en-US" altLang="zh-CN" sz="1200" dirty="0"/>
              <a:t>BT task</a:t>
            </a:r>
            <a:r>
              <a:rPr lang="zh-CN" altLang="en-US" sz="1200" dirty="0"/>
              <a:t>用来</a:t>
            </a:r>
            <a:r>
              <a:rPr lang="en-US" altLang="zh-CN" sz="1200" dirty="0"/>
              <a:t> </a:t>
            </a:r>
            <a:r>
              <a:rPr lang="zh-CN" altLang="en-US" sz="1200" dirty="0"/>
              <a:t>管理</a:t>
            </a:r>
            <a:r>
              <a:rPr lang="en-US" altLang="zh-CN" sz="1200" dirty="0"/>
              <a:t> CEVA</a:t>
            </a:r>
            <a:r>
              <a:rPr lang="zh-CN" altLang="en-US" sz="1200" dirty="0"/>
              <a:t>目前</a:t>
            </a:r>
            <a:r>
              <a:rPr lang="en-US" altLang="zh-CN" sz="1200" dirty="0"/>
              <a:t>background </a:t>
            </a:r>
            <a:r>
              <a:rPr lang="zh-CN" altLang="en-US" sz="1200" dirty="0"/>
              <a:t>“</a:t>
            </a:r>
            <a:r>
              <a:rPr lang="en-US" altLang="zh-CN" sz="1200" dirty="0"/>
              <a:t>task</a:t>
            </a:r>
            <a:r>
              <a:rPr lang="zh-CN" altLang="en-US" sz="1200" dirty="0"/>
              <a:t>” 管理的模块。 在没有事件处理的情况下</a:t>
            </a:r>
            <a:r>
              <a:rPr lang="en-US" altLang="zh-CN" sz="1200" dirty="0"/>
              <a:t>, idle task</a:t>
            </a:r>
            <a:r>
              <a:rPr lang="zh-CN" altLang="en-US" sz="1200" dirty="0"/>
              <a:t>被唤醒（</a:t>
            </a:r>
            <a:r>
              <a:rPr lang="en-US" altLang="zh-CN" sz="1200" dirty="0" err="1"/>
              <a:t>FreeRTOS</a:t>
            </a:r>
            <a:r>
              <a:rPr lang="zh-CN" altLang="en-US" sz="1200" dirty="0"/>
              <a:t>内核实现）。 在</a:t>
            </a:r>
            <a:r>
              <a:rPr lang="en-US" altLang="zh-CN" sz="1200" dirty="0"/>
              <a:t>idle task hook (</a:t>
            </a:r>
            <a:r>
              <a:rPr lang="en-US" altLang="zh-CN" sz="1200" dirty="0" err="1"/>
              <a:t>vApplicationIdleHook</a:t>
            </a:r>
            <a:r>
              <a:rPr lang="en-US" altLang="zh-CN" sz="1200" dirty="0"/>
              <a:t>) </a:t>
            </a:r>
            <a:r>
              <a:rPr lang="zh-CN" altLang="en-US" sz="1200" dirty="0"/>
              <a:t>中处理睡眠相关的事情 （判断进入低功耗状态）。</a:t>
            </a:r>
            <a:endParaRPr lang="en-US" altLang="zh-CN" sz="1200" dirty="0"/>
          </a:p>
          <a:p>
            <a:pPr marL="228600" indent="-228600">
              <a:buAutoNum type="arabicPeriod" startAt="2"/>
            </a:pPr>
            <a:r>
              <a:rPr lang="zh-CN" altLang="en-US" sz="1200" dirty="0"/>
              <a:t>蓝牙</a:t>
            </a:r>
            <a:r>
              <a:rPr lang="en-US" altLang="zh-CN" sz="1200" dirty="0"/>
              <a:t>task</a:t>
            </a:r>
            <a:r>
              <a:rPr lang="zh-CN" altLang="en-US" sz="1200" dirty="0"/>
              <a:t>会轮询</a:t>
            </a:r>
            <a:r>
              <a:rPr lang="en-US" altLang="zh-CN" sz="1200" dirty="0"/>
              <a:t>KE event queue </a:t>
            </a:r>
            <a:r>
              <a:rPr lang="zh-CN" altLang="en-US" sz="1200" dirty="0"/>
              <a:t>，和之前一样，根据 </a:t>
            </a:r>
            <a:r>
              <a:rPr lang="en-US" altLang="zh-CN" sz="1200" dirty="0" err="1"/>
              <a:t>rwip_configure.h</a:t>
            </a:r>
            <a:r>
              <a:rPr lang="zh-CN" altLang="en-US" sz="1200" dirty="0"/>
              <a:t>定义的 </a:t>
            </a:r>
            <a:r>
              <a:rPr lang="en-US" altLang="zh-CN" sz="1200" dirty="0"/>
              <a:t>task id</a:t>
            </a:r>
            <a:r>
              <a:rPr lang="zh-CN" altLang="en-US" sz="1200" dirty="0"/>
              <a:t>和</a:t>
            </a:r>
            <a:r>
              <a:rPr lang="en-US" altLang="zh-CN" sz="1200" dirty="0"/>
              <a:t>message id</a:t>
            </a:r>
            <a:r>
              <a:rPr lang="zh-CN" altLang="en-US" sz="1200" dirty="0"/>
              <a:t>找到</a:t>
            </a:r>
            <a:r>
              <a:rPr lang="en-US" altLang="zh-CN" sz="1200" dirty="0"/>
              <a:t>message handler</a:t>
            </a:r>
            <a:r>
              <a:rPr lang="zh-CN" altLang="en-US" sz="1200" dirty="0"/>
              <a:t> 并处理。蓝牙</a:t>
            </a:r>
            <a:r>
              <a:rPr lang="en-US" altLang="zh-CN" sz="1200" dirty="0"/>
              <a:t>task</a:t>
            </a:r>
            <a:r>
              <a:rPr lang="zh-CN" altLang="en-US" sz="1200" dirty="0"/>
              <a:t>主体是 </a:t>
            </a:r>
            <a:r>
              <a:rPr lang="en-US" altLang="zh-CN" sz="1200" dirty="0"/>
              <a:t> </a:t>
            </a:r>
            <a:r>
              <a:rPr lang="en-US" altLang="zh-CN" sz="1200" dirty="0" err="1"/>
              <a:t>ke_event_schedule</a:t>
            </a:r>
            <a:r>
              <a:rPr lang="zh-CN" altLang="en-US" sz="1200" dirty="0"/>
              <a:t>， 处理 </a:t>
            </a:r>
            <a:r>
              <a:rPr lang="en-US" altLang="zh-CN" sz="1200" dirty="0"/>
              <a:t>KE_EVENT_TIMER</a:t>
            </a:r>
            <a:r>
              <a:rPr lang="zh-CN" altLang="en-US" sz="1200" dirty="0"/>
              <a:t>（通用</a:t>
            </a:r>
            <a:r>
              <a:rPr lang="en-US" altLang="zh-CN" sz="1200" dirty="0"/>
              <a:t>timer</a:t>
            </a:r>
            <a:r>
              <a:rPr lang="zh-CN" altLang="en-US" sz="1200" dirty="0"/>
              <a:t>）</a:t>
            </a:r>
            <a:r>
              <a:rPr lang="en-US" altLang="zh-CN" sz="1200" dirty="0"/>
              <a:t> </a:t>
            </a:r>
            <a:r>
              <a:rPr lang="zh-CN" altLang="en-US" sz="1200" dirty="0"/>
              <a:t>和 </a:t>
            </a:r>
            <a:r>
              <a:rPr lang="en-US" altLang="zh-CN" sz="1200" dirty="0"/>
              <a:t>KE_EVENT_KE_MESSAGE</a:t>
            </a:r>
            <a:r>
              <a:rPr lang="zh-CN" altLang="en-US" sz="1200" dirty="0"/>
              <a:t>。</a:t>
            </a:r>
            <a:endParaRPr lang="en-US" altLang="zh-CN" sz="1200" dirty="0"/>
          </a:p>
          <a:p>
            <a:pPr marL="228600" indent="-228600">
              <a:buAutoNum type="arabicPeriod" startAt="2"/>
            </a:pPr>
            <a:r>
              <a:rPr lang="zh-CN" altLang="en-US" sz="1200" dirty="0"/>
              <a:t>蓝牙往</a:t>
            </a:r>
            <a:r>
              <a:rPr lang="en-US" altLang="zh-CN" sz="1200" dirty="0"/>
              <a:t>app</a:t>
            </a:r>
            <a:r>
              <a:rPr lang="zh-CN" altLang="en-US" sz="1200" dirty="0"/>
              <a:t>发送消息的时候，需要发送到 </a:t>
            </a:r>
            <a:r>
              <a:rPr lang="en-US" altLang="zh-CN" sz="1200" dirty="0"/>
              <a:t>system event queue </a:t>
            </a:r>
            <a:r>
              <a:rPr lang="zh-CN" altLang="en-US" sz="1200" dirty="0"/>
              <a:t>（需要改造目前 </a:t>
            </a:r>
            <a:r>
              <a:rPr lang="en-US" altLang="zh-CN" sz="1200" dirty="0"/>
              <a:t>profile</a:t>
            </a:r>
            <a:r>
              <a:rPr lang="zh-CN" altLang="en-US" sz="1200" dirty="0"/>
              <a:t>发给</a:t>
            </a:r>
            <a:r>
              <a:rPr lang="en-US" altLang="zh-CN" sz="1200" dirty="0"/>
              <a:t>app</a:t>
            </a:r>
            <a:r>
              <a:rPr lang="zh-CN" altLang="en-US" sz="1200" dirty="0"/>
              <a:t>的消息）</a:t>
            </a:r>
            <a:endParaRPr lang="en-US" altLang="zh-CN" sz="1200" dirty="0"/>
          </a:p>
          <a:p>
            <a:pPr marL="228600" indent="-228600">
              <a:buAutoNum type="arabicPeriod" startAt="2"/>
            </a:pPr>
            <a:r>
              <a:rPr lang="en-US" altLang="zh-CN" sz="1200" dirty="0"/>
              <a:t>App</a:t>
            </a:r>
            <a:r>
              <a:rPr lang="zh-CN" altLang="en-US" sz="1200" dirty="0"/>
              <a:t>往蓝牙发消息的时候，需要发送到 </a:t>
            </a:r>
            <a:r>
              <a:rPr lang="en-US" altLang="zh-CN" sz="1200" dirty="0"/>
              <a:t>KE event queue </a:t>
            </a:r>
            <a:r>
              <a:rPr lang="zh-CN" altLang="en-US" sz="1200" dirty="0"/>
              <a:t>（参考</a:t>
            </a:r>
            <a:r>
              <a:rPr lang="en-US" altLang="zh-CN" sz="1200" dirty="0"/>
              <a:t>CEVA  app\demo\</a:t>
            </a:r>
            <a:r>
              <a:rPr lang="en-US" altLang="zh-CN" sz="1200" dirty="0" err="1"/>
              <a:t>src</a:t>
            </a:r>
            <a:r>
              <a:rPr lang="en-US" altLang="zh-CN" sz="1200" dirty="0"/>
              <a:t> </a:t>
            </a:r>
            <a:r>
              <a:rPr lang="zh-CN" altLang="en-US" sz="1200" dirty="0"/>
              <a:t>目录 </a:t>
            </a:r>
            <a:r>
              <a:rPr lang="en-US" altLang="zh-CN" sz="1200" dirty="0"/>
              <a:t>hid, battery </a:t>
            </a:r>
            <a:r>
              <a:rPr lang="zh-CN" altLang="en-US" sz="1200" dirty="0"/>
              <a:t>往对应</a:t>
            </a:r>
            <a:r>
              <a:rPr lang="en-US" altLang="zh-CN" sz="1200" dirty="0"/>
              <a:t>profile</a:t>
            </a:r>
            <a:r>
              <a:rPr lang="zh-CN" altLang="en-US" sz="1200" dirty="0"/>
              <a:t>的消息发送</a:t>
            </a:r>
            <a:r>
              <a:rPr lang="en-US" altLang="zh-CN" sz="1200" dirty="0"/>
              <a:t> </a:t>
            </a:r>
            <a:r>
              <a:rPr lang="zh-CN" altLang="en-US" sz="1200" dirty="0"/>
              <a:t>）</a:t>
            </a:r>
            <a:endParaRPr lang="en-US" altLang="zh-CN" sz="1200" dirty="0"/>
          </a:p>
          <a:p>
            <a:pPr marL="228600" indent="-228600">
              <a:buAutoNum type="arabicPeriod" startAt="2"/>
            </a:pPr>
            <a:r>
              <a:rPr lang="zh-CN" altLang="en-US" sz="1200" dirty="0"/>
              <a:t>蓝牙用到的</a:t>
            </a:r>
            <a:r>
              <a:rPr lang="en-US" altLang="zh-CN" sz="1200" dirty="0"/>
              <a:t>arbiter timer</a:t>
            </a:r>
            <a:r>
              <a:rPr lang="zh-CN" altLang="en-US" sz="1200" dirty="0"/>
              <a:t>，</a:t>
            </a:r>
            <a:r>
              <a:rPr lang="en-US" altLang="zh-CN" sz="1200" dirty="0"/>
              <a:t>alarm timer</a:t>
            </a:r>
            <a:r>
              <a:rPr lang="zh-CN" altLang="en-US" sz="1200" dirty="0"/>
              <a:t>保持之前的处理方式。</a:t>
            </a:r>
            <a:endParaRPr lang="en-US" altLang="zh-CN" sz="1200" dirty="0"/>
          </a:p>
          <a:p>
            <a:r>
              <a:rPr lang="en-US" altLang="zh-CN" sz="1200" dirty="0"/>
              <a:t>      </a:t>
            </a:r>
            <a:r>
              <a:rPr lang="zh-CN" altLang="en-US" sz="1200" dirty="0"/>
              <a:t>给</a:t>
            </a:r>
            <a:r>
              <a:rPr lang="en-US" altLang="zh-CN" sz="1200" dirty="0"/>
              <a:t>app</a:t>
            </a:r>
            <a:r>
              <a:rPr lang="zh-CN" altLang="en-US" sz="1200" dirty="0"/>
              <a:t>以及</a:t>
            </a:r>
            <a:r>
              <a:rPr lang="en-US" altLang="zh-CN" sz="1200" dirty="0"/>
              <a:t>profile</a:t>
            </a:r>
            <a:r>
              <a:rPr lang="zh-CN" altLang="en-US" sz="1200" dirty="0"/>
              <a:t>使用的通用 </a:t>
            </a:r>
            <a:r>
              <a:rPr lang="en-US" altLang="zh-CN" sz="1200" dirty="0"/>
              <a:t>timer </a:t>
            </a:r>
            <a:r>
              <a:rPr lang="zh-CN" altLang="en-US" sz="1200" dirty="0"/>
              <a:t>（</a:t>
            </a:r>
            <a:r>
              <a:rPr lang="en-US" altLang="zh-CN" sz="1200" dirty="0" err="1"/>
              <a:t>co_time</a:t>
            </a:r>
            <a:r>
              <a:rPr lang="zh-CN" altLang="en-US" sz="1200" dirty="0"/>
              <a:t>），也可以考虑</a:t>
            </a:r>
            <a:endParaRPr lang="en-US" altLang="zh-CN" sz="1200" dirty="0"/>
          </a:p>
          <a:p>
            <a:r>
              <a:rPr lang="en-US" altLang="zh-CN" sz="1200" dirty="0"/>
              <a:t>     </a:t>
            </a:r>
            <a:r>
              <a:rPr lang="zh-CN" altLang="en-US" sz="1200" dirty="0"/>
              <a:t>保留 （</a:t>
            </a:r>
            <a:r>
              <a:rPr lang="en-US" altLang="zh-CN" sz="1200" dirty="0" err="1"/>
              <a:t>risc</a:t>
            </a:r>
            <a:r>
              <a:rPr lang="en-US" altLang="zh-CN" sz="1200" dirty="0"/>
              <a:t>-v </a:t>
            </a:r>
            <a:r>
              <a:rPr lang="zh-CN" altLang="en-US" sz="1200" dirty="0"/>
              <a:t>的</a:t>
            </a:r>
            <a:r>
              <a:rPr lang="en-US" altLang="zh-CN" sz="1200" dirty="0"/>
              <a:t>timer</a:t>
            </a:r>
            <a:r>
              <a:rPr lang="zh-CN" altLang="en-US" sz="1200" dirty="0"/>
              <a:t>只用来支持蓝牙之外的事情）</a:t>
            </a:r>
            <a:endParaRPr lang="en-US" altLang="zh-CN" sz="1200" dirty="0"/>
          </a:p>
          <a:p>
            <a:r>
              <a:rPr lang="en-US" altLang="zh-CN" sz="1200" dirty="0"/>
              <a:t>6.   </a:t>
            </a:r>
            <a:r>
              <a:rPr lang="zh-CN" altLang="en-US" sz="1200" dirty="0"/>
              <a:t>底层的支撑包括 内存管理不需要变化。</a:t>
            </a:r>
            <a:endParaRPr lang="en-US" altLang="zh-CN" sz="1200" dirty="0"/>
          </a:p>
          <a:p>
            <a:r>
              <a:rPr lang="en-US" altLang="zh-CN" sz="1200" dirty="0"/>
              <a:t> </a:t>
            </a:r>
          </a:p>
          <a:p>
            <a:r>
              <a:rPr lang="zh-CN" altLang="en-US" sz="1200" dirty="0"/>
              <a:t>主要变更点在 </a:t>
            </a:r>
            <a:r>
              <a:rPr lang="en-US" altLang="zh-CN" sz="1200" dirty="0"/>
              <a:t>1 </a:t>
            </a:r>
            <a:r>
              <a:rPr lang="zh-CN" altLang="en-US" sz="1200" dirty="0"/>
              <a:t>和 </a:t>
            </a:r>
            <a:r>
              <a:rPr lang="en-US" altLang="zh-CN" sz="1200" dirty="0"/>
              <a:t>3 </a:t>
            </a:r>
            <a:r>
              <a:rPr lang="zh-CN" altLang="en-US" sz="1200" dirty="0"/>
              <a:t>。 变更点</a:t>
            </a:r>
            <a:r>
              <a:rPr lang="en-US" altLang="zh-CN" sz="1200" dirty="0"/>
              <a:t>3 </a:t>
            </a:r>
            <a:r>
              <a:rPr lang="zh-CN" altLang="en-US" sz="1200" dirty="0"/>
              <a:t>可以如右边处理：</a:t>
            </a:r>
            <a:endParaRPr lang="en-US" altLang="zh-CN" sz="1200" dirty="0"/>
          </a:p>
          <a:p>
            <a:endParaRPr lang="en-US" altLang="zh-CN" sz="1200" dirty="0"/>
          </a:p>
        </p:txBody>
      </p:sp>
      <p:pic>
        <p:nvPicPr>
          <p:cNvPr id="6" name="图片 5">
            <a:extLst>
              <a:ext uri="{FF2B5EF4-FFF2-40B4-BE49-F238E27FC236}">
                <a16:creationId xmlns:a16="http://schemas.microsoft.com/office/drawing/2014/main" id="{381F48C8-3898-405D-A469-C39510D96F76}"/>
              </a:ext>
            </a:extLst>
          </p:cNvPr>
          <p:cNvPicPr>
            <a:picLocks noChangeAspect="1"/>
          </p:cNvPicPr>
          <p:nvPr/>
        </p:nvPicPr>
        <p:blipFill>
          <a:blip r:embed="rId2"/>
          <a:stretch>
            <a:fillRect/>
          </a:stretch>
        </p:blipFill>
        <p:spPr>
          <a:xfrm>
            <a:off x="4860032" y="5548850"/>
            <a:ext cx="3810000" cy="1296169"/>
          </a:xfrm>
          <a:prstGeom prst="rect">
            <a:avLst/>
          </a:prstGeom>
        </p:spPr>
      </p:pic>
      <p:pic>
        <p:nvPicPr>
          <p:cNvPr id="9" name="图片 8">
            <a:extLst>
              <a:ext uri="{FF2B5EF4-FFF2-40B4-BE49-F238E27FC236}">
                <a16:creationId xmlns:a16="http://schemas.microsoft.com/office/drawing/2014/main" id="{64C70CF3-7619-479C-8BA0-C7FB950E5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973324"/>
            <a:ext cx="7999550" cy="2752725"/>
          </a:xfrm>
          <a:prstGeom prst="rect">
            <a:avLst/>
          </a:prstGeom>
        </p:spPr>
      </p:pic>
    </p:spTree>
    <p:extLst>
      <p:ext uri="{BB962C8B-B14F-4D97-AF65-F5344CB8AC3E}">
        <p14:creationId xmlns:p14="http://schemas.microsoft.com/office/powerpoint/2010/main" val="9558935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27236</TotalTime>
  <Words>4524</Words>
  <Application>Microsoft Office PowerPoint</Application>
  <PresentationFormat>全屏显示(4:3)</PresentationFormat>
  <Paragraphs>297</Paragraphs>
  <Slides>23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宋体</vt:lpstr>
      <vt:lpstr>Arial</vt:lpstr>
      <vt:lpstr>Calibri</vt:lpstr>
      <vt:lpstr>Office 主题</vt:lpstr>
      <vt:lpstr>          MS软件SDK平台设计</vt:lpstr>
      <vt:lpstr> MS 软件 SDK平台概述 </vt:lpstr>
      <vt:lpstr> 系统框架图 </vt:lpstr>
      <vt:lpstr>目录树和各目录的介绍</vt:lpstr>
      <vt:lpstr> 驱动组件系统框图 </vt:lpstr>
      <vt:lpstr> CEVA蓝牙系统框图 </vt:lpstr>
      <vt:lpstr>CEVA蓝牙的运作流程图 </vt:lpstr>
      <vt:lpstr>OS组件 – FreeRTOS的OS框架</vt:lpstr>
      <vt:lpstr>OS组件 – CEVA和SDK平台的整合 </vt:lpstr>
      <vt:lpstr>OS组件 – 典型场景 蓝牙遥控器语音发送</vt:lpstr>
      <vt:lpstr> 功耗管理系统框架 </vt:lpstr>
      <vt:lpstr>分区管理和系统启动</vt:lpstr>
      <vt:lpstr> 存储管理 – 文件系统，NV和eFuse </vt:lpstr>
      <vt:lpstr> OTA功能 </vt:lpstr>
      <vt:lpstr> 自动化测试 – unity测试框架 </vt:lpstr>
      <vt:lpstr> 自动化测试 - CI系统框架 </vt:lpstr>
      <vt:lpstr> 开发调式工具 </vt:lpstr>
      <vt:lpstr> 生产支持工具 </vt:lpstr>
      <vt:lpstr> 配置和编译  </vt:lpstr>
      <vt:lpstr>配置和编译 – 典型用户项目的构建</vt:lpstr>
      <vt:lpstr>项目实施计划</vt:lpstr>
      <vt:lpstr>人力资源需求</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项目需求的理解</dc:title>
  <dc:creator>薛鹏宇</dc:creator>
  <cp:lastModifiedBy>薛鹏宇</cp:lastModifiedBy>
  <cp:revision>1012</cp:revision>
  <dcterms:created xsi:type="dcterms:W3CDTF">2021-12-05T07:08:32Z</dcterms:created>
  <dcterms:modified xsi:type="dcterms:W3CDTF">2022-02-17T01:23:15Z</dcterms:modified>
</cp:coreProperties>
</file>