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9" r:id="rId2"/>
    <p:sldId id="294" r:id="rId3"/>
    <p:sldId id="295" r:id="rId4"/>
    <p:sldId id="298" r:id="rId5"/>
    <p:sldId id="297" r:id="rId6"/>
    <p:sldId id="299" r:id="rId7"/>
    <p:sldId id="29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84724" autoAdjust="0"/>
  </p:normalViewPr>
  <p:slideViewPr>
    <p:cSldViewPr>
      <p:cViewPr>
        <p:scale>
          <a:sx n="100" d="100"/>
          <a:sy n="100" d="100"/>
        </p:scale>
        <p:origin x="249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4992-0CC2-4F6D-88DC-840B671CC37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7C91-8028-4635-AA4A-E60D4466F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5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B7C91-8028-4635-AA4A-E60D4466FF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5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B7C91-8028-4635-AA4A-E60D4466FF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8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B7C91-8028-4635-AA4A-E60D4466FF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3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5" y="44624"/>
            <a:ext cx="6332435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SDK</a:t>
            </a:r>
            <a:r>
              <a:rPr lang="zh-CN" altLang="en-US" dirty="0"/>
              <a:t>平台软件测试概述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8C0208-83AE-4CE1-81BD-D9FB366D255D}"/>
              </a:ext>
            </a:extLst>
          </p:cNvPr>
          <p:cNvSpPr txBox="1"/>
          <p:nvPr/>
        </p:nvSpPr>
        <p:spPr>
          <a:xfrm>
            <a:off x="77777" y="4941168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质量要求： </a:t>
            </a:r>
            <a:endParaRPr lang="en-US" altLang="zh-CN" sz="1600" dirty="0"/>
          </a:p>
          <a:p>
            <a:r>
              <a:rPr lang="zh-CN" altLang="en-US" sz="1600" dirty="0"/>
              <a:t>代码门禁 </a:t>
            </a:r>
            <a:r>
              <a:rPr lang="en-US" altLang="zh-CN" sz="1600" dirty="0">
                <a:sym typeface="Wingdings" panose="05000000000000000000" pitchFamily="2" charset="2"/>
              </a:rPr>
              <a:t>&lt; </a:t>
            </a:r>
            <a:r>
              <a:rPr lang="zh-CN" altLang="en-US" sz="1600" dirty="0">
                <a:sym typeface="Wingdings" panose="05000000000000000000" pitchFamily="2" charset="2"/>
              </a:rPr>
              <a:t>日构建</a:t>
            </a:r>
            <a:r>
              <a:rPr lang="en-US" altLang="zh-CN" sz="1600" dirty="0">
                <a:sym typeface="Wingdings" panose="05000000000000000000" pitchFamily="2" charset="2"/>
              </a:rPr>
              <a:t>&lt; </a:t>
            </a:r>
            <a:r>
              <a:rPr lang="zh-CN" altLang="en-US" sz="1600" dirty="0">
                <a:sym typeface="Wingdings" panose="05000000000000000000" pitchFamily="2" charset="2"/>
              </a:rPr>
              <a:t>测试版本 </a:t>
            </a:r>
            <a:r>
              <a:rPr lang="en-US" altLang="zh-CN" sz="1600" dirty="0">
                <a:sym typeface="Wingdings" panose="05000000000000000000" pitchFamily="2" charset="2"/>
              </a:rPr>
              <a:t>&lt; Release</a:t>
            </a:r>
            <a:r>
              <a:rPr lang="zh-CN" altLang="en-US" sz="1600" dirty="0">
                <a:sym typeface="Wingdings" panose="05000000000000000000" pitchFamily="2" charset="2"/>
              </a:rPr>
              <a:t>版本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1BBFDC-B1E4-4199-8470-4EF3BDDD6864}"/>
              </a:ext>
            </a:extLst>
          </p:cNvPr>
          <p:cNvSpPr txBox="1"/>
          <p:nvPr/>
        </p:nvSpPr>
        <p:spPr>
          <a:xfrm>
            <a:off x="119360" y="850932"/>
            <a:ext cx="5964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测试对象：            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SDK</a:t>
            </a:r>
            <a:r>
              <a:rPr lang="zh-CN" altLang="en-US" sz="1600" dirty="0"/>
              <a:t>平台（组成</a:t>
            </a:r>
            <a:r>
              <a:rPr lang="en-US" altLang="zh-CN" sz="1600" dirty="0"/>
              <a:t>SDK</a:t>
            </a:r>
            <a:r>
              <a:rPr lang="zh-CN" altLang="en-US" sz="1600" dirty="0"/>
              <a:t>平台的所有组件）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基于</a:t>
            </a:r>
            <a:r>
              <a:rPr lang="en-US" altLang="zh-CN" sz="1600" dirty="0"/>
              <a:t>SDK</a:t>
            </a:r>
            <a:r>
              <a:rPr lang="zh-CN" altLang="en-US" sz="1600" dirty="0"/>
              <a:t>的产品（</a:t>
            </a:r>
            <a:r>
              <a:rPr lang="en-US" altLang="zh-CN" sz="1600" dirty="0"/>
              <a:t>APP</a:t>
            </a:r>
            <a:r>
              <a:rPr lang="zh-CN" altLang="en-US" sz="1600" dirty="0"/>
              <a:t>，一般地平台的首产品由</a:t>
            </a:r>
            <a:r>
              <a:rPr lang="en-US" altLang="zh-CN" sz="1600" dirty="0"/>
              <a:t>MS</a:t>
            </a:r>
            <a:r>
              <a:rPr lang="zh-CN" altLang="en-US" sz="1600" dirty="0"/>
              <a:t>开发）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SDK</a:t>
            </a:r>
            <a:r>
              <a:rPr lang="zh-CN" altLang="en-US" sz="1600" dirty="0"/>
              <a:t>平台提供的文档 （大部分文档要求能自动化生成）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测试硬件环境：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基于蓝牙</a:t>
            </a:r>
            <a:r>
              <a:rPr lang="en-US" altLang="zh-CN" sz="1600" dirty="0"/>
              <a:t>SOC</a:t>
            </a:r>
            <a:r>
              <a:rPr lang="zh-CN" altLang="en-US" sz="1600" dirty="0"/>
              <a:t>芯片的硬件参考板 （完整板，支持所有外设）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基于蓝牙</a:t>
            </a:r>
            <a:r>
              <a:rPr lang="en-US" altLang="zh-CN" sz="1600" dirty="0"/>
              <a:t>SOC</a:t>
            </a:r>
            <a:r>
              <a:rPr lang="zh-CN" altLang="en-US" sz="1600" dirty="0"/>
              <a:t>芯片的产品板 （首产品的产品板）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测试方法：</a:t>
            </a:r>
            <a:endParaRPr lang="en-US" altLang="zh-CN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772670-F2A4-4D10-B053-E3A200BD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3452"/>
            <a:ext cx="2647950" cy="172402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F2069E-3BA8-45ED-B97D-FAEF5403C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24988"/>
              </p:ext>
            </p:extLst>
          </p:nvPr>
        </p:nvGraphicFramePr>
        <p:xfrm>
          <a:off x="180821" y="3587836"/>
          <a:ext cx="8496943" cy="1459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7161">
                  <a:extLst>
                    <a:ext uri="{9D8B030D-6E8A-4147-A177-3AD203B41FA5}">
                      <a16:colId xmlns:a16="http://schemas.microsoft.com/office/drawing/2014/main" val="3625793680"/>
                    </a:ext>
                  </a:extLst>
                </a:gridCol>
                <a:gridCol w="2970909">
                  <a:extLst>
                    <a:ext uri="{9D8B030D-6E8A-4147-A177-3AD203B41FA5}">
                      <a16:colId xmlns:a16="http://schemas.microsoft.com/office/drawing/2014/main" val="4157696222"/>
                    </a:ext>
                  </a:extLst>
                </a:gridCol>
                <a:gridCol w="1644327">
                  <a:extLst>
                    <a:ext uri="{9D8B030D-6E8A-4147-A177-3AD203B41FA5}">
                      <a16:colId xmlns:a16="http://schemas.microsoft.com/office/drawing/2014/main" val="3011064438"/>
                    </a:ext>
                  </a:extLst>
                </a:gridCol>
                <a:gridCol w="1191760">
                  <a:extLst>
                    <a:ext uri="{9D8B030D-6E8A-4147-A177-3AD203B41FA5}">
                      <a16:colId xmlns:a16="http://schemas.microsoft.com/office/drawing/2014/main" val="2729273380"/>
                    </a:ext>
                  </a:extLst>
                </a:gridCol>
                <a:gridCol w="1372786">
                  <a:extLst>
                    <a:ext uri="{9D8B030D-6E8A-4147-A177-3AD203B41FA5}">
                      <a16:colId xmlns:a16="http://schemas.microsoft.com/office/drawing/2014/main" val="54948079"/>
                    </a:ext>
                  </a:extLst>
                </a:gridCol>
              </a:tblGrid>
              <a:tr h="2122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测试方法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说明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测试对象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部署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硬件环境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95938"/>
                  </a:ext>
                </a:extLst>
              </a:tr>
              <a:tr h="2122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单元测试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函数内部实现逻辑。接口测试，包括参数组合，边界等。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SDK</a:t>
                      </a:r>
                      <a:r>
                        <a:rPr lang="zh-CN" altLang="en-US" sz="1200" u="none" strike="noStrike" dirty="0">
                          <a:effectLst/>
                        </a:rPr>
                        <a:t>平台各组件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日构建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参考板，产品板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6149"/>
                  </a:ext>
                </a:extLst>
              </a:tr>
              <a:tr h="4469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D</a:t>
                      </a:r>
                      <a:r>
                        <a:rPr lang="en-US" sz="1200" u="none" strike="noStrike" dirty="0">
                          <a:effectLst/>
                        </a:rPr>
                        <a:t>emo app (</a:t>
                      </a:r>
                      <a:r>
                        <a:rPr lang="en-US" altLang="zh-CN" sz="1200" u="none" strike="noStrike" dirty="0">
                          <a:effectLst/>
                        </a:rPr>
                        <a:t>Example)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模拟业务逻辑，调用接口测试（</a:t>
                      </a:r>
                      <a:r>
                        <a:rPr lang="en-US" altLang="zh-CN" sz="1200" u="none" strike="noStrike" dirty="0">
                          <a:effectLst/>
                        </a:rPr>
                        <a:t>SDK</a:t>
                      </a:r>
                      <a:r>
                        <a:rPr lang="zh-CN" altLang="en-US" sz="1200" u="none" strike="noStrike" dirty="0">
                          <a:effectLst/>
                        </a:rPr>
                        <a:t>平台提供的</a:t>
                      </a:r>
                      <a:r>
                        <a:rPr lang="en-US" altLang="zh-CN" sz="1200" u="none" strike="noStrike" dirty="0">
                          <a:effectLst/>
                        </a:rPr>
                        <a:t>example </a:t>
                      </a:r>
                      <a:r>
                        <a:rPr lang="zh-CN" altLang="en-US" sz="1200" u="none" strike="noStrike" dirty="0">
                          <a:effectLst/>
                        </a:rPr>
                        <a:t>可以完成该类测试）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SDK</a:t>
                      </a:r>
                      <a:r>
                        <a:rPr lang="zh-CN" altLang="en-US" sz="1200" u="none" strike="noStrike" dirty="0">
                          <a:effectLst/>
                        </a:rPr>
                        <a:t>平台各组件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门禁，日构建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参考板，产品板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00164"/>
                  </a:ext>
                </a:extLst>
              </a:tr>
              <a:tr h="2122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功能自动化测试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通过脚本控制外界输入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基于</a:t>
                      </a:r>
                      <a:r>
                        <a:rPr lang="en-US" altLang="zh-CN" sz="1200" u="none" strike="noStrike" dirty="0">
                          <a:effectLst/>
                        </a:rPr>
                        <a:t>SDK</a:t>
                      </a:r>
                      <a:r>
                        <a:rPr lang="zh-CN" altLang="en-US" sz="1200" u="none" strike="noStrike" dirty="0">
                          <a:effectLst/>
                        </a:rPr>
                        <a:t>平台的</a:t>
                      </a:r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版本测试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参考板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38794"/>
                  </a:ext>
                </a:extLst>
              </a:tr>
              <a:tr h="2122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功能手动测试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手动功能测试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基于</a:t>
                      </a:r>
                      <a:r>
                        <a:rPr lang="en-US" altLang="zh-CN" sz="1200" u="none" strike="noStrike" dirty="0">
                          <a:effectLst/>
                        </a:rPr>
                        <a:t>SDK</a:t>
                      </a:r>
                      <a:r>
                        <a:rPr lang="zh-CN" altLang="en-US" sz="1200" u="none" strike="noStrike" dirty="0">
                          <a:effectLst/>
                        </a:rPr>
                        <a:t>平台的</a:t>
                      </a:r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版本测试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产品板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7209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07FFEE-0157-41E5-872E-9AFBB80EE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80086"/>
              </p:ext>
            </p:extLst>
          </p:nvPr>
        </p:nvGraphicFramePr>
        <p:xfrm>
          <a:off x="180820" y="5792337"/>
          <a:ext cx="8496944" cy="981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8932">
                  <a:extLst>
                    <a:ext uri="{9D8B030D-6E8A-4147-A177-3AD203B41FA5}">
                      <a16:colId xmlns:a16="http://schemas.microsoft.com/office/drawing/2014/main" val="405778634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6958457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369802497"/>
                    </a:ext>
                  </a:extLst>
                </a:gridCol>
                <a:gridCol w="1801508">
                  <a:extLst>
                    <a:ext uri="{9D8B030D-6E8A-4147-A177-3AD203B41FA5}">
                      <a16:colId xmlns:a16="http://schemas.microsoft.com/office/drawing/2014/main" val="4205710705"/>
                    </a:ext>
                  </a:extLst>
                </a:gridCol>
              </a:tblGrid>
              <a:tr h="3009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门禁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日构建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测试版本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发布版本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42719"/>
                  </a:ext>
                </a:extLst>
              </a:tr>
              <a:tr h="2925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核心功能测试通过，代码可以合入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main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分支。核心功能测试用例放在各个组件的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example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目录。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每天的定时构建测试。测试内容包括核心功能，所有的单元测试。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日构建通过的版本 作为测试版本的准入条件。正式的测试版本分为全功能测试和回归测试，根据项目的进度，开发和测试的具体情况确定。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全功能测试，性能，功耗，稳定性，兼容性等各项测试通过的版本作为发布版本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01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4" y="44624"/>
            <a:ext cx="942878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SDK</a:t>
            </a:r>
            <a:r>
              <a:rPr lang="zh-CN" altLang="en-US" dirty="0"/>
              <a:t>平台测试方法</a:t>
            </a:r>
            <a:r>
              <a:rPr lang="en-US" altLang="zh-CN" dirty="0"/>
              <a:t>-</a:t>
            </a:r>
            <a:r>
              <a:rPr lang="zh-CN" altLang="en-US" dirty="0"/>
              <a:t>单元测试和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158E81-C077-4BB9-B514-99559515ED73}"/>
              </a:ext>
            </a:extLst>
          </p:cNvPr>
          <p:cNvSpPr txBox="1"/>
          <p:nvPr/>
        </p:nvSpPr>
        <p:spPr>
          <a:xfrm>
            <a:off x="357402" y="2887682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单元测试框架实现 见 </a:t>
            </a:r>
            <a:r>
              <a:rPr lang="en-US" altLang="zh-CN" dirty="0"/>
              <a:t>http://10.127.8.32/doku.php?id=system:sdk</a:t>
            </a:r>
            <a:r>
              <a:rPr lang="zh-CN" altLang="en-US" dirty="0"/>
              <a:t>平台单元测试。</a:t>
            </a:r>
            <a:endParaRPr lang="en-US" altLang="zh-CN" dirty="0"/>
          </a:p>
          <a:p>
            <a:r>
              <a:rPr lang="en-US" altLang="zh-CN" dirty="0"/>
              <a:t>Demo app (</a:t>
            </a:r>
            <a:r>
              <a:rPr lang="zh-CN" altLang="en-US" dirty="0"/>
              <a:t>即 核心功能</a:t>
            </a:r>
            <a:r>
              <a:rPr lang="en-US" altLang="zh-CN" dirty="0"/>
              <a:t>example</a:t>
            </a:r>
            <a:r>
              <a:rPr lang="zh-CN" altLang="en-US" dirty="0"/>
              <a:t>，后续实现</a:t>
            </a:r>
            <a:r>
              <a:rPr lang="en-US" altLang="zh-CN" dirty="0"/>
              <a:t>)</a:t>
            </a:r>
            <a:r>
              <a:rPr lang="zh-CN" altLang="en-US" dirty="0"/>
              <a:t>，在编译</a:t>
            </a:r>
            <a:r>
              <a:rPr lang="en-US" altLang="zh-CN" dirty="0"/>
              <a:t>SDK</a:t>
            </a:r>
            <a:r>
              <a:rPr lang="zh-CN" altLang="en-US" dirty="0"/>
              <a:t>平台的时候编译出来。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/>
              <a:t>注意</a:t>
            </a:r>
            <a:r>
              <a:rPr lang="en-US" altLang="zh-CN" dirty="0"/>
              <a:t>Demo app</a:t>
            </a:r>
            <a:r>
              <a:rPr lang="zh-CN" altLang="en-US" dirty="0"/>
              <a:t>是个完整的</a:t>
            </a:r>
            <a:r>
              <a:rPr lang="en-US" altLang="zh-CN" dirty="0"/>
              <a:t>app</a:t>
            </a:r>
            <a:r>
              <a:rPr lang="zh-CN" altLang="en-US" dirty="0"/>
              <a:t>，每个</a:t>
            </a:r>
            <a:r>
              <a:rPr lang="en-US" altLang="zh-CN" dirty="0"/>
              <a:t>app</a:t>
            </a:r>
            <a:r>
              <a:rPr lang="zh-CN" altLang="en-US" dirty="0"/>
              <a:t>有自己的</a:t>
            </a:r>
            <a:r>
              <a:rPr lang="en-US" altLang="zh-CN" dirty="0"/>
              <a:t>event handler</a:t>
            </a:r>
            <a:r>
              <a:rPr lang="zh-CN" altLang="en-US" dirty="0"/>
              <a:t>，完成某个核心基本功能。在测试的时候，需要下载</a:t>
            </a:r>
            <a:r>
              <a:rPr lang="en-US" altLang="zh-CN" dirty="0"/>
              <a:t>app</a:t>
            </a:r>
            <a:r>
              <a:rPr lang="zh-CN" altLang="en-US" dirty="0"/>
              <a:t>到硬件板上进行测试。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通过测试服务器可以对当前测试的内容进行配置：</a:t>
            </a:r>
            <a:endParaRPr lang="en-US" altLang="zh-CN" dirty="0"/>
          </a:p>
          <a:p>
            <a:r>
              <a:rPr lang="zh-CN" altLang="en-US" dirty="0"/>
              <a:t>在进行门禁测试的时候，配置核心的</a:t>
            </a:r>
            <a:r>
              <a:rPr lang="en-US" altLang="zh-CN" dirty="0"/>
              <a:t>demo app</a:t>
            </a:r>
            <a:r>
              <a:rPr lang="zh-CN" altLang="en-US" dirty="0"/>
              <a:t>测试；</a:t>
            </a:r>
            <a:endParaRPr lang="en-US" altLang="zh-CN" dirty="0"/>
          </a:p>
          <a:p>
            <a:r>
              <a:rPr lang="zh-CN" altLang="en-US" dirty="0"/>
              <a:t>在进行日构建测试的时候，按照支持的组件配置为单元测试和</a:t>
            </a:r>
            <a:r>
              <a:rPr lang="en-US" altLang="zh-CN" dirty="0"/>
              <a:t>demo  app</a:t>
            </a:r>
            <a:r>
              <a:rPr lang="zh-CN" altLang="en-US" dirty="0"/>
              <a:t>测试；</a:t>
            </a:r>
            <a:endParaRPr lang="en-US" altLang="zh-CN" dirty="0"/>
          </a:p>
          <a:p>
            <a:r>
              <a:rPr lang="zh-CN" altLang="en-US" dirty="0"/>
              <a:t>测试结果返回给测试服务器；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Do 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单元测试代码编写规范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Example</a:t>
            </a:r>
            <a:r>
              <a:rPr lang="zh-CN" altLang="en-US" dirty="0"/>
              <a:t>的测试框架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测试服务器搭建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8A7612-5B2F-47D1-82A6-4B1FE9D60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2" y="1076277"/>
            <a:ext cx="4991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4" y="44624"/>
            <a:ext cx="8420667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SDK</a:t>
            </a:r>
            <a:r>
              <a:rPr lang="zh-CN" altLang="en-US" dirty="0"/>
              <a:t>平台测试方法</a:t>
            </a:r>
            <a:r>
              <a:rPr lang="en-US" altLang="zh-CN" dirty="0"/>
              <a:t>-</a:t>
            </a:r>
            <a:r>
              <a:rPr lang="zh-CN" altLang="en-US" dirty="0"/>
              <a:t> 功能自动化测试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9CEF35-F1F4-4D9A-8868-BECC26EEA9EF}"/>
              </a:ext>
            </a:extLst>
          </p:cNvPr>
          <p:cNvSpPr txBox="1"/>
          <p:nvPr/>
        </p:nvSpPr>
        <p:spPr>
          <a:xfrm>
            <a:off x="145028" y="707807"/>
            <a:ext cx="338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功能自动化测试 硬件连接图：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0FE70A-12F4-4E8C-A09E-55FEBE92B8F2}"/>
              </a:ext>
            </a:extLst>
          </p:cNvPr>
          <p:cNvSpPr txBox="1"/>
          <p:nvPr/>
        </p:nvSpPr>
        <p:spPr>
          <a:xfrm>
            <a:off x="218853" y="45845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功能自动化 软件控制流程：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2F71529-D776-4F97-B270-D6E20C3C4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4" y="5013176"/>
            <a:ext cx="3724275" cy="16752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454752A-905E-4740-88C1-18C971A341F6}"/>
              </a:ext>
            </a:extLst>
          </p:cNvPr>
          <p:cNvSpPr txBox="1"/>
          <p:nvPr/>
        </p:nvSpPr>
        <p:spPr>
          <a:xfrm>
            <a:off x="4716016" y="836712"/>
            <a:ext cx="428295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功能自动化测试指的是产品级的黑盒功能测试，自动化的实现要依赖测试板</a:t>
            </a:r>
            <a:r>
              <a:rPr lang="en-US" altLang="zh-CN" sz="1600" dirty="0"/>
              <a:t>(FPGA-MBD)</a:t>
            </a:r>
            <a:r>
              <a:rPr lang="zh-CN" altLang="en-US" sz="1600" dirty="0"/>
              <a:t>的支持。通过</a:t>
            </a:r>
            <a:r>
              <a:rPr lang="en-US" altLang="zh-CN" sz="1600" dirty="0"/>
              <a:t>PC</a:t>
            </a:r>
            <a:r>
              <a:rPr lang="zh-CN" altLang="en-US" sz="1600" dirty="0"/>
              <a:t>端控制</a:t>
            </a:r>
            <a:r>
              <a:rPr lang="en-US" altLang="zh-CN" sz="1600" dirty="0"/>
              <a:t>Arduino, STM32</a:t>
            </a:r>
            <a:r>
              <a:rPr lang="zh-CN" altLang="en-US" sz="1600" dirty="0"/>
              <a:t>，使之输出必要的信号和数据给到</a:t>
            </a:r>
            <a:r>
              <a:rPr lang="en-US" altLang="zh-CN" sz="1600" dirty="0"/>
              <a:t>FPGA</a:t>
            </a:r>
            <a:r>
              <a:rPr lang="zh-CN" altLang="en-US" sz="1600" dirty="0"/>
              <a:t>，以此模拟外界的输入。 该测试板还可以用在部分需要外界硬件连接的</a:t>
            </a:r>
            <a:r>
              <a:rPr lang="en-US" altLang="zh-CN" sz="1600" dirty="0"/>
              <a:t>example</a:t>
            </a:r>
            <a:r>
              <a:rPr lang="zh-CN" altLang="en-US" sz="1600" dirty="0"/>
              <a:t>或者单元测试（例如测试</a:t>
            </a:r>
            <a:r>
              <a:rPr lang="en-US" altLang="zh-CN" sz="1600" dirty="0"/>
              <a:t>SPI</a:t>
            </a:r>
            <a:r>
              <a:rPr lang="zh-CN" altLang="en-US" sz="1600" dirty="0"/>
              <a:t>数据收发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Arduino</a:t>
            </a:r>
            <a:r>
              <a:rPr lang="zh-CN" altLang="en-US" sz="1600" dirty="0"/>
              <a:t>主要提供</a:t>
            </a:r>
            <a:r>
              <a:rPr lang="en-US" altLang="zh-CN" sz="1600" dirty="0"/>
              <a:t>GPIO</a:t>
            </a:r>
            <a:r>
              <a:rPr lang="zh-CN" altLang="en-US" sz="1600" dirty="0"/>
              <a:t>的控制。通过</a:t>
            </a:r>
            <a:r>
              <a:rPr lang="en-US" altLang="zh-CN" sz="1600" dirty="0"/>
              <a:t>PC</a:t>
            </a:r>
            <a:r>
              <a:rPr lang="zh-CN" altLang="en-US" sz="1600" dirty="0"/>
              <a:t>端的控制程序，使</a:t>
            </a:r>
            <a:r>
              <a:rPr lang="en-US" altLang="zh-CN" sz="1600" dirty="0"/>
              <a:t>Arduino</a:t>
            </a:r>
            <a:r>
              <a:rPr lang="zh-CN" altLang="en-US" sz="1600" dirty="0"/>
              <a:t>的</a:t>
            </a:r>
            <a:r>
              <a:rPr lang="en-US" altLang="zh-CN" sz="1600" dirty="0"/>
              <a:t>GPIO</a:t>
            </a:r>
            <a:r>
              <a:rPr lang="zh-CN" altLang="en-US" sz="1600" dirty="0"/>
              <a:t>输出高低电平，这些</a:t>
            </a:r>
            <a:r>
              <a:rPr lang="en-US" altLang="zh-CN" sz="1600" dirty="0"/>
              <a:t>GPIO</a:t>
            </a:r>
            <a:r>
              <a:rPr lang="zh-CN" altLang="en-US" sz="1600" dirty="0"/>
              <a:t>直接连接到</a:t>
            </a:r>
            <a:r>
              <a:rPr lang="en-US" altLang="zh-CN" sz="1600" dirty="0"/>
              <a:t>FPGA</a:t>
            </a:r>
            <a:r>
              <a:rPr lang="zh-CN" altLang="en-US" sz="1600" dirty="0"/>
              <a:t>的键盘</a:t>
            </a:r>
            <a:r>
              <a:rPr lang="en-US" altLang="zh-CN" sz="1600" dirty="0"/>
              <a:t>GPIO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STM32</a:t>
            </a:r>
            <a:r>
              <a:rPr lang="zh-CN" altLang="en-US" sz="1600" dirty="0"/>
              <a:t>主要提供语音数据</a:t>
            </a:r>
            <a:r>
              <a:rPr lang="en-US" altLang="zh-CN" sz="1600" dirty="0"/>
              <a:t>, SPI</a:t>
            </a:r>
            <a:r>
              <a:rPr lang="zh-CN" altLang="en-US" sz="1600" dirty="0"/>
              <a:t>，</a:t>
            </a:r>
            <a:r>
              <a:rPr lang="en-US" altLang="zh-CN" sz="1600" dirty="0"/>
              <a:t>I2C</a:t>
            </a:r>
            <a:r>
              <a:rPr lang="zh-CN" altLang="en-US" sz="1600" dirty="0"/>
              <a:t>信号的输出。音频数据从</a:t>
            </a:r>
            <a:r>
              <a:rPr lang="en-US" altLang="zh-CN" sz="1600" dirty="0"/>
              <a:t>PC</a:t>
            </a:r>
            <a:r>
              <a:rPr lang="zh-CN" altLang="en-US" sz="1600" dirty="0"/>
              <a:t>通过</a:t>
            </a:r>
            <a:r>
              <a:rPr lang="en-US" altLang="zh-CN" sz="1600" dirty="0"/>
              <a:t>Arduino</a:t>
            </a:r>
            <a:r>
              <a:rPr lang="zh-CN" altLang="en-US" sz="1600" dirty="0"/>
              <a:t>传到音频解码板，通过</a:t>
            </a:r>
            <a:r>
              <a:rPr lang="en-US" altLang="zh-CN" sz="1600" dirty="0" err="1"/>
              <a:t>linein</a:t>
            </a:r>
            <a:r>
              <a:rPr lang="zh-CN" altLang="en-US" sz="1600" dirty="0"/>
              <a:t>传到</a:t>
            </a:r>
            <a:r>
              <a:rPr lang="en-US" altLang="zh-CN" sz="1600" dirty="0"/>
              <a:t>STM32</a:t>
            </a:r>
            <a:r>
              <a:rPr lang="zh-CN" altLang="en-US" sz="1600" dirty="0"/>
              <a:t>再传给蓝牙</a:t>
            </a:r>
            <a:r>
              <a:rPr lang="en-US" altLang="zh-CN" sz="1600" dirty="0"/>
              <a:t>FPGA</a:t>
            </a:r>
            <a:r>
              <a:rPr lang="zh-CN" altLang="en-US" sz="1600" dirty="0"/>
              <a:t>。</a:t>
            </a:r>
            <a:r>
              <a:rPr lang="en-US" altLang="zh-CN" sz="1600" dirty="0"/>
              <a:t>PC</a:t>
            </a:r>
            <a:r>
              <a:rPr lang="zh-CN" altLang="en-US" sz="1600" dirty="0"/>
              <a:t>端还可以控制</a:t>
            </a:r>
            <a:r>
              <a:rPr lang="en-US" altLang="zh-CN" sz="1600" dirty="0"/>
              <a:t>STM32</a:t>
            </a:r>
            <a:r>
              <a:rPr lang="zh-CN" altLang="en-US" sz="1600" dirty="0"/>
              <a:t>的</a:t>
            </a:r>
            <a:r>
              <a:rPr lang="en-US" altLang="zh-CN" sz="1600" dirty="0"/>
              <a:t>SPI, I2C</a:t>
            </a:r>
            <a:r>
              <a:rPr lang="zh-CN" altLang="en-US" sz="1600" dirty="0"/>
              <a:t>等硬件接口的数据输给</a:t>
            </a:r>
            <a:r>
              <a:rPr lang="en-US" altLang="zh-CN" sz="1600" dirty="0"/>
              <a:t>FPGA</a:t>
            </a:r>
            <a:r>
              <a:rPr lang="zh-CN" altLang="en-US" sz="1600" dirty="0"/>
              <a:t>，完成外围接口的数据传输测试。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To Do List: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功能自动化测试的整体设计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控制通路的验证</a:t>
            </a:r>
            <a:endParaRPr lang="en-US" altLang="zh-CN" sz="1400" dirty="0"/>
          </a:p>
          <a:p>
            <a:r>
              <a:rPr lang="en-US" altLang="zh-CN" sz="1400" dirty="0"/>
              <a:t>         PC </a:t>
            </a:r>
            <a:r>
              <a:rPr lang="en-US" altLang="zh-CN" sz="1400" dirty="0">
                <a:sym typeface="Wingdings" panose="05000000000000000000" pitchFamily="2" charset="2"/>
              </a:rPr>
              <a:t> Arduino </a:t>
            </a:r>
            <a:r>
              <a:rPr lang="zh-CN" altLang="en-US" sz="1400" dirty="0">
                <a:sym typeface="Wingdings" panose="05000000000000000000" pitchFamily="2" charset="2"/>
              </a:rPr>
              <a:t>输出</a:t>
            </a:r>
            <a:r>
              <a:rPr lang="en-US" altLang="zh-CN" sz="1400" dirty="0">
                <a:sym typeface="Wingdings" panose="05000000000000000000" pitchFamily="2" charset="2"/>
              </a:rPr>
              <a:t>GPIO</a:t>
            </a:r>
            <a:r>
              <a:rPr lang="zh-CN" altLang="en-US" sz="1400" dirty="0">
                <a:sym typeface="Wingdings" panose="05000000000000000000" pitchFamily="2" charset="2"/>
              </a:rPr>
              <a:t>信号</a:t>
            </a:r>
            <a:endParaRPr lang="en-US" altLang="zh-CN" sz="1400" dirty="0">
              <a:sym typeface="Wingdings" panose="05000000000000000000" pitchFamily="2" charset="2"/>
            </a:endParaRPr>
          </a:p>
          <a:p>
            <a:r>
              <a:rPr lang="en-US" altLang="zh-CN" sz="1400" dirty="0">
                <a:sym typeface="Wingdings" panose="05000000000000000000" pitchFamily="2" charset="2"/>
              </a:rPr>
              <a:t>         PC Arduino</a:t>
            </a:r>
            <a:r>
              <a:rPr lang="zh-CN" altLang="en-US" sz="1400" dirty="0">
                <a:sym typeface="Wingdings" panose="05000000000000000000" pitchFamily="2" charset="2"/>
              </a:rPr>
              <a:t>音频解码板 </a:t>
            </a:r>
            <a:r>
              <a:rPr lang="en-US" altLang="zh-CN" sz="1400" dirty="0">
                <a:sym typeface="Wingdings" panose="05000000000000000000" pitchFamily="2" charset="2"/>
              </a:rPr>
              <a:t> STM32</a:t>
            </a:r>
            <a:r>
              <a:rPr lang="zh-CN" altLang="en-US" sz="1400" dirty="0">
                <a:sym typeface="Wingdings" panose="05000000000000000000" pitchFamily="2" charset="2"/>
              </a:rPr>
              <a:t>输出语音</a:t>
            </a:r>
            <a:endParaRPr lang="en-US" altLang="zh-CN" sz="1400" dirty="0"/>
          </a:p>
          <a:p>
            <a:r>
              <a:rPr lang="en-US" altLang="zh-CN" sz="1400" dirty="0"/>
              <a:t>         PC</a:t>
            </a:r>
            <a:r>
              <a:rPr lang="en-US" altLang="zh-CN" sz="1400" dirty="0">
                <a:sym typeface="Wingdings" panose="05000000000000000000" pitchFamily="2" charset="2"/>
              </a:rPr>
              <a:t> STM32   </a:t>
            </a:r>
            <a:r>
              <a:rPr lang="zh-CN" altLang="en-US" sz="1400" dirty="0">
                <a:sym typeface="Wingdings" panose="05000000000000000000" pitchFamily="2" charset="2"/>
              </a:rPr>
              <a:t>输出 </a:t>
            </a:r>
            <a:r>
              <a:rPr lang="en-US" altLang="zh-CN" sz="1400" dirty="0">
                <a:sym typeface="Wingdings" panose="05000000000000000000" pitchFamily="2" charset="2"/>
              </a:rPr>
              <a:t>I2C, SPI</a:t>
            </a:r>
            <a:r>
              <a:rPr lang="zh-CN" altLang="en-US" sz="1400" dirty="0">
                <a:sym typeface="Wingdings" panose="05000000000000000000" pitchFamily="2" charset="2"/>
              </a:rPr>
              <a:t>数据</a:t>
            </a:r>
            <a:endParaRPr lang="en-US" altLang="zh-CN" sz="1400" dirty="0">
              <a:sym typeface="Wingdings" panose="05000000000000000000" pitchFamily="2" charset="2"/>
            </a:endParaRPr>
          </a:p>
          <a:p>
            <a:r>
              <a:rPr lang="en-US" altLang="zh-CN" sz="1400" dirty="0">
                <a:sym typeface="Wingdings" panose="05000000000000000000" pitchFamily="2" charset="2"/>
              </a:rPr>
              <a:t>3.   </a:t>
            </a:r>
            <a:r>
              <a:rPr lang="zh-CN" altLang="en-US" sz="1400" dirty="0">
                <a:sym typeface="Wingdings" panose="05000000000000000000" pitchFamily="2" charset="2"/>
              </a:rPr>
              <a:t>功能测试用例的设计和脚本编写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D73339-F032-4FD5-B6E9-8459B5C14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3" y="2273436"/>
            <a:ext cx="4497163" cy="2251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F7981D-DC9D-4F00-91E8-BEEC371A2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6" y="1094916"/>
            <a:ext cx="4010252" cy="12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5" y="44624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SDK</a:t>
            </a:r>
            <a:r>
              <a:rPr lang="zh-CN" altLang="en-US" dirty="0"/>
              <a:t>平台测试用例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43933D-CB0F-4BA4-8AEE-B7B5C4549979}"/>
              </a:ext>
            </a:extLst>
          </p:cNvPr>
          <p:cNvSpPr txBox="1"/>
          <p:nvPr/>
        </p:nvSpPr>
        <p:spPr>
          <a:xfrm>
            <a:off x="184177" y="732737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 </a:t>
            </a:r>
            <a:r>
              <a:rPr lang="zh-CN" altLang="en-US" sz="1600" dirty="0"/>
              <a:t>测试用例按照</a:t>
            </a:r>
            <a:r>
              <a:rPr lang="en-US" altLang="zh-CN" sz="1600" dirty="0"/>
              <a:t>feature tree</a:t>
            </a:r>
            <a:r>
              <a:rPr lang="zh-CN" altLang="en-US" sz="1600" dirty="0"/>
              <a:t>进行管理。所有的测试用例都必须挂接到</a:t>
            </a:r>
            <a:r>
              <a:rPr lang="en-US" altLang="zh-CN" sz="1600" dirty="0"/>
              <a:t>tree</a:t>
            </a:r>
            <a:r>
              <a:rPr lang="zh-CN" altLang="en-US" sz="1600" dirty="0"/>
              <a:t>的某个节点。第一级和第二级 </a:t>
            </a:r>
            <a:r>
              <a:rPr lang="en-US" altLang="zh-CN" sz="1600" dirty="0"/>
              <a:t>feature</a:t>
            </a:r>
            <a:r>
              <a:rPr lang="zh-CN" altLang="en-US" sz="1600" dirty="0"/>
              <a:t>属于基础</a:t>
            </a:r>
            <a:r>
              <a:rPr lang="en-US" altLang="zh-CN" sz="1600" dirty="0"/>
              <a:t>feature</a:t>
            </a:r>
            <a:r>
              <a:rPr lang="zh-CN" altLang="en-US" sz="1600" dirty="0"/>
              <a:t>（例如 </a:t>
            </a:r>
            <a:r>
              <a:rPr lang="en-US" altLang="zh-CN" sz="1600" dirty="0"/>
              <a:t>enable/disable feature)</a:t>
            </a:r>
            <a:r>
              <a:rPr lang="zh-CN" altLang="en-US" sz="1600" dirty="0"/>
              <a:t>，这些节点挂载的测试用例可用于代码门禁。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155B5A-AF09-40CE-AEF2-6EB73531A9F4}"/>
              </a:ext>
            </a:extLst>
          </p:cNvPr>
          <p:cNvSpPr txBox="1"/>
          <p:nvPr/>
        </p:nvSpPr>
        <p:spPr>
          <a:xfrm>
            <a:off x="166124" y="5211101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sz="1600" dirty="0"/>
              <a:t>测试用例的关键字需要包含 适用的硬件环境等限制条件。</a:t>
            </a:r>
            <a:endParaRPr lang="en-US" altLang="zh-CN" sz="1600" dirty="0"/>
          </a:p>
          <a:p>
            <a:pPr marL="342900" indent="-342900">
              <a:buAutoNum type="arabicPeriod" startAt="2"/>
            </a:pPr>
            <a:r>
              <a:rPr lang="zh-CN" altLang="en-US" sz="1600" dirty="0"/>
              <a:t>通过</a:t>
            </a:r>
            <a:r>
              <a:rPr lang="en-US" altLang="zh-CN" sz="1600" dirty="0"/>
              <a:t>Feature</a:t>
            </a:r>
            <a:r>
              <a:rPr lang="zh-CN" altLang="en-US" sz="1600" dirty="0"/>
              <a:t>和限制的关键字，从测试用例总库导出具体某个项目的测试用例。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To Do List: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测试用例的管理方案细化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测试用例的设计和编写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5687F9-2A97-43B4-BCB3-61EF0AAB0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5"/>
            <a:ext cx="5976664" cy="37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5" y="44624"/>
            <a:ext cx="77724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SDK</a:t>
            </a:r>
            <a:r>
              <a:rPr lang="zh-CN" altLang="en-US" dirty="0"/>
              <a:t>平台测试</a:t>
            </a:r>
            <a:r>
              <a:rPr lang="en-US" altLang="zh-CN" dirty="0"/>
              <a:t>IT</a:t>
            </a:r>
            <a:r>
              <a:rPr lang="zh-CN" altLang="en-US" dirty="0"/>
              <a:t>支撑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81A6BD-2743-4ABE-A37E-2D941681D24A}"/>
              </a:ext>
            </a:extLst>
          </p:cNvPr>
          <p:cNvSpPr txBox="1"/>
          <p:nvPr/>
        </p:nvSpPr>
        <p:spPr>
          <a:xfrm>
            <a:off x="323528" y="1196752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测试用例和测试活动的管理平台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管理测试用例集，具体平台和项目的用例选型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</a:t>
            </a:r>
            <a:r>
              <a:rPr lang="zh-CN" altLang="en-US" dirty="0">
                <a:sym typeface="Wingdings" panose="05000000000000000000" pitchFamily="2" charset="2"/>
              </a:rPr>
              <a:t>各个版本实际测试的用例集，版本测试结果汇总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 </a:t>
            </a:r>
            <a:r>
              <a:rPr lang="zh-CN" altLang="en-US" dirty="0">
                <a:sym typeface="Wingdings" panose="05000000000000000000" pitchFamily="2" charset="2"/>
              </a:rPr>
              <a:t>发布版本和测试报告的归档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dirty="0"/>
              <a:t>测试服务器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zh-CN" altLang="en-US" dirty="0">
                <a:sym typeface="Wingdings" panose="05000000000000000000" pitchFamily="2" charset="2"/>
              </a:rPr>
              <a:t>测试环境和测试结果支撑，见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       http://10.127.8.32/doku.php?id=system:sdk</a:t>
            </a:r>
            <a:r>
              <a:rPr lang="zh-CN" altLang="en-US" dirty="0">
                <a:sym typeface="Wingdings" panose="05000000000000000000" pitchFamily="2" charset="2"/>
              </a:rPr>
              <a:t>平台开发</a:t>
            </a:r>
            <a:r>
              <a:rPr lang="en-US" altLang="zh-CN" dirty="0">
                <a:sym typeface="Wingdings" panose="05000000000000000000" pitchFamily="2" charset="2"/>
              </a:rPr>
              <a:t>-</a:t>
            </a:r>
            <a:r>
              <a:rPr lang="en-US" altLang="zh-CN" dirty="0" err="1">
                <a:sym typeface="Wingdings" panose="05000000000000000000" pitchFamily="2" charset="2"/>
              </a:rPr>
              <a:t>cicd</a:t>
            </a:r>
            <a:r>
              <a:rPr lang="zh-CN" altLang="en-US" dirty="0">
                <a:sym typeface="Wingdings" panose="05000000000000000000" pitchFamily="2" charset="2"/>
              </a:rPr>
              <a:t>整体需求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      具体包含：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1. </a:t>
            </a:r>
            <a:r>
              <a:rPr lang="zh-CN" altLang="en-US" dirty="0">
                <a:sym typeface="Wingdings" panose="05000000000000000000" pitchFamily="2" charset="2"/>
              </a:rPr>
              <a:t>和测试用例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管理平台联动，做测试环境和用例的配置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2. </a:t>
            </a:r>
            <a:r>
              <a:rPr lang="zh-CN" altLang="en-US" dirty="0">
                <a:sym typeface="Wingdings" panose="05000000000000000000" pitchFamily="2" charset="2"/>
              </a:rPr>
              <a:t>功能自动化测试脚本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     Arduino / STM32</a:t>
            </a:r>
            <a:r>
              <a:rPr lang="zh-CN" altLang="en-US" dirty="0">
                <a:sym typeface="Wingdings" panose="05000000000000000000" pitchFamily="2" charset="2"/>
              </a:rPr>
              <a:t>的控制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3. </a:t>
            </a:r>
            <a:r>
              <a:rPr lang="zh-CN" altLang="en-US" dirty="0">
                <a:sym typeface="Wingdings" panose="05000000000000000000" pitchFamily="2" charset="2"/>
              </a:rPr>
              <a:t>和 编译服务器 </a:t>
            </a:r>
            <a:r>
              <a:rPr lang="en-US" altLang="zh-CN" dirty="0">
                <a:sym typeface="Wingdings" panose="05000000000000000000" pitchFamily="2" charset="2"/>
              </a:rPr>
              <a:t>Jenkins</a:t>
            </a:r>
            <a:r>
              <a:rPr lang="zh-CN" altLang="en-US" dirty="0">
                <a:sym typeface="Wingdings" panose="05000000000000000000" pitchFamily="2" charset="2"/>
              </a:rPr>
              <a:t>联动，获取</a:t>
            </a:r>
            <a:r>
              <a:rPr lang="en-US" altLang="zh-CN" dirty="0">
                <a:sym typeface="Wingdings" panose="05000000000000000000" pitchFamily="2" charset="2"/>
              </a:rPr>
              <a:t>Jenkins</a:t>
            </a:r>
            <a:r>
              <a:rPr lang="zh-CN" altLang="en-US" dirty="0">
                <a:sym typeface="Wingdings" panose="05000000000000000000" pitchFamily="2" charset="2"/>
              </a:rPr>
              <a:t>测试要求，返回测试结果。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4.  </a:t>
            </a:r>
            <a:r>
              <a:rPr lang="zh-CN" altLang="en-US" dirty="0">
                <a:sym typeface="Wingdings" panose="05000000000000000000" pitchFamily="2" charset="2"/>
              </a:rPr>
              <a:t>和测试</a:t>
            </a:r>
            <a:r>
              <a:rPr lang="en-US" altLang="zh-CN" dirty="0">
                <a:sym typeface="Wingdings" panose="05000000000000000000" pitchFamily="2" charset="2"/>
              </a:rPr>
              <a:t>PC</a:t>
            </a:r>
            <a:r>
              <a:rPr lang="zh-CN" altLang="en-US" dirty="0">
                <a:sym typeface="Wingdings" panose="05000000000000000000" pitchFamily="2" charset="2"/>
              </a:rPr>
              <a:t>联动，控制测试</a:t>
            </a:r>
            <a:r>
              <a:rPr lang="en-US" altLang="zh-CN" dirty="0">
                <a:sym typeface="Wingdings" panose="05000000000000000000" pitchFamily="2" charset="2"/>
              </a:rPr>
              <a:t>PC</a:t>
            </a:r>
            <a:r>
              <a:rPr lang="zh-CN" altLang="en-US" dirty="0">
                <a:sym typeface="Wingdings" panose="05000000000000000000" pitchFamily="2" charset="2"/>
              </a:rPr>
              <a:t>下载测试</a:t>
            </a:r>
            <a:r>
              <a:rPr lang="en-US" altLang="zh-CN" dirty="0">
                <a:sym typeface="Wingdings" panose="05000000000000000000" pitchFamily="2" charset="2"/>
              </a:rPr>
              <a:t>bin</a:t>
            </a:r>
            <a:r>
              <a:rPr lang="zh-CN" altLang="en-US" dirty="0">
                <a:sym typeface="Wingdings" panose="05000000000000000000" pitchFamily="2" charset="2"/>
              </a:rPr>
              <a:t>，汇总测试结果。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To Do List: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搭建测试服务器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搭建测试用例和测试活动管理平台 </a:t>
            </a:r>
            <a:r>
              <a:rPr lang="en-US" altLang="zh-CN" dirty="0"/>
              <a:t>(</a:t>
            </a:r>
            <a:r>
              <a:rPr lang="zh-CN" altLang="en-US" dirty="0"/>
              <a:t>低优先级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98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4" y="44624"/>
            <a:ext cx="8204643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SDK</a:t>
            </a:r>
            <a:r>
              <a:rPr lang="zh-CN" altLang="en-US" dirty="0"/>
              <a:t>平台测试能力评估 </a:t>
            </a:r>
            <a:r>
              <a:rPr lang="en-US" altLang="zh-CN" dirty="0"/>
              <a:t>(</a:t>
            </a:r>
            <a:r>
              <a:rPr lang="zh-CN" altLang="en-US" dirty="0"/>
              <a:t>低优先级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3B198B-F923-4AF5-87E4-442B9C986CBF}"/>
              </a:ext>
            </a:extLst>
          </p:cNvPr>
          <p:cNvSpPr txBox="1"/>
          <p:nvPr/>
        </p:nvSpPr>
        <p:spPr>
          <a:xfrm>
            <a:off x="467544" y="980728"/>
            <a:ext cx="7344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从以下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个方面衡量 </a:t>
            </a:r>
            <a:r>
              <a:rPr lang="en-US" altLang="zh-CN" dirty="0">
                <a:sym typeface="Wingdings" panose="05000000000000000000" pitchFamily="2" charset="2"/>
              </a:rPr>
              <a:t>SDK</a:t>
            </a:r>
            <a:r>
              <a:rPr lang="zh-CN" altLang="en-US" dirty="0">
                <a:sym typeface="Wingdings" panose="05000000000000000000" pitchFamily="2" charset="2"/>
              </a:rPr>
              <a:t>平台测试的能力水平：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1.  </a:t>
            </a:r>
            <a:r>
              <a:rPr lang="zh-CN" altLang="en-US" dirty="0">
                <a:sym typeface="Wingdings" panose="05000000000000000000" pitchFamily="2" charset="2"/>
              </a:rPr>
              <a:t>测试设计能力：</a:t>
            </a:r>
            <a:r>
              <a:rPr lang="en-US" altLang="zh-CN" dirty="0">
                <a:sym typeface="Wingdings" panose="05000000000000000000" pitchFamily="2" charset="2"/>
              </a:rPr>
              <a:t>SDK</a:t>
            </a:r>
            <a:r>
              <a:rPr lang="zh-CN" altLang="en-US" dirty="0">
                <a:sym typeface="Wingdings" panose="05000000000000000000" pitchFamily="2" charset="2"/>
              </a:rPr>
              <a:t>版本</a:t>
            </a:r>
            <a:r>
              <a:rPr lang="en-US" altLang="zh-CN" dirty="0">
                <a:sym typeface="Wingdings" panose="05000000000000000000" pitchFamily="2" charset="2"/>
              </a:rPr>
              <a:t>release</a:t>
            </a:r>
            <a:r>
              <a:rPr lang="zh-CN" altLang="en-US" dirty="0">
                <a:sym typeface="Wingdings" panose="05000000000000000000" pitchFamily="2" charset="2"/>
              </a:rPr>
              <a:t>时遗留缺陷率，用例规范化，问题逃逸率（客户反馈的问题和市场问题占严重问题的比例）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2.  </a:t>
            </a:r>
            <a:r>
              <a:rPr lang="zh-CN" altLang="en-US" dirty="0">
                <a:sym typeface="Wingdings" panose="05000000000000000000" pitchFamily="2" charset="2"/>
              </a:rPr>
              <a:t>测试执行效率：测试自动化率，测试用例规模以及全版本测试耗时和回归测试耗时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3.  </a:t>
            </a:r>
            <a:r>
              <a:rPr lang="zh-CN" altLang="en-US" dirty="0">
                <a:sym typeface="Wingdings" panose="05000000000000000000" pitchFamily="2" charset="2"/>
              </a:rPr>
              <a:t>测试分析能力： 测试覆盖评估（需求覆盖 和 代码覆盖）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  质量目标预测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en-US" altLang="zh-CN" dirty="0">
                <a:sym typeface="Wingdings" panose="05000000000000000000" pitchFamily="2" charset="2"/>
              </a:rPr>
              <a:t>To Do List: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1. </a:t>
            </a:r>
            <a:r>
              <a:rPr lang="zh-CN" altLang="en-US" dirty="0"/>
              <a:t>版本发布标准的确定 （功能，性能，功耗，稳定性兼容性等）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质量评价体系指标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376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64" y="44624"/>
            <a:ext cx="9068739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SDK</a:t>
            </a:r>
            <a:r>
              <a:rPr lang="zh-CN" altLang="en-US" dirty="0"/>
              <a:t>平台测试活动规范化 </a:t>
            </a:r>
            <a:r>
              <a:rPr lang="en-US" altLang="zh-CN" dirty="0"/>
              <a:t>(</a:t>
            </a:r>
            <a:r>
              <a:rPr lang="zh-CN" altLang="en-US" dirty="0"/>
              <a:t>低优先级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FFCBC-D79D-4B33-8D60-033D256E930A}"/>
              </a:ext>
            </a:extLst>
          </p:cNvPr>
          <p:cNvSpPr txBox="1"/>
          <p:nvPr/>
        </p:nvSpPr>
        <p:spPr>
          <a:xfrm>
            <a:off x="107504" y="98072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Google</a:t>
            </a:r>
            <a:r>
              <a:rPr lang="zh-CN" altLang="en-US" dirty="0"/>
              <a:t>的测试流程，端到端 从代码提交到版本</a:t>
            </a:r>
            <a:r>
              <a:rPr lang="en-US" altLang="zh-CN" dirty="0"/>
              <a:t>release</a:t>
            </a:r>
            <a:r>
              <a:rPr lang="zh-CN" altLang="en-US" dirty="0"/>
              <a:t>，测试活动如下：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C781B0-CB7B-4AE2-84D4-2F2F2B674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11185"/>
              </p:ext>
            </p:extLst>
          </p:nvPr>
        </p:nvGraphicFramePr>
        <p:xfrm>
          <a:off x="107504" y="1484785"/>
          <a:ext cx="8471347" cy="3673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723">
                  <a:extLst>
                    <a:ext uri="{9D8B030D-6E8A-4147-A177-3AD203B41FA5}">
                      <a16:colId xmlns:a16="http://schemas.microsoft.com/office/drawing/2014/main" val="3932736451"/>
                    </a:ext>
                  </a:extLst>
                </a:gridCol>
                <a:gridCol w="1476780">
                  <a:extLst>
                    <a:ext uri="{9D8B030D-6E8A-4147-A177-3AD203B41FA5}">
                      <a16:colId xmlns:a16="http://schemas.microsoft.com/office/drawing/2014/main" val="2562114"/>
                    </a:ext>
                  </a:extLst>
                </a:gridCol>
                <a:gridCol w="2013791">
                  <a:extLst>
                    <a:ext uri="{9D8B030D-6E8A-4147-A177-3AD203B41FA5}">
                      <a16:colId xmlns:a16="http://schemas.microsoft.com/office/drawing/2014/main" val="3151464699"/>
                    </a:ext>
                  </a:extLst>
                </a:gridCol>
                <a:gridCol w="3853053">
                  <a:extLst>
                    <a:ext uri="{9D8B030D-6E8A-4147-A177-3AD203B41FA5}">
                      <a16:colId xmlns:a16="http://schemas.microsoft.com/office/drawing/2014/main" val="2269477561"/>
                    </a:ext>
                  </a:extLst>
                </a:gridCol>
              </a:tblGrid>
              <a:tr h="1922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软件开发阶段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质量目标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技术和测试项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详细测试内容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8156"/>
                  </a:ext>
                </a:extLst>
              </a:tr>
              <a:tr h="576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Develop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编译通过，涉及代码变更的模块基本功能正常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开发自检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开发自检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140695"/>
                  </a:ext>
                </a:extLst>
              </a:tr>
              <a:tr h="1386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Presubmit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所有的特性，主要功能正常（简单可以看做</a:t>
                      </a:r>
                      <a:r>
                        <a:rPr lang="en-US" sz="1100" u="none" strike="noStrike" dirty="0">
                          <a:effectLst/>
                        </a:rPr>
                        <a:t>Feature Tree</a:t>
                      </a:r>
                      <a:r>
                        <a:rPr lang="zh-CN" altLang="en-US" sz="1100" u="none" strike="noStrike" dirty="0">
                          <a:effectLst/>
                        </a:rPr>
                        <a:t>的节点功能正常）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Lint </a:t>
                      </a:r>
                      <a:r>
                        <a:rPr lang="zh-CN" altLang="en-US" sz="1100" u="none" strike="noStrike" dirty="0">
                          <a:effectLst/>
                        </a:rPr>
                        <a:t>代码静态检查 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代码覆盖率监控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Auto Test</a:t>
                      </a:r>
                      <a:r>
                        <a:rPr lang="zh-CN" altLang="en-US" sz="1100" u="none" strike="noStrike" dirty="0">
                          <a:effectLst/>
                        </a:rPr>
                        <a:t>测试套件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依托 </a:t>
                      </a:r>
                      <a:r>
                        <a:rPr lang="en-US" altLang="zh-CN" sz="1100" u="none" strike="noStrike" dirty="0">
                          <a:effectLst/>
                        </a:rPr>
                        <a:t>Test-Mapping</a:t>
                      </a:r>
                      <a:r>
                        <a:rPr lang="zh-CN" altLang="en-US" sz="1100" u="none" strike="noStrike" dirty="0">
                          <a:effectLst/>
                        </a:rPr>
                        <a:t>实现相对精准测试，测试内容如下：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endParaRPr lang="en-US" altLang="zh-CN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单元测试：</a:t>
                      </a:r>
                      <a:r>
                        <a:rPr lang="en-US" altLang="zh-CN" sz="1100" u="none" strike="noStrike" dirty="0">
                          <a:effectLst/>
                        </a:rPr>
                        <a:t>AOSP</a:t>
                      </a:r>
                      <a:r>
                        <a:rPr lang="zh-CN" altLang="en-US" sz="1100" u="none" strike="noStrike" dirty="0">
                          <a:effectLst/>
                        </a:rPr>
                        <a:t>各个模块下的测试用例。要求这些用例对</a:t>
                      </a:r>
                      <a:r>
                        <a:rPr lang="en-US" altLang="zh-CN" sz="1100" u="none" strike="noStrike" dirty="0">
                          <a:effectLst/>
                        </a:rPr>
                        <a:t>JAVA</a:t>
                      </a:r>
                      <a:r>
                        <a:rPr lang="zh-CN" altLang="en-US" sz="1100" u="none" strike="noStrike" dirty="0">
                          <a:effectLst/>
                        </a:rPr>
                        <a:t>层方法覆盖和代码行覆盖达到</a:t>
                      </a:r>
                      <a:r>
                        <a:rPr lang="en-US" altLang="zh-CN" sz="1100" u="none" strike="noStrike" dirty="0">
                          <a:effectLst/>
                        </a:rPr>
                        <a:t>60%</a:t>
                      </a:r>
                      <a:r>
                        <a:rPr lang="zh-CN" altLang="en-US" sz="1100" u="none" strike="noStrike" dirty="0">
                          <a:effectLst/>
                        </a:rPr>
                        <a:t>以上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接口测试：</a:t>
                      </a:r>
                      <a:r>
                        <a:rPr lang="en-US" altLang="zh-CN" sz="1100" u="none" strike="noStrike" dirty="0">
                          <a:effectLst/>
                        </a:rPr>
                        <a:t>AOSP JAVA module Androids Test</a:t>
                      </a:r>
                      <a:r>
                        <a:rPr lang="zh-CN" altLang="en-US" sz="1100" u="none" strike="noStrike" dirty="0">
                          <a:effectLst/>
                        </a:rPr>
                        <a:t>目录下的用例以及</a:t>
                      </a:r>
                      <a:r>
                        <a:rPr lang="en-US" altLang="zh-CN" sz="1100" u="none" strike="noStrike" dirty="0">
                          <a:effectLst/>
                        </a:rPr>
                        <a:t>AOSP Native module Test</a:t>
                      </a:r>
                      <a:r>
                        <a:rPr lang="zh-CN" altLang="en-US" sz="1100" u="none" strike="noStrike" dirty="0">
                          <a:effectLst/>
                        </a:rPr>
                        <a:t>目录下的用例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兼容性测试： </a:t>
                      </a:r>
                      <a:r>
                        <a:rPr lang="en-US" altLang="zh-CN" sz="1100" u="none" strike="noStrike" dirty="0">
                          <a:effectLst/>
                        </a:rPr>
                        <a:t>CTS &amp; VTS</a:t>
                      </a:r>
                      <a:r>
                        <a:rPr lang="zh-CN" altLang="en-US" sz="1100" u="none" strike="noStrike" dirty="0">
                          <a:effectLst/>
                        </a:rPr>
                        <a:t>较为精准的用例选择进行测试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75799"/>
                  </a:ext>
                </a:extLst>
              </a:tr>
              <a:tr h="384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代码无冲突，特性间无冲突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代码冲突处理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工具协助自动化处理代码冲突，需要人工干预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87295"/>
                  </a:ext>
                </a:extLst>
              </a:tr>
              <a:tr h="1133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Postsubmit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AOSP</a:t>
                      </a:r>
                      <a:r>
                        <a:rPr lang="zh-CN" altLang="en-US" sz="1100" u="none" strike="noStrike" dirty="0">
                          <a:effectLst/>
                        </a:rPr>
                        <a:t>版本稳定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分级测试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CTS/VTS</a:t>
                      </a:r>
                      <a:r>
                        <a:rPr lang="zh-CN" altLang="en-US" sz="1100" u="none" strike="noStrike">
                          <a:effectLst/>
                        </a:rPr>
                        <a:t>测试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Auto Test</a:t>
                      </a:r>
                      <a:r>
                        <a:rPr lang="zh-CN" altLang="en-US" sz="1100" u="none" strike="noStrike">
                          <a:effectLst/>
                        </a:rPr>
                        <a:t>测试套件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分级测试如下：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1. </a:t>
                      </a:r>
                      <a:r>
                        <a:rPr lang="zh-CN" altLang="en-US" sz="1100" u="none" strike="noStrike" dirty="0">
                          <a:effectLst/>
                        </a:rPr>
                        <a:t>小型测试：独立功能模块测试，一般为自动化测试。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2. </a:t>
                      </a:r>
                      <a:r>
                        <a:rPr lang="zh-CN" altLang="en-US" sz="1100" u="none" strike="noStrike" dirty="0">
                          <a:effectLst/>
                        </a:rPr>
                        <a:t>中型测试：模块间交互 彼此调用时功能是否正确，通常也是自动化测试。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3. </a:t>
                      </a:r>
                      <a:r>
                        <a:rPr lang="zh-CN" altLang="en-US" sz="1100" u="none" strike="noStrike" dirty="0">
                          <a:effectLst/>
                        </a:rPr>
                        <a:t>大型测试：在真实环境中验证软件是否满足用户的需求。包含自动化，手动测试，探索性测试。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8776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C836E9F-4CCE-4BB3-B878-D2C36896D3A1}"/>
              </a:ext>
            </a:extLst>
          </p:cNvPr>
          <p:cNvSpPr txBox="1"/>
          <p:nvPr/>
        </p:nvSpPr>
        <p:spPr>
          <a:xfrm>
            <a:off x="107504" y="5157789"/>
            <a:ext cx="73446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sz="1600" dirty="0">
                <a:sym typeface="Wingdings" panose="05000000000000000000" pitchFamily="2" charset="2"/>
              </a:rPr>
              <a:t>To Do List:</a:t>
            </a:r>
          </a:p>
          <a:p>
            <a:endParaRPr lang="en-US" altLang="zh-CN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ym typeface="Wingdings" panose="05000000000000000000" pitchFamily="2" charset="2"/>
              </a:rPr>
              <a:t>建立</a:t>
            </a:r>
            <a:r>
              <a:rPr lang="en-US" altLang="zh-CN" sz="1600" dirty="0">
                <a:sym typeface="Wingdings" panose="05000000000000000000" pitchFamily="2" charset="2"/>
              </a:rPr>
              <a:t>SDK</a:t>
            </a:r>
            <a:r>
              <a:rPr lang="zh-CN" altLang="en-US" sz="1600" dirty="0">
                <a:sym typeface="Wingdings" panose="05000000000000000000" pitchFamily="2" charset="2"/>
              </a:rPr>
              <a:t>平台测试活动流程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ym typeface="Wingdings" panose="05000000000000000000" pitchFamily="2" charset="2"/>
              </a:rPr>
              <a:t>分级的测试用例体系。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endParaRPr lang="en-US" altLang="zh-CN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358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32760</TotalTime>
  <Words>1379</Words>
  <Application>Microsoft Office PowerPoint</Application>
  <PresentationFormat>全屏显示(4:3)</PresentationFormat>
  <Paragraphs>146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宋体</vt:lpstr>
      <vt:lpstr>Arial</vt:lpstr>
      <vt:lpstr>Calibri</vt:lpstr>
      <vt:lpstr>Wingdings</vt:lpstr>
      <vt:lpstr>Office 主题</vt:lpstr>
      <vt:lpstr>SDK平台软件测试概述</vt:lpstr>
      <vt:lpstr>SDK平台测试方法-单元测试和 Example</vt:lpstr>
      <vt:lpstr>SDK平台测试方法- 功能自动化测试</vt:lpstr>
      <vt:lpstr>SDK平台测试用例</vt:lpstr>
      <vt:lpstr>SDK平台测试IT支撑</vt:lpstr>
      <vt:lpstr>SDK平台测试能力评估 (低优先级)</vt:lpstr>
      <vt:lpstr>SDK平台测试活动规范化 (低优先级)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项目需求的理解</dc:title>
  <dc:creator>薛鹏宇</dc:creator>
  <cp:lastModifiedBy>薛鹏宇</cp:lastModifiedBy>
  <cp:revision>1264</cp:revision>
  <dcterms:created xsi:type="dcterms:W3CDTF">2021-12-05T07:08:32Z</dcterms:created>
  <dcterms:modified xsi:type="dcterms:W3CDTF">2022-02-18T10:34:47Z</dcterms:modified>
</cp:coreProperties>
</file>