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4" r:id="rId4"/>
    <p:sldId id="259" r:id="rId5"/>
    <p:sldId id="288" r:id="rId7"/>
    <p:sldId id="257" r:id="rId8"/>
    <p:sldId id="289" r:id="rId9"/>
    <p:sldId id="258" r:id="rId10"/>
    <p:sldId id="292" r:id="rId11"/>
    <p:sldId id="290" r:id="rId12"/>
    <p:sldId id="260" r:id="rId13"/>
    <p:sldId id="273" r:id="rId14"/>
    <p:sldId id="263" r:id="rId15"/>
    <p:sldId id="264" r:id="rId16"/>
    <p:sldId id="265" r:id="rId17"/>
    <p:sldId id="305" r:id="rId18"/>
    <p:sldId id="306" r:id="rId19"/>
    <p:sldId id="308" r:id="rId20"/>
    <p:sldId id="267" r:id="rId21"/>
    <p:sldId id="269" r:id="rId22"/>
    <p:sldId id="272" r:id="rId23"/>
    <p:sldId id="270" r:id="rId24"/>
    <p:sldId id="293" r:id="rId25"/>
    <p:sldId id="27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初，程序裸跑，各个应用是通过各种时间片标志，硬件使用情况标志来划分硬件资源；后来，分操作系统与应用，操作系统管理资源，应用负责具体事务；随着多核的发展，就开始兴起虚拟化的概念，比如一个核心跑</a:t>
            </a:r>
            <a:r>
              <a:rPr lang="en-US" altLang="zh-CN"/>
              <a:t>windows</a:t>
            </a:r>
            <a:r>
              <a:rPr lang="zh-CN" altLang="en-US"/>
              <a:t>，另一个核心跑</a:t>
            </a:r>
            <a:r>
              <a:rPr lang="en-US" altLang="zh-CN"/>
              <a:t>android</a:t>
            </a:r>
            <a:r>
              <a:rPr lang="zh-CN" altLang="en-US"/>
              <a:t>，或</a:t>
            </a:r>
            <a:r>
              <a:rPr lang="en-US" altLang="zh-CN"/>
              <a:t>RTOS</a:t>
            </a:r>
            <a:r>
              <a:rPr lang="zh-CN" altLang="en-US"/>
              <a:t>，另一个虚拟化方向是容器化。随着对安全需求加强，开始分安全世界和非安全世界。安全世界管理安全</a:t>
            </a:r>
            <a:r>
              <a:rPr lang="en-US" altLang="zh-CN"/>
              <a:t>OTP</a:t>
            </a:r>
            <a:r>
              <a:rPr lang="zh-CN" altLang="en-US"/>
              <a:t>，</a:t>
            </a:r>
            <a:r>
              <a:rPr lang="en-US" altLang="zh-CN"/>
              <a:t>secure PMU</a:t>
            </a:r>
            <a:r>
              <a:rPr lang="zh-CN" altLang="en-US"/>
              <a:t>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多说一句，不一定需要虚拟化，可以使用容器化代替虚拟化，而且效率可能更</a:t>
            </a:r>
            <a:r>
              <a:rPr lang="zh-CN" altLang="en-US"/>
              <a:t>高。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所以在有安全需求的芯片上，最基本的软件层次包括</a:t>
            </a:r>
            <a:r>
              <a:rPr lang="en-US" altLang="zh-CN">
                <a:sym typeface="+mn-ea"/>
              </a:rPr>
              <a:t>secure monitor, OS, Application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那么各个层次的软件是运行权限是</a:t>
            </a:r>
            <a:r>
              <a:rPr lang="zh-CN" altLang="en-US"/>
              <a:t>什么？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跳转</a:t>
            </a:r>
            <a:r>
              <a:rPr lang="en-US" altLang="zh-CN"/>
              <a:t>kernel</a:t>
            </a:r>
            <a:r>
              <a:rPr lang="zh-CN" altLang="en-US"/>
              <a:t>，</a:t>
            </a:r>
            <a:r>
              <a:rPr lang="en-US" altLang="zh-CN"/>
              <a:t>ramdisk</a:t>
            </a:r>
            <a:r>
              <a:rPr lang="zh-CN" altLang="en-US"/>
              <a:t>并不需要立即执行，所以可以先跳转</a:t>
            </a:r>
            <a:r>
              <a:rPr lang="en-US" altLang="zh-CN"/>
              <a:t>kernel</a:t>
            </a:r>
            <a:r>
              <a:rPr lang="zh-CN" altLang="en-US"/>
              <a:t>，再加载</a:t>
            </a:r>
            <a:r>
              <a:rPr lang="en-US" altLang="zh-CN"/>
              <a:t>ramdisk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利用每次固件加载完，</a:t>
            </a:r>
            <a:r>
              <a:rPr lang="en-US" altLang="zh-CN"/>
              <a:t>eMMC</a:t>
            </a:r>
            <a:r>
              <a:rPr lang="zh-CN" altLang="en-US"/>
              <a:t>一直处于</a:t>
            </a:r>
            <a:r>
              <a:rPr lang="en-US" altLang="zh-CN"/>
              <a:t>Transfer State</a:t>
            </a:r>
            <a:r>
              <a:rPr lang="zh-CN" altLang="en-US"/>
              <a:t>，下级固件只要简单初始化驱动，就可以发送读写</a:t>
            </a:r>
            <a:r>
              <a:rPr lang="zh-CN" altLang="en-US"/>
              <a:t>命令。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DMA</a:t>
            </a:r>
            <a:r>
              <a:rPr lang="zh-CN" altLang="en-US"/>
              <a:t>实现</a:t>
            </a:r>
            <a:r>
              <a:rPr lang="zh-CN" altLang="en-US"/>
              <a:t>预加载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以</a:t>
            </a:r>
            <a:r>
              <a:rPr lang="en-US" altLang="zh-CN"/>
              <a:t>RV1126</a:t>
            </a:r>
            <a:r>
              <a:rPr lang="zh-CN" altLang="en-US"/>
              <a:t>为</a:t>
            </a:r>
            <a:r>
              <a:rPr lang="zh-CN" altLang="en-US"/>
              <a:t>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memory {</a:t>
            </a:r>
            <a:endParaRPr lang="zh-CN" altLang="en-US"/>
          </a:p>
          <a:p>
            <a:r>
              <a:rPr lang="zh-CN" altLang="en-US"/>
              <a:t>        device_type = "memory";</a:t>
            </a:r>
            <a:endParaRPr lang="zh-CN" altLang="en-US"/>
          </a:p>
          <a:p>
            <a:r>
              <a:rPr lang="zh-CN" altLang="en-US"/>
              <a:t>        reg = &lt;0x00000000 0x20000000&gt;;</a:t>
            </a:r>
            <a:endParaRPr lang="zh-CN" altLang="en-US"/>
          </a:p>
          <a:p>
            <a:r>
              <a:rPr lang="zh-CN" altLang="en-US"/>
              <a:t> };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endParaRPr lang="en-US" altLang="zh-CN"/>
          </a:p>
          <a:p>
            <a:r>
              <a:rPr lang="en-US" altLang="zh-CN"/>
              <a:t>                ramdisk_r: ramdisk@2800000 {</a:t>
            </a:r>
            <a:endParaRPr lang="en-US" altLang="zh-CN"/>
          </a:p>
          <a:p>
            <a:r>
              <a:rPr lang="en-US" altLang="zh-CN"/>
              <a:t>                        reg = &lt;0x02800000 (48 * 0x00100000)&gt;;</a:t>
            </a:r>
            <a:endParaRPr lang="en-US" altLang="zh-CN"/>
          </a:p>
          <a:p>
            <a:r>
              <a:rPr lang="en-US" altLang="zh-CN"/>
              <a:t>                };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ramdisk_c: ramdisk@5800000 {</a:t>
            </a:r>
            <a:endParaRPr lang="en-US" altLang="zh-CN"/>
          </a:p>
          <a:p>
            <a:r>
              <a:rPr lang="en-US" altLang="zh-CN"/>
              <a:t>                        reg = &lt;0x05800000 (20 * 0x00100000)&gt;;</a:t>
            </a:r>
            <a:endParaRPr lang="en-US" altLang="zh-CN"/>
          </a:p>
          <a:p>
            <a:r>
              <a:rPr lang="en-US" altLang="zh-CN"/>
              <a:t>                };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目前测试解压速度</a:t>
            </a:r>
            <a:r>
              <a:rPr lang="en-US" altLang="zh-CN"/>
              <a:t>192M/s</a:t>
            </a:r>
            <a:r>
              <a:rPr lang="zh-CN" altLang="en-US"/>
              <a:t>，远比存储加载速度快，所以压缩效率越高，相对</a:t>
            </a:r>
            <a:r>
              <a:rPr lang="zh-CN" altLang="en-US"/>
              <a:t>启动时间会</a:t>
            </a:r>
            <a:r>
              <a:rPr lang="zh-CN" altLang="en-US"/>
              <a:t>越少。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Docker守护进程(Docker Daemon)。Docker守护进程取代了Hypervisor，它是运行在操作系统之上的后台进程，负责管理Docker容器。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有个问题，</a:t>
            </a:r>
            <a:r>
              <a:rPr lang="zh-CN" altLang="en-US"/>
              <a:t>容器化不适用于实时系统。云服务用的</a:t>
            </a:r>
            <a:r>
              <a:rPr lang="zh-CN" altLang="en-US"/>
              <a:t>比较多。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只有</a:t>
            </a:r>
            <a:r>
              <a:rPr lang="en-US" altLang="zh-CN"/>
              <a:t>PL0-PL2</a:t>
            </a:r>
            <a:r>
              <a:rPr lang="zh-CN" altLang="en-US"/>
              <a:t>，但分安全与非安全，这个需要</a:t>
            </a:r>
            <a:r>
              <a:rPr lang="zh-CN" altLang="en-US"/>
              <a:t>注意。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也就是不同的执行权限下有不同分组的寄存器，不同软件使用不同的寄存器组，避免了软件上的冲突。</a:t>
            </a:r>
            <a:endParaRPr lang="en-US" altLang="zh-CN"/>
          </a:p>
          <a:p>
            <a:r>
              <a:rPr lang="en-US" altLang="zh-CN"/>
              <a:t>SPSR</a:t>
            </a:r>
            <a:r>
              <a:rPr lang="zh-CN" altLang="en-US"/>
              <a:t>是保存系统状态，为什么会划分这么多的</a:t>
            </a:r>
            <a:r>
              <a:rPr lang="en-US" altLang="zh-CN"/>
              <a:t>SP,LR?</a:t>
            </a:r>
            <a:r>
              <a:rPr lang="zh-CN" altLang="en-US"/>
              <a:t>可以关注</a:t>
            </a:r>
            <a:r>
              <a:rPr lang="en-US" altLang="zh-CN"/>
              <a:t>arm ABI</a:t>
            </a:r>
            <a:r>
              <a:rPr lang="zh-CN" altLang="en-US"/>
              <a:t>，了解程序运行。可以从https://github.com/ARM-software/abi-aa/releases获得</a:t>
            </a:r>
            <a:r>
              <a:rPr lang="zh-CN" altLang="en-US"/>
              <a:t>文档。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x86-64</a:t>
            </a:r>
            <a:r>
              <a:rPr lang="zh-CN" altLang="en-US"/>
              <a:t>有</a:t>
            </a:r>
            <a:r>
              <a:rPr lang="en-US" altLang="zh-CN"/>
              <a:t>ring0 - ring3</a:t>
            </a:r>
            <a:r>
              <a:rPr lang="zh-CN" altLang="en-US"/>
              <a:t>，</a:t>
            </a:r>
            <a:r>
              <a:rPr lang="en-US" altLang="zh-CN"/>
              <a:t>ring0</a:t>
            </a:r>
            <a:r>
              <a:rPr lang="zh-CN" altLang="en-US"/>
              <a:t>运行</a:t>
            </a:r>
            <a:r>
              <a:rPr lang="en-US" altLang="zh-CN"/>
              <a:t>OS</a:t>
            </a:r>
            <a:r>
              <a:rPr lang="zh-CN" altLang="en-US"/>
              <a:t>，</a:t>
            </a:r>
            <a:r>
              <a:rPr lang="en-US" altLang="zh-CN"/>
              <a:t>ring3</a:t>
            </a:r>
            <a:r>
              <a:rPr lang="zh-CN" altLang="en-US"/>
              <a:t>运行用户应用，虚拟化是增加</a:t>
            </a:r>
            <a:r>
              <a:rPr lang="en-US" altLang="zh-CN"/>
              <a:t>ring-1</a:t>
            </a:r>
            <a:r>
              <a:rPr lang="zh-CN" altLang="en-US"/>
              <a:t>来实现。半虚拟化环境下</a:t>
            </a:r>
            <a:r>
              <a:rPr lang="en-US" altLang="zh-CN"/>
              <a:t>ring0</a:t>
            </a:r>
            <a:r>
              <a:rPr lang="zh-CN" altLang="en-US"/>
              <a:t>给虚拟环境，</a:t>
            </a:r>
            <a:r>
              <a:rPr lang="en-US" altLang="zh-CN"/>
              <a:t>ring1</a:t>
            </a:r>
            <a:r>
              <a:rPr lang="zh-CN" altLang="en-US"/>
              <a:t>运行</a:t>
            </a:r>
            <a:r>
              <a:rPr lang="en-US" altLang="zh-CN"/>
              <a:t>guest OS</a:t>
            </a:r>
            <a:r>
              <a:rPr lang="zh-CN" altLang="en-US"/>
              <a:t>。有</a:t>
            </a:r>
            <a:r>
              <a:rPr lang="en-US" altLang="zh-CN"/>
              <a:t>CPU</a:t>
            </a:r>
            <a:r>
              <a:rPr lang="zh-CN" altLang="en-US"/>
              <a:t>完全虚拟化，比如那些</a:t>
            </a:r>
            <a:r>
              <a:rPr lang="en-US" altLang="zh-CN"/>
              <a:t>android</a:t>
            </a:r>
            <a:r>
              <a:rPr lang="zh-CN" altLang="en-US"/>
              <a:t>虚拟机，硬件辅助虚拟化，比如</a:t>
            </a:r>
            <a:r>
              <a:rPr lang="en-US" altLang="zh-CN"/>
              <a:t>ring0 OS</a:t>
            </a:r>
            <a:r>
              <a:rPr lang="zh-CN" altLang="en-US"/>
              <a:t>执行虚拟化指令抛出异常，陷入</a:t>
            </a:r>
            <a:r>
              <a:rPr lang="en-US" altLang="zh-CN"/>
              <a:t>ring-1</a:t>
            </a:r>
            <a:r>
              <a:rPr lang="zh-CN" altLang="en-US"/>
              <a:t>执行对应操作，半虚拟化技术，比如</a:t>
            </a:r>
            <a:r>
              <a:rPr lang="en-US" altLang="zh-CN"/>
              <a:t>xen</a:t>
            </a:r>
            <a:r>
              <a:rPr lang="zh-CN" altLang="en-US"/>
              <a:t>，虚拟机运行在</a:t>
            </a:r>
            <a:r>
              <a:rPr lang="en-US" altLang="zh-CN"/>
              <a:t>ring0</a:t>
            </a:r>
            <a:r>
              <a:rPr lang="zh-CN" altLang="en-US"/>
              <a:t>，</a:t>
            </a:r>
            <a:r>
              <a:rPr lang="en-US" altLang="zh-CN"/>
              <a:t>os</a:t>
            </a:r>
            <a:r>
              <a:rPr lang="zh-CN" altLang="en-US"/>
              <a:t>运行在</a:t>
            </a:r>
            <a:r>
              <a:rPr lang="en-US" altLang="zh-CN"/>
              <a:t>ring1</a:t>
            </a:r>
            <a:r>
              <a:rPr lang="zh-CN" altLang="en-US"/>
              <a:t>，通过</a:t>
            </a:r>
            <a:r>
              <a:rPr lang="en-US" altLang="zh-CN"/>
              <a:t>Hypercall</a:t>
            </a:r>
            <a:r>
              <a:rPr lang="zh-CN" altLang="en-US"/>
              <a:t>执行对应操作。现在比较通用的是半虚拟化</a:t>
            </a:r>
            <a:r>
              <a:rPr lang="zh-CN" altLang="en-US"/>
              <a:t>技术。https://www.shangmayuan.com/a/1abadbba31fb4b3c89c485e7.html</a:t>
            </a:r>
            <a:endParaRPr lang="zh-CN" altLang="en-US"/>
          </a:p>
          <a:p>
            <a:r>
              <a:rPr lang="en-US" altLang="zh-CN"/>
              <a:t>risc-v</a:t>
            </a:r>
            <a:r>
              <a:rPr lang="zh-CN" altLang="en-US"/>
              <a:t>有</a:t>
            </a:r>
            <a:r>
              <a:rPr lang="en-US" altLang="zh-CN"/>
              <a:t>Machine Supervisor Hypervisor </a:t>
            </a:r>
            <a:r>
              <a:rPr lang="en-US" altLang="zh-CN">
                <a:sym typeface="+mn-ea"/>
              </a:rPr>
              <a:t>User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Supervisor = EL1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Machine = EL3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Hypervisor = EL2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User = EL0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参考</a:t>
            </a:r>
            <a:r>
              <a:rPr lang="zh-CN" altLang="en-US">
                <a:sym typeface="+mn-ea"/>
              </a:rPr>
              <a:t>书籍《手机安全和可信应用开发指南：TrustZone 与 OP-TEE 技术详解》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arm</a:t>
            </a:r>
            <a:r>
              <a:rPr lang="zh-CN" altLang="en-US"/>
              <a:t>启动的初始状态如上，那么如何从初始状态一步步完成整个软件层次的搭建？下面讲解</a:t>
            </a:r>
            <a:r>
              <a:rPr lang="en-US" altLang="zh-CN"/>
              <a:t>arm</a:t>
            </a:r>
            <a:r>
              <a:rPr lang="zh-CN" altLang="en-US"/>
              <a:t>的启动</a:t>
            </a:r>
            <a:r>
              <a:rPr lang="zh-CN" altLang="en-US"/>
              <a:t>流程。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armv8</a:t>
            </a:r>
            <a:r>
              <a:rPr lang="zh-CN" altLang="en-US"/>
              <a:t>的划分，这里面没有</a:t>
            </a:r>
            <a:r>
              <a:rPr lang="en-US" altLang="zh-CN"/>
              <a:t>bl30</a:t>
            </a:r>
            <a:r>
              <a:rPr lang="zh-CN" altLang="en-US"/>
              <a:t>的介绍，划分里，</a:t>
            </a:r>
            <a:r>
              <a:rPr lang="en-US" altLang="zh-CN"/>
              <a:t>mcu</a:t>
            </a:r>
            <a:r>
              <a:rPr lang="zh-CN" altLang="en-US"/>
              <a:t>等协处理固件属于</a:t>
            </a:r>
            <a:r>
              <a:rPr lang="en-US" altLang="zh-CN"/>
              <a:t>bl30</a:t>
            </a:r>
            <a:r>
              <a:rPr lang="zh-CN" altLang="en-US"/>
              <a:t>；还有有时候我们会有疑问，</a:t>
            </a:r>
            <a:r>
              <a:rPr lang="en-US" altLang="zh-CN"/>
              <a:t>mcu</a:t>
            </a:r>
            <a:r>
              <a:rPr lang="zh-CN" altLang="en-US"/>
              <a:t>固件什么时候加载？放</a:t>
            </a:r>
            <a:r>
              <a:rPr lang="en-US" altLang="zh-CN"/>
              <a:t>uboot</a:t>
            </a:r>
            <a:r>
              <a:rPr lang="zh-CN" altLang="en-US"/>
              <a:t>加载？</a:t>
            </a:r>
            <a:r>
              <a:rPr lang="en-US" altLang="zh-CN"/>
              <a:t>spl</a:t>
            </a:r>
            <a:r>
              <a:rPr lang="zh-CN" altLang="en-US"/>
              <a:t>加载？</a:t>
            </a:r>
            <a:r>
              <a:rPr lang="en-US" altLang="zh-CN"/>
              <a:t>kernel</a:t>
            </a:r>
            <a:r>
              <a:rPr lang="zh-CN" altLang="en-US"/>
              <a:t>加载？视情况而定，比如安全相关，应该在</a:t>
            </a:r>
            <a:r>
              <a:rPr lang="en-US" altLang="zh-CN"/>
              <a:t>bl2</a:t>
            </a:r>
            <a:r>
              <a:rPr lang="zh-CN" altLang="en-US"/>
              <a:t>阶段加载，，非安全相关，可以放置到</a:t>
            </a:r>
            <a:r>
              <a:rPr lang="en-US" altLang="zh-CN"/>
              <a:t>uboot</a:t>
            </a:r>
            <a:r>
              <a:rPr lang="zh-CN" altLang="en-US"/>
              <a:t>，</a:t>
            </a:r>
            <a:r>
              <a:rPr lang="en-US" altLang="zh-CN"/>
              <a:t>kernel</a:t>
            </a:r>
            <a:r>
              <a:rPr lang="zh-CN" altLang="en-US"/>
              <a:t>阶段</a:t>
            </a:r>
            <a:r>
              <a:rPr lang="zh-CN" altLang="en-US"/>
              <a:t>加载。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1.bootrom</a:t>
            </a:r>
            <a:r>
              <a:rPr lang="zh-CN" altLang="en-US"/>
              <a:t>，加载启动下级固件；</a:t>
            </a:r>
            <a:r>
              <a:rPr lang="en-US" altLang="zh-CN"/>
              <a:t>ddr.bin</a:t>
            </a:r>
            <a:r>
              <a:rPr lang="zh-CN" altLang="en-US"/>
              <a:t>初始化</a:t>
            </a:r>
            <a:r>
              <a:rPr lang="en-US" altLang="zh-CN"/>
              <a:t>ddr</a:t>
            </a:r>
            <a:r>
              <a:rPr lang="zh-CN" altLang="en-US"/>
              <a:t>；</a:t>
            </a:r>
            <a:r>
              <a:rPr lang="en-US" altLang="zh-CN"/>
              <a:t>spl</a:t>
            </a:r>
            <a:r>
              <a:rPr lang="zh-CN" altLang="en-US"/>
              <a:t>初始化设备驱动，加载下级固件；</a:t>
            </a:r>
            <a:r>
              <a:rPr lang="en-US" altLang="zh-CN">
                <a:sym typeface="+mn-ea"/>
              </a:rPr>
              <a:t>trust firmware</a:t>
            </a:r>
            <a:r>
              <a:rPr lang="zh-CN" altLang="en-US">
                <a:sym typeface="+mn-ea"/>
              </a:rPr>
              <a:t>维护模式，控制一些安全信息，多核管理，异常管理等；</a:t>
            </a:r>
            <a:r>
              <a:rPr lang="en-US" altLang="zh-CN">
                <a:sym typeface="+mn-ea"/>
              </a:rPr>
              <a:t>uboot</a:t>
            </a:r>
            <a:r>
              <a:rPr lang="zh-CN" altLang="en-US">
                <a:sym typeface="+mn-ea"/>
              </a:rPr>
              <a:t>初始化设备驱动，加载下级固件；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，操作系统。</a:t>
            </a:r>
            <a:r>
              <a:rPr lang="en-US" altLang="zh-CN">
                <a:sym typeface="+mn-ea"/>
              </a:rPr>
              <a:t>system</a:t>
            </a:r>
            <a:r>
              <a:rPr lang="zh-CN" altLang="en-US">
                <a:sym typeface="+mn-ea"/>
              </a:rPr>
              <a:t>，应用系统。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我们为什么需要区分这么多固件？固件分析：</a:t>
            </a:r>
            <a:r>
              <a:rPr lang="en-US" altLang="zh-CN"/>
              <a:t>bootrom</a:t>
            </a:r>
            <a:r>
              <a:rPr lang="zh-CN" altLang="en-US"/>
              <a:t>不可更改，</a:t>
            </a:r>
            <a:r>
              <a:rPr lang="en-US" altLang="zh-CN"/>
              <a:t>ddr.bin</a:t>
            </a:r>
            <a:r>
              <a:rPr lang="zh-CN" altLang="en-US"/>
              <a:t>不一定开源，且受</a:t>
            </a:r>
            <a:r>
              <a:rPr lang="en-US" altLang="zh-CN"/>
              <a:t>sram</a:t>
            </a:r>
            <a:r>
              <a:rPr lang="zh-CN" altLang="en-US"/>
              <a:t>限制（比如平台的</a:t>
            </a:r>
            <a:r>
              <a:rPr lang="en-US" altLang="zh-CN"/>
              <a:t>sram</a:t>
            </a:r>
            <a:r>
              <a:rPr lang="zh-CN" altLang="en-US"/>
              <a:t>一般只有</a:t>
            </a:r>
            <a:r>
              <a:rPr lang="en-US" altLang="zh-CN"/>
              <a:t>64KB</a:t>
            </a:r>
            <a:r>
              <a:rPr lang="zh-CN" altLang="en-US"/>
              <a:t>），</a:t>
            </a:r>
            <a:r>
              <a:rPr lang="en-US" altLang="zh-CN">
                <a:sym typeface="+mn-ea"/>
              </a:rPr>
              <a:t>ddr.bin</a:t>
            </a:r>
            <a:r>
              <a:rPr lang="zh-CN" altLang="en-US">
                <a:sym typeface="+mn-ea"/>
              </a:rPr>
              <a:t>只适合用来初始化</a:t>
            </a:r>
            <a:r>
              <a:rPr lang="en-US" altLang="zh-CN">
                <a:sym typeface="+mn-ea"/>
              </a:rPr>
              <a:t>DRAM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不适合把</a:t>
            </a:r>
            <a:r>
              <a:rPr lang="en-US" altLang="zh-CN"/>
              <a:t>ddr.bin</a:t>
            </a:r>
            <a:r>
              <a:rPr lang="zh-CN" altLang="en-US"/>
              <a:t>与</a:t>
            </a:r>
            <a:r>
              <a:rPr lang="en-US" altLang="zh-CN"/>
              <a:t>spl</a:t>
            </a:r>
            <a:r>
              <a:rPr lang="zh-CN" altLang="en-US"/>
              <a:t>的功能整合一块。</a:t>
            </a:r>
            <a:r>
              <a:rPr lang="en-US" altLang="zh-CN"/>
              <a:t>SPL</a:t>
            </a:r>
            <a:r>
              <a:rPr lang="zh-CN" altLang="en-US"/>
              <a:t>运行于</a:t>
            </a:r>
            <a:r>
              <a:rPr lang="en-US" altLang="zh-CN"/>
              <a:t>DRAM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trust firmware</a:t>
            </a:r>
            <a:r>
              <a:rPr lang="zh-CN" altLang="en-US">
                <a:sym typeface="+mn-ea"/>
              </a:rPr>
              <a:t>不开源，且需要单独运行在</a:t>
            </a:r>
            <a:r>
              <a:rPr lang="en-US" altLang="zh-CN">
                <a:sym typeface="+mn-ea"/>
              </a:rPr>
              <a:t>EL3(MON)</a:t>
            </a:r>
            <a:r>
              <a:rPr lang="zh-CN" altLang="en-US">
                <a:sym typeface="+mn-ea"/>
              </a:rPr>
              <a:t>模式下，</a:t>
            </a:r>
            <a:r>
              <a:rPr lang="en-US" altLang="zh-CN">
                <a:sym typeface="+mn-ea"/>
              </a:rPr>
              <a:t>uboot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都运行于</a:t>
            </a:r>
            <a:r>
              <a:rPr lang="en-US" altLang="zh-CN">
                <a:sym typeface="+mn-ea"/>
              </a:rPr>
              <a:t>EL1/EL2(SYS)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uboot</a:t>
            </a:r>
            <a:r>
              <a:rPr lang="zh-CN" altLang="en-US">
                <a:sym typeface="+mn-ea"/>
              </a:rPr>
              <a:t>加载启动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system</a:t>
            </a:r>
            <a:r>
              <a:rPr lang="zh-CN" altLang="en-US">
                <a:sym typeface="+mn-ea"/>
              </a:rPr>
              <a:t>运行于</a:t>
            </a:r>
            <a:r>
              <a:rPr lang="en-US" altLang="zh-CN">
                <a:sym typeface="+mn-ea"/>
              </a:rPr>
              <a:t>EL0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USR</a:t>
            </a:r>
            <a:r>
              <a:rPr lang="zh-CN" altLang="en-US">
                <a:sym typeface="+mn-ea"/>
              </a:rPr>
              <a:t>）。所以是否可以省去</a:t>
            </a:r>
            <a:r>
              <a:rPr lang="en-US" altLang="zh-CN">
                <a:sym typeface="+mn-ea"/>
              </a:rPr>
              <a:t>uboot</a:t>
            </a:r>
            <a:r>
              <a:rPr lang="zh-CN" altLang="en-US">
                <a:sym typeface="+mn-ea"/>
              </a:rPr>
              <a:t>流程？</a:t>
            </a:r>
            <a:endParaRPr lang="zh-CN" altLang="en-US"/>
          </a:p>
          <a:p>
            <a:r>
              <a:rPr lang="en-US" altLang="zh-CN">
                <a:sym typeface="+mn-ea"/>
              </a:rPr>
              <a:t>3.bootrom</a:t>
            </a:r>
            <a:r>
              <a:rPr lang="zh-CN" altLang="en-US">
                <a:sym typeface="+mn-ea"/>
              </a:rPr>
              <a:t>一般设计为跳出不会再跳回</a:t>
            </a:r>
            <a:r>
              <a:rPr lang="en-US" altLang="zh-CN">
                <a:sym typeface="+mn-ea"/>
              </a:rPr>
              <a:t>bootrom</a:t>
            </a:r>
            <a:r>
              <a:rPr lang="zh-CN" altLang="en-US">
                <a:sym typeface="+mn-ea"/>
              </a:rPr>
              <a:t>，这里存在利用</a:t>
            </a:r>
            <a:r>
              <a:rPr lang="en-US" altLang="zh-CN">
                <a:sym typeface="+mn-ea"/>
              </a:rPr>
              <a:t>ddr.bin</a:t>
            </a:r>
            <a:r>
              <a:rPr lang="zh-CN" altLang="en-US">
                <a:sym typeface="+mn-ea"/>
              </a:rPr>
              <a:t>破坏堆栈来攻击</a:t>
            </a:r>
            <a:r>
              <a:rPr lang="en-US" altLang="zh-CN">
                <a:sym typeface="+mn-ea"/>
              </a:rPr>
              <a:t>bootrom</a:t>
            </a:r>
            <a:r>
              <a:rPr lang="zh-CN" altLang="en-US">
                <a:sym typeface="+mn-ea"/>
              </a:rPr>
              <a:t>。这种设计目的是节省</a:t>
            </a:r>
            <a:r>
              <a:rPr lang="en-US" altLang="zh-CN">
                <a:sym typeface="+mn-ea"/>
              </a:rPr>
              <a:t>SRAM</a:t>
            </a:r>
            <a:r>
              <a:rPr lang="zh-CN" altLang="en-US">
                <a:sym typeface="+mn-ea"/>
              </a:rPr>
              <a:t>大小。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省去</a:t>
            </a:r>
            <a:r>
              <a:rPr lang="en-US" altLang="zh-CN"/>
              <a:t>uboot</a:t>
            </a:r>
            <a:r>
              <a:rPr lang="zh-CN" altLang="en-US"/>
              <a:t>后的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9.png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</a:t>
            </a:r>
            <a:r>
              <a:rPr lang="zh-CN" altLang="zh-CN"/>
              <a:t>系统启动流程与快速开机优化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朱志展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系统启动初始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系统启动初始状态：</a:t>
            </a:r>
            <a:r>
              <a:rPr lang="en-US" altLang="zh-CN"/>
              <a:t>ARMv7 SVC</a:t>
            </a:r>
            <a:r>
              <a:rPr lang="zh-CN" altLang="en-US"/>
              <a:t>，</a:t>
            </a:r>
            <a:r>
              <a:rPr lang="en-US" altLang="zh-CN"/>
              <a:t>ARMv8 </a:t>
            </a:r>
            <a:r>
              <a:rPr lang="en-US" altLang="zh-CN"/>
              <a:t>EL3</a:t>
            </a:r>
            <a:endParaRPr lang="en-US" altLang="zh-CN"/>
          </a:p>
          <a:p>
            <a:r>
              <a:rPr lang="zh-CN" altLang="en-US"/>
              <a:t>启动地址</a:t>
            </a:r>
            <a:r>
              <a:rPr lang="en-US" altLang="zh-CN"/>
              <a:t>0xffff0000</a:t>
            </a:r>
            <a:r>
              <a:rPr lang="zh-CN" altLang="en-US"/>
              <a:t>或</a:t>
            </a:r>
            <a:r>
              <a:rPr lang="en-US" altLang="zh-CN"/>
              <a:t>0</a:t>
            </a:r>
            <a:r>
              <a:rPr lang="en-US" altLang="zh-CN"/>
              <a:t>x0</a:t>
            </a:r>
            <a:endParaRPr lang="en-US" altLang="zh-CN"/>
          </a:p>
          <a:p>
            <a:r>
              <a:rPr lang="zh-CN" altLang="en-US"/>
              <a:t>默认</a:t>
            </a:r>
            <a:r>
              <a:rPr lang="en-US" altLang="zh-CN"/>
              <a:t>cache</a:t>
            </a:r>
            <a:r>
              <a:rPr lang="zh-CN" altLang="en-US"/>
              <a:t>，</a:t>
            </a:r>
            <a:r>
              <a:rPr lang="en-US" altLang="zh-CN"/>
              <a:t>MMU</a:t>
            </a:r>
            <a:r>
              <a:rPr lang="zh-CN" altLang="en-US"/>
              <a:t>关闭</a:t>
            </a:r>
            <a:endParaRPr lang="zh-CN" altLang="en-US"/>
          </a:p>
          <a:p>
            <a:r>
              <a:rPr lang="zh-CN" altLang="en-US"/>
              <a:t>硬件看门狗可配（</a:t>
            </a:r>
            <a:r>
              <a:rPr lang="en-US" altLang="zh-CN"/>
              <a:t>RK</a:t>
            </a:r>
            <a:r>
              <a:rPr lang="zh-CN" altLang="en-US"/>
              <a:t>默认不</a:t>
            </a:r>
            <a:r>
              <a:rPr lang="zh-CN" altLang="en-US"/>
              <a:t>使用）</a:t>
            </a:r>
            <a:endParaRPr lang="zh-CN" altLang="en-US"/>
          </a:p>
          <a:p>
            <a:r>
              <a:rPr lang="zh-CN" altLang="en-US"/>
              <a:t>基础时钟有供应比如</a:t>
            </a:r>
            <a:r>
              <a:rPr lang="en-US" altLang="zh-CN"/>
              <a:t>APLL(</a:t>
            </a:r>
            <a:r>
              <a:rPr lang="zh-CN" altLang="en-US"/>
              <a:t>内核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GPLL</a:t>
            </a:r>
            <a:r>
              <a:rPr lang="zh-CN" altLang="en-US"/>
              <a:t>（一些外设如</a:t>
            </a:r>
            <a:r>
              <a:rPr lang="en-US" altLang="zh-CN"/>
              <a:t>eMMC</a:t>
            </a:r>
            <a:r>
              <a:rPr lang="zh-CN" altLang="en-US"/>
              <a:t>），</a:t>
            </a:r>
            <a:r>
              <a:rPr lang="en-US" altLang="zh-CN"/>
              <a:t>NPLL</a:t>
            </a:r>
            <a:r>
              <a:rPr lang="zh-CN" altLang="en-US"/>
              <a:t>（</a:t>
            </a:r>
            <a:r>
              <a:rPr lang="en-US" altLang="zh-CN"/>
              <a:t>DDR?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软件运行</a:t>
            </a:r>
            <a:r>
              <a:rPr lang="zh-CN" altLang="en-US">
                <a:sym typeface="+mn-ea"/>
              </a:rPr>
              <a:t>流程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 descr="2017051814553819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19400" y="1346200"/>
            <a:ext cx="6827520" cy="551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启动流程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>
                <a:sym typeface="+mn-ea"/>
              </a:rPr>
              <a:t>从系统流程：</a:t>
            </a:r>
            <a:r>
              <a:rPr>
                <a:sym typeface="+mn-ea"/>
              </a:rPr>
              <a:t>0阶段启动→1阶段启动→维护模式→平台相关引导程序→系统内核</a:t>
            </a:r>
            <a:endParaRPr>
              <a:sym typeface="+mn-ea"/>
            </a:endParaRPr>
          </a:p>
          <a:p>
            <a:r>
              <a:rPr lang="zh-CN" altLang="en-US"/>
              <a:t>对应的固件流程：</a:t>
            </a:r>
            <a:r>
              <a:rPr lang="en-US" altLang="zh-CN"/>
              <a:t>bootrom-&gt;ddr.bin + spl -&gt;trust firmware-&gt;uboot-&gt;kernel-&gt;system(ramdisk)</a:t>
            </a:r>
            <a:endParaRPr lang="en-US" altLang="zh-CN"/>
          </a:p>
          <a:p>
            <a:r>
              <a:rPr lang="zh-CN" altLang="en-US"/>
              <a:t>从执行权限来看：</a:t>
            </a:r>
            <a:r>
              <a:rPr lang="en-US" altLang="zh-CN"/>
              <a:t>EL3(SVC)-&gt;</a:t>
            </a:r>
            <a:r>
              <a:rPr lang="en-US" altLang="zh-CN">
                <a:sym typeface="+mn-ea"/>
              </a:rPr>
              <a:t>EL3(SVC)-&gt;EL3(MON)-&gt;EL1/EL2(SYS)-&gt;</a:t>
            </a:r>
            <a:r>
              <a:rPr lang="en-US" altLang="zh-CN">
                <a:sym typeface="+mn-ea"/>
              </a:rPr>
              <a:t>EL1/EL2(SYS)-&gt;EL0(USR)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启动流程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0阶段启动→1阶段启动→维护模式→系统内核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bootrom-&gt;ddr.bin + spl -&gt;trust firmware-&gt;kernel-&gt;system(ramdisk)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从执行权限来看：</a:t>
            </a:r>
            <a:r>
              <a:rPr lang="en-US" altLang="zh-CN">
                <a:sym typeface="+mn-ea"/>
              </a:rPr>
              <a:t>EL3(SVC)-&gt;</a:t>
            </a:r>
            <a:r>
              <a:rPr lang="en-US" altLang="zh-CN">
                <a:sym typeface="+mn-ea"/>
              </a:rPr>
              <a:t>EL3(SVC)-&gt;EL3(MON)-&gt;EL1/EL2(SYS)-&gt;EL0(USR)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存储上的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存储有</a:t>
            </a:r>
            <a:r>
              <a:rPr lang="en-US" altLang="zh-CN"/>
              <a:t>eMMC</a:t>
            </a:r>
            <a:r>
              <a:rPr lang="zh-CN" altLang="en-US"/>
              <a:t>与</a:t>
            </a:r>
            <a:r>
              <a:rPr lang="en-US" altLang="zh-CN"/>
              <a:t>SPI NOR</a:t>
            </a:r>
            <a:endParaRPr lang="en-US" altLang="zh-CN"/>
          </a:p>
          <a:p>
            <a:r>
              <a:rPr lang="en-US" altLang="zh-CN"/>
              <a:t>eMMC</a:t>
            </a:r>
            <a:r>
              <a:rPr lang="zh-CN" altLang="en-US"/>
              <a:t>优化：使用前级配置</a:t>
            </a:r>
            <a:r>
              <a:rPr lang="en-US" altLang="zh-CN"/>
              <a:t>(CONFIG_MMC_USE_PRE_CONFIG</a:t>
            </a:r>
            <a:r>
              <a:rPr lang="zh-CN" altLang="en-US"/>
              <a:t>，提升</a:t>
            </a:r>
            <a:r>
              <a:rPr lang="en-US" altLang="zh-CN"/>
              <a:t>20</a:t>
            </a:r>
            <a:r>
              <a:rPr lang="en-US" altLang="zh-CN"/>
              <a:t>ms)</a:t>
            </a:r>
            <a:r>
              <a:rPr lang="zh-CN" altLang="en-US"/>
              <a:t>，使用</a:t>
            </a:r>
            <a:r>
              <a:rPr lang="en-US" altLang="zh-CN"/>
              <a:t>HS200</a:t>
            </a:r>
            <a:r>
              <a:rPr lang="zh-CN" altLang="en-US"/>
              <a:t>模式，利用</a:t>
            </a:r>
            <a:r>
              <a:rPr lang="en-US" altLang="zh-CN"/>
              <a:t>DMA</a:t>
            </a:r>
            <a:r>
              <a:rPr lang="zh-CN" altLang="en-US"/>
              <a:t>预加载</a:t>
            </a:r>
            <a:r>
              <a:rPr lang="en-US" altLang="zh-CN"/>
              <a:t>RAMDISK(CONFIG_SPL_BLK_READ_PREPARE)</a:t>
            </a:r>
            <a:endParaRPr lang="zh-CN" altLang="en-US"/>
          </a:p>
          <a:p>
            <a:r>
              <a:rPr lang="en-US" altLang="zh-CN"/>
              <a:t>SPI NOR</a:t>
            </a:r>
            <a:r>
              <a:rPr lang="zh-CN" altLang="en-US"/>
              <a:t>优化：四线模式，</a:t>
            </a:r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DMA</a:t>
            </a:r>
            <a:r>
              <a:rPr lang="zh-CN" altLang="en-US">
                <a:sym typeface="+mn-ea"/>
              </a:rPr>
              <a:t>预加载</a:t>
            </a:r>
            <a:r>
              <a:rPr lang="en-US" altLang="zh-CN">
                <a:sym typeface="+mn-ea"/>
              </a:rPr>
              <a:t>RAMDISK(CONFIG_SPL_BLK_READ_PREPARE)</a:t>
            </a:r>
            <a:endParaRPr lang="en-US" altLang="zh-CN">
              <a:sym typeface="+mn-ea"/>
            </a:endParaRPr>
          </a:p>
          <a:p>
            <a:r>
              <a:rPr lang="zh-CN" altLang="en-US"/>
              <a:t>预加载</a:t>
            </a:r>
            <a:r>
              <a:rPr lang="en-US" altLang="zh-CN"/>
              <a:t>ramdisk</a:t>
            </a:r>
            <a:r>
              <a:rPr lang="zh-CN" altLang="en-US"/>
              <a:t>，需要配置preload = &lt;1&gt;;（</a:t>
            </a:r>
            <a:r>
              <a:rPr lang="en-US" altLang="zh-CN"/>
              <a:t>sdk</a:t>
            </a:r>
            <a:r>
              <a:rPr lang="zh-CN" altLang="en-US"/>
              <a:t>内的</a:t>
            </a:r>
            <a:r>
              <a:rPr lang="en-US" altLang="zh-CN"/>
              <a:t>boot-tb.its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eMMC</a:t>
            </a:r>
            <a:r>
              <a:rPr lang="zh-CN" altLang="en-US">
                <a:sym typeface="+mn-ea"/>
              </a:rPr>
              <a:t>的优化</a:t>
            </a:r>
            <a:r>
              <a:rPr lang="zh-CN" altLang="en-US">
                <a:sym typeface="+mn-ea"/>
              </a:rPr>
              <a:t>原理</a:t>
            </a:r>
            <a:endParaRPr lang="zh-CN" altLang="en-US">
              <a:sym typeface="+mn-ea"/>
            </a:endParaRPr>
          </a:p>
        </p:txBody>
      </p:sp>
      <p:pic>
        <p:nvPicPr>
          <p:cNvPr id="-2147482617" name="内容占位符 -2147482618" descr="emmc初始化流程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2455" y="1314450"/>
            <a:ext cx="8206740" cy="5543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eMMC</a:t>
            </a:r>
            <a:r>
              <a:rPr lang="zh-CN" altLang="en-US">
                <a:sym typeface="+mn-ea"/>
              </a:rPr>
              <a:t>的优化原理</a:t>
            </a:r>
            <a:endParaRPr lang="zh-CN" altLang="en-US"/>
          </a:p>
        </p:txBody>
      </p:sp>
      <p:pic>
        <p:nvPicPr>
          <p:cNvPr id="-2147482618" name="内容占位符 -2147482619" descr="EMMC状态转移图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5520" y="1263650"/>
            <a:ext cx="7250430" cy="5594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预加载</a:t>
            </a:r>
            <a:r>
              <a:rPr lang="en-US" altLang="zh-CN"/>
              <a:t>ramdisk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预加载linux启动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4045" y="0"/>
            <a:ext cx="4464050" cy="685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其他系统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SPL</a:t>
            </a:r>
            <a:r>
              <a:rPr lang="zh-CN" altLang="en-US"/>
              <a:t>优化</a:t>
            </a:r>
            <a:r>
              <a:rPr lang="en-US" altLang="zh-CN"/>
              <a:t>DTB</a:t>
            </a:r>
            <a:r>
              <a:rPr lang="zh-CN" altLang="en-US"/>
              <a:t>大小，目前仅有</a:t>
            </a:r>
            <a:r>
              <a:rPr lang="en-US" altLang="zh-CN"/>
              <a:t>1KB</a:t>
            </a:r>
            <a:r>
              <a:rPr lang="zh-CN" altLang="en-US"/>
              <a:t>大小，仅</a:t>
            </a:r>
            <a:r>
              <a:rPr lang="en-US" altLang="zh-CN"/>
              <a:t>SPL</a:t>
            </a:r>
            <a:r>
              <a:rPr lang="zh-CN" altLang="en-US"/>
              <a:t>使用，配置（u-boot,dm-spl）</a:t>
            </a:r>
            <a:endParaRPr lang="zh-CN" altLang="en-US"/>
          </a:p>
          <a:p>
            <a:r>
              <a:rPr lang="zh-CN" altLang="en-US"/>
              <a:t>一些配置保持默认，不修改</a:t>
            </a:r>
            <a:r>
              <a:rPr lang="en-US" altLang="zh-CN"/>
              <a:t>DTB</a:t>
            </a:r>
            <a:r>
              <a:rPr lang="zh-CN" altLang="en-US"/>
              <a:t>，比如</a:t>
            </a:r>
            <a:r>
              <a:rPr lang="en-US" altLang="zh-CN"/>
              <a:t>DRAM</a:t>
            </a:r>
            <a:r>
              <a:rPr lang="zh-CN" altLang="en-US"/>
              <a:t>大小需要提前</a:t>
            </a:r>
            <a:r>
              <a:rPr lang="zh-CN" altLang="en-US"/>
              <a:t>配置</a:t>
            </a:r>
            <a:endParaRPr lang="zh-CN" altLang="en-US"/>
          </a:p>
          <a:p>
            <a:r>
              <a:rPr lang="zh-CN" altLang="en-US"/>
              <a:t>开</a:t>
            </a:r>
            <a:r>
              <a:rPr lang="en-US" altLang="zh-CN"/>
              <a:t>MMU </a:t>
            </a:r>
            <a:r>
              <a:rPr lang="en-US" altLang="zh-CN"/>
              <a:t>Cache,</a:t>
            </a:r>
            <a:r>
              <a:rPr lang="zh-CN" altLang="en-US"/>
              <a:t>注意映射区域及大小</a:t>
            </a:r>
            <a:endParaRPr lang="en-US" altLang="zh-CN"/>
          </a:p>
          <a:p>
            <a:r>
              <a:rPr lang="zh-CN" altLang="en-US"/>
              <a:t>时钟初始化提到</a:t>
            </a:r>
            <a:r>
              <a:rPr lang="en-US" altLang="zh-CN"/>
              <a:t>SPL(clk_rXXX.c)</a:t>
            </a:r>
            <a:endParaRPr lang="en-US" altLang="zh-CN"/>
          </a:p>
          <a:p>
            <a:r>
              <a:rPr lang="zh-CN" altLang="en-US"/>
              <a:t>提频，需要硬件上做抬压</a:t>
            </a:r>
            <a:r>
              <a:rPr lang="en-US" altLang="zh-CN"/>
              <a:t>(APLL_HZ)</a:t>
            </a:r>
            <a:endParaRPr lang="zh-CN" altLang="en-US"/>
          </a:p>
          <a:p>
            <a:r>
              <a:rPr lang="zh-CN" altLang="en-US"/>
              <a:t>其他外设初始化再开一个</a:t>
            </a:r>
            <a:r>
              <a:rPr lang="en-US" altLang="zh-CN"/>
              <a:t>MCU</a:t>
            </a:r>
            <a:r>
              <a:rPr lang="zh-CN" altLang="en-US"/>
              <a:t>进行配置，比如</a:t>
            </a:r>
            <a:r>
              <a:rPr lang="en-US" altLang="zh-CN"/>
              <a:t>ISP</a:t>
            </a:r>
            <a:r>
              <a:rPr lang="zh-CN" altLang="en-US"/>
              <a:t>，</a:t>
            </a:r>
            <a:r>
              <a:rPr lang="en-US" altLang="zh-CN"/>
              <a:t>camera(https://10.10.10.29/admin/repos/rtos/rt-thread/rt-thread-amp)</a:t>
            </a:r>
            <a:endParaRPr lang="en-US" altLang="zh-CN"/>
          </a:p>
          <a:p>
            <a:r>
              <a:rPr lang="zh-CN" altLang="en-US"/>
              <a:t>固件压缩，启动使用硬件解压缩（</a:t>
            </a:r>
            <a:r>
              <a:rPr lang="en-US" altLang="zh-CN"/>
              <a:t>gzip</a:t>
            </a:r>
            <a:r>
              <a:rPr lang="zh-CN" altLang="en-US"/>
              <a:t>）（</a:t>
            </a:r>
            <a:r>
              <a:rPr lang="en-US" altLang="zh-CN"/>
              <a:t>rv1126</a:t>
            </a:r>
            <a:r>
              <a:rPr lang="zh-CN" altLang="en-US"/>
              <a:t>目前的配置，解压速率大概是</a:t>
            </a:r>
            <a:r>
              <a:rPr lang="en-US" altLang="zh-CN"/>
              <a:t>192M/s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快速开机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uboot</a:t>
            </a:r>
            <a:r>
              <a:rPr lang="zh-CN" altLang="en-US"/>
              <a:t>开发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1../make.sh rv1126-emmc-tb --spl-new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2.DTB</a:t>
            </a:r>
            <a:r>
              <a:rPr lang="zh-CN" altLang="en-US"/>
              <a:t>参数添加int fdt_bootargs_append(void *fdt, char *data)（快启不建议</a:t>
            </a:r>
            <a:r>
              <a:rPr lang="zh-CN" altLang="en-US"/>
              <a:t>使用）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大固件更改运行地址，参考《内存规划.pdf》</a:t>
            </a:r>
            <a:r>
              <a:rPr lang="en-US" altLang="zh-CN"/>
              <a:t>,</a:t>
            </a:r>
            <a:r>
              <a:rPr lang="zh-CN" altLang="en-US"/>
              <a:t>修正</a:t>
            </a:r>
            <a:r>
              <a:rPr lang="en-US" altLang="zh-CN"/>
              <a:t>boot-tb.its</a:t>
            </a:r>
            <a:endParaRPr lang="zh-CN" altLang="en-US"/>
          </a:p>
          <a:p>
            <a:r>
              <a:rPr lang="en-US" altLang="zh-CN"/>
              <a:t>MCU</a:t>
            </a:r>
            <a:r>
              <a:rPr lang="zh-CN" altLang="en-US"/>
              <a:t>开发：</a:t>
            </a:r>
            <a:r>
              <a:rPr lang="zh-CN" altLang="en-US"/>
              <a:t>参考：Rockchip_RV1126's_MCU_User_Guide_RT-Thread_EN.md</a:t>
            </a:r>
            <a:endParaRPr lang="zh-CN" altLang="en-US"/>
          </a:p>
          <a:p>
            <a:r>
              <a:rPr lang="en-US" altLang="zh-CN"/>
              <a:t>kernel</a:t>
            </a:r>
            <a:r>
              <a:rPr lang="zh-CN" altLang="en-US"/>
              <a:t>开发：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编译：make ARCH=arm rv1126_defconfig rv1126-tb.config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make ARCH=arm rv1126-evb-ddr3-v13-tb-emmc.img -j32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修正内存，修改</a:t>
            </a:r>
            <a:r>
              <a:rPr lang="en-US" altLang="zh-CN"/>
              <a:t>memory</a:t>
            </a:r>
            <a:r>
              <a:rPr lang="zh-CN" altLang="en-US"/>
              <a:t>节点（需要明确</a:t>
            </a:r>
            <a:r>
              <a:rPr lang="en-US" altLang="zh-CN"/>
              <a:t>DRAM</a:t>
            </a:r>
            <a:r>
              <a:rPr lang="zh-CN" altLang="en-US"/>
              <a:t>容量，不然会出现内核</a:t>
            </a:r>
            <a:r>
              <a:rPr lang="zh-CN" altLang="en-US"/>
              <a:t>起不来）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修正</a:t>
            </a:r>
            <a:r>
              <a:rPr lang="en-US" altLang="zh-CN"/>
              <a:t>ramdisk</a:t>
            </a:r>
            <a:r>
              <a:rPr lang="zh-CN" altLang="en-US"/>
              <a:t>地址，修改节点</a:t>
            </a:r>
            <a:r>
              <a:rPr lang="en-US" altLang="zh-CN">
                <a:sym typeface="+mn-ea"/>
              </a:rPr>
              <a:t>ramdisk_r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ramdisk_c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系统层次</a:t>
            </a:r>
            <a:r>
              <a:rPr lang="zh-CN" altLang="en-US"/>
              <a:t>划分</a:t>
            </a:r>
            <a:endParaRPr lang="zh-CN" altLang="en-US"/>
          </a:p>
          <a:p>
            <a:r>
              <a:rPr lang="zh-CN" altLang="en-US"/>
              <a:t>系统权限</a:t>
            </a:r>
            <a:r>
              <a:rPr lang="zh-CN" altLang="en-US"/>
              <a:t>划分</a:t>
            </a:r>
            <a:endParaRPr lang="zh-CN" altLang="en-US"/>
          </a:p>
          <a:p>
            <a:r>
              <a:rPr lang="zh-CN" altLang="en-US"/>
              <a:t>启动流程</a:t>
            </a:r>
            <a:r>
              <a:rPr lang="zh-CN" altLang="en-US"/>
              <a:t>分析</a:t>
            </a:r>
            <a:endParaRPr lang="zh-CN" altLang="en-US"/>
          </a:p>
          <a:p>
            <a:r>
              <a:rPr lang="zh-CN" altLang="en-US"/>
              <a:t>启动初始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启动流程</a:t>
            </a:r>
            <a:r>
              <a:rPr lang="zh-CN" altLang="en-US"/>
              <a:t>优化</a:t>
            </a:r>
            <a:endParaRPr lang="zh-CN" altLang="en-US"/>
          </a:p>
          <a:p>
            <a:r>
              <a:rPr lang="zh-CN" altLang="en-US"/>
              <a:t>后续改进</a:t>
            </a:r>
            <a:endParaRPr lang="zh-CN" altLang="en-US"/>
          </a:p>
          <a:p>
            <a:r>
              <a:rPr lang="en-US" altLang="zh-CN"/>
              <a:t>Q &amp; A</a:t>
            </a:r>
            <a:endParaRPr lang="en-US" altLang="zh-CN"/>
          </a:p>
          <a:p>
            <a:r>
              <a:rPr lang="zh-CN" altLang="en-US"/>
              <a:t>参考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后续优化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MCU</a:t>
            </a:r>
            <a:r>
              <a:rPr lang="zh-CN" altLang="en-US">
                <a:sym typeface="+mn-ea"/>
              </a:rPr>
              <a:t>启动？</a:t>
            </a:r>
            <a:endParaRPr lang="en-US" altLang="zh-CN"/>
          </a:p>
          <a:p>
            <a:r>
              <a:rPr lang="en-US" altLang="zh-CN"/>
              <a:t>bootrom</a:t>
            </a:r>
            <a:r>
              <a:rPr lang="zh-CN" altLang="en-US"/>
              <a:t>开</a:t>
            </a:r>
            <a:r>
              <a:rPr lang="en-US" altLang="zh-CN"/>
              <a:t>cache</a:t>
            </a:r>
            <a:endParaRPr lang="en-US" altLang="zh-CN"/>
          </a:p>
          <a:p>
            <a:r>
              <a:rPr lang="en-US" altLang="zh-CN"/>
              <a:t>bootrom eMMC</a:t>
            </a:r>
            <a:r>
              <a:rPr lang="zh-CN" altLang="en-US"/>
              <a:t>开启</a:t>
            </a:r>
            <a:r>
              <a:rPr lang="en-US" altLang="zh-CN"/>
              <a:t>DMA</a:t>
            </a:r>
            <a:r>
              <a:rPr lang="zh-CN" altLang="en-US"/>
              <a:t>搬移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mcu</a:t>
            </a:r>
            <a:r>
              <a:rPr lang="zh-CN" altLang="en-US"/>
              <a:t>固件做小，能否与</a:t>
            </a:r>
            <a:r>
              <a:rPr lang="en-US" altLang="zh-CN"/>
              <a:t>ddr.bin</a:t>
            </a:r>
            <a:r>
              <a:rPr lang="zh-CN" altLang="en-US"/>
              <a:t>打包一块？</a:t>
            </a:r>
            <a:r>
              <a:rPr lang="en-US" altLang="zh-CN"/>
              <a:t>ddr</a:t>
            </a:r>
            <a:r>
              <a:rPr lang="zh-CN" altLang="en-US"/>
              <a:t>程序配置</a:t>
            </a:r>
            <a:r>
              <a:rPr lang="en-US" altLang="zh-CN"/>
              <a:t>mcu</a:t>
            </a:r>
            <a:r>
              <a:rPr lang="zh-CN" altLang="en-US"/>
              <a:t>启动，能够更快的配置一些设备</a:t>
            </a:r>
            <a:r>
              <a:rPr lang="zh-CN" altLang="en-US"/>
              <a:t>驱动</a:t>
            </a:r>
            <a:endParaRPr lang="zh-CN" altLang="en-US"/>
          </a:p>
          <a:p>
            <a:r>
              <a:rPr lang="en-US" altLang="zh-CN"/>
              <a:t>MCU</a:t>
            </a:r>
            <a:r>
              <a:rPr lang="zh-CN" altLang="en-US"/>
              <a:t>配置</a:t>
            </a:r>
            <a:r>
              <a:rPr lang="en-US" altLang="zh-CN"/>
              <a:t>I/D cache</a:t>
            </a:r>
            <a:r>
              <a:rPr lang="zh-CN" altLang="en-US"/>
              <a:t>，配备</a:t>
            </a:r>
            <a:r>
              <a:rPr lang="en-US" altLang="zh-CN"/>
              <a:t>TCM</a:t>
            </a:r>
            <a:r>
              <a:rPr lang="zh-CN" altLang="en-US"/>
              <a:t>或使用其他核跑实时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en-US" altLang="zh-CN"/>
              <a:t>SPL</a:t>
            </a:r>
            <a:r>
              <a:rPr lang="zh-CN" altLang="en-US"/>
              <a:t>提高</a:t>
            </a:r>
            <a:r>
              <a:rPr lang="en-US" altLang="zh-CN"/>
              <a:t>eMMC</a:t>
            </a:r>
            <a:r>
              <a:rPr lang="zh-CN" altLang="en-US"/>
              <a:t>速度，使用</a:t>
            </a:r>
            <a:r>
              <a:rPr lang="en-US" altLang="zh-CN"/>
              <a:t>HS400</a:t>
            </a:r>
            <a:endParaRPr lang="en-US" altLang="zh-CN"/>
          </a:p>
          <a:p>
            <a:r>
              <a:rPr lang="zh-CN" altLang="en-US"/>
              <a:t>压缩解压缩模块使用更高性能的算法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4270" y="2938145"/>
            <a:ext cx="1932940" cy="1311275"/>
          </a:xfrm>
        </p:spPr>
        <p:txBody>
          <a:bodyPr/>
          <a:p>
            <a:pPr marL="0" indent="0">
              <a:buNone/>
            </a:pPr>
            <a:r>
              <a:rPr lang="en-US" altLang="zh-CN" sz="4800"/>
              <a:t>Q &amp; A</a:t>
            </a:r>
            <a:endParaRPr lang="en-US" altLang="zh-CN" sz="4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《手机安全和可信应用开发指南：TrustZone 与 OP-TEE 技术详解》</a:t>
            </a:r>
            <a:endParaRPr lang="zh-CN" altLang="en-US"/>
          </a:p>
          <a:p>
            <a:r>
              <a:rPr lang="zh-CN" altLang="en-US"/>
              <a:t>《</a:t>
            </a:r>
            <a:r>
              <a:rPr lang="en-US" altLang="zh-CN"/>
              <a:t>ARM</a:t>
            </a:r>
            <a:r>
              <a:rPr lang="zh-CN" altLang="en-US"/>
              <a:t>体系结构与编程》</a:t>
            </a:r>
            <a:endParaRPr lang="zh-CN" altLang="en-US"/>
          </a:p>
          <a:p>
            <a:r>
              <a:rPr lang="zh-CN" altLang="en-US"/>
              <a:t>《DEN0024A_v8_architecture_PG.pdf》</a:t>
            </a:r>
            <a:endParaRPr lang="zh-CN" altLang="en-US"/>
          </a:p>
          <a:p>
            <a:r>
              <a:rPr lang="zh-CN" altLang="en-US"/>
              <a:t>《DEN0013D_cortex_a_series_PG.pdf》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https://github.com/ARM-software/abi-aa/releases</a:t>
            </a:r>
            <a:endParaRPr lang="zh-CN" altLang="en-US">
              <a:sym typeface="+mn-ea"/>
            </a:endParaRPr>
          </a:p>
          <a:p>
            <a:r>
              <a:rPr lang="zh-CN" altLang="en-US"/>
              <a:t>https://github.com/ARM-software/arm-trusted-firmware.git</a:t>
            </a:r>
            <a:endParaRPr lang="zh-CN" altLang="en-US">
              <a:sym typeface="+mn-ea"/>
            </a:endParaRPr>
          </a:p>
          <a:p>
            <a:r>
              <a:rPr lang="zh-CN" altLang="en-US"/>
              <a:t>git://git.denx.de/u-boot.git</a:t>
            </a:r>
            <a:endParaRPr lang="zh-CN" altLang="en-US"/>
          </a:p>
          <a:p>
            <a:r>
              <a:rPr lang="zh-CN" altLang="en-US"/>
              <a:t>https://github.com/zhuzhizhan/easy-bootloader.git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1895" y="2631440"/>
            <a:ext cx="2188210" cy="1169670"/>
          </a:xfrm>
        </p:spPr>
        <p:txBody>
          <a:bodyPr/>
          <a:p>
            <a:pPr marL="0" indent="0">
              <a:buNone/>
            </a:pPr>
            <a:r>
              <a:rPr lang="en-US" altLang="zh-CN" sz="5400"/>
              <a:t>Tanks</a:t>
            </a:r>
            <a:endParaRPr lang="en-US" altLang="zh-CN" sz="5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软件层次</a:t>
            </a:r>
            <a:r>
              <a:rPr lang="zh-CN" altLang="en-US"/>
              <a:t>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2106281506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2078990"/>
            <a:ext cx="8207375" cy="3767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软件层次划分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hypervisor.web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490345"/>
            <a:ext cx="5323205" cy="4318635"/>
          </a:xfrm>
          <a:prstGeom prst="rect">
            <a:avLst/>
          </a:prstGeom>
        </p:spPr>
      </p:pic>
      <p:pic>
        <p:nvPicPr>
          <p:cNvPr id="5" name="图片 4" descr="容器化.web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10" y="1490345"/>
            <a:ext cx="4969510" cy="4421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软件运行</a:t>
            </a:r>
            <a:r>
              <a:rPr lang="zh-CN" altLang="en-US">
                <a:sym typeface="+mn-ea"/>
              </a:rPr>
              <a:t>权限划分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ARMv7</a:t>
            </a:r>
            <a:r>
              <a:rPr lang="zh-CN" altLang="en-US"/>
              <a:t>执行</a:t>
            </a:r>
            <a:r>
              <a:rPr lang="zh-CN" altLang="en-US"/>
              <a:t>权限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106291424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8360" y="1162050"/>
            <a:ext cx="5114925" cy="5695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基础</a:t>
            </a:r>
            <a:r>
              <a:rPr lang="zh-CN" altLang="en-US">
                <a:sym typeface="+mn-ea"/>
              </a:rPr>
              <a:t>寄存器划分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850" y="1313815"/>
            <a:ext cx="7127240" cy="5299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软件运行权限划分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ARMv8</a:t>
            </a:r>
            <a:r>
              <a:rPr lang="zh-CN" altLang="en-US"/>
              <a:t>执行</a:t>
            </a:r>
            <a:r>
              <a:rPr lang="zh-CN" altLang="en-US"/>
              <a:t>权限</a:t>
            </a:r>
            <a:endParaRPr lang="zh-CN" altLang="en-US"/>
          </a:p>
        </p:txBody>
      </p:sp>
      <p:pic>
        <p:nvPicPr>
          <p:cNvPr id="4" name="图片 3" descr="QQ截图20210629142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010" y="2148205"/>
            <a:ext cx="7714615" cy="3752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基础寄存器</a:t>
            </a:r>
            <a:r>
              <a:rPr lang="zh-CN" altLang="en-US"/>
              <a:t>划分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armv8寄存器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170" y="1721485"/>
            <a:ext cx="9733280" cy="4297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寄存寄存器</a:t>
            </a:r>
            <a:r>
              <a:rPr lang="zh-CN" altLang="en-US"/>
              <a:t>划分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4355" y="2472690"/>
            <a:ext cx="9304020" cy="2978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8190,&quot;width&quot;:1053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PLACING_PICTURE_USER_VIEWPORT" val="{&quot;height&quot;:7495,&quot;width&quot;:9285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WPS 演示</Application>
  <PresentationFormat>宽屏</PresentationFormat>
  <Paragraphs>127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ARM系统启动流程与快速开机优化</vt:lpstr>
      <vt:lpstr>PowerPoint 演示文稿</vt:lpstr>
      <vt:lpstr>软件层次划分</vt:lpstr>
      <vt:lpstr>软件层次划分</vt:lpstr>
      <vt:lpstr>软件运行权限划分</vt:lpstr>
      <vt:lpstr>基础寄存器划分</vt:lpstr>
      <vt:lpstr>软件运行权限划分</vt:lpstr>
      <vt:lpstr>基础寄存器划分</vt:lpstr>
      <vt:lpstr>寄存寄存器划分</vt:lpstr>
      <vt:lpstr>系统启动初始状态</vt:lpstr>
      <vt:lpstr>软件运行流程</vt:lpstr>
      <vt:lpstr>启动流程分析</vt:lpstr>
      <vt:lpstr>启动流程优化</vt:lpstr>
      <vt:lpstr>存储上的优化</vt:lpstr>
      <vt:lpstr>PowerPoint 演示文稿</vt:lpstr>
      <vt:lpstr>PowerPoint 演示文稿</vt:lpstr>
      <vt:lpstr>PowerPoint 演示文稿</vt:lpstr>
      <vt:lpstr>系统优化</vt:lpstr>
      <vt:lpstr>快速开机开发</vt:lpstr>
      <vt:lpstr>后续优化方向</vt:lpstr>
      <vt:lpstr>PowerPoint 演示文稿</vt:lpstr>
      <vt:lpstr>参考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阿同</cp:lastModifiedBy>
  <cp:revision>338</cp:revision>
  <dcterms:created xsi:type="dcterms:W3CDTF">2019-06-19T02:08:00Z</dcterms:created>
  <dcterms:modified xsi:type="dcterms:W3CDTF">2021-07-20T08:48:27Z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50E7918F03354C21A2E747493F9DFE23</vt:lpwstr>
  </property>
</Properties>
</file>