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E308-B73B-45AA-AC63-434A36030151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4088-55D1-4022-9A8D-89F5DE4F24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E308-B73B-45AA-AC63-434A36030151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4088-55D1-4022-9A8D-89F5DE4F24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E308-B73B-45AA-AC63-434A36030151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4088-55D1-4022-9A8D-89F5DE4F24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E308-B73B-45AA-AC63-434A36030151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4088-55D1-4022-9A8D-89F5DE4F24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E308-B73B-45AA-AC63-434A36030151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4088-55D1-4022-9A8D-89F5DE4F24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E308-B73B-45AA-AC63-434A36030151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4088-55D1-4022-9A8D-89F5DE4F24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E308-B73B-45AA-AC63-434A36030151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4088-55D1-4022-9A8D-89F5DE4F24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E308-B73B-45AA-AC63-434A36030151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4088-55D1-4022-9A8D-89F5DE4F24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E308-B73B-45AA-AC63-434A36030151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4088-55D1-4022-9A8D-89F5DE4F24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E308-B73B-45AA-AC63-434A36030151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4088-55D1-4022-9A8D-89F5DE4F24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E308-B73B-45AA-AC63-434A36030151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4088-55D1-4022-9A8D-89F5DE4F24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E308-B73B-45AA-AC63-434A36030151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4088-55D1-4022-9A8D-89F5DE4F24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ru-RU" b="1" dirty="0" smtClean="0"/>
              <a:t>Список литературы</a:t>
            </a:r>
          </a:p>
          <a:p>
            <a:pPr marL="514350" indent="-514350">
              <a:buAutoNum type="arabicPeriod"/>
            </a:pPr>
            <a:r>
              <a:rPr lang="ru-RU" dirty="0" smtClean="0"/>
              <a:t>И. </a:t>
            </a:r>
            <a:r>
              <a:rPr lang="ru-RU" dirty="0" err="1" smtClean="0"/>
              <a:t>Братко</a:t>
            </a:r>
            <a:r>
              <a:rPr lang="ru-RU" dirty="0" smtClean="0"/>
              <a:t> Программирование на языке Пролог для искусственного интеллекта</a:t>
            </a:r>
          </a:p>
          <a:p>
            <a:pPr marL="514350" indent="-514350">
              <a:buAutoNum type="arabicPeriod"/>
            </a:pPr>
            <a:r>
              <a:rPr lang="ru-RU" dirty="0" smtClean="0"/>
              <a:t>Л. Стерлинг, Э. Шапиро Искусство программирования на языке Пролог</a:t>
            </a:r>
          </a:p>
          <a:p>
            <a:pPr marL="514350" indent="-514350">
              <a:buAutoNum type="arabicPeriod"/>
            </a:pPr>
            <a:r>
              <a:rPr lang="ru-RU" dirty="0" smtClean="0"/>
              <a:t>А.Н. </a:t>
            </a:r>
            <a:r>
              <a:rPr lang="ru-RU" dirty="0" err="1" smtClean="0"/>
              <a:t>Адаменко</a:t>
            </a:r>
            <a:r>
              <a:rPr lang="ru-RU" dirty="0" smtClean="0"/>
              <a:t>, А.М,. </a:t>
            </a:r>
            <a:r>
              <a:rPr lang="ru-RU" dirty="0" err="1" smtClean="0"/>
              <a:t>Кучуков</a:t>
            </a:r>
            <a:r>
              <a:rPr lang="ru-RU" dirty="0" smtClean="0"/>
              <a:t> Логическое программирование и </a:t>
            </a:r>
            <a:r>
              <a:rPr lang="en-US" dirty="0" smtClean="0"/>
              <a:t>Visual Prolog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Д. </a:t>
            </a:r>
            <a:r>
              <a:rPr lang="ru-RU" dirty="0" err="1" smtClean="0"/>
              <a:t>Марселлус</a:t>
            </a:r>
            <a:r>
              <a:rPr lang="ru-RU" dirty="0" smtClean="0"/>
              <a:t> Программирование ЭС на Турбо Прологе</a:t>
            </a:r>
          </a:p>
          <a:p>
            <a:pPr marL="514350" indent="-514350">
              <a:buAutoNum type="arabicPeriod"/>
            </a:pPr>
            <a:r>
              <a:rPr lang="ru-RU" dirty="0"/>
              <a:t> </a:t>
            </a:r>
            <a:r>
              <a:rPr lang="ru-RU" dirty="0" smtClean="0"/>
              <a:t>П.А. </a:t>
            </a:r>
            <a:r>
              <a:rPr lang="ru-RU" dirty="0" err="1" smtClean="0"/>
              <a:t>Шрайбер</a:t>
            </a:r>
            <a:r>
              <a:rPr lang="ru-RU" dirty="0" smtClean="0"/>
              <a:t> Основы программирования на языке Пролог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Это программе можно задавать более сложные вопросы, например, </a:t>
            </a:r>
            <a:r>
              <a:rPr lang="en-US" dirty="0" smtClean="0"/>
              <a:t>“ </a:t>
            </a:r>
            <a:r>
              <a:rPr lang="ru-RU" dirty="0" smtClean="0"/>
              <a:t>Кто является родителем по отношению к Петру</a:t>
            </a:r>
            <a:r>
              <a:rPr lang="en-US" dirty="0" smtClean="0"/>
              <a:t>?”</a:t>
            </a:r>
            <a:r>
              <a:rPr lang="ru-RU" dirty="0" smtClean="0"/>
              <a:t>, на Прологе это запишется следующим образом: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smtClean="0"/>
              <a:t>родитель(</a:t>
            </a:r>
            <a:r>
              <a:rPr lang="en-US" dirty="0" smtClean="0"/>
              <a:t>X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), </a:t>
            </a:r>
            <a:r>
              <a:rPr lang="en-US" dirty="0" smtClean="0"/>
              <a:t>write(X), 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 этом предложении появился новый объект – переменная </a:t>
            </a:r>
            <a:r>
              <a:rPr lang="en-US" dirty="0" smtClean="0"/>
              <a:t>X</a:t>
            </a:r>
            <a:r>
              <a:rPr lang="ru-RU" dirty="0" smtClean="0"/>
              <a:t>. Отличительная особенность переменной состоит в том, что она начинается с большого символа, символа подчеркивания, за которым следуют другие символы или просто с символа подчеркивания.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 поставленный вопрос </a:t>
            </a:r>
            <a:r>
              <a:rPr lang="ru-RU" dirty="0" err="1" smtClean="0"/>
              <a:t>Пролог_система</a:t>
            </a:r>
            <a:r>
              <a:rPr lang="ru-RU" dirty="0" smtClean="0"/>
              <a:t> ответит уже не просто </a:t>
            </a:r>
            <a:r>
              <a:rPr lang="en-US" dirty="0" smtClean="0"/>
              <a:t>yes </a:t>
            </a:r>
            <a:r>
              <a:rPr lang="ru-RU" dirty="0" smtClean="0"/>
              <a:t>или </a:t>
            </a:r>
            <a:r>
              <a:rPr lang="en-US" dirty="0" smtClean="0"/>
              <a:t>no</a:t>
            </a:r>
            <a:r>
              <a:rPr lang="ru-RU" dirty="0" smtClean="0"/>
              <a:t>, она напечатает значение переменной </a:t>
            </a:r>
            <a:r>
              <a:rPr lang="en-US" dirty="0" smtClean="0"/>
              <a:t>X</a:t>
            </a:r>
            <a:r>
              <a:rPr lang="ru-RU" dirty="0" smtClean="0"/>
              <a:t>, которым она конкретизируется в период выполнения программы. Поскольку в программе определено два факта, описывающих отношение родитель применительно к Петру, ответов также будет два – это Иван и Мария.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Самый сложный вопрос к данной  программе можно сформулировать следующим образом: </a:t>
            </a:r>
            <a:r>
              <a:rPr lang="en-US" dirty="0" smtClean="0"/>
              <a:t>“</a:t>
            </a:r>
            <a:r>
              <a:rPr lang="ru-RU" dirty="0" smtClean="0"/>
              <a:t> Кто является чьим родителем?</a:t>
            </a:r>
            <a:r>
              <a:rPr lang="en-US" dirty="0" smtClean="0"/>
              <a:t>”</a:t>
            </a:r>
            <a:r>
              <a:rPr lang="ru-RU" dirty="0" smtClean="0"/>
              <a:t>, на Прологе: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smtClean="0"/>
              <a:t>родитель(</a:t>
            </a:r>
            <a:r>
              <a:rPr lang="en-US" dirty="0" smtClean="0"/>
              <a:t>X,Y), write(X), write(“   “), write(Y), 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dirty="0" smtClean="0"/>
              <a:t>Здесь мы получим все возможные ответы, для которых справедливо отношение родитель.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Идем дальше, из этой же программы мы можем выяснить не только отношения типа родитель. Мы можем спросить Пролог-систему является ли Мария бабушкой по отношению к Федору. Этот вопрос будет утвердительным, поскольку между Марией и Петром есть промежуточный объект (Петр),  для которого выполняется отношение родитель.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?- </a:t>
            </a:r>
            <a:r>
              <a:rPr lang="ru-RU" dirty="0" smtClean="0"/>
              <a:t>родитель(</a:t>
            </a:r>
            <a:r>
              <a:rPr lang="ru-RU" dirty="0" err="1" smtClean="0"/>
              <a:t>мария</a:t>
            </a:r>
            <a:r>
              <a:rPr lang="ru-RU" dirty="0" smtClean="0"/>
              <a:t>,</a:t>
            </a:r>
            <a:r>
              <a:rPr lang="en-US" dirty="0" smtClean="0"/>
              <a:t>X</a:t>
            </a:r>
            <a:r>
              <a:rPr lang="ru-RU" dirty="0" smtClean="0"/>
              <a:t>), родитель(</a:t>
            </a:r>
            <a:r>
              <a:rPr lang="en-US" dirty="0" smtClean="0"/>
              <a:t>X</a:t>
            </a:r>
            <a:r>
              <a:rPr lang="ru-RU" dirty="0" smtClean="0"/>
              <a:t>, </a:t>
            </a:r>
            <a:r>
              <a:rPr lang="ru-RU" dirty="0" err="1" smtClean="0"/>
              <a:t>федор</a:t>
            </a:r>
            <a:r>
              <a:rPr lang="ru-RU" dirty="0" smtClean="0"/>
              <a:t>)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write(X).</a:t>
            </a:r>
          </a:p>
          <a:p>
            <a:pPr>
              <a:buNone/>
            </a:pPr>
            <a:r>
              <a:rPr lang="ru-RU" dirty="0" smtClean="0"/>
              <a:t>Не сложно догадаться, что этой программе можно задавать более каверзные вопросы, на пример, </a:t>
            </a:r>
            <a:r>
              <a:rPr lang="en-US" dirty="0" smtClean="0"/>
              <a:t>“</a:t>
            </a:r>
            <a:r>
              <a:rPr lang="ru-RU" dirty="0"/>
              <a:t>К</a:t>
            </a:r>
            <a:r>
              <a:rPr lang="ru-RU" dirty="0" smtClean="0"/>
              <a:t>то является чьим потомком?</a:t>
            </a:r>
            <a:r>
              <a:rPr lang="en-US" dirty="0" smtClean="0"/>
              <a:t> “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То есть вопрос поставлен в противоположном направлении.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Следующий шаг – добавление в программу еще одного вида предложений – </a:t>
            </a:r>
            <a:r>
              <a:rPr lang="ru-RU" i="1" dirty="0" smtClean="0"/>
              <a:t>правил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Правила, в отличии от фактов могут быть истинными или ложными, то есть их необходимо доказывать.</a:t>
            </a:r>
          </a:p>
          <a:p>
            <a:pPr>
              <a:buNone/>
            </a:pPr>
            <a:r>
              <a:rPr lang="ru-RU" dirty="0" smtClean="0"/>
              <a:t>Общий формат правила следующий:</a:t>
            </a:r>
          </a:p>
          <a:p>
            <a:pPr>
              <a:buNone/>
            </a:pPr>
            <a:r>
              <a:rPr lang="ru-RU" dirty="0" err="1"/>
              <a:t>л</a:t>
            </a:r>
            <a:r>
              <a:rPr lang="ru-RU" dirty="0" err="1" smtClean="0"/>
              <a:t>евая_часть</a:t>
            </a:r>
            <a:r>
              <a:rPr lang="ru-RU" dirty="0" smtClean="0"/>
              <a:t> </a:t>
            </a:r>
            <a:r>
              <a:rPr lang="en-US" dirty="0" smtClean="0"/>
              <a:t>:- </a:t>
            </a:r>
            <a:r>
              <a:rPr lang="ru-RU" dirty="0" err="1" smtClean="0"/>
              <a:t>правая_часть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Левая часть или голова правила – это цель, которую необходимо доказать из текущей программы.</a:t>
            </a:r>
          </a:p>
          <a:p>
            <a:pPr>
              <a:buNone/>
            </a:pPr>
            <a:r>
              <a:rPr lang="ru-RU" dirty="0" smtClean="0"/>
              <a:t>Символы </a:t>
            </a:r>
            <a:r>
              <a:rPr lang="en-US" dirty="0" smtClean="0"/>
              <a:t>‘ :- ‘ </a:t>
            </a:r>
            <a:r>
              <a:rPr lang="ru-RU" dirty="0" smtClean="0"/>
              <a:t>читаются как </a:t>
            </a:r>
            <a:r>
              <a:rPr lang="en-US" dirty="0" smtClean="0"/>
              <a:t>“ </a:t>
            </a:r>
            <a:r>
              <a:rPr lang="ru-RU" dirty="0" smtClean="0"/>
              <a:t>при условии, что </a:t>
            </a:r>
            <a:r>
              <a:rPr lang="en-US" dirty="0" smtClean="0"/>
              <a:t>“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Правая часть – это конъюнкция или дизъюнкция целей. Конъюнкция целей в Прологе обозначается символом </a:t>
            </a:r>
            <a:r>
              <a:rPr lang="en-US" dirty="0" smtClean="0"/>
              <a:t>‘,’ </a:t>
            </a:r>
            <a:r>
              <a:rPr lang="ru-RU" dirty="0" smtClean="0"/>
              <a:t>(запятая), дизъюнкция – </a:t>
            </a:r>
            <a:r>
              <a:rPr lang="en-US" dirty="0" smtClean="0"/>
              <a:t>‘;’</a:t>
            </a:r>
            <a:r>
              <a:rPr lang="ru-RU" dirty="0" smtClean="0"/>
              <a:t>. Конъюнкция связывает цели сильнее, чем дизъюнкция.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Добавим в исходную программу отношения тип отец и мать. Для описания этих отношений введем еще несколько фактов, относящих людей к мужчинам или женщинам.</a:t>
            </a:r>
          </a:p>
          <a:p>
            <a:pPr>
              <a:buNone/>
            </a:pPr>
            <a:r>
              <a:rPr lang="ru-RU" dirty="0"/>
              <a:t>м</a:t>
            </a:r>
            <a:r>
              <a:rPr lang="ru-RU" dirty="0" smtClean="0"/>
              <a:t>уж(</a:t>
            </a:r>
            <a:r>
              <a:rPr lang="ru-RU" dirty="0" err="1" smtClean="0"/>
              <a:t>иван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м</a:t>
            </a:r>
            <a:r>
              <a:rPr lang="ru-RU" dirty="0" smtClean="0"/>
              <a:t>уж(</a:t>
            </a:r>
            <a:r>
              <a:rPr lang="ru-RU" dirty="0" err="1" smtClean="0"/>
              <a:t>петр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м</a:t>
            </a:r>
            <a:r>
              <a:rPr lang="ru-RU" dirty="0" smtClean="0"/>
              <a:t>уж(</a:t>
            </a:r>
            <a:r>
              <a:rPr lang="ru-RU" dirty="0" err="1" smtClean="0"/>
              <a:t>федор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ж</a:t>
            </a:r>
            <a:r>
              <a:rPr lang="ru-RU" dirty="0" smtClean="0"/>
              <a:t>ен(</a:t>
            </a:r>
            <a:r>
              <a:rPr lang="ru-RU" dirty="0" err="1" smtClean="0"/>
              <a:t>мария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ж</a:t>
            </a:r>
            <a:r>
              <a:rPr lang="ru-RU" dirty="0" smtClean="0"/>
              <a:t>ен(</a:t>
            </a:r>
            <a:r>
              <a:rPr lang="ru-RU" dirty="0" err="1" smtClean="0"/>
              <a:t>татьяна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/>
              <a:t>ж</a:t>
            </a:r>
            <a:r>
              <a:rPr lang="ru-RU" dirty="0" smtClean="0"/>
              <a:t>ен(надежда).</a:t>
            </a:r>
          </a:p>
          <a:p>
            <a:pPr>
              <a:buNone/>
            </a:pPr>
            <a:r>
              <a:rPr lang="ru-RU" dirty="0"/>
              <a:t>ж</a:t>
            </a:r>
            <a:r>
              <a:rPr lang="ru-RU" dirty="0" smtClean="0"/>
              <a:t>ен(</a:t>
            </a:r>
            <a:r>
              <a:rPr lang="ru-RU" dirty="0" err="1" smtClean="0"/>
              <a:t>клава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Определим отношение мать следующим образом:</a:t>
            </a:r>
          </a:p>
          <a:p>
            <a:pPr>
              <a:buNone/>
            </a:pPr>
            <a:r>
              <a:rPr lang="ru-RU" dirty="0" smtClean="0"/>
              <a:t>мать(</a:t>
            </a:r>
            <a:r>
              <a:rPr lang="en-US" dirty="0" smtClean="0"/>
              <a:t>X,Y) :- </a:t>
            </a:r>
            <a:r>
              <a:rPr lang="ru-RU" dirty="0" smtClean="0"/>
              <a:t>родитель(</a:t>
            </a:r>
            <a:r>
              <a:rPr lang="en-US" dirty="0" smtClean="0"/>
              <a:t>X,Y), </a:t>
            </a:r>
            <a:r>
              <a:rPr lang="ru-RU" dirty="0" smtClean="0"/>
              <a:t>жен(</a:t>
            </a:r>
            <a:r>
              <a:rPr lang="en-US" dirty="0" smtClean="0"/>
              <a:t>X).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Это правило можно интерпретировать следующим образом:</a:t>
            </a:r>
          </a:p>
          <a:p>
            <a:pPr>
              <a:buNone/>
            </a:pPr>
            <a:r>
              <a:rPr lang="en-US" dirty="0" smtClean="0"/>
              <a:t>“ </a:t>
            </a:r>
            <a:r>
              <a:rPr lang="ru-RU" dirty="0" smtClean="0"/>
              <a:t>любой объект </a:t>
            </a:r>
            <a:r>
              <a:rPr lang="en-US" dirty="0" smtClean="0"/>
              <a:t>X</a:t>
            </a:r>
            <a:r>
              <a:rPr lang="ru-RU" dirty="0" smtClean="0"/>
              <a:t> по отношению к объекту </a:t>
            </a:r>
            <a:r>
              <a:rPr lang="en-US" dirty="0" smtClean="0"/>
              <a:t>Y</a:t>
            </a:r>
            <a:r>
              <a:rPr lang="ru-RU" dirty="0" smtClean="0"/>
              <a:t> является матерью, при условии, что </a:t>
            </a:r>
            <a:r>
              <a:rPr lang="en-US" dirty="0" smtClean="0"/>
              <a:t>X</a:t>
            </a:r>
            <a:r>
              <a:rPr lang="ru-RU" dirty="0" smtClean="0"/>
              <a:t> является родителем </a:t>
            </a:r>
            <a:r>
              <a:rPr lang="en-US" dirty="0" smtClean="0"/>
              <a:t>Y</a:t>
            </a:r>
            <a:r>
              <a:rPr lang="ru-RU" dirty="0" smtClean="0"/>
              <a:t> и </a:t>
            </a:r>
            <a:r>
              <a:rPr lang="en-US" dirty="0" smtClean="0"/>
              <a:t> </a:t>
            </a:r>
            <a:r>
              <a:rPr lang="ru-RU" dirty="0" smtClean="0"/>
              <a:t>объект </a:t>
            </a:r>
            <a:r>
              <a:rPr lang="en-US" dirty="0" smtClean="0"/>
              <a:t>X </a:t>
            </a:r>
            <a:r>
              <a:rPr lang="ru-RU" dirty="0" smtClean="0"/>
              <a:t>– есть женщина</a:t>
            </a:r>
            <a:r>
              <a:rPr lang="en-US" dirty="0" smtClean="0"/>
              <a:t> “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Отношение отец опишите самостоятельно. 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Продолжим программу введением отношения бабушка (дедушка). В обычном понимании, любой объект </a:t>
            </a:r>
            <a:r>
              <a:rPr lang="en-US" dirty="0" smtClean="0"/>
              <a:t>X </a:t>
            </a:r>
            <a:r>
              <a:rPr lang="ru-RU" dirty="0" smtClean="0"/>
              <a:t>по отношению к объекту </a:t>
            </a:r>
            <a:r>
              <a:rPr lang="en-US" dirty="0" smtClean="0"/>
              <a:t>Y</a:t>
            </a:r>
            <a:r>
              <a:rPr lang="ru-RU" dirty="0" smtClean="0"/>
              <a:t> является дедушкой при условии, что существует некий объект </a:t>
            </a:r>
            <a:r>
              <a:rPr lang="en-US" dirty="0" smtClean="0"/>
              <a:t>Z</a:t>
            </a:r>
            <a:r>
              <a:rPr lang="ru-RU" dirty="0" smtClean="0"/>
              <a:t>, по отношению к которому </a:t>
            </a:r>
            <a:r>
              <a:rPr lang="en-US" dirty="0" smtClean="0"/>
              <a:t>X </a:t>
            </a:r>
            <a:r>
              <a:rPr lang="ru-RU" dirty="0" smtClean="0"/>
              <a:t>является родителем, и </a:t>
            </a:r>
            <a:r>
              <a:rPr lang="en-US" dirty="0" smtClean="0"/>
              <a:t>Z,</a:t>
            </a:r>
            <a:r>
              <a:rPr lang="ru-RU" dirty="0" smtClean="0"/>
              <a:t> в свою очередь по отношению к </a:t>
            </a:r>
            <a:r>
              <a:rPr lang="en-US" dirty="0" smtClean="0"/>
              <a:t>Y </a:t>
            </a:r>
            <a:r>
              <a:rPr lang="ru-RU" dirty="0" smtClean="0"/>
              <a:t>также является родителем.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 языке Пролог это запишется следующим образом:</a:t>
            </a:r>
          </a:p>
          <a:p>
            <a:pPr>
              <a:buNone/>
            </a:pPr>
            <a:r>
              <a:rPr lang="ru-RU" dirty="0"/>
              <a:t>д</a:t>
            </a:r>
            <a:r>
              <a:rPr lang="ru-RU" dirty="0" smtClean="0"/>
              <a:t>едушка(</a:t>
            </a:r>
            <a:r>
              <a:rPr lang="en-US" dirty="0" smtClean="0"/>
              <a:t>X,Y):- </a:t>
            </a:r>
            <a:r>
              <a:rPr lang="ru-RU" dirty="0" smtClean="0"/>
              <a:t>родитель(</a:t>
            </a:r>
            <a:r>
              <a:rPr lang="en-US" dirty="0" smtClean="0"/>
              <a:t>X,Z)</a:t>
            </a:r>
            <a:r>
              <a:rPr lang="ru-RU" dirty="0" smtClean="0"/>
              <a:t>, родитель(</a:t>
            </a:r>
            <a:r>
              <a:rPr lang="en-US" dirty="0" smtClean="0"/>
              <a:t>Z,Y), </a:t>
            </a:r>
            <a:r>
              <a:rPr lang="ru-RU" dirty="0" smtClean="0"/>
              <a:t>муж(</a:t>
            </a:r>
            <a:r>
              <a:rPr lang="en-US" dirty="0" smtClean="0"/>
              <a:t>X).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Отношение бабушка определите самостоятельно. </a:t>
            </a:r>
          </a:p>
          <a:p>
            <a:pPr>
              <a:buNone/>
            </a:pPr>
            <a:r>
              <a:rPr lang="ru-RU" i="1" dirty="0" smtClean="0"/>
              <a:t>Любое предложение в </a:t>
            </a:r>
            <a:r>
              <a:rPr lang="ru-RU" i="1" dirty="0" err="1" smtClean="0"/>
              <a:t>Пролог-программе</a:t>
            </a:r>
            <a:r>
              <a:rPr lang="ru-RU" i="1" dirty="0" smtClean="0"/>
              <a:t> заканчивается символом </a:t>
            </a:r>
            <a:r>
              <a:rPr lang="en-US" i="1" dirty="0" smtClean="0"/>
              <a:t>’.’</a:t>
            </a:r>
            <a:r>
              <a:rPr lang="ru-RU" i="1" dirty="0" smtClean="0"/>
              <a:t> (точка).</a:t>
            </a:r>
            <a:endParaRPr lang="en-US" i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Язык Пролог – язык логического программирования, относится к декларативным или символьным языкам программирования. Он предназначен для решения задач, в которых есть некоторое количество объектов, между которыми определены отношения.</a:t>
            </a:r>
          </a:p>
          <a:p>
            <a:pPr>
              <a:buNone/>
            </a:pPr>
            <a:r>
              <a:rPr lang="ru-RU" dirty="0" smtClean="0"/>
              <a:t>Он мало пригоден для решения задач вычислительного характера.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Рекурсивные правила</a:t>
            </a:r>
          </a:p>
          <a:p>
            <a:pPr>
              <a:buNone/>
            </a:pPr>
            <a:r>
              <a:rPr lang="ru-RU" dirty="0" smtClean="0"/>
              <a:t>Можно ли определить отношения типа прадедушка и прабабушка и далее? Можно, но правая часть правила становится объемной, а само правило трудно читаемым и понимаемым.</a:t>
            </a:r>
          </a:p>
          <a:p>
            <a:pPr>
              <a:buNone/>
            </a:pPr>
            <a:r>
              <a:rPr lang="ru-RU" dirty="0" smtClean="0"/>
              <a:t>На помощь приходит рекурсия, как основной прием, принятый в не числовом программировании. 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Любое определение (отношение) считается рекурсивным, если оно определятся в терминах себя самого. Для определения отношения родства между людьми на произвольную глубину, рассмотрим следующую структуру.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35696" y="2420888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835696" y="3284984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</a:t>
            </a:r>
            <a:r>
              <a:rPr lang="en-US" dirty="0"/>
              <a:t>Z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835696" y="5085184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</a:t>
            </a:r>
            <a:r>
              <a:rPr lang="en-US" dirty="0" smtClean="0"/>
              <a:t>Y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1" idx="2"/>
            <a:endCxn id="12" idx="0"/>
          </p:cNvCxnSpPr>
          <p:nvPr/>
        </p:nvCxnSpPr>
        <p:spPr>
          <a:xfrm>
            <a:off x="2292896" y="299695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2" idx="2"/>
          </p:cNvCxnSpPr>
          <p:nvPr/>
        </p:nvCxnSpPr>
        <p:spPr>
          <a:xfrm flipH="1">
            <a:off x="2267744" y="3861048"/>
            <a:ext cx="2515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6" idx="0"/>
          </p:cNvCxnSpPr>
          <p:nvPr/>
        </p:nvCxnSpPr>
        <p:spPr>
          <a:xfrm>
            <a:off x="2267744" y="4581128"/>
            <a:ext cx="2515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Определим отношение типа предок, позволяющего описать родственные отношения на любую произвольную глубину. Это отношение будет состоять из двух правил. Первое правило – задает отношение предок исходя из того, что ближайшими предками являются родители. </a:t>
            </a:r>
          </a:p>
          <a:p>
            <a:pPr>
              <a:buNone/>
            </a:pPr>
            <a:r>
              <a:rPr lang="ru-RU" dirty="0" smtClean="0"/>
              <a:t>На Прологе это описывается следующим образом:</a:t>
            </a:r>
          </a:p>
          <a:p>
            <a:pPr>
              <a:buNone/>
            </a:pPr>
            <a:r>
              <a:rPr lang="ru-RU" dirty="0"/>
              <a:t>п</a:t>
            </a:r>
            <a:r>
              <a:rPr lang="ru-RU" dirty="0" smtClean="0"/>
              <a:t>редок(</a:t>
            </a:r>
            <a:r>
              <a:rPr lang="en-US" dirty="0" smtClean="0"/>
              <a:t>X,Y</a:t>
            </a:r>
            <a:r>
              <a:rPr lang="ru-RU" dirty="0" smtClean="0"/>
              <a:t>)</a:t>
            </a:r>
            <a:r>
              <a:rPr lang="en-US" dirty="0" smtClean="0"/>
              <a:t> :- </a:t>
            </a:r>
            <a:r>
              <a:rPr lang="ru-RU" dirty="0" smtClean="0"/>
              <a:t>родитель(</a:t>
            </a:r>
            <a:r>
              <a:rPr lang="en-US" dirty="0" smtClean="0"/>
              <a:t>X,Y</a:t>
            </a:r>
            <a:r>
              <a:rPr lang="ru-RU" dirty="0" smtClean="0"/>
              <a:t>). 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Это простое правило в дальнейшем будем именовать как граничное условие или условие выхода из рекурсии. В качестве граничного условия используется самое простое, крайнее условие.</a:t>
            </a:r>
          </a:p>
          <a:p>
            <a:pPr>
              <a:buNone/>
            </a:pPr>
            <a:r>
              <a:rPr lang="ru-RU" dirty="0" smtClean="0"/>
              <a:t>Далее, для определения отношения предок мы должны описать возможную цепочку людей, между которыми выполняется отношение типа родитель. 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Для приведенной выше схемы эта цепочка может выглядеть следующим образом:</a:t>
            </a:r>
          </a:p>
          <a:p>
            <a:pPr>
              <a:buNone/>
            </a:pPr>
            <a:r>
              <a:rPr lang="ru-RU" dirty="0" smtClean="0"/>
              <a:t>родитель(</a:t>
            </a:r>
            <a:r>
              <a:rPr lang="en-US" dirty="0" smtClean="0"/>
              <a:t>X,Z1</a:t>
            </a:r>
            <a:r>
              <a:rPr lang="ru-RU" dirty="0" smtClean="0"/>
              <a:t>), родитель(</a:t>
            </a:r>
            <a:r>
              <a:rPr lang="en-US" dirty="0" smtClean="0"/>
              <a:t>Z1,Z2</a:t>
            </a:r>
            <a:r>
              <a:rPr lang="ru-RU" dirty="0" smtClean="0"/>
              <a:t>), … , родитель(</a:t>
            </a:r>
            <a:r>
              <a:rPr lang="en-US" dirty="0" smtClean="0"/>
              <a:t>Z</a:t>
            </a:r>
            <a:r>
              <a:rPr lang="en-US" baseline="-25000" dirty="0" smtClean="0"/>
              <a:t>n-1</a:t>
            </a:r>
            <a:r>
              <a:rPr lang="ru-RU" dirty="0" smtClean="0"/>
              <a:t>), родитель(</a:t>
            </a:r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родитель(</a:t>
            </a:r>
            <a:r>
              <a:rPr lang="en-US" dirty="0" smtClean="0"/>
              <a:t>Z</a:t>
            </a:r>
            <a:r>
              <a:rPr lang="en-US" baseline="-25000" dirty="0" smtClean="0"/>
              <a:t>n,</a:t>
            </a:r>
            <a:r>
              <a:rPr lang="en-US" dirty="0" smtClean="0"/>
              <a:t> Y)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Или более короче,</a:t>
            </a:r>
          </a:p>
          <a:p>
            <a:pPr>
              <a:buNone/>
            </a:pPr>
            <a:r>
              <a:rPr lang="ru-RU" dirty="0" smtClean="0"/>
              <a:t>предок(</a:t>
            </a:r>
            <a:r>
              <a:rPr lang="en-US" dirty="0" smtClean="0"/>
              <a:t>X,Y</a:t>
            </a:r>
            <a:r>
              <a:rPr lang="ru-RU" dirty="0" smtClean="0"/>
              <a:t>)</a:t>
            </a:r>
            <a:r>
              <a:rPr lang="en-US" dirty="0" smtClean="0"/>
              <a:t>:- </a:t>
            </a:r>
            <a:r>
              <a:rPr lang="ru-RU" dirty="0" smtClean="0"/>
              <a:t>родитель(</a:t>
            </a:r>
            <a:r>
              <a:rPr lang="en-US" dirty="0" smtClean="0"/>
              <a:t>X,Z</a:t>
            </a:r>
            <a:r>
              <a:rPr lang="ru-RU" dirty="0" smtClean="0"/>
              <a:t>), предок(</a:t>
            </a:r>
            <a:r>
              <a:rPr lang="en-US" dirty="0" smtClean="0"/>
              <a:t>Z,Y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Примечательным в объявлении этого отношения используется само отношение. А это есть рекурсия.</a:t>
            </a:r>
          </a:p>
          <a:p>
            <a:pPr>
              <a:buNone/>
            </a:pPr>
            <a:r>
              <a:rPr lang="ru-RU" dirty="0" smtClean="0"/>
              <a:t>Непременным условием рекурсивного вызова является то,  что его аргументы должны отличаться от аргументов исходного отношения.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И еще раз оба отношения вместе:</a:t>
            </a:r>
          </a:p>
          <a:p>
            <a:pPr>
              <a:buNone/>
            </a:pPr>
            <a:r>
              <a:rPr lang="ru-RU" dirty="0" smtClean="0"/>
              <a:t>предок(</a:t>
            </a:r>
            <a:r>
              <a:rPr lang="en-US" dirty="0" smtClean="0"/>
              <a:t>X,Y</a:t>
            </a:r>
            <a:r>
              <a:rPr lang="ru-RU" dirty="0" smtClean="0"/>
              <a:t>)</a:t>
            </a:r>
            <a:r>
              <a:rPr lang="en-US" dirty="0" smtClean="0"/>
              <a:t> :- </a:t>
            </a:r>
            <a:r>
              <a:rPr lang="ru-RU" dirty="0" smtClean="0"/>
              <a:t>родитель(</a:t>
            </a:r>
            <a:r>
              <a:rPr lang="en-US" dirty="0" smtClean="0"/>
              <a:t>X,Y</a:t>
            </a:r>
            <a:r>
              <a:rPr lang="ru-RU" dirty="0" smtClean="0"/>
              <a:t>). </a:t>
            </a:r>
          </a:p>
          <a:p>
            <a:pPr>
              <a:buNone/>
            </a:pPr>
            <a:r>
              <a:rPr lang="ru-RU" dirty="0" smtClean="0"/>
              <a:t>предок(</a:t>
            </a:r>
            <a:r>
              <a:rPr lang="en-US" dirty="0" smtClean="0"/>
              <a:t>X,Y</a:t>
            </a:r>
            <a:r>
              <a:rPr lang="ru-RU" dirty="0" smtClean="0"/>
              <a:t>)</a:t>
            </a:r>
            <a:r>
              <a:rPr lang="en-US" dirty="0" smtClean="0"/>
              <a:t>:- </a:t>
            </a:r>
            <a:r>
              <a:rPr lang="ru-RU" dirty="0" smtClean="0"/>
              <a:t>родитель(</a:t>
            </a:r>
            <a:r>
              <a:rPr lang="en-US" dirty="0" smtClean="0"/>
              <a:t>X,Z</a:t>
            </a:r>
            <a:r>
              <a:rPr lang="ru-RU" dirty="0" smtClean="0"/>
              <a:t>), предок(</a:t>
            </a:r>
            <a:r>
              <a:rPr lang="en-US" dirty="0" smtClean="0"/>
              <a:t>Z,Y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Это определение имеет смысл запомнить, мы не однократно столкнемся с ним в самых различных формах. </a:t>
            </a:r>
          </a:p>
          <a:p>
            <a:pPr>
              <a:buNone/>
            </a:pPr>
            <a:r>
              <a:rPr lang="ru-RU" dirty="0" smtClean="0"/>
              <a:t>Кроме того, это определение описывает метод </a:t>
            </a:r>
            <a:r>
              <a:rPr lang="en-US" dirty="0" smtClean="0"/>
              <a:t>‘</a:t>
            </a:r>
            <a:r>
              <a:rPr lang="ru-RU" dirty="0" smtClean="0"/>
              <a:t>поиска в глубину</a:t>
            </a:r>
            <a:r>
              <a:rPr lang="en-US" dirty="0" smtClean="0"/>
              <a:t>’</a:t>
            </a:r>
            <a:r>
              <a:rPr lang="ru-RU" dirty="0" smtClean="0"/>
              <a:t>, который Пролог-система использует при доказательстве целевых утверждений.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Особенности рекурсивных определений в языке Пролог:</a:t>
            </a:r>
          </a:p>
          <a:p>
            <a:pPr>
              <a:buFontTx/>
              <a:buChar char="-"/>
            </a:pPr>
            <a:r>
              <a:rPr lang="ru-RU" dirty="0" smtClean="0"/>
              <a:t>граничное условие должно находится раньше рекурсивного определения;</a:t>
            </a:r>
          </a:p>
          <a:p>
            <a:pPr>
              <a:buFontTx/>
              <a:buChar char="-"/>
            </a:pPr>
            <a:r>
              <a:rPr lang="ru-RU" dirty="0" smtClean="0"/>
              <a:t>рекурсия всегда вносит процедурную составляющую в Пролог-программу;</a:t>
            </a:r>
          </a:p>
          <a:p>
            <a:pPr>
              <a:buFontTx/>
              <a:buChar char="-"/>
            </a:pPr>
            <a:r>
              <a:rPr lang="ru-RU" dirty="0" smtClean="0"/>
              <a:t>порядок следования целей в рекурсивном отношении должен быть строго определен.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Эти особенности не сложно запомнить и выполнять на подсознательном уровне.</a:t>
            </a:r>
          </a:p>
          <a:p>
            <a:pPr>
              <a:buNone/>
            </a:pPr>
            <a:r>
              <a:rPr lang="ru-RU" dirty="0" smtClean="0"/>
              <a:t>Как уже говорилось, рекурсия – основной механизм, используемый в не числовом программировании. Более того, Пролог рассчитан на работу именно с рекурсивными структурами. В дальнейшем мы будем использовать в своих программах структуры данных, которые по своей природе являются рекурсивными.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 таким структурам относятся списки, графы, деревья и т. д.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Отличия от императивных языков программирования:</a:t>
            </a:r>
          </a:p>
          <a:p>
            <a:pPr>
              <a:buFontTx/>
              <a:buChar char="-"/>
            </a:pPr>
            <a:r>
              <a:rPr lang="ru-RU" dirty="0" smtClean="0"/>
              <a:t>язык не типизирован;</a:t>
            </a:r>
          </a:p>
          <a:p>
            <a:pPr>
              <a:buFontTx/>
              <a:buChar char="-"/>
            </a:pPr>
            <a:r>
              <a:rPr lang="ru-RU" dirty="0"/>
              <a:t>о</a:t>
            </a:r>
            <a:r>
              <a:rPr lang="ru-RU" dirty="0" smtClean="0"/>
              <a:t>тсутствует понятие алгоритма;</a:t>
            </a:r>
          </a:p>
          <a:p>
            <a:pPr>
              <a:buFontTx/>
              <a:buChar char="-"/>
            </a:pPr>
            <a:r>
              <a:rPr lang="ru-RU" dirty="0"/>
              <a:t>о</a:t>
            </a:r>
            <a:r>
              <a:rPr lang="ru-RU" dirty="0" smtClean="0"/>
              <a:t>тсутствует понятие оператор (действие);</a:t>
            </a:r>
          </a:p>
          <a:p>
            <a:pPr>
              <a:buFontTx/>
              <a:buChar char="-"/>
            </a:pPr>
            <a:r>
              <a:rPr lang="ru-RU" dirty="0"/>
              <a:t>п</a:t>
            </a:r>
            <a:r>
              <a:rPr lang="ru-RU" dirty="0" smtClean="0"/>
              <a:t>орядок предложений программы не влияет на ее результат;</a:t>
            </a:r>
          </a:p>
          <a:p>
            <a:pPr>
              <a:buFontTx/>
              <a:buChar char="-"/>
            </a:pPr>
            <a:r>
              <a:rPr lang="ru-RU" dirty="0"/>
              <a:t>п</a:t>
            </a:r>
            <a:r>
              <a:rPr lang="ru-RU" dirty="0" smtClean="0"/>
              <a:t>овторяющиеся вычисления реализуются через механизм рекурсии;</a:t>
            </a:r>
          </a:p>
          <a:p>
            <a:pPr>
              <a:buFontTx/>
              <a:buChar char="-"/>
            </a:pPr>
            <a:r>
              <a:rPr lang="ru-RU" dirty="0"/>
              <a:t>о</a:t>
            </a:r>
            <a:r>
              <a:rPr lang="ru-RU" dirty="0" smtClean="0"/>
              <a:t>дному предложению на языке Пролог соответствует не менее восьми предложений на императивном языке программирования.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Моделирование простых логических элементов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Рассмотрим известные логические схемотехнические элементы, такие как, элементы </a:t>
            </a:r>
            <a:r>
              <a:rPr lang="en-US" dirty="0" smtClean="0"/>
              <a:t>“</a:t>
            </a:r>
            <a:r>
              <a:rPr lang="ru-RU" dirty="0" smtClean="0"/>
              <a:t>И</a:t>
            </a:r>
            <a:r>
              <a:rPr lang="en-US" dirty="0" smtClean="0"/>
              <a:t>”</a:t>
            </a:r>
            <a:r>
              <a:rPr lang="ru-RU" dirty="0" smtClean="0"/>
              <a:t>,</a:t>
            </a:r>
            <a:r>
              <a:rPr lang="en-US" dirty="0" smtClean="0"/>
              <a:t> “</a:t>
            </a:r>
            <a:r>
              <a:rPr lang="ru-RU" dirty="0" smtClean="0"/>
              <a:t>ИЛИ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en-US" dirty="0" smtClean="0"/>
              <a:t>“</a:t>
            </a:r>
            <a:r>
              <a:rPr lang="ru-RU" dirty="0" smtClean="0"/>
              <a:t>НЕ</a:t>
            </a:r>
            <a:r>
              <a:rPr lang="en-US" dirty="0" smtClean="0"/>
              <a:t>”</a:t>
            </a:r>
            <a:r>
              <a:rPr lang="ru-RU" dirty="0" smtClean="0"/>
              <a:t> и их комбинации. Это чисто программистский взгляд на </a:t>
            </a:r>
            <a:r>
              <a:rPr lang="ru-RU" dirty="0" err="1" smtClean="0"/>
              <a:t>схемотехнику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Элемент </a:t>
            </a:r>
            <a:r>
              <a:rPr lang="en-US" dirty="0" smtClean="0"/>
              <a:t>“</a:t>
            </a:r>
            <a:r>
              <a:rPr lang="ru-RU" dirty="0" smtClean="0"/>
              <a:t>И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Входы элемента </a:t>
            </a:r>
            <a:r>
              <a:rPr lang="en-US" dirty="0" smtClean="0"/>
              <a:t>X1, X2, </a:t>
            </a:r>
            <a:r>
              <a:rPr lang="ru-RU" dirty="0" smtClean="0"/>
              <a:t>выход – </a:t>
            </a:r>
            <a:r>
              <a:rPr lang="en-US" dirty="0" smtClean="0"/>
              <a:t>Y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2924944"/>
            <a:ext cx="57606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755576" y="32849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755576" y="37170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3"/>
          </p:cNvCxnSpPr>
          <p:nvPr/>
        </p:nvCxnSpPr>
        <p:spPr>
          <a:xfrm>
            <a:off x="1907704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Таблица истинности элемента </a:t>
            </a:r>
            <a:r>
              <a:rPr lang="en-US" dirty="0" smtClean="0"/>
              <a:t>“</a:t>
            </a:r>
            <a:r>
              <a:rPr lang="ru-RU" dirty="0" smtClean="0"/>
              <a:t>И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Определение на Прологе: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nd_(0,0,0).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nd_(0,1,0).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nd_(1,0,0).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nd_(1,1,1).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15616" y="2132856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7363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Эта программа способна выдать результаты работы элемента при различных комбинациях входных значений, например,</a:t>
            </a:r>
          </a:p>
          <a:p>
            <a:pPr>
              <a:buNone/>
            </a:pPr>
            <a:r>
              <a:rPr lang="en-US" dirty="0" smtClean="0"/>
              <a:t>?- and_(0,1,X), write(X).</a:t>
            </a:r>
          </a:p>
          <a:p>
            <a:pPr>
              <a:buNone/>
            </a:pPr>
            <a:r>
              <a:rPr lang="en-US" dirty="0" smtClean="0"/>
              <a:t>?- and_(1,1,Y), write(Y).</a:t>
            </a:r>
          </a:p>
          <a:p>
            <a:pPr>
              <a:buNone/>
            </a:pPr>
            <a:r>
              <a:rPr lang="en-US" dirty="0" smtClean="0"/>
              <a:t>?- and_(X1,X2,Y), write(X1), write(X2),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write(Y), 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Элемент </a:t>
            </a:r>
            <a:r>
              <a:rPr lang="en-US" dirty="0" smtClean="0"/>
              <a:t>“</a:t>
            </a:r>
            <a:r>
              <a:rPr lang="ru-RU" dirty="0" smtClean="0"/>
              <a:t>ИЛИ</a:t>
            </a:r>
            <a:r>
              <a:rPr lang="en-US" dirty="0" smtClean="0"/>
              <a:t>”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19672" y="2852936"/>
            <a:ext cx="5760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115616" y="314096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115616" y="36450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3"/>
          </p:cNvCxnSpPr>
          <p:nvPr/>
        </p:nvCxnSpPr>
        <p:spPr>
          <a:xfrm flipV="1">
            <a:off x="2195736" y="3356992"/>
            <a:ext cx="5040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Таблица истинности элемента </a:t>
            </a:r>
            <a:r>
              <a:rPr lang="en-US" dirty="0" smtClean="0"/>
              <a:t>“</a:t>
            </a:r>
            <a:r>
              <a:rPr lang="ru-RU" dirty="0" smtClean="0"/>
              <a:t>ИЛИ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Определение на Прологе:</a:t>
            </a:r>
          </a:p>
          <a:p>
            <a:pPr>
              <a:buNone/>
            </a:pPr>
            <a:r>
              <a:rPr lang="en-US" dirty="0"/>
              <a:t>o</a:t>
            </a:r>
            <a:r>
              <a:rPr lang="en-US" dirty="0" smtClean="0"/>
              <a:t>r_(0,0,0).</a:t>
            </a:r>
          </a:p>
          <a:p>
            <a:pPr>
              <a:buNone/>
            </a:pPr>
            <a:r>
              <a:rPr lang="en-US" dirty="0"/>
              <a:t>o</a:t>
            </a:r>
            <a:r>
              <a:rPr lang="en-US" dirty="0" smtClean="0"/>
              <a:t>r_(0,1,1).</a:t>
            </a:r>
          </a:p>
          <a:p>
            <a:pPr>
              <a:buNone/>
            </a:pPr>
            <a:r>
              <a:rPr lang="en-US" dirty="0"/>
              <a:t>o</a:t>
            </a:r>
            <a:r>
              <a:rPr lang="en-US" dirty="0" smtClean="0"/>
              <a:t>r_(1,0,1).</a:t>
            </a:r>
          </a:p>
          <a:p>
            <a:pPr>
              <a:buNone/>
            </a:pPr>
            <a:r>
              <a:rPr lang="en-US" dirty="0"/>
              <a:t>o</a:t>
            </a:r>
            <a:r>
              <a:rPr lang="en-US" dirty="0" smtClean="0"/>
              <a:t>r_(1,1,1).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971600" y="220486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Элемент </a:t>
            </a:r>
            <a:r>
              <a:rPr lang="en-US" dirty="0" smtClean="0"/>
              <a:t>“</a:t>
            </a:r>
            <a:r>
              <a:rPr lang="ru-RU" dirty="0" smtClean="0"/>
              <a:t>НЕ</a:t>
            </a:r>
            <a:r>
              <a:rPr lang="en-US" dirty="0" smtClean="0"/>
              <a:t>”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2636912"/>
            <a:ext cx="50405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endCxn id="4" idx="1"/>
          </p:cNvCxnSpPr>
          <p:nvPr/>
        </p:nvCxnSpPr>
        <p:spPr>
          <a:xfrm>
            <a:off x="971600" y="3212976"/>
            <a:ext cx="5040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3"/>
          </p:cNvCxnSpPr>
          <p:nvPr/>
        </p:nvCxnSpPr>
        <p:spPr>
          <a:xfrm flipV="1">
            <a:off x="1979712" y="3212976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979712" y="3140968"/>
            <a:ext cx="72008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Таблица истинности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Программа на Прологе:</a:t>
            </a:r>
          </a:p>
          <a:p>
            <a:pPr>
              <a:buNone/>
            </a:pPr>
            <a:r>
              <a:rPr lang="en-US" dirty="0"/>
              <a:t>n</a:t>
            </a:r>
            <a:r>
              <a:rPr lang="en-US" dirty="0" smtClean="0"/>
              <a:t>o_(0,1).</a:t>
            </a:r>
          </a:p>
          <a:p>
            <a:pPr>
              <a:buNone/>
            </a:pPr>
            <a:r>
              <a:rPr lang="en-US" dirty="0"/>
              <a:t>n</a:t>
            </a:r>
            <a:r>
              <a:rPr lang="en-US" dirty="0" smtClean="0"/>
              <a:t>o_(1,0).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67544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Имея подобные описания, несложно делать определения комбинации этих элементов, например, моделирование элемента </a:t>
            </a:r>
            <a:r>
              <a:rPr lang="en-US" dirty="0" smtClean="0"/>
              <a:t>“</a:t>
            </a:r>
            <a:r>
              <a:rPr lang="ru-RU" dirty="0" smtClean="0"/>
              <a:t>И-НЕ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err="1" smtClean="0"/>
              <a:t>and_no</a:t>
            </a:r>
            <a:r>
              <a:rPr lang="en-US" dirty="0" smtClean="0"/>
              <a:t>(X1,X2,Y):- and_(X1,X2,Z), no_(Z,Y).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Как Пролог-система отвечает на вопросы пользователя?</a:t>
            </a:r>
          </a:p>
          <a:p>
            <a:pPr>
              <a:buNone/>
            </a:pPr>
            <a:r>
              <a:rPr lang="ru-RU" dirty="0" smtClean="0"/>
              <a:t>Первый, неформальный подход к этому вопросу. Вопрос к системе – это всегда последовательность, состоящая из одной или нескольких целей. Для ответа на вопрос пользователя система пытается достичь всех целей.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Пример простой программы на языке Пролог</a:t>
            </a:r>
          </a:p>
          <a:p>
            <a:pPr>
              <a:buNone/>
            </a:pPr>
            <a:r>
              <a:rPr lang="ru-RU" dirty="0" smtClean="0"/>
              <a:t>Классическим примером программы на Прологе является описание отношений между группой людей.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Достижение цели означает, что она логически следует из текущей базы данных или все отношения программы истины. Если в предложении имеются переменные, система отыскивает в программе объекты и подставляет их на места переменных, после чего предложения становятся истинными. Полученные конкретизации переменных сообщаются пользователю.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Если для некоторой конкретизации Пролог-система не в состоянии согласовать некоторую цель, то ее ответом пользователю будет </a:t>
            </a:r>
            <a:r>
              <a:rPr lang="en-US" dirty="0" smtClean="0"/>
              <a:t>“no”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Таким образом, подходящей интерпретацией </a:t>
            </a:r>
            <a:r>
              <a:rPr lang="ru-RU" dirty="0" err="1" smtClean="0"/>
              <a:t>Пролог-программы</a:t>
            </a:r>
            <a:r>
              <a:rPr lang="ru-RU" dirty="0" smtClean="0"/>
              <a:t> в математических терминах будет следующая : Пролог-система рассматривает программу (факты, правила) как множество аксиом, а вопрос пользователя – как теорему.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Затем она пытается доказать эту теорему, то есть показать, что ее можно логически вывести из аксиом.</a:t>
            </a:r>
          </a:p>
          <a:p>
            <a:pPr>
              <a:buNone/>
            </a:pPr>
            <a:r>
              <a:rPr lang="ru-RU" dirty="0" smtClean="0"/>
              <a:t>Рассмотрим классический пример. Допустим в программе имеются аксиомы:</a:t>
            </a:r>
          </a:p>
          <a:p>
            <a:pPr>
              <a:buNone/>
            </a:pPr>
            <a:r>
              <a:rPr lang="ru-RU" dirty="0" smtClean="0"/>
              <a:t>Все люди смертны.</a:t>
            </a:r>
          </a:p>
          <a:p>
            <a:pPr>
              <a:buNone/>
            </a:pPr>
            <a:r>
              <a:rPr lang="ru-RU" dirty="0" smtClean="0"/>
              <a:t>Сократ – человек.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терминах языка Пролог:</a:t>
            </a:r>
          </a:p>
          <a:p>
            <a:pPr>
              <a:buNone/>
            </a:pPr>
            <a:r>
              <a:rPr lang="ru-RU" dirty="0" smtClean="0"/>
              <a:t>смертен(Х):-человек(Х).</a:t>
            </a:r>
          </a:p>
          <a:p>
            <a:pPr>
              <a:buNone/>
            </a:pPr>
            <a:r>
              <a:rPr lang="ru-RU" dirty="0" smtClean="0"/>
              <a:t>человек(</a:t>
            </a:r>
            <a:r>
              <a:rPr lang="ru-RU" dirty="0" err="1" smtClean="0"/>
              <a:t>сократ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?- смертен(</a:t>
            </a:r>
            <a:r>
              <a:rPr lang="ru-RU" dirty="0" err="1" smtClean="0"/>
              <a:t>сократ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en-US" dirty="0" smtClean="0"/>
              <a:t>yes.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Ответ системы очевиден, он достаточно просто выводится из программы.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Более сложный пример из программы о родственных отношениях:</a:t>
            </a:r>
          </a:p>
          <a:p>
            <a:pPr>
              <a:buNone/>
            </a:pPr>
            <a:r>
              <a:rPr lang="ru-RU" dirty="0" smtClean="0"/>
              <a:t>?-предок(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en-US" dirty="0" smtClean="0"/>
              <a:t>yes.</a:t>
            </a:r>
          </a:p>
          <a:p>
            <a:pPr>
              <a:buNone/>
            </a:pPr>
            <a:r>
              <a:rPr lang="ru-RU" dirty="0" smtClean="0"/>
              <a:t>Мы знаем, что  родитель(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 – это факт. Известно, что факт во всех случаях – истина. Используя этот факт, и правило предок(</a:t>
            </a:r>
            <a:r>
              <a:rPr lang="en-US" dirty="0" smtClean="0"/>
              <a:t>X</a:t>
            </a:r>
            <a:r>
              <a:rPr lang="ru-RU" dirty="0" smtClean="0"/>
              <a:t>, </a:t>
            </a:r>
            <a:r>
              <a:rPr lang="en-US" dirty="0" smtClean="0"/>
              <a:t>Y</a:t>
            </a:r>
            <a:r>
              <a:rPr lang="ru-RU" dirty="0" smtClean="0"/>
              <a:t>)</a:t>
            </a:r>
            <a:r>
              <a:rPr lang="en-US" dirty="0" smtClean="0"/>
              <a:t>:-</a:t>
            </a:r>
            <a:r>
              <a:rPr lang="ru-RU" dirty="0" smtClean="0"/>
              <a:t>родитель(</a:t>
            </a:r>
            <a:r>
              <a:rPr lang="en-US" dirty="0" smtClean="0"/>
              <a:t>X,Y</a:t>
            </a:r>
            <a:r>
              <a:rPr lang="ru-RU" dirty="0" smtClean="0"/>
              <a:t>)., Пролог- система отвечает также утвердительно.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Однако, в отличие от предыдущего примера, это вывод делается в результате «вывода», его нельзя найти непосредственно в программе, но можно вывести, опираясь на имеющиеся факты и правила (аксиомы). Подобный шаг вывода можно записать более коротко:</a:t>
            </a:r>
          </a:p>
          <a:p>
            <a:pPr>
              <a:buNone/>
            </a:pPr>
            <a:r>
              <a:rPr lang="ru-RU" dirty="0" smtClean="0"/>
              <a:t>родитель(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 =</a:t>
            </a:r>
            <a:r>
              <a:rPr lang="en-US" dirty="0" smtClean="0"/>
              <a:t>=</a:t>
            </a:r>
            <a:r>
              <a:rPr lang="en-US" dirty="0" smtClean="0">
                <a:sym typeface="Wingdings" pitchFamily="2" charset="2"/>
              </a:rPr>
              <a:t>&gt; </a:t>
            </a:r>
            <a:r>
              <a:rPr lang="ru-RU" dirty="0" smtClean="0"/>
              <a:t>предок(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ответе на вопрос пользователя последовательность шагов может быть более сложной и запутанной. Такую последовательность называют цепочкой доказательств.</a:t>
            </a:r>
          </a:p>
          <a:p>
            <a:pPr>
              <a:buNone/>
            </a:pPr>
            <a:r>
              <a:rPr lang="ru-RU" dirty="0" smtClean="0"/>
              <a:t>Более точный ответ на поставленный вопрос (заголовок) мы попытаемся дать уже сегодня.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Декларативный и процедурный смысл </a:t>
            </a:r>
            <a:r>
              <a:rPr lang="ru-RU" b="1" dirty="0" err="1" smtClean="0"/>
              <a:t>Пролог-программ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Отметим сразу, что эту тему мы будем поднимать в дальнейшем еще не один раз.</a:t>
            </a:r>
          </a:p>
          <a:p>
            <a:pPr>
              <a:buNone/>
            </a:pPr>
            <a:r>
              <a:rPr lang="ru-RU" dirty="0" smtClean="0"/>
              <a:t>В любой программе на языке Пролог следует различать два смысла:</a:t>
            </a:r>
          </a:p>
          <a:p>
            <a:pPr>
              <a:buFontTx/>
              <a:buChar char="-"/>
            </a:pPr>
            <a:r>
              <a:rPr lang="ru-RU" dirty="0" smtClean="0"/>
              <a:t>декларативный и</a:t>
            </a:r>
          </a:p>
          <a:p>
            <a:pPr>
              <a:buFontTx/>
              <a:buChar char="-"/>
            </a:pPr>
            <a:r>
              <a:rPr lang="ru-RU" dirty="0" smtClean="0"/>
              <a:t>процедурный.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Декларативный смысл касается только отношений, определенных в программе. Например, в программе о родственных отношениях были определены отношения: родитель, мужчина, женщина, отец, мать, сестра, брат и так далее. Это говорит о том, что при некоторых условиях эти отношения достижимы из данной программы. </a:t>
            </a: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 определенной степенью уверенности можно утверждать, что в своих программах вы не описывали отношений типа зять, шурин, золовка и так далее. Это значит, что перечисленные отношения не достижимы из программы ни при каких условиях.</a:t>
            </a:r>
          </a:p>
          <a:p>
            <a:pPr>
              <a:buNone/>
            </a:pPr>
            <a:r>
              <a:rPr lang="ru-RU" dirty="0" smtClean="0"/>
              <a:t>Другими словами, декларативный смысл определяет, что должно быть результатом работы программы.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2204864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Иван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39952" y="2204864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Мария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59832" y="314096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Петр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16016" y="314096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Татьяна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314096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Надежда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15616" y="429309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Федор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16016" y="429309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Клава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5" idx="2"/>
            <a:endCxn id="7" idx="0"/>
          </p:cNvCxnSpPr>
          <p:nvPr/>
        </p:nvCxnSpPr>
        <p:spPr>
          <a:xfrm>
            <a:off x="2267744" y="2636912"/>
            <a:ext cx="136815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8" idx="0"/>
          </p:cNvCxnSpPr>
          <p:nvPr/>
        </p:nvCxnSpPr>
        <p:spPr>
          <a:xfrm>
            <a:off x="2267744" y="2636912"/>
            <a:ext cx="30243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2"/>
            <a:endCxn id="7" idx="0"/>
          </p:cNvCxnSpPr>
          <p:nvPr/>
        </p:nvCxnSpPr>
        <p:spPr>
          <a:xfrm flipH="1">
            <a:off x="3635896" y="2636912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2"/>
            <a:endCxn id="8" idx="0"/>
          </p:cNvCxnSpPr>
          <p:nvPr/>
        </p:nvCxnSpPr>
        <p:spPr>
          <a:xfrm>
            <a:off x="4716016" y="2636912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547664" y="3529608"/>
            <a:ext cx="14401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2"/>
            <a:endCxn id="10" idx="0"/>
          </p:cNvCxnSpPr>
          <p:nvPr/>
        </p:nvCxnSpPr>
        <p:spPr>
          <a:xfrm flipH="1">
            <a:off x="1691680" y="3573016"/>
            <a:ext cx="194421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2"/>
            <a:endCxn id="11" idx="0"/>
          </p:cNvCxnSpPr>
          <p:nvPr/>
        </p:nvCxnSpPr>
        <p:spPr>
          <a:xfrm>
            <a:off x="5292080" y="357301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 другой стороны, процедурный смысл определяет еще и как результат был получен, то есть, как отношения реально обрабатываются </a:t>
            </a:r>
            <a:r>
              <a:rPr lang="ru-RU" dirty="0" err="1" smtClean="0"/>
              <a:t>Пролог-системой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Способность </a:t>
            </a:r>
            <a:r>
              <a:rPr lang="ru-RU" dirty="0" err="1" smtClean="0"/>
              <a:t>Пролог-системы</a:t>
            </a:r>
            <a:r>
              <a:rPr lang="ru-RU" dirty="0" smtClean="0"/>
              <a:t> прорабатывать многие процедурные особенности самостоятельно считается одним из специфических преимуществ Пролога.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 свойство позволяет программисту отойти от процедурных деталей и акцентировать свое внимание на декларативных деталях, как более понимаемых человеком. Следует отметить, что результат программы в большей степени определяется ее декларативным смыслом.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Объекты данных языка Пролог</a:t>
            </a:r>
          </a:p>
          <a:p>
            <a:pPr>
              <a:buNone/>
            </a:pPr>
            <a:r>
              <a:rPr lang="ru-RU" dirty="0" smtClean="0"/>
              <a:t>В Прологе различают следующие объекты данных: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3212976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Объекты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95736" y="393305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Простые объекты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393305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4797152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Константы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19872" y="4797152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71600" y="537321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Атомы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699792" y="537321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Числа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4" idx="2"/>
            <a:endCxn id="5" idx="0"/>
          </p:cNvCxnSpPr>
          <p:nvPr/>
        </p:nvCxnSpPr>
        <p:spPr>
          <a:xfrm flipH="1">
            <a:off x="3023828" y="3645024"/>
            <a:ext cx="12601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  <a:endCxn id="6" idx="0"/>
          </p:cNvCxnSpPr>
          <p:nvPr/>
        </p:nvCxnSpPr>
        <p:spPr>
          <a:xfrm>
            <a:off x="4283968" y="3645024"/>
            <a:ext cx="21962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7" idx="0"/>
          </p:cNvCxnSpPr>
          <p:nvPr/>
        </p:nvCxnSpPr>
        <p:spPr>
          <a:xfrm flipH="1">
            <a:off x="2159732" y="4437112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>
            <a:off x="3023828" y="4437112"/>
            <a:ext cx="14041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2"/>
            <a:endCxn id="10" idx="0"/>
          </p:cNvCxnSpPr>
          <p:nvPr/>
        </p:nvCxnSpPr>
        <p:spPr>
          <a:xfrm flipH="1">
            <a:off x="1655676" y="5157192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2"/>
            <a:endCxn id="11" idx="0"/>
          </p:cNvCxnSpPr>
          <p:nvPr/>
        </p:nvCxnSpPr>
        <p:spPr>
          <a:xfrm>
            <a:off x="2159732" y="5157192"/>
            <a:ext cx="11881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ru-RU" b="1" dirty="0" smtClean="0"/>
              <a:t>Атомы</a:t>
            </a:r>
          </a:p>
          <a:p>
            <a:pPr>
              <a:buNone/>
            </a:pPr>
            <a:r>
              <a:rPr lang="ru-RU" dirty="0" smtClean="0"/>
              <a:t>В своих программах мы уже использовали атомы. В общем случаю атомы можно создавать тремя способами:</a:t>
            </a:r>
          </a:p>
          <a:p>
            <a:pPr>
              <a:buFontTx/>
              <a:buChar char="-"/>
            </a:pPr>
            <a:r>
              <a:rPr lang="ru-RU" dirty="0" smtClean="0"/>
              <a:t>Из цепочки букв, цифр  и символа подчеркивания, начиная цепочку со строчной буквы:</a:t>
            </a:r>
          </a:p>
          <a:p>
            <a:pPr>
              <a:buNone/>
            </a:pPr>
            <a:r>
              <a:rPr lang="ru-RU" dirty="0" smtClean="0"/>
              <a:t>	родитель, мать, отец, х25, х_24, 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маша_иванова</a:t>
            </a:r>
            <a:r>
              <a:rPr lang="ru-RU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Из специальных символов:</a:t>
            </a:r>
          </a:p>
          <a:p>
            <a:pPr>
              <a:buNone/>
            </a:pPr>
            <a:r>
              <a:rPr lang="ru-RU" dirty="0" smtClean="0"/>
              <a:t>	===</a:t>
            </a:r>
            <a:r>
              <a:rPr lang="en-US" dirty="0" smtClean="0"/>
              <a:t>&gt;, </a:t>
            </a:r>
            <a:r>
              <a:rPr lang="en-US" dirty="0" smtClean="0">
                <a:sym typeface="Wingdings" pitchFamily="2" charset="2"/>
              </a:rPr>
              <a:t>&lt;----&gt;, ….., ::=</a:t>
            </a:r>
            <a:r>
              <a:rPr lang="ru-RU" dirty="0" smtClean="0">
                <a:sym typeface="Wingdings" pitchFamily="2" charset="2"/>
              </a:rPr>
              <a:t>;</a:t>
            </a:r>
          </a:p>
          <a:p>
            <a:pPr>
              <a:buFontTx/>
              <a:buChar char="-"/>
            </a:pPr>
            <a:r>
              <a:rPr lang="ru-RU" dirty="0" smtClean="0">
                <a:sym typeface="Wingdings" pitchFamily="2" charset="2"/>
              </a:rPr>
              <a:t>Из произвольной последовательности символов, заключенные в одинарные кавычки:</a:t>
            </a:r>
          </a:p>
          <a:p>
            <a:pPr>
              <a:buFontTx/>
              <a:buChar char="-"/>
            </a:pPr>
            <a:r>
              <a:rPr lang="en-US" dirty="0" smtClean="0">
                <a:sym typeface="Wingdings" pitchFamily="2" charset="2"/>
              </a:rPr>
              <a:t>‘</a:t>
            </a:r>
            <a:r>
              <a:rPr lang="ru-RU" dirty="0" smtClean="0">
                <a:sym typeface="Wingdings" pitchFamily="2" charset="2"/>
              </a:rPr>
              <a:t>Иван</a:t>
            </a:r>
            <a:r>
              <a:rPr lang="en-US" dirty="0" smtClean="0">
                <a:sym typeface="Wingdings" pitchFamily="2" charset="2"/>
              </a:rPr>
              <a:t>’, ‘</a:t>
            </a:r>
            <a:r>
              <a:rPr lang="ru-RU" dirty="0" err="1" smtClean="0">
                <a:sym typeface="Wingdings" pitchFamily="2" charset="2"/>
              </a:rPr>
              <a:t>Маша_Иванова</a:t>
            </a:r>
            <a:r>
              <a:rPr lang="en-US" dirty="0" smtClean="0">
                <a:sym typeface="Wingdings" pitchFamily="2" charset="2"/>
              </a:rPr>
              <a:t>’, ‘</a:t>
            </a:r>
            <a:r>
              <a:rPr lang="ru-RU" dirty="0" err="1" smtClean="0">
                <a:sym typeface="Wingdings" pitchFamily="2" charset="2"/>
              </a:rPr>
              <a:t>Северо-Западнай</a:t>
            </a:r>
            <a:r>
              <a:rPr lang="ru-RU" dirty="0" smtClean="0">
                <a:sym typeface="Wingdings" pitchFamily="2" charset="2"/>
              </a:rPr>
              <a:t> район</a:t>
            </a:r>
            <a:r>
              <a:rPr lang="en-US" dirty="0" smtClean="0">
                <a:sym typeface="Wingdings" pitchFamily="2" charset="2"/>
              </a:rPr>
              <a:t>’</a:t>
            </a:r>
            <a:r>
              <a:rPr lang="ru-RU" dirty="0" smtClean="0">
                <a:sym typeface="Wingdings" pitchFamily="2" charset="2"/>
              </a:rPr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Областью действия атомов является вся программа.</a:t>
            </a:r>
          </a:p>
          <a:p>
            <a:pPr algn="ctr">
              <a:buNone/>
            </a:pPr>
            <a:r>
              <a:rPr lang="ru-RU" b="1" dirty="0" smtClean="0"/>
              <a:t>Числа</a:t>
            </a:r>
          </a:p>
          <a:p>
            <a:pPr>
              <a:buNone/>
            </a:pPr>
            <a:r>
              <a:rPr lang="ru-RU" dirty="0" smtClean="0"/>
              <a:t>Числа в Прологе бывают целые и вещественные с возможным предшествующим знаком. Представление чисел не отличается от обычного представления числовых величин в императивных языках программирования.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Переменные</a:t>
            </a:r>
          </a:p>
          <a:p>
            <a:pPr>
              <a:buNone/>
            </a:pPr>
            <a:r>
              <a:rPr lang="ru-RU" dirty="0" smtClean="0"/>
              <a:t>Переменные в Прологе – это цепочки, состоящие из букв, цифр и символа подчеркивания. Переменные всегда начинаются с прописной буквы или с символа подчеркивания:</a:t>
            </a:r>
          </a:p>
          <a:p>
            <a:pPr>
              <a:buNone/>
            </a:pPr>
            <a:r>
              <a:rPr lang="ru-RU" dirty="0" smtClean="0"/>
              <a:t>Х, Результат, Путь, Голова_1, </a:t>
            </a:r>
            <a:r>
              <a:rPr lang="ru-RU" dirty="0" err="1" smtClean="0"/>
              <a:t>Остаток_списка</a:t>
            </a:r>
            <a:r>
              <a:rPr lang="ru-RU" dirty="0" smtClean="0"/>
              <a:t>, _х24, _33.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Если переменная встречается в предложении один раз, нет необходимости придумывать для нее имя. Можно использовать анонимную переменную, состоящую из одного символа подчеркивания, например, в предложении</a:t>
            </a:r>
          </a:p>
          <a:p>
            <a:pPr>
              <a:buNone/>
            </a:pPr>
            <a:r>
              <a:rPr lang="ru-RU" dirty="0" err="1" smtClean="0"/>
              <a:t>имеет_ребенка</a:t>
            </a:r>
            <a:r>
              <a:rPr lang="ru-RU" dirty="0" smtClean="0"/>
              <a:t>(Х):- родитель(</a:t>
            </a:r>
            <a:r>
              <a:rPr lang="en-US" dirty="0" smtClean="0"/>
              <a:t>X,Y).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переменная </a:t>
            </a:r>
            <a:r>
              <a:rPr lang="en-US" dirty="0" smtClean="0"/>
              <a:t>Y</a:t>
            </a:r>
            <a:r>
              <a:rPr lang="ru-RU" dirty="0" smtClean="0"/>
              <a:t> участвует один лишь раз, то есть ее можно опустить</a:t>
            </a:r>
          </a:p>
          <a:p>
            <a:pPr>
              <a:buNone/>
            </a:pPr>
            <a:r>
              <a:rPr lang="ru-RU" dirty="0" err="1" smtClean="0"/>
              <a:t>имеет_ребенка</a:t>
            </a:r>
            <a:r>
              <a:rPr lang="ru-RU" dirty="0" smtClean="0"/>
              <a:t>(Х):- родитель(</a:t>
            </a:r>
            <a:r>
              <a:rPr lang="en-US" dirty="0" smtClean="0"/>
              <a:t>X,</a:t>
            </a:r>
            <a:r>
              <a:rPr lang="ru-RU" dirty="0" smtClean="0"/>
              <a:t>_</a:t>
            </a:r>
            <a:r>
              <a:rPr lang="en-US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Важной особенностью переменных в Прологе является то, что лексический диапазон переменной ограничен тем предложением, в котором она используется. То есть, если в другом предложении предложение встретится переменная с таким же набором символов, то она будет представлять совершенно другой объект.</a:t>
            </a:r>
          </a:p>
          <a:p>
            <a:pPr>
              <a:buNone/>
            </a:pPr>
            <a:r>
              <a:rPr lang="ru-RU" dirty="0" smtClean="0"/>
              <a:t>В Прологе нет глобальных переменных.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b="1" dirty="0" smtClean="0"/>
              <a:t>Структурные объекты</a:t>
            </a:r>
          </a:p>
          <a:p>
            <a:pPr>
              <a:buNone/>
            </a:pPr>
            <a:r>
              <a:rPr lang="ru-RU" dirty="0" smtClean="0"/>
              <a:t>Структурные объекты или просто структуры – это объекты, которые состоят из нескольких компонент. Эти компоненты, в свою очередь, могут быть структурами. Например, сегодняшнюю дату можно рассматривать как структурный объект: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дата(</a:t>
            </a:r>
            <a:r>
              <a:rPr lang="en-US" dirty="0" smtClean="0"/>
              <a:t>8</a:t>
            </a:r>
            <a:r>
              <a:rPr lang="ru-RU" dirty="0" smtClean="0"/>
              <a:t>, </a:t>
            </a:r>
            <a:r>
              <a:rPr lang="ru-RU" dirty="0" smtClean="0"/>
              <a:t>сентября, 202</a:t>
            </a:r>
            <a:r>
              <a:rPr lang="en-US" dirty="0" smtClean="0"/>
              <a:t>1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Все компоненты структуры являются простыми объектами – два числа и атом.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Другой пример:</a:t>
            </a:r>
          </a:p>
          <a:p>
            <a:pPr>
              <a:buNone/>
            </a:pPr>
            <a:r>
              <a:rPr lang="ru-RU" dirty="0" smtClean="0"/>
              <a:t>дата(День, сентябрь, 2020).</a:t>
            </a:r>
          </a:p>
          <a:p>
            <a:pPr>
              <a:buNone/>
            </a:pPr>
            <a:r>
              <a:rPr lang="ru-RU" dirty="0" smtClean="0"/>
              <a:t>На первом месте используется переменная.</a:t>
            </a:r>
          </a:p>
          <a:p>
            <a:pPr>
              <a:buNone/>
            </a:pPr>
            <a:r>
              <a:rPr lang="ru-RU" dirty="0" smtClean="0"/>
              <a:t>Как было сказано, любой компонент структуры может сам являться структурой, например, дата(День, месяц(май, июнь, июль), 202</a:t>
            </a:r>
            <a:r>
              <a:rPr lang="en-US" dirty="0" smtClean="0"/>
              <a:t>1</a:t>
            </a:r>
            <a:r>
              <a:rPr lang="ru-RU" dirty="0" smtClean="0"/>
              <a:t>) и так далее.</a:t>
            </a:r>
          </a:p>
          <a:p>
            <a:pPr>
              <a:buNone/>
            </a:pPr>
            <a:r>
              <a:rPr lang="ru-RU" dirty="0" smtClean="0"/>
              <a:t>Такой метод является простым и эффективным. Структуры очень удобно представлять в виде деревьев.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Опишем эти отношения с помощью предложений языка Пролог:</a:t>
            </a:r>
          </a:p>
          <a:p>
            <a:pPr>
              <a:buNone/>
            </a:pPr>
            <a:r>
              <a:rPr lang="ru-RU" dirty="0"/>
              <a:t>р</a:t>
            </a:r>
            <a:r>
              <a:rPr lang="ru-RU" dirty="0" smtClean="0"/>
              <a:t>одитель(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р</a:t>
            </a:r>
            <a:r>
              <a:rPr lang="ru-RU" dirty="0" smtClean="0"/>
              <a:t>одитель(</a:t>
            </a:r>
            <a:r>
              <a:rPr lang="ru-RU" dirty="0" err="1" smtClean="0"/>
              <a:t>мария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р</a:t>
            </a:r>
            <a:r>
              <a:rPr lang="ru-RU" dirty="0" smtClean="0"/>
              <a:t>одитель(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татьяна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р</a:t>
            </a:r>
            <a:r>
              <a:rPr lang="ru-RU" dirty="0" smtClean="0"/>
              <a:t>одитель(</a:t>
            </a:r>
            <a:r>
              <a:rPr lang="ru-RU" dirty="0" err="1" smtClean="0"/>
              <a:t>мария</a:t>
            </a:r>
            <a:r>
              <a:rPr lang="ru-RU" dirty="0" smtClean="0"/>
              <a:t>, </a:t>
            </a:r>
            <a:r>
              <a:rPr lang="ru-RU" dirty="0" err="1" smtClean="0"/>
              <a:t>татьяна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р</a:t>
            </a:r>
            <a:r>
              <a:rPr lang="ru-RU" dirty="0" smtClean="0"/>
              <a:t>одитель(надежда, </a:t>
            </a:r>
            <a:r>
              <a:rPr lang="ru-RU" dirty="0" err="1" smtClean="0"/>
              <a:t>федор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р</a:t>
            </a:r>
            <a:r>
              <a:rPr lang="ru-RU" dirty="0" smtClean="0"/>
              <a:t>одитель(</a:t>
            </a:r>
            <a:r>
              <a:rPr lang="ru-RU" dirty="0" err="1" smtClean="0"/>
              <a:t>петр</a:t>
            </a:r>
            <a:r>
              <a:rPr lang="ru-RU" dirty="0" smtClean="0"/>
              <a:t>, </a:t>
            </a:r>
            <a:r>
              <a:rPr lang="ru-RU" dirty="0" err="1" smtClean="0"/>
              <a:t>федор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/>
              <a:t>р</a:t>
            </a:r>
            <a:r>
              <a:rPr lang="ru-RU" dirty="0" smtClean="0"/>
              <a:t>одитель(</a:t>
            </a:r>
            <a:r>
              <a:rPr lang="ru-RU" dirty="0" err="1" smtClean="0"/>
              <a:t>татьяна</a:t>
            </a:r>
            <a:r>
              <a:rPr lang="ru-RU" dirty="0" smtClean="0"/>
              <a:t>, </a:t>
            </a:r>
            <a:r>
              <a:rPr lang="ru-RU" dirty="0" err="1" smtClean="0"/>
              <a:t>клава</a:t>
            </a:r>
            <a:r>
              <a:rPr lang="ru-RU" dirty="0" smtClean="0"/>
              <a:t>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Сложные структурные объекты очень удобно и наглядно представлять в виде деревьев.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59832" y="2060848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дата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328498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19872" y="328498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сентябрь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92080" y="3284984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202</a:t>
            </a:r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>
          <a:xfrm flipH="1">
            <a:off x="2339752" y="2564904"/>
            <a:ext cx="16201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2"/>
            <a:endCxn id="6" idx="0"/>
          </p:cNvCxnSpPr>
          <p:nvPr/>
        </p:nvCxnSpPr>
        <p:spPr>
          <a:xfrm>
            <a:off x="3959932" y="2564904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7" idx="0"/>
          </p:cNvCxnSpPr>
          <p:nvPr/>
        </p:nvCxnSpPr>
        <p:spPr>
          <a:xfrm>
            <a:off x="3959932" y="256490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Не сложно заметить, что предложения языка Пролог представляют собой ничто иное, как те же самые структурные объекты. Например, факт, утверждающий, что Иван является родителем Петра – по своей сути есть структура:</a:t>
            </a:r>
          </a:p>
          <a:p>
            <a:pPr>
              <a:buNone/>
            </a:pPr>
            <a:r>
              <a:rPr lang="ru-RU" dirty="0" smtClean="0"/>
              <a:t>	родитель(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петр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Еще одна отличительная особенность языка Пролог состоит в том, что в нем нет четкой границы между данными и собственно самой программой.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одном контексте любой объект можно понимать как данное, а в другом – как предложение программы.</a:t>
            </a:r>
          </a:p>
          <a:p>
            <a:pPr>
              <a:buNone/>
            </a:pPr>
            <a:r>
              <a:rPr lang="ru-RU" dirty="0" smtClean="0"/>
              <a:t>С помощью структурных объектов очень удобно представлять сложные термы. Рассмотрим пример обработки арифметического выражения следующего вида:</a:t>
            </a:r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)*(c-3)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Этому инфиксному выражению соответствует следующее дерево вывода: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335699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*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414908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414908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508518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2771800" y="5085184"/>
            <a:ext cx="5303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5896" y="5085184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355976" y="5085184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2"/>
            <a:endCxn id="5" idx="0"/>
          </p:cNvCxnSpPr>
          <p:nvPr/>
        </p:nvCxnSpPr>
        <p:spPr>
          <a:xfrm flipH="1">
            <a:off x="2663788" y="3717032"/>
            <a:ext cx="75608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2"/>
            <a:endCxn id="6" idx="0"/>
          </p:cNvCxnSpPr>
          <p:nvPr/>
        </p:nvCxnSpPr>
        <p:spPr>
          <a:xfrm>
            <a:off x="3419872" y="3717032"/>
            <a:ext cx="68407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7" idx="0"/>
          </p:cNvCxnSpPr>
          <p:nvPr/>
        </p:nvCxnSpPr>
        <p:spPr>
          <a:xfrm flipH="1">
            <a:off x="2267744" y="4581128"/>
            <a:ext cx="3960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2"/>
            <a:endCxn id="8" idx="0"/>
          </p:cNvCxnSpPr>
          <p:nvPr/>
        </p:nvCxnSpPr>
        <p:spPr>
          <a:xfrm>
            <a:off x="2663788" y="4581128"/>
            <a:ext cx="37318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9" idx="0"/>
          </p:cNvCxnSpPr>
          <p:nvPr/>
        </p:nvCxnSpPr>
        <p:spPr>
          <a:xfrm flipH="1">
            <a:off x="3887924" y="4581128"/>
            <a:ext cx="2160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" idx="2"/>
            <a:endCxn id="10" idx="0"/>
          </p:cNvCxnSpPr>
          <p:nvPr/>
        </p:nvCxnSpPr>
        <p:spPr>
          <a:xfrm>
            <a:off x="4103948" y="4581128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Этому дереву будет соответствовать следующий структурный объект языка Пролог:</a:t>
            </a:r>
            <a:r>
              <a:rPr lang="en-US" dirty="0" smtClean="0"/>
              <a:t> *(+(</a:t>
            </a:r>
            <a:r>
              <a:rPr lang="en-US" dirty="0" err="1" smtClean="0"/>
              <a:t>a,b</a:t>
            </a:r>
            <a:r>
              <a:rPr lang="en-US" dirty="0" smtClean="0"/>
              <a:t>), -(c,5))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Здесь в качестве имен отношений используются специальные символы, обозначающие операции над аргументами.</a:t>
            </a:r>
            <a:endParaRPr lang="ru-RU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структурных объектов характерны два понятия:</a:t>
            </a:r>
          </a:p>
          <a:p>
            <a:pPr>
              <a:buNone/>
            </a:pPr>
            <a:r>
              <a:rPr lang="ru-RU" dirty="0" smtClean="0"/>
              <a:t>- функтор, или имя, которое объединяет компоненты структуры в единое целое. Примеры функторов: дата, *, родитель и т.д.;</a:t>
            </a:r>
          </a:p>
          <a:p>
            <a:pPr>
              <a:buNone/>
            </a:pPr>
            <a:r>
              <a:rPr lang="ru-RU" dirty="0" smtClean="0"/>
              <a:t>- арность или количество компонент структуры.</a:t>
            </a:r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Рассмотренные объекты языка Пролог в дальнейшем мы будем называть термами.</a:t>
            </a:r>
          </a:p>
          <a:p>
            <a:pPr algn="ctr">
              <a:buNone/>
            </a:pPr>
            <a:r>
              <a:rPr lang="ru-RU" b="1" dirty="0" smtClean="0"/>
              <a:t>Сопоставление</a:t>
            </a:r>
          </a:p>
          <a:p>
            <a:pPr>
              <a:buNone/>
            </a:pPr>
            <a:r>
              <a:rPr lang="ru-RU" dirty="0" smtClean="0"/>
              <a:t>Сопоставление – это операция, допустимая на термами. Сопоставление не единственная операция, но без преувеличения можно сказать, что одна из основных.</a:t>
            </a:r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Операция сопоставления обозначается символом </a:t>
            </a:r>
            <a:r>
              <a:rPr lang="en-US" dirty="0" smtClean="0"/>
              <a:t>‘=‘</a:t>
            </a:r>
            <a:r>
              <a:rPr lang="ru-RU" dirty="0" smtClean="0"/>
              <a:t>. Отметим сразу то, что сопоставление не является простым сравнением термов между собой. Оно может производить содержательные вычисления.</a:t>
            </a:r>
          </a:p>
          <a:p>
            <a:pPr>
              <a:buNone/>
            </a:pPr>
            <a:r>
              <a:rPr lang="ru-RU" dirty="0" smtClean="0"/>
              <a:t>Пуст даны два терма. Будем говорить, что они сопоставимы, если:</a:t>
            </a:r>
            <a:endParaRPr lang="ru-R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ru-RU" dirty="0" smtClean="0"/>
              <a:t>они идентичны или</a:t>
            </a:r>
          </a:p>
          <a:p>
            <a:pPr>
              <a:buFontTx/>
              <a:buChar char="-"/>
            </a:pPr>
            <a:r>
              <a:rPr lang="ru-RU" dirty="0" smtClean="0"/>
              <a:t>переменным в обоих термах можно приписать в качестве значений объекты таким образом, что после подстановки этих объектов в термы, последние стали идентичными.</a:t>
            </a:r>
          </a:p>
          <a:p>
            <a:pPr>
              <a:buNone/>
            </a:pPr>
            <a:r>
              <a:rPr lang="ru-RU" dirty="0" smtClean="0"/>
              <a:t>Подстановку объектов на место переменных в дальнейшем мы будем называть конкретизацией переменных.</a:t>
            </a:r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Например, термы </a:t>
            </a:r>
            <a:r>
              <a:rPr lang="ru-RU" dirty="0" smtClean="0"/>
              <a:t>дата(</a:t>
            </a:r>
            <a:r>
              <a:rPr lang="en-US" dirty="0" smtClean="0"/>
              <a:t>8</a:t>
            </a:r>
            <a:r>
              <a:rPr lang="ru-RU" dirty="0" smtClean="0"/>
              <a:t>,сентябрь,202</a:t>
            </a:r>
            <a:r>
              <a:rPr lang="en-US" dirty="0" smtClean="0"/>
              <a:t>1</a:t>
            </a:r>
            <a:r>
              <a:rPr lang="ru-RU" dirty="0" smtClean="0"/>
              <a:t>) и дата(День, Месяц, 202</a:t>
            </a:r>
            <a:r>
              <a:rPr lang="en-US" dirty="0" smtClean="0"/>
              <a:t>1</a:t>
            </a:r>
            <a:r>
              <a:rPr lang="ru-RU" dirty="0" smtClean="0"/>
              <a:t>) сопоставимы. Одна из конкретизаций, которая делает термы идентичными является:</a:t>
            </a:r>
          </a:p>
          <a:p>
            <a:pPr>
              <a:buFontTx/>
              <a:buChar char="-"/>
            </a:pPr>
            <a:r>
              <a:rPr lang="ru-RU" dirty="0" smtClean="0"/>
              <a:t>День заменяется на </a:t>
            </a:r>
            <a:r>
              <a:rPr lang="en-US" dirty="0" smtClean="0"/>
              <a:t>8</a:t>
            </a:r>
            <a:r>
              <a:rPr lang="ru-RU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Месяц заменяется на сентябрь;</a:t>
            </a:r>
          </a:p>
          <a:p>
            <a:pPr>
              <a:buFontTx/>
              <a:buChar char="-"/>
            </a:pP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 сопоставимо с 202</a:t>
            </a:r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Эти семь предложений (отношений) составляют нашу первую программу на языке Пролог. Отметим особенности:</a:t>
            </a:r>
          </a:p>
          <a:p>
            <a:pPr>
              <a:buFontTx/>
              <a:buChar char="-"/>
            </a:pPr>
            <a:r>
              <a:rPr lang="ru-RU" dirty="0" smtClean="0"/>
              <a:t>Имена отношений (родитель) выбираются произвольно в зависимости от семантики отношения;</a:t>
            </a:r>
          </a:p>
          <a:p>
            <a:pPr>
              <a:buFontTx/>
              <a:buChar char="-"/>
            </a:pPr>
            <a:r>
              <a:rPr lang="ru-RU" dirty="0" smtClean="0"/>
              <a:t>Отношения, описанные выше, называются фактами. Фактом является любое отношение, которое всегда истинно. </a:t>
            </a:r>
            <a:r>
              <a:rPr lang="ru-RU" i="1" dirty="0" smtClean="0"/>
              <a:t>Факт – один из видов предложений языка Пролог</a:t>
            </a:r>
            <a:r>
              <a:rPr lang="ru-RU" dirty="0" smtClean="0"/>
              <a:t>; </a:t>
            </a: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Сопоставление – это процесс, на вход которого подается два терма, он проверяет, соответствуют ли эти термы друг другу. Если термы не сопоставимы, то весь процесс терпит неуспех.</a:t>
            </a:r>
            <a:endParaRPr lang="ru-RU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Общие правила сопоставления термов. Пусть есть два произвольных терма </a:t>
            </a:r>
            <a:r>
              <a:rPr lang="en-US" dirty="0" smtClean="0"/>
              <a:t>S </a:t>
            </a:r>
            <a:r>
              <a:rPr lang="ru-RU" dirty="0" smtClean="0"/>
              <a:t>и </a:t>
            </a:r>
            <a:r>
              <a:rPr lang="en-US" dirty="0" smtClean="0"/>
              <a:t>T</a:t>
            </a:r>
            <a:r>
              <a:rPr lang="ru-RU" dirty="0" smtClean="0"/>
              <a:t>, можно утверждать, что они сопоставимы, если:</a:t>
            </a:r>
          </a:p>
          <a:p>
            <a:pPr marL="514350" indent="-514350"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S</a:t>
            </a:r>
            <a:r>
              <a:rPr lang="ru-RU" dirty="0" smtClean="0"/>
              <a:t> и </a:t>
            </a:r>
            <a:r>
              <a:rPr lang="en-US" dirty="0" smtClean="0"/>
              <a:t>T</a:t>
            </a:r>
            <a:r>
              <a:rPr lang="ru-RU" dirty="0" smtClean="0"/>
              <a:t> – константы, то они сопоставимы, если они являются одним и тем же объектом. Например,</a:t>
            </a:r>
          </a:p>
          <a:p>
            <a:pPr marL="514350" indent="-514350">
              <a:buNone/>
            </a:pPr>
            <a:r>
              <a:rPr lang="en-US" dirty="0" smtClean="0"/>
              <a:t>?- </a:t>
            </a:r>
            <a:r>
              <a:rPr lang="ru-RU" dirty="0" err="1" smtClean="0"/>
              <a:t>иван</a:t>
            </a:r>
            <a:r>
              <a:rPr lang="ru-RU" dirty="0" smtClean="0"/>
              <a:t> = </a:t>
            </a:r>
            <a:r>
              <a:rPr lang="ru-RU" dirty="0" err="1" smtClean="0"/>
              <a:t>иван</a:t>
            </a:r>
            <a:r>
              <a:rPr lang="ru-RU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?- </a:t>
            </a:r>
            <a:r>
              <a:rPr lang="ru-RU" dirty="0" smtClean="0"/>
              <a:t>123 = 123.</a:t>
            </a:r>
            <a:endParaRPr lang="ru-RU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Но, 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err="1" smtClean="0"/>
              <a:t>иван</a:t>
            </a:r>
            <a:r>
              <a:rPr lang="en-US" dirty="0" smtClean="0"/>
              <a:t> = 43</a:t>
            </a:r>
            <a:r>
              <a:rPr lang="ru-RU" dirty="0" smtClean="0"/>
              <a:t>. завершится неуспехом, так как это различные термы.</a:t>
            </a:r>
          </a:p>
          <a:p>
            <a:pPr>
              <a:buNone/>
            </a:pPr>
            <a:r>
              <a:rPr lang="ru-RU" dirty="0" smtClean="0"/>
              <a:t>2. Если </a:t>
            </a:r>
            <a:r>
              <a:rPr lang="en-US" dirty="0" smtClean="0"/>
              <a:t>S</a:t>
            </a:r>
            <a:r>
              <a:rPr lang="ru-RU" dirty="0" smtClean="0"/>
              <a:t> – переменная, а</a:t>
            </a:r>
            <a:r>
              <a:rPr lang="en-US" dirty="0" smtClean="0"/>
              <a:t> T</a:t>
            </a:r>
            <a:r>
              <a:rPr lang="ru-RU" dirty="0" smtClean="0"/>
              <a:t> – произвольный объект, то они сопоставимы и переменной </a:t>
            </a:r>
            <a:r>
              <a:rPr lang="en-US" dirty="0" smtClean="0"/>
              <a:t>S </a:t>
            </a:r>
            <a:r>
              <a:rPr lang="ru-RU" dirty="0" smtClean="0"/>
              <a:t>приписывается значение </a:t>
            </a:r>
            <a:r>
              <a:rPr lang="en-US" dirty="0" smtClean="0"/>
              <a:t>T</a:t>
            </a:r>
            <a:r>
              <a:rPr lang="ru-RU" dirty="0" smtClean="0"/>
              <a:t>. Наоборот, если </a:t>
            </a:r>
            <a:r>
              <a:rPr lang="en-US" dirty="0" smtClean="0"/>
              <a:t>S </a:t>
            </a:r>
            <a:r>
              <a:rPr lang="ru-RU" dirty="0" smtClean="0"/>
              <a:t> - произвольный объект, а </a:t>
            </a:r>
            <a:r>
              <a:rPr lang="en-US" dirty="0" smtClean="0"/>
              <a:t>T </a:t>
            </a:r>
            <a:r>
              <a:rPr lang="ru-RU" dirty="0" smtClean="0"/>
              <a:t> - переменная, то они сопоставимы и переменной </a:t>
            </a:r>
            <a:r>
              <a:rPr lang="en-US" dirty="0" smtClean="0"/>
              <a:t>T </a:t>
            </a:r>
            <a:r>
              <a:rPr lang="ru-RU" dirty="0" smtClean="0"/>
              <a:t> приписывается значение </a:t>
            </a:r>
            <a:r>
              <a:rPr lang="en-US" dirty="0" smtClean="0"/>
              <a:t>S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Например,</a:t>
            </a:r>
          </a:p>
          <a:p>
            <a:pPr>
              <a:buNone/>
            </a:pPr>
            <a:r>
              <a:rPr lang="en-US" dirty="0" smtClean="0"/>
              <a:t>?- X=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en-US" dirty="0" smtClean="0"/>
              <a:t>write(X).	%</a:t>
            </a:r>
            <a:r>
              <a:rPr lang="ru-RU" dirty="0" smtClean="0"/>
              <a:t> успех</a:t>
            </a:r>
          </a:p>
          <a:p>
            <a:pPr>
              <a:buNone/>
            </a:pPr>
            <a:r>
              <a:rPr lang="en-US" dirty="0" smtClean="0"/>
              <a:t>?- 32=Y</a:t>
            </a:r>
            <a:r>
              <a:rPr lang="ru-RU" dirty="0" smtClean="0"/>
              <a:t>. </a:t>
            </a:r>
            <a:r>
              <a:rPr lang="en-US" dirty="0" smtClean="0"/>
              <a:t>% </a:t>
            </a:r>
            <a:r>
              <a:rPr lang="ru-RU" dirty="0" smtClean="0"/>
              <a:t>успех</a:t>
            </a:r>
          </a:p>
          <a:p>
            <a:pPr>
              <a:buNone/>
            </a:pPr>
            <a:r>
              <a:rPr lang="ru-RU" dirty="0" smtClean="0"/>
              <a:t>3. Если </a:t>
            </a:r>
            <a:r>
              <a:rPr lang="en-US" dirty="0" smtClean="0"/>
              <a:t>S </a:t>
            </a:r>
            <a:r>
              <a:rPr lang="ru-RU" dirty="0" smtClean="0"/>
              <a:t>и </a:t>
            </a:r>
            <a:r>
              <a:rPr lang="en-US" dirty="0" smtClean="0"/>
              <a:t>T </a:t>
            </a:r>
            <a:r>
              <a:rPr lang="ru-RU" dirty="0" smtClean="0"/>
              <a:t>– структуры, то они сопоставимы, если</a:t>
            </a:r>
          </a:p>
          <a:p>
            <a:pPr>
              <a:buNone/>
            </a:pPr>
            <a:r>
              <a:rPr lang="ru-RU" dirty="0" smtClean="0"/>
              <a:t>- </a:t>
            </a:r>
            <a:r>
              <a:rPr lang="en-US" dirty="0" smtClean="0"/>
              <a:t>S</a:t>
            </a:r>
            <a:r>
              <a:rPr lang="ru-RU" dirty="0" smtClean="0"/>
              <a:t> и </a:t>
            </a:r>
            <a:r>
              <a:rPr lang="en-US" dirty="0" smtClean="0"/>
              <a:t>T</a:t>
            </a:r>
            <a:r>
              <a:rPr lang="ru-RU" dirty="0" smtClean="0"/>
              <a:t> имеют одинаковый главный функтор;</a:t>
            </a:r>
          </a:p>
          <a:p>
            <a:pPr>
              <a:buNone/>
            </a:pPr>
            <a:r>
              <a:rPr lang="ru-RU" dirty="0" smtClean="0"/>
              <a:t>- </a:t>
            </a:r>
            <a:r>
              <a:rPr lang="ru-RU" dirty="0" err="1" smtClean="0"/>
              <a:t>покомпонентно</a:t>
            </a:r>
            <a:r>
              <a:rPr lang="ru-RU" dirty="0" smtClean="0"/>
              <a:t> сопоставимы.</a:t>
            </a:r>
            <a:endParaRPr lang="ru-RU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Например, 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smtClean="0"/>
              <a:t>родитель(</a:t>
            </a:r>
            <a:r>
              <a:rPr lang="en-US" dirty="0" smtClean="0"/>
              <a:t>X, </a:t>
            </a:r>
            <a:r>
              <a:rPr lang="ru-RU" dirty="0" err="1" smtClean="0"/>
              <a:t>иван</a:t>
            </a:r>
            <a:r>
              <a:rPr lang="ru-RU" dirty="0" smtClean="0"/>
              <a:t>) = родитель(</a:t>
            </a:r>
            <a:r>
              <a:rPr lang="ru-RU" dirty="0" err="1" smtClean="0"/>
              <a:t>сергей</a:t>
            </a:r>
            <a:r>
              <a:rPr lang="ru-RU" dirty="0" smtClean="0"/>
              <a:t>, </a:t>
            </a:r>
            <a:r>
              <a:rPr lang="en-US" dirty="0" smtClean="0"/>
              <a:t>Y).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родитель = </a:t>
            </a:r>
            <a:r>
              <a:rPr lang="ru-RU" dirty="0" err="1" smtClean="0"/>
              <a:t>родитель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X</a:t>
            </a:r>
            <a:r>
              <a:rPr lang="ru-RU" dirty="0" smtClean="0"/>
              <a:t> = </a:t>
            </a:r>
            <a:r>
              <a:rPr lang="ru-RU" dirty="0" err="1" smtClean="0"/>
              <a:t>сергей</a:t>
            </a:r>
            <a:endParaRPr lang="en-US" dirty="0" smtClean="0"/>
          </a:p>
          <a:p>
            <a:pPr>
              <a:buNone/>
            </a:pPr>
            <a:r>
              <a:rPr lang="ru-RU" dirty="0" err="1" smtClean="0"/>
              <a:t>и</a:t>
            </a:r>
            <a:r>
              <a:rPr lang="ru-RU" dirty="0" err="1" smtClean="0"/>
              <a:t>ван</a:t>
            </a:r>
            <a:r>
              <a:rPr lang="ru-RU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Y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 целом процесс завершится успехом.</a:t>
            </a:r>
            <a:endParaRPr lang="ru-RU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Операцию сопоставления можно использовать в своих программах в любой позиции, она рассматривается как отдельная цель, которая может завершиться успехом или нет.</a:t>
            </a:r>
          </a:p>
          <a:p>
            <a:pPr>
              <a:buNone/>
            </a:pPr>
            <a:r>
              <a:rPr lang="ru-RU" dirty="0" smtClean="0"/>
              <a:t>Кроме того, операцию сопоставления очень активно использует сама Пролог-система, в частности, при попытке ответить на вопрос пользователя.</a:t>
            </a:r>
            <a:endParaRPr lang="ru-RU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и семантика </a:t>
            </a:r>
            <a:r>
              <a:rPr lang="ru-RU" dirty="0" err="1" smtClean="0"/>
              <a:t>Пролог-программ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- Имена аргументов – произвольные программные идентификаторы.</a:t>
            </a:r>
          </a:p>
          <a:p>
            <a:pPr>
              <a:buNone/>
            </a:pPr>
            <a:r>
              <a:rPr lang="ru-RU" dirty="0" smtClean="0"/>
              <a:t>Описанную программу можно вызвать на исполнение и получить определенные ответы от </a:t>
            </a:r>
            <a:r>
              <a:rPr lang="ru-RU" dirty="0" err="1" smtClean="0"/>
              <a:t>Пролог-системы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Начнем с простых вопросов. Вопрос – второй вид предложений языка Пролог. Он начинается с комбинации символов </a:t>
            </a:r>
            <a:r>
              <a:rPr lang="en-US" dirty="0" smtClean="0"/>
              <a:t>‘ ?- ‘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ФиЛП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Например, этой программе можно задать вопрос: </a:t>
            </a:r>
            <a:r>
              <a:rPr lang="en-US" dirty="0" smtClean="0"/>
              <a:t>“ </a:t>
            </a:r>
            <a:r>
              <a:rPr lang="ru-RU" dirty="0" smtClean="0"/>
              <a:t>Является ли Иван родителем Татьяны?</a:t>
            </a:r>
            <a:r>
              <a:rPr lang="en-US" dirty="0" smtClean="0"/>
              <a:t>”</a:t>
            </a:r>
            <a:r>
              <a:rPr lang="ru-RU" dirty="0" smtClean="0"/>
              <a:t>. На прологе это запишется следующим образом:</a:t>
            </a:r>
          </a:p>
          <a:p>
            <a:pPr>
              <a:buNone/>
            </a:pPr>
            <a:r>
              <a:rPr lang="en-US" dirty="0" smtClean="0"/>
              <a:t>?- </a:t>
            </a:r>
            <a:r>
              <a:rPr lang="ru-RU" dirty="0" smtClean="0"/>
              <a:t>родитель(</a:t>
            </a:r>
            <a:r>
              <a:rPr lang="ru-RU" dirty="0" err="1" smtClean="0"/>
              <a:t>иван</a:t>
            </a:r>
            <a:r>
              <a:rPr lang="ru-RU" dirty="0" smtClean="0"/>
              <a:t>, </a:t>
            </a:r>
            <a:r>
              <a:rPr lang="ru-RU" dirty="0" err="1" smtClean="0"/>
              <a:t>татьяна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На этот вопрос Пролог-система ответит утвердительно, то есть </a:t>
            </a:r>
            <a:r>
              <a:rPr lang="en-US" dirty="0" smtClean="0"/>
              <a:t>yes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На вопрос </a:t>
            </a:r>
            <a:r>
              <a:rPr lang="en-US" dirty="0" smtClean="0"/>
              <a:t>?- </a:t>
            </a:r>
            <a:r>
              <a:rPr lang="ru-RU" dirty="0" smtClean="0"/>
              <a:t>родитель(</a:t>
            </a:r>
            <a:r>
              <a:rPr lang="ru-RU" dirty="0" err="1" smtClean="0"/>
              <a:t>иван</a:t>
            </a:r>
            <a:r>
              <a:rPr lang="ru-RU" dirty="0" smtClean="0"/>
              <a:t>, надежда)., Пролог-система ответит </a:t>
            </a:r>
            <a:r>
              <a:rPr lang="en-US" dirty="0" smtClean="0"/>
              <a:t>no</a:t>
            </a:r>
            <a:r>
              <a:rPr lang="ru-RU" dirty="0" smtClean="0"/>
              <a:t>, поскольку в программе нет отношения (факта), что Иван является родителем Надежды.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3323</Words>
  <Application>Microsoft Office PowerPoint</Application>
  <PresentationFormat>Экран (4:3)</PresentationFormat>
  <Paragraphs>415</Paragraphs>
  <Slides>79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0" baseType="lpstr">
      <vt:lpstr>Тема Office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Введение в ФиЛП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  <vt:lpstr>Синтаксис и семантика Пролог-программ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ФиЛП</dc:title>
  <dc:creator>Игорь</dc:creator>
  <cp:lastModifiedBy>Игорь</cp:lastModifiedBy>
  <cp:revision>121</cp:revision>
  <dcterms:created xsi:type="dcterms:W3CDTF">2020-09-01T17:59:59Z</dcterms:created>
  <dcterms:modified xsi:type="dcterms:W3CDTF">2021-09-07T20:19:14Z</dcterms:modified>
</cp:coreProperties>
</file>