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A24-02DA-4F1E-9088-1451AD219DFE}" type="datetimeFigureOut">
              <a:rPr lang="ru-RU" smtClean="0"/>
              <a:pPr/>
              <a:t>23.11.2021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2C2F-4D69-45A5-80FF-80B604E54C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программировать с помощью функций необходимо иметь возможность определить достаточно богатое множество основных функций (базовых функций, примитивов) и затем использовать их композицию, чтобы определять новые функции в терминах существующих.</a:t>
            </a:r>
          </a:p>
          <a:p>
            <a:pPr>
              <a:buNone/>
            </a:pPr>
            <a:r>
              <a:rPr lang="ru-RU" dirty="0" smtClean="0"/>
              <a:t>Ничего большего не требуется.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Выбор совокупности основных функций очень важен, он должен быть достаточно мощным. В их число необходимо включить арифметические операции для вычисления алгебраических выражений любой сложности, например,</a:t>
            </a:r>
          </a:p>
          <a:p>
            <a:pPr>
              <a:buNone/>
            </a:pPr>
            <a:r>
              <a:rPr lang="ru-RU" dirty="0" smtClean="0"/>
              <a:t>	дел(плюс(</a:t>
            </a:r>
            <a:r>
              <a:rPr lang="ru-RU" dirty="0" err="1" smtClean="0"/>
              <a:t>умн</a:t>
            </a:r>
            <a:r>
              <a:rPr lang="ru-RU" dirty="0" smtClean="0"/>
              <a:t>(2</a:t>
            </a:r>
            <a:r>
              <a:rPr lang="en-US" dirty="0" smtClean="0"/>
              <a:t>,x)</a:t>
            </a:r>
            <a:r>
              <a:rPr lang="ru-RU" dirty="0" smtClean="0"/>
              <a:t>, </a:t>
            </a:r>
            <a:r>
              <a:rPr lang="ru-RU" dirty="0" err="1" smtClean="0"/>
              <a:t>умн</a:t>
            </a:r>
            <a:r>
              <a:rPr lang="ru-RU" dirty="0" smtClean="0"/>
              <a:t>(</a:t>
            </a:r>
            <a:r>
              <a:rPr lang="en-US" dirty="0" smtClean="0"/>
              <a:t>3,y))</a:t>
            </a:r>
            <a:r>
              <a:rPr lang="ru-RU" dirty="0" smtClean="0"/>
              <a:t>, минус(</a:t>
            </a:r>
            <a:r>
              <a:rPr lang="en-US" dirty="0" err="1" smtClean="0"/>
              <a:t>x,y</a:t>
            </a:r>
            <a:r>
              <a:rPr lang="en-US" dirty="0" smtClean="0"/>
              <a:t>))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Запись выражений в этой форме показывает то, Питер </a:t>
            </a:r>
            <a:r>
              <a:rPr lang="ru-RU" dirty="0" err="1" smtClean="0"/>
              <a:t>Лэндин</a:t>
            </a:r>
            <a:r>
              <a:rPr lang="ru-RU" dirty="0" smtClean="0"/>
              <a:t> (*) назвал </a:t>
            </a:r>
            <a:r>
              <a:rPr lang="ru-RU" i="1" dirty="0" smtClean="0"/>
              <a:t>аппликативной структурой выражений</a:t>
            </a:r>
            <a:r>
              <a:rPr lang="ru-RU" dirty="0" smtClean="0"/>
              <a:t> в математическом языке (и в языке программирования тоже).</a:t>
            </a:r>
          </a:p>
          <a:p>
            <a:pPr>
              <a:buNone/>
            </a:pPr>
            <a:r>
              <a:rPr lang="ru-RU" dirty="0" smtClean="0"/>
              <a:t>Каждое выражение в таком языке может быть разбито на составляющие его части, каждая из которых является либо оператором, либо операндом.</a:t>
            </a:r>
          </a:p>
          <a:p>
            <a:pPr>
              <a:buNone/>
            </a:pPr>
            <a:r>
              <a:rPr lang="ru-RU" dirty="0" smtClean="0"/>
              <a:t>* (</a:t>
            </a:r>
            <a:r>
              <a:rPr lang="en-US" dirty="0" smtClean="0"/>
              <a:t>https://ru.qaz.wiki/wiki/Peter_Landin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Операнд обозначает значение, а операция – функцию. Структура выражения проста: она состоит из операции, применимой к операндам.</a:t>
            </a:r>
          </a:p>
          <a:p>
            <a:pPr>
              <a:buNone/>
            </a:pPr>
            <a:r>
              <a:rPr lang="ru-RU" dirty="0" smtClean="0"/>
              <a:t>Любое выражение, которое дважды встречается в одном и том же контексте, должно иметь одно и тоже значение.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Язык, в котором это свойство сохраняется для всех его выражений, называется аппликативным. Мы чаще будем называть такой язык строго функциональным.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Программирование с помощью процедур</a:t>
            </a:r>
          </a:p>
          <a:p>
            <a:pPr>
              <a:buNone/>
            </a:pPr>
            <a:r>
              <a:rPr lang="ru-RU" dirty="0" smtClean="0"/>
              <a:t>Во всех современных языках имеется конструкция, называемая процедурой (подпрограммой), понятие которой совпадает с понятием функции.</a:t>
            </a:r>
          </a:p>
          <a:p>
            <a:pPr>
              <a:buNone/>
            </a:pPr>
            <a:r>
              <a:rPr lang="ru-RU" dirty="0" smtClean="0"/>
              <a:t>Рассмотрим процедуру </a:t>
            </a:r>
            <a:r>
              <a:rPr lang="en-US" dirty="0" smtClean="0"/>
              <a:t>max</a:t>
            </a:r>
            <a:r>
              <a:rPr lang="ru-RU" dirty="0" smtClean="0"/>
              <a:t>, используя средства языка Паскаль.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Вначале опишем как функцию.</a:t>
            </a:r>
          </a:p>
          <a:p>
            <a:pPr>
              <a:buNone/>
            </a:pPr>
            <a:r>
              <a:rPr lang="en-US" dirty="0" smtClean="0"/>
              <a:t>	function max(</a:t>
            </a:r>
            <a:r>
              <a:rPr lang="en-US" dirty="0" err="1" smtClean="0"/>
              <a:t>x,y:real</a:t>
            </a:r>
            <a:r>
              <a:rPr lang="en-US" dirty="0" smtClean="0"/>
              <a:t>):real;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if x&gt;=y then max:=x else max:=y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r>
              <a:rPr lang="ru-RU" dirty="0" smtClean="0"/>
              <a:t>Это определение реализует строгое определение функции.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определения наибольшее из трех значений необходимо дважды вызвать эту функцию: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Max:=max(max(</a:t>
            </a:r>
            <a:r>
              <a:rPr lang="en-US" dirty="0" err="1" smtClean="0"/>
              <a:t>x,y</a:t>
            </a:r>
            <a:r>
              <a:rPr lang="en-US" dirty="0" smtClean="0"/>
              <a:t>), z));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Нарушений строгой функциональности языка в данных выражениях нет, однако Паскаль не относят к функциональным языкам.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Одна из причин кроется в том, что в алгоритмических языках можно определить ограниченный класс функций. В практическом программировании приходится прибегать к более общему использованию процедур.</a:t>
            </a:r>
          </a:p>
          <a:p>
            <a:pPr>
              <a:buNone/>
            </a:pPr>
            <a:r>
              <a:rPr lang="ru-RU" dirty="0" smtClean="0"/>
              <a:t>Начнем отходить от строгих функций и определим действие с помощью процедуры.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procedure max(</a:t>
            </a:r>
            <a:r>
              <a:rPr lang="en-US" dirty="0" err="1" smtClean="0"/>
              <a:t>x,y</a:t>
            </a:r>
            <a:r>
              <a:rPr lang="ru-RU" dirty="0" smtClean="0"/>
              <a:t> </a:t>
            </a:r>
            <a:r>
              <a:rPr lang="en-US" dirty="0" smtClean="0"/>
              <a:t>:real; </a:t>
            </a:r>
            <a:r>
              <a:rPr lang="en-US" dirty="0" err="1" smtClean="0"/>
              <a:t>var</a:t>
            </a:r>
            <a:r>
              <a:rPr lang="en-US" dirty="0" smtClean="0"/>
              <a:t> z</a:t>
            </a:r>
            <a:r>
              <a:rPr lang="ru-RU" dirty="0" smtClean="0"/>
              <a:t>:</a:t>
            </a:r>
            <a:r>
              <a:rPr lang="en-US" dirty="0" smtClean="0"/>
              <a:t>real);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if x&gt;=y then z:=x else z:=y;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r>
              <a:rPr lang="ru-RU" dirty="0" smtClean="0"/>
              <a:t>Заметим, что появился дополнительный параметр, отсутствующий в функции - </a:t>
            </a:r>
            <a:r>
              <a:rPr lang="en-US" dirty="0" err="1" smtClean="0"/>
              <a:t>var</a:t>
            </a:r>
            <a:r>
              <a:rPr lang="en-US" dirty="0" smtClean="0"/>
              <a:t> z</a:t>
            </a:r>
            <a:r>
              <a:rPr lang="ru-RU" dirty="0" smtClean="0"/>
              <a:t>:</a:t>
            </a:r>
            <a:r>
              <a:rPr lang="en-US" dirty="0" smtClean="0"/>
              <a:t>real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боле практический пример. Функция </a:t>
            </a:r>
            <a:r>
              <a:rPr lang="ru-RU" i="1" dirty="0" smtClean="0"/>
              <a:t>квадрат</a:t>
            </a:r>
            <a:r>
              <a:rPr lang="ru-RU" dirty="0" smtClean="0"/>
              <a:t> имеет областью определения класс всех целых чисел (положительных, отрицательных и 0), а областью значений – класс всех неотрицательных чисел.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Для вычисление максимального числа из трех требуется уже два последовательных вызова процедуры: </a:t>
            </a:r>
            <a:r>
              <a:rPr lang="en-US" dirty="0" smtClean="0"/>
              <a:t>max(</a:t>
            </a:r>
            <a:r>
              <a:rPr lang="en-US" dirty="0" err="1" smtClean="0"/>
              <a:t>x,y,M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и </a:t>
            </a:r>
            <a:r>
              <a:rPr lang="en-US" dirty="0" smtClean="0"/>
              <a:t>max(</a:t>
            </a:r>
            <a:r>
              <a:rPr lang="en-US" dirty="0" err="1" smtClean="0"/>
              <a:t>M,z,M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имеются чисто синтаксические изменения в написании вызова и наличие лишней переменной, о «существовании» которой не следует забывать.</a:t>
            </a:r>
          </a:p>
          <a:p>
            <a:pPr>
              <a:buNone/>
            </a:pPr>
            <a:r>
              <a:rPr lang="ru-RU" dirty="0" smtClean="0"/>
              <a:t>Само понятие функции не меняется.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Отходим дальше от понятия строгой функции, определив процедуру с двумя переменными, причем один из параметров примет значение максимального из двух.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procedure max(</a:t>
            </a:r>
            <a:r>
              <a:rPr lang="en-US" dirty="0" err="1" smtClean="0"/>
              <a:t>var</a:t>
            </a:r>
            <a:r>
              <a:rPr lang="en-US" dirty="0" smtClean="0"/>
              <a:t> x</a:t>
            </a:r>
            <a:r>
              <a:rPr lang="ru-RU" dirty="0" smtClean="0"/>
              <a:t> </a:t>
            </a:r>
            <a:r>
              <a:rPr lang="en-US" dirty="0" smtClean="0"/>
              <a:t>:real; y</a:t>
            </a:r>
            <a:r>
              <a:rPr lang="ru-RU" dirty="0" smtClean="0"/>
              <a:t>:</a:t>
            </a:r>
            <a:r>
              <a:rPr lang="en-US" dirty="0" smtClean="0"/>
              <a:t>real);</a:t>
            </a:r>
          </a:p>
          <a:p>
            <a:pPr>
              <a:buNone/>
            </a:pPr>
            <a:r>
              <a:rPr lang="en-US" dirty="0" smtClean="0"/>
              <a:t>	begin</a:t>
            </a:r>
          </a:p>
          <a:p>
            <a:pPr>
              <a:buNone/>
            </a:pPr>
            <a:r>
              <a:rPr lang="en-US" dirty="0" smtClean="0"/>
              <a:t>		if x&lt;y then x:=y;</a:t>
            </a:r>
          </a:p>
          <a:p>
            <a:pPr>
              <a:buNone/>
            </a:pPr>
            <a:r>
              <a:rPr lang="en-US" dirty="0" smtClean="0"/>
              <a:t>	end;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Снова можно констатировать, что строгое понятие функции не нарушено (сделано неявным), так как вызов </a:t>
            </a:r>
            <a:r>
              <a:rPr lang="en-US" dirty="0" smtClean="0"/>
              <a:t>max(A,B)</a:t>
            </a:r>
            <a:r>
              <a:rPr lang="ru-RU" dirty="0" smtClean="0"/>
              <a:t> по-прежнему единственным образом определяется по исходным значениям аргументов. Однако, здесь имеется побочный эффект присваивания относительно одного из параметров.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Следующий пример процедуры, имеющей более сильный побочный эффект – изменение значения переменной, не являющейся ее параметром (значения глобальной переменной). Реализацию процедуры рассмотрите самостоятельно.</a:t>
            </a:r>
          </a:p>
          <a:p>
            <a:pPr>
              <a:buNone/>
            </a:pPr>
            <a:r>
              <a:rPr lang="ru-RU" dirty="0" smtClean="0"/>
              <a:t>Строго функциональный язык не допускает побочных эффектов.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Соответственно этому в функциональном языке отсутствуют многие понятия, знакомые по традиционным языкам программирования.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Строго функциональный язык</a:t>
            </a:r>
          </a:p>
          <a:p>
            <a:pPr>
              <a:buNone/>
            </a:pPr>
            <a:r>
              <a:rPr lang="ru-RU" dirty="0" smtClean="0"/>
              <a:t>Для записи программ (функций) в Листе используется специальная форма символьных данных, введенная </a:t>
            </a:r>
            <a:r>
              <a:rPr lang="ru-RU" dirty="0" err="1" smtClean="0"/>
              <a:t>Маккартни</a:t>
            </a:r>
            <a:r>
              <a:rPr lang="ru-RU" dirty="0" smtClean="0"/>
              <a:t>, называемая </a:t>
            </a:r>
            <a:r>
              <a:rPr lang="en-US" dirty="0" smtClean="0"/>
              <a:t>S</a:t>
            </a:r>
            <a:r>
              <a:rPr lang="ru-RU" dirty="0" smtClean="0"/>
              <a:t>-выражениями.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Символьные выражения</a:t>
            </a:r>
          </a:p>
          <a:p>
            <a:pPr>
              <a:buNone/>
            </a:pPr>
            <a:r>
              <a:rPr lang="ru-RU" dirty="0" smtClean="0"/>
              <a:t>Определим класс символьных выражений, которые называются </a:t>
            </a:r>
            <a:r>
              <a:rPr lang="en-US" dirty="0" smtClean="0"/>
              <a:t>S-</a:t>
            </a:r>
            <a:r>
              <a:rPr lang="ru-RU" dirty="0" smtClean="0"/>
              <a:t>выражениями и образуют класс определения функциональных программ, которые мы научимся конструировать самостоятельно.</a:t>
            </a:r>
          </a:p>
          <a:p>
            <a:pPr>
              <a:buNone/>
            </a:pPr>
            <a:r>
              <a:rPr lang="ru-RU" dirty="0" smtClean="0"/>
              <a:t>Каждая из последующих строк содержит </a:t>
            </a:r>
            <a:r>
              <a:rPr lang="en-US" dirty="0" smtClean="0"/>
              <a:t>S-</a:t>
            </a:r>
            <a:r>
              <a:rPr lang="ru-RU" dirty="0" smtClean="0"/>
              <a:t>выражение: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(</a:t>
            </a:r>
            <a:r>
              <a:rPr lang="ru-RU" dirty="0" err="1" smtClean="0"/>
              <a:t>иван</a:t>
            </a:r>
            <a:r>
              <a:rPr lang="ru-RU" dirty="0" smtClean="0"/>
              <a:t> </a:t>
            </a:r>
            <a:r>
              <a:rPr lang="ru-RU" dirty="0" err="1" smtClean="0"/>
              <a:t>петр</a:t>
            </a:r>
            <a:r>
              <a:rPr lang="ru-RU" dirty="0" smtClean="0"/>
              <a:t> </a:t>
            </a:r>
            <a:r>
              <a:rPr lang="ru-RU" dirty="0" err="1" smtClean="0"/>
              <a:t>мария</a:t>
            </a:r>
            <a:r>
              <a:rPr lang="ru-RU" dirty="0" smtClean="0"/>
              <a:t> </a:t>
            </a:r>
            <a:r>
              <a:rPr lang="ru-RU" dirty="0" err="1" smtClean="0"/>
              <a:t>вася</a:t>
            </a:r>
            <a:r>
              <a:rPr lang="ru-RU" dirty="0" smtClean="0"/>
              <a:t> толя света катя)</a:t>
            </a:r>
          </a:p>
          <a:p>
            <a:pPr>
              <a:buNone/>
            </a:pPr>
            <a:r>
              <a:rPr lang="ru-RU" dirty="0" smtClean="0"/>
              <a:t>	((</a:t>
            </a:r>
            <a:r>
              <a:rPr lang="ru-RU" dirty="0" err="1" smtClean="0"/>
              <a:t>иван</a:t>
            </a:r>
            <a:r>
              <a:rPr lang="ru-RU" dirty="0" smtClean="0"/>
              <a:t> 40) (</a:t>
            </a:r>
            <a:r>
              <a:rPr lang="ru-RU" dirty="0" err="1" smtClean="0"/>
              <a:t>мария</a:t>
            </a:r>
            <a:r>
              <a:rPr lang="ru-RU" dirty="0" smtClean="0"/>
              <a:t> 37)(</a:t>
            </a:r>
            <a:r>
              <a:rPr lang="ru-RU" dirty="0" err="1" smtClean="0"/>
              <a:t>вася</a:t>
            </a:r>
            <a:r>
              <a:rPr lang="ru-RU" dirty="0" smtClean="0"/>
              <a:t> 10))</a:t>
            </a:r>
          </a:p>
          <a:p>
            <a:pPr>
              <a:buNone/>
            </a:pPr>
            <a:r>
              <a:rPr lang="ru-RU" dirty="0" smtClean="0"/>
              <a:t>	((кафедра </a:t>
            </a:r>
            <a:r>
              <a:rPr lang="ru-RU" dirty="0" err="1" smtClean="0"/>
              <a:t>вт</a:t>
            </a:r>
            <a:r>
              <a:rPr lang="ru-RU" dirty="0" smtClean="0"/>
              <a:t>) самая (лучшая (кафедра (в мире))))</a:t>
            </a:r>
          </a:p>
          <a:p>
            <a:pPr>
              <a:buNone/>
            </a:pPr>
            <a:r>
              <a:rPr lang="ru-RU" dirty="0" smtClean="0"/>
              <a:t>Самым очевидным свойством символьного выражения является использование скобок. Действительно, использование скобок в </a:t>
            </a:r>
            <a:r>
              <a:rPr lang="en-US" dirty="0" smtClean="0"/>
              <a:t>S</a:t>
            </a:r>
            <a:r>
              <a:rPr lang="ru-RU" dirty="0" smtClean="0"/>
              <a:t>-выражениях является основополагающим.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В Лиспе с помощью </a:t>
            </a:r>
            <a:r>
              <a:rPr lang="en-US" dirty="0" smtClean="0"/>
              <a:t>S</a:t>
            </a:r>
            <a:r>
              <a:rPr lang="ru-RU" dirty="0" smtClean="0"/>
              <a:t>-выражений записывается абсолютно все: объявление структур данных, определение и вызовы функций, макросов, специальных форм, вычисление алгебраических выражений, и т. д. Другими словами, в Лиспе принята единообразная форма </a:t>
            </a:r>
            <a:r>
              <a:rPr lang="en-US" dirty="0" smtClean="0"/>
              <a:t>S-</a:t>
            </a:r>
            <a:r>
              <a:rPr lang="ru-RU" dirty="0" smtClean="0"/>
              <a:t>выражений.</a:t>
            </a:r>
          </a:p>
          <a:p>
            <a:pPr>
              <a:buNone/>
            </a:pPr>
            <a:r>
              <a:rPr lang="ru-RU" dirty="0" smtClean="0"/>
              <a:t>Кроме скобок в </a:t>
            </a:r>
            <a:r>
              <a:rPr lang="en-US" dirty="0" smtClean="0"/>
              <a:t>S</a:t>
            </a:r>
            <a:r>
              <a:rPr lang="ru-RU" dirty="0" smtClean="0"/>
              <a:t>-выражениях присутствуют элементы (компоненты), которые называют атомами.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Вот примеры атомов: </a:t>
            </a:r>
            <a:r>
              <a:rPr lang="ru-RU" dirty="0" err="1" smtClean="0"/>
              <a:t>иван</a:t>
            </a:r>
            <a:r>
              <a:rPr lang="ru-RU" dirty="0" smtClean="0"/>
              <a:t>, 40, лучшая, 2020, АВ13.</a:t>
            </a:r>
          </a:p>
          <a:p>
            <a:pPr>
              <a:buNone/>
            </a:pPr>
            <a:r>
              <a:rPr lang="ru-RU" dirty="0" smtClean="0"/>
              <a:t>Лисп не различает заглавные и строчные символы, он автоматически переводит все символы в заглавные.</a:t>
            </a:r>
          </a:p>
          <a:p>
            <a:pPr>
              <a:buNone/>
            </a:pPr>
            <a:r>
              <a:rPr lang="ru-RU" dirty="0" smtClean="0"/>
              <a:t>Атомы бывают двух видов:</a:t>
            </a:r>
          </a:p>
          <a:p>
            <a:pPr>
              <a:buNone/>
            </a:pPr>
            <a:r>
              <a:rPr lang="ru-RU" dirty="0" smtClean="0"/>
              <a:t>	- </a:t>
            </a:r>
            <a:r>
              <a:rPr lang="ru-RU" i="1" dirty="0" smtClean="0"/>
              <a:t>символьные</a:t>
            </a:r>
            <a:r>
              <a:rPr lang="ru-RU" dirty="0" smtClean="0"/>
              <a:t> – состоящие из последовательности букв и других символов, включая цифры, но обязательно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Таким образом, мы имеем,</a:t>
            </a:r>
          </a:p>
          <a:p>
            <a:pPr>
              <a:buNone/>
            </a:pPr>
            <a:r>
              <a:rPr lang="ru-RU" dirty="0" smtClean="0"/>
              <a:t>	квадрат(3)=9, квадрат(-2)=4, квадрат(6)=36.</a:t>
            </a:r>
          </a:p>
          <a:p>
            <a:pPr>
              <a:buNone/>
            </a:pPr>
            <a:r>
              <a:rPr lang="ru-RU" dirty="0" smtClean="0"/>
              <a:t>Невозможно изобразить все соответствие целиком, так как область определения функции бесконечна.</a:t>
            </a:r>
          </a:p>
          <a:p>
            <a:pPr>
              <a:buNone/>
            </a:pPr>
            <a:r>
              <a:rPr lang="ru-RU" dirty="0" smtClean="0"/>
              <a:t>Однако это соответствие можно определить полностью, написав правило: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i="1" dirty="0" smtClean="0"/>
              <a:t>квадрат(</a:t>
            </a:r>
            <a:r>
              <a:rPr lang="en-US" i="1" dirty="0" smtClean="0"/>
              <a:t>x</a:t>
            </a:r>
            <a:r>
              <a:rPr lang="ru-RU" i="1" dirty="0" smtClean="0"/>
              <a:t>)=</a:t>
            </a:r>
            <a:r>
              <a:rPr lang="en-US" i="1" dirty="0" smtClean="0"/>
              <a:t>x*x</a:t>
            </a:r>
            <a:r>
              <a:rPr lang="ru-RU" i="1" dirty="0" smtClean="0"/>
              <a:t>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этой последовательности должен быть хотя бы один символ, отличающий его от числа;</a:t>
            </a:r>
          </a:p>
          <a:p>
            <a:pPr>
              <a:buNone/>
            </a:pPr>
            <a:r>
              <a:rPr lang="ru-RU" dirty="0" smtClean="0"/>
              <a:t>	Символьный атом понимается как одно неделимое целое.</a:t>
            </a:r>
          </a:p>
          <a:p>
            <a:pPr>
              <a:buNone/>
            </a:pPr>
            <a:r>
              <a:rPr lang="ru-RU" dirty="0" smtClean="0"/>
              <a:t>	- </a:t>
            </a:r>
            <a:r>
              <a:rPr lang="ru-RU" i="1" dirty="0" smtClean="0"/>
              <a:t>числовые</a:t>
            </a:r>
            <a:r>
              <a:rPr lang="ru-RU" dirty="0" smtClean="0"/>
              <a:t> атомы являются последовательностями цифр, возможно с предшествующим знаком. Числовые атомы бывают целого типа, вещественного, комплексные числа.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*</a:t>
            </a:r>
            <a:r>
              <a:rPr lang="ru-RU" dirty="0" smtClean="0"/>
              <a:t>Простейшей формой </a:t>
            </a:r>
            <a:r>
              <a:rPr lang="en-US" dirty="0" smtClean="0"/>
              <a:t>S-</a:t>
            </a:r>
            <a:r>
              <a:rPr lang="ru-RU" dirty="0" smtClean="0"/>
              <a:t>выражения является отдельный атом (!). Более сложной формой – смесь (список) атомов, заключенных в скобки. </a:t>
            </a:r>
            <a:r>
              <a:rPr lang="ru-RU" i="1" dirty="0" smtClean="0"/>
              <a:t>Разновидностью </a:t>
            </a:r>
            <a:r>
              <a:rPr lang="en-US" i="1" dirty="0" smtClean="0"/>
              <a:t>S-</a:t>
            </a:r>
            <a:r>
              <a:rPr lang="ru-RU" i="1" dirty="0" smtClean="0"/>
              <a:t>выражений является и вызов функции, в котором на первой позиции стоит имя функции или символ, связывающий с определением функции.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вы уже заметили в качестве элемента </a:t>
            </a:r>
            <a:r>
              <a:rPr lang="en-US" dirty="0" smtClean="0"/>
              <a:t>S-</a:t>
            </a:r>
            <a:r>
              <a:rPr lang="ru-RU" dirty="0" smtClean="0"/>
              <a:t>выражения может выступать другое </a:t>
            </a:r>
            <a:r>
              <a:rPr lang="en-US" dirty="0" smtClean="0"/>
              <a:t>S-</a:t>
            </a:r>
            <a:r>
              <a:rPr lang="ru-RU" dirty="0" smtClean="0"/>
              <a:t>выражение, например, ((</a:t>
            </a:r>
            <a:r>
              <a:rPr lang="ru-RU" dirty="0" err="1" smtClean="0"/>
              <a:t>иван</a:t>
            </a:r>
            <a:r>
              <a:rPr lang="ru-RU" dirty="0" smtClean="0"/>
              <a:t> 20) (маша 10).</a:t>
            </a:r>
          </a:p>
          <a:p>
            <a:pPr>
              <a:buNone/>
            </a:pPr>
            <a:r>
              <a:rPr lang="ru-RU" dirty="0" smtClean="0"/>
              <a:t>Количество скобок и их позиция в </a:t>
            </a:r>
            <a:r>
              <a:rPr lang="en-US" dirty="0" smtClean="0"/>
              <a:t>S-</a:t>
            </a:r>
            <a:r>
              <a:rPr lang="ru-RU" dirty="0" smtClean="0"/>
              <a:t>выражении влияет на смысл выражения.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Общие правила составления </a:t>
            </a:r>
            <a:r>
              <a:rPr lang="en-US" dirty="0" smtClean="0"/>
              <a:t>S-</a:t>
            </a:r>
            <a:r>
              <a:rPr lang="ru-RU" dirty="0" smtClean="0"/>
              <a:t>выражений:</a:t>
            </a:r>
          </a:p>
          <a:p>
            <a:pPr>
              <a:buNone/>
            </a:pPr>
            <a:r>
              <a:rPr lang="ru-RU" dirty="0" smtClean="0"/>
              <a:t>	1. </a:t>
            </a:r>
            <a:r>
              <a:rPr lang="en-US" dirty="0" smtClean="0"/>
              <a:t>&lt;S-exp&gt; -&gt; &lt;atom&gt;</a:t>
            </a:r>
          </a:p>
          <a:p>
            <a:pPr>
              <a:buNone/>
            </a:pPr>
            <a:r>
              <a:rPr lang="en-US" dirty="0" smtClean="0"/>
              <a:t>	2. &lt;S-exp&gt; -&gt; &lt;(S-exp)&gt;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Далее мы расширим это определение.</a:t>
            </a:r>
          </a:p>
          <a:p>
            <a:pPr>
              <a:buNone/>
            </a:pPr>
            <a:r>
              <a:rPr lang="ru-RU" dirty="0" smtClean="0"/>
              <a:t>Несколько примеров </a:t>
            </a:r>
            <a:r>
              <a:rPr lang="en-US" dirty="0" smtClean="0"/>
              <a:t>S</a:t>
            </a:r>
            <a:r>
              <a:rPr lang="ru-RU" dirty="0" smtClean="0"/>
              <a:t>-выражений.</a:t>
            </a:r>
          </a:p>
          <a:p>
            <a:pPr>
              <a:buNone/>
            </a:pPr>
            <a:r>
              <a:rPr lang="ru-RU" dirty="0" smtClean="0"/>
              <a:t>Предположим, необходимо посчитать сумму последовательности целых чисел.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какой форме удобнее представлять данные в программе? Вероятно как список целых чисел</a:t>
            </a:r>
          </a:p>
          <a:p>
            <a:pPr>
              <a:buNone/>
            </a:pPr>
            <a:r>
              <a:rPr lang="ru-RU" dirty="0" smtClean="0"/>
              <a:t>	(127 462 45 781 -18 843 96)</a:t>
            </a:r>
          </a:p>
          <a:p>
            <a:pPr>
              <a:buNone/>
            </a:pPr>
            <a:r>
              <a:rPr lang="ru-RU" dirty="0" smtClean="0"/>
              <a:t>Теперь рассмотрим пример представления алгебраических выражений в виде</a:t>
            </a:r>
            <a:r>
              <a:rPr lang="en-US" dirty="0" smtClean="0"/>
              <a:t> S</a:t>
            </a:r>
            <a:r>
              <a:rPr lang="ru-RU" dirty="0" smtClean="0"/>
              <a:t>-выражений. Бинарная операция будет имеет первую позицию, за которой следуют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ее операнды. Предварительно рассмотрим таблицу соответствия алгебраических выражений и </a:t>
            </a:r>
            <a:r>
              <a:rPr lang="en-US" dirty="0" smtClean="0"/>
              <a:t>S</a:t>
            </a:r>
            <a:r>
              <a:rPr lang="ru-RU" dirty="0" smtClean="0"/>
              <a:t>-выражений: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59632" y="3253616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1839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</a:t>
                      </a:r>
                      <a:r>
                        <a:rPr lang="ru-RU" dirty="0" smtClean="0"/>
                        <a:t>выражение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p+q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плюс </a:t>
                      </a:r>
                      <a:r>
                        <a:rPr lang="en-US" dirty="0" smtClean="0"/>
                        <a:t>p q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en-US" dirty="0" smtClean="0"/>
                        <a:t>p-q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(минус </a:t>
                      </a:r>
                      <a:r>
                        <a:rPr lang="en-US" dirty="0" smtClean="0"/>
                        <a:t>p q)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en-US" dirty="0" smtClean="0"/>
                        <a:t>p*q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r>
                        <a:rPr lang="ru-RU" dirty="0" err="1" smtClean="0"/>
                        <a:t>умн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p q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en-US" dirty="0" smtClean="0"/>
                        <a:t>p/q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(дел </a:t>
                      </a:r>
                      <a:r>
                        <a:rPr lang="en-US" dirty="0" smtClean="0"/>
                        <a:t>p q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618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p^q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(степ </a:t>
                      </a:r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q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Теперь  можно записать любое алгебраическое выражение с помощью введенных обозначений. Например, для выражения </a:t>
            </a:r>
            <a:r>
              <a:rPr lang="en-US" dirty="0" smtClean="0"/>
              <a:t>2*x+1</a:t>
            </a:r>
            <a:r>
              <a:rPr lang="ru-RU" dirty="0" smtClean="0"/>
              <a:t>, соответствующее ему </a:t>
            </a:r>
            <a:r>
              <a:rPr lang="en-US" dirty="0" smtClean="0"/>
              <a:t>S</a:t>
            </a:r>
            <a:r>
              <a:rPr lang="ru-RU" dirty="0" smtClean="0"/>
              <a:t>-выражение будет иметь вид </a:t>
            </a:r>
          </a:p>
          <a:p>
            <a:pPr>
              <a:buNone/>
            </a:pPr>
            <a:r>
              <a:rPr lang="ru-RU" dirty="0" smtClean="0"/>
              <a:t>	(плюс (</a:t>
            </a:r>
            <a:r>
              <a:rPr lang="ru-RU" dirty="0" err="1" smtClean="0"/>
              <a:t>умн</a:t>
            </a:r>
            <a:r>
              <a:rPr lang="ru-RU" dirty="0" smtClean="0"/>
              <a:t> 2 </a:t>
            </a:r>
            <a:r>
              <a:rPr lang="en-US" dirty="0" smtClean="0"/>
              <a:t>x</a:t>
            </a:r>
            <a:r>
              <a:rPr lang="ru-RU" dirty="0" smtClean="0"/>
              <a:t>) 1)</a:t>
            </a:r>
          </a:p>
          <a:p>
            <a:pPr>
              <a:buNone/>
            </a:pPr>
            <a:r>
              <a:rPr lang="ru-RU" dirty="0" smtClean="0"/>
              <a:t>По аналогии формула </a:t>
            </a:r>
            <a:r>
              <a:rPr lang="en-US" dirty="0" smtClean="0"/>
              <a:t>X^2+2x-31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может быть записана в виде</a:t>
            </a:r>
          </a:p>
          <a:p>
            <a:pPr>
              <a:buNone/>
            </a:pPr>
            <a:r>
              <a:rPr lang="ru-RU" dirty="0" smtClean="0"/>
              <a:t> (плюс (степ </a:t>
            </a:r>
            <a:r>
              <a:rPr lang="en-US" dirty="0" smtClean="0"/>
              <a:t>x </a:t>
            </a:r>
            <a:r>
              <a:rPr lang="ru-RU" dirty="0" smtClean="0"/>
              <a:t>2)(минус (</a:t>
            </a:r>
            <a:r>
              <a:rPr lang="ru-RU" dirty="0" err="1" smtClean="0"/>
              <a:t>умн</a:t>
            </a:r>
            <a:r>
              <a:rPr lang="ru-RU" dirty="0" smtClean="0"/>
              <a:t> 2 </a:t>
            </a:r>
            <a:r>
              <a:rPr lang="en-US" dirty="0" smtClean="0"/>
              <a:t>x) 31))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Еще раз напомню, что количество и местоположение скобок в </a:t>
            </a:r>
            <a:r>
              <a:rPr lang="en-US" dirty="0" smtClean="0"/>
              <a:t>S-</a:t>
            </a:r>
            <a:r>
              <a:rPr lang="ru-RU" dirty="0" smtClean="0"/>
              <a:t>выражениях имеют особый смысл.</a:t>
            </a:r>
          </a:p>
          <a:p>
            <a:pPr>
              <a:buNone/>
            </a:pPr>
            <a:r>
              <a:rPr lang="ru-RU" dirty="0" smtClean="0"/>
              <a:t>Следующий пример – позиция на шахматной доске.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(((бел </a:t>
            </a:r>
            <a:r>
              <a:rPr lang="ru-RU" dirty="0" err="1" smtClean="0"/>
              <a:t>кор</a:t>
            </a:r>
            <a:r>
              <a:rPr lang="ru-RU" dirty="0" smtClean="0"/>
              <a:t>)(4 7))</a:t>
            </a:r>
          </a:p>
          <a:p>
            <a:pPr>
              <a:buNone/>
            </a:pPr>
            <a:r>
              <a:rPr lang="ru-RU" dirty="0" smtClean="0"/>
              <a:t> ((</a:t>
            </a:r>
            <a:r>
              <a:rPr lang="ru-RU" dirty="0" err="1" smtClean="0"/>
              <a:t>чер</a:t>
            </a:r>
            <a:r>
              <a:rPr lang="ru-RU" dirty="0" smtClean="0"/>
              <a:t> </a:t>
            </a:r>
            <a:r>
              <a:rPr lang="ru-RU" dirty="0" err="1" smtClean="0"/>
              <a:t>кор</a:t>
            </a:r>
            <a:r>
              <a:rPr lang="ru-RU" dirty="0" smtClean="0"/>
              <a:t>)(2 1))</a:t>
            </a:r>
          </a:p>
          <a:p>
            <a:pPr>
              <a:buNone/>
            </a:pPr>
            <a:r>
              <a:rPr lang="ru-RU" dirty="0" smtClean="0"/>
              <a:t> ((бел пеш)(3 3))</a:t>
            </a:r>
          </a:p>
          <a:p>
            <a:pPr>
              <a:buNone/>
            </a:pPr>
            <a:r>
              <a:rPr lang="ru-RU" dirty="0" smtClean="0"/>
              <a:t> ((бел конь)(8 7 ))</a:t>
            </a:r>
          </a:p>
          <a:p>
            <a:pPr>
              <a:buNone/>
            </a:pPr>
            <a:r>
              <a:rPr lang="ru-RU" dirty="0" smtClean="0"/>
              <a:t> ((</a:t>
            </a:r>
            <a:r>
              <a:rPr lang="ru-RU" dirty="0" err="1" smtClean="0"/>
              <a:t>чер</a:t>
            </a:r>
            <a:r>
              <a:rPr lang="ru-RU" dirty="0" smtClean="0"/>
              <a:t> конь)))</a:t>
            </a:r>
          </a:p>
          <a:p>
            <a:pPr>
              <a:buNone/>
            </a:pPr>
            <a:r>
              <a:rPr lang="ru-RU" dirty="0" smtClean="0"/>
              <a:t>Разумеется, существует много различных способов для представления одних и тех же данных.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Символы </a:t>
            </a:r>
            <a:r>
              <a:rPr lang="en-US" b="1" dirty="0" smtClean="0"/>
              <a:t>T </a:t>
            </a:r>
            <a:r>
              <a:rPr lang="ru-RU" b="1" dirty="0" smtClean="0"/>
              <a:t>и </a:t>
            </a:r>
            <a:r>
              <a:rPr lang="en-US" b="1" dirty="0" smtClean="0"/>
              <a:t>NIL</a:t>
            </a:r>
            <a:r>
              <a:rPr lang="ru-RU" b="1" dirty="0" smtClean="0"/>
              <a:t> в Лиспе</a:t>
            </a:r>
          </a:p>
          <a:p>
            <a:pPr>
              <a:buNone/>
            </a:pPr>
            <a:r>
              <a:rPr lang="ru-RU" dirty="0" smtClean="0"/>
              <a:t>Символы </a:t>
            </a:r>
            <a:r>
              <a:rPr lang="en-US" dirty="0" smtClean="0"/>
              <a:t>T NIL </a:t>
            </a:r>
            <a:r>
              <a:rPr lang="ru-RU" dirty="0" smtClean="0"/>
              <a:t>в Лиспе имеют специальное значение: </a:t>
            </a:r>
            <a:r>
              <a:rPr lang="en-US" dirty="0" smtClean="0"/>
              <a:t>T </a:t>
            </a:r>
            <a:r>
              <a:rPr lang="ru-RU" dirty="0" smtClean="0"/>
              <a:t>обозначает истину </a:t>
            </a:r>
            <a:r>
              <a:rPr lang="en-US" dirty="0" smtClean="0"/>
              <a:t>(true)</a:t>
            </a:r>
            <a:r>
              <a:rPr lang="ru-RU" dirty="0" smtClean="0"/>
              <a:t>, а </a:t>
            </a:r>
            <a:r>
              <a:rPr lang="en-US" dirty="0" smtClean="0"/>
              <a:t>NIL </a:t>
            </a:r>
            <a:r>
              <a:rPr lang="ru-RU" dirty="0" smtClean="0"/>
              <a:t> - логическое значение ложь </a:t>
            </a:r>
            <a:r>
              <a:rPr lang="en-US" dirty="0" smtClean="0"/>
              <a:t>(false)</a:t>
            </a:r>
            <a:r>
              <a:rPr lang="ru-RU" dirty="0" smtClean="0"/>
              <a:t>. Символ </a:t>
            </a:r>
            <a:r>
              <a:rPr lang="en-US" dirty="0" smtClean="0"/>
              <a:t>NIL</a:t>
            </a:r>
            <a:r>
              <a:rPr lang="ru-RU" dirty="0" smtClean="0"/>
              <a:t> обозначает также пустой список. Они имеют фиксированное значение и использовать их можно только в данном контексте.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Здесь точно указано, как вычислить образ</a:t>
            </a:r>
            <a:r>
              <a:rPr lang="en-US" dirty="0" smtClean="0"/>
              <a:t> x </a:t>
            </a:r>
            <a:r>
              <a:rPr lang="ru-RU" dirty="0" smtClean="0"/>
              <a:t>из области определения функции.</a:t>
            </a:r>
          </a:p>
          <a:p>
            <a:pPr>
              <a:buNone/>
            </a:pPr>
            <a:r>
              <a:rPr lang="ru-RU" dirty="0" smtClean="0"/>
              <a:t>Рассмотренное определение правила (определение) является тем способом, которым мы будем представлять функции. Определение функции можно расширить и на множество вещественных чисел.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Блокировка</a:t>
            </a:r>
            <a:r>
              <a:rPr lang="ru-RU" dirty="0" smtClean="0"/>
              <a:t> </a:t>
            </a:r>
            <a:r>
              <a:rPr lang="ru-RU" b="1" dirty="0" smtClean="0"/>
              <a:t>вычислений</a:t>
            </a:r>
          </a:p>
          <a:p>
            <a:pPr>
              <a:buNone/>
            </a:pPr>
            <a:r>
              <a:rPr lang="ru-RU" dirty="0" smtClean="0"/>
              <a:t>В некоторых случаях не надо вычислять значение выражения, а нужно само выражение. Например, нас может не интересовать значение функционального вызова (+ 2 3), равное 5, нас интересует форма (+ 2 3) как список. В этом случае выражение должно быть помечено особым образом.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Чтобы предотвратить вычисления , нужно перед выражением поставить апостроф</a:t>
            </a:r>
            <a:r>
              <a:rPr lang="en-US" dirty="0" smtClean="0"/>
              <a:t> (‘)</a:t>
            </a:r>
            <a:r>
              <a:rPr lang="ru-RU" dirty="0" smtClean="0"/>
              <a:t> или </a:t>
            </a:r>
            <a:r>
              <a:rPr lang="en-US" dirty="0" smtClean="0"/>
              <a:t>quote</a:t>
            </a:r>
            <a:r>
              <a:rPr lang="ru-RU" dirty="0" smtClean="0"/>
              <a:t>. Например,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	&gt; ‘( + 2 3) </a:t>
            </a:r>
          </a:p>
          <a:p>
            <a:pPr>
              <a:buNone/>
            </a:pPr>
            <a:r>
              <a:rPr lang="en-US" dirty="0" smtClean="0"/>
              <a:t>	(+ 2 3)</a:t>
            </a:r>
          </a:p>
          <a:p>
            <a:pPr>
              <a:buNone/>
            </a:pPr>
            <a:r>
              <a:rPr lang="en-US" dirty="0" smtClean="0"/>
              <a:t>	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Апостроф перед выражением – это на самом деле сокращение </a:t>
            </a:r>
            <a:r>
              <a:rPr lang="ru-RU" dirty="0" err="1" smtClean="0"/>
              <a:t>Лисповской</a:t>
            </a:r>
            <a:r>
              <a:rPr lang="ru-RU" dirty="0" smtClean="0"/>
              <a:t> формы</a:t>
            </a:r>
            <a:r>
              <a:rPr lang="en-US" dirty="0" smtClean="0"/>
              <a:t> QOUTE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Полная форма запишется как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(QUOTE (+ 2 3))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Числа и символы </a:t>
            </a:r>
            <a:r>
              <a:rPr lang="en-US" dirty="0" smtClean="0"/>
              <a:t>T </a:t>
            </a:r>
            <a:r>
              <a:rPr lang="ru-RU" dirty="0" smtClean="0"/>
              <a:t>и </a:t>
            </a:r>
            <a:r>
              <a:rPr lang="en-US" dirty="0" smtClean="0"/>
              <a:t>NIL </a:t>
            </a:r>
            <a:r>
              <a:rPr lang="ru-RU" dirty="0" smtClean="0"/>
              <a:t> не надо предварять апострофом, так как интерпретатор считает что число и значения указанных символов совпадают с их менами. Использование апострофа перед ними не запрещено.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Базовые функции</a:t>
            </a:r>
          </a:p>
          <a:p>
            <a:pPr algn="ctr">
              <a:buNone/>
            </a:pPr>
            <a:r>
              <a:rPr lang="ru-RU" i="1" dirty="0" smtClean="0"/>
              <a:t>Основные функции обработки списков</a:t>
            </a:r>
          </a:p>
          <a:p>
            <a:pPr>
              <a:buNone/>
            </a:pPr>
            <a:r>
              <a:rPr lang="ru-RU" dirty="0" smtClean="0"/>
              <a:t>В Лиспе для построения, разбора и анализа списков существует набор простых базовых функции, которые называются также примитивами.</a:t>
            </a:r>
          </a:p>
          <a:p>
            <a:pPr>
              <a:buNone/>
            </a:pPr>
            <a:r>
              <a:rPr lang="ru-RU" dirty="0" smtClean="0"/>
              <a:t>Их можно сравнить с базовыми операциями, применяемые над числовыми величинами.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Базовыми функциями обработки списков и атомов являются:  </a:t>
            </a:r>
            <a:r>
              <a:rPr lang="en-US" dirty="0" smtClean="0"/>
              <a:t>car </a:t>
            </a:r>
            <a:r>
              <a:rPr lang="en-US" dirty="0" err="1" smtClean="0"/>
              <a:t>cdr</a:t>
            </a:r>
            <a:r>
              <a:rPr lang="en-US" dirty="0" smtClean="0"/>
              <a:t> cons atom </a:t>
            </a:r>
            <a:r>
              <a:rPr lang="ru-RU" dirty="0" smtClean="0"/>
              <a:t>и </a:t>
            </a:r>
            <a:r>
              <a:rPr lang="en-US" dirty="0" err="1" smtClean="0"/>
              <a:t>eq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Их можно свести в таблицу.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3608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(car </a:t>
                      </a:r>
                      <a:r>
                        <a:rPr lang="en-US" dirty="0" err="1" smtClean="0"/>
                        <a:t>lst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S-exp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cdr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lst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(cons s-exp </a:t>
                      </a:r>
                      <a:r>
                        <a:rPr lang="en-US" dirty="0" err="1" smtClean="0"/>
                        <a:t>lst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(atom s-exp)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T/NIL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 sym </a:t>
                      </a:r>
                      <a:r>
                        <a:rPr lang="en-US" dirty="0" err="1" smtClean="0"/>
                        <a:t>sym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T/</a:t>
                      </a:r>
                      <a:r>
                        <a:rPr lang="en-US" dirty="0" err="1" smtClean="0"/>
                        <a:t>NIl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Выделение головы списка (функция </a:t>
            </a:r>
            <a:r>
              <a:rPr lang="en-US" i="1" dirty="0" smtClean="0"/>
              <a:t>car</a:t>
            </a:r>
            <a:r>
              <a:rPr lang="ru-RU" i="1" dirty="0" smtClean="0"/>
              <a:t>)</a:t>
            </a:r>
          </a:p>
          <a:p>
            <a:pPr>
              <a:buNone/>
            </a:pPr>
            <a:r>
              <a:rPr lang="ru-RU" dirty="0" smtClean="0"/>
              <a:t>Первый элемент списка называется головой, а остаток к – хвостом. С помощью селектора </a:t>
            </a:r>
            <a:r>
              <a:rPr lang="en-US" dirty="0" smtClean="0"/>
              <a:t>car</a:t>
            </a:r>
            <a:r>
              <a:rPr lang="ru-RU" dirty="0" smtClean="0"/>
              <a:t> можно выделить из списка его голову, например,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smtClean="0"/>
              <a:t>car ‘(</a:t>
            </a:r>
            <a:r>
              <a:rPr lang="ru-RU" dirty="0" smtClean="0"/>
              <a:t>первый второй третий))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первый</a:t>
            </a:r>
            <a:r>
              <a:rPr lang="en-US" dirty="0" smtClean="0"/>
              <a:t>	</a:t>
            </a:r>
            <a:r>
              <a:rPr lang="ru-RU" dirty="0" smtClean="0"/>
              <a:t>; ответ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Заметим, что использование апострофа перед аргументом функции (списком) обязательно, поскольку интерпретатор может понять что это вложенный вызов функций и воспримет символьный атом </a:t>
            </a:r>
            <a:r>
              <a:rPr lang="en-US" dirty="0" smtClean="0"/>
              <a:t>‘</a:t>
            </a:r>
            <a:r>
              <a:rPr lang="ru-RU" dirty="0" smtClean="0"/>
              <a:t>первый</a:t>
            </a:r>
            <a:r>
              <a:rPr lang="en-US" dirty="0" smtClean="0"/>
              <a:t>’</a:t>
            </a:r>
            <a:r>
              <a:rPr lang="ru-RU" dirty="0" smtClean="0"/>
              <a:t>  как имя функции.</a:t>
            </a:r>
          </a:p>
          <a:p>
            <a:pPr>
              <a:buNone/>
            </a:pPr>
            <a:r>
              <a:rPr lang="ru-RU" dirty="0" smtClean="0"/>
              <a:t>Еще один пример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(car ‘(car </a:t>
            </a:r>
            <a:r>
              <a:rPr lang="en-US" dirty="0" err="1" smtClean="0"/>
              <a:t>cdr</a:t>
            </a:r>
            <a:r>
              <a:rPr lang="en-US" dirty="0" smtClean="0"/>
              <a:t> cons atom))</a:t>
            </a:r>
          </a:p>
          <a:p>
            <a:pPr>
              <a:buNone/>
            </a:pPr>
            <a:r>
              <a:rPr lang="en-US" dirty="0" smtClean="0"/>
              <a:t>	car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Здесь показано, что  в зависимости от контекста один и тот же символ может иметь различную семантическую нагрузку. Символ </a:t>
            </a:r>
            <a:r>
              <a:rPr lang="en-US" dirty="0" smtClean="0"/>
              <a:t>car </a:t>
            </a:r>
            <a:r>
              <a:rPr lang="ru-RU" dirty="0" smtClean="0"/>
              <a:t>в последнем случае выступает как данное, в частности, как голова списка.</a:t>
            </a:r>
          </a:p>
          <a:p>
            <a:pPr>
              <a:buNone/>
            </a:pPr>
            <a:r>
              <a:rPr lang="ru-RU" dirty="0" smtClean="0"/>
              <a:t>Еще одно важное замечание: использование функции </a:t>
            </a:r>
            <a:r>
              <a:rPr lang="en-US" dirty="0" smtClean="0"/>
              <a:t>car </a:t>
            </a:r>
            <a:r>
              <a:rPr lang="ru-RU" dirty="0" smtClean="0"/>
              <a:t>к аргументу, не являющимся списком, приведет к ошибке.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Общий формат функции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car</a:t>
            </a:r>
            <a:r>
              <a:rPr lang="ru-RU" dirty="0" smtClean="0"/>
              <a:t>: список -</a:t>
            </a:r>
            <a:r>
              <a:rPr lang="en-US" dirty="0" smtClean="0"/>
              <a:t>&gt; s-</a:t>
            </a:r>
            <a:r>
              <a:rPr lang="ru-RU" dirty="0" smtClean="0"/>
              <a:t>выражение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Для аргумента атома функция не определена, то есть вызов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(car </a:t>
            </a:r>
            <a:r>
              <a:rPr lang="ru-RU" dirty="0" smtClean="0"/>
              <a:t>первый) приведет к ошибки.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Выделение хвоста списка (</a:t>
            </a:r>
            <a:r>
              <a:rPr lang="ru-RU" i="1" dirty="0" err="1" smtClean="0"/>
              <a:t>фукция</a:t>
            </a:r>
            <a:r>
              <a:rPr lang="ru-RU" i="1" dirty="0" smtClean="0"/>
              <a:t> </a:t>
            </a:r>
            <a:r>
              <a:rPr lang="en-US" i="1" dirty="0" err="1" smtClean="0"/>
              <a:t>cdr</a:t>
            </a:r>
            <a:r>
              <a:rPr lang="ru-RU" i="1" dirty="0" smtClean="0"/>
              <a:t>)</a:t>
            </a:r>
          </a:p>
          <a:p>
            <a:pPr>
              <a:buNone/>
            </a:pPr>
            <a:r>
              <a:rPr lang="ru-RU" dirty="0" smtClean="0"/>
              <a:t>Парным примитивом к </a:t>
            </a:r>
            <a:r>
              <a:rPr lang="en-US" dirty="0" smtClean="0"/>
              <a:t>car</a:t>
            </a:r>
            <a:r>
              <a:rPr lang="ru-RU" dirty="0" smtClean="0"/>
              <a:t> является примитив </a:t>
            </a:r>
            <a:r>
              <a:rPr lang="en-US" dirty="0" err="1" smtClean="0"/>
              <a:t>cdr</a:t>
            </a:r>
            <a:r>
              <a:rPr lang="ru-RU" dirty="0" smtClean="0"/>
              <a:t>, который выделяет хвост из списка. Хвостом списка считается список без первого элемента, то есть без головы. Эта функция также имеет смысл только для списков. Общий формат следующий:</a:t>
            </a:r>
            <a:r>
              <a:rPr lang="ru-RU" dirty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cdr</a:t>
            </a:r>
            <a:r>
              <a:rPr lang="en-US" dirty="0" smtClean="0"/>
              <a:t>: </a:t>
            </a:r>
            <a:r>
              <a:rPr lang="ru-RU" dirty="0" smtClean="0"/>
              <a:t>список</a:t>
            </a:r>
            <a:r>
              <a:rPr lang="en-US" dirty="0" smtClean="0"/>
              <a:t> -&gt; </a:t>
            </a:r>
            <a:r>
              <a:rPr lang="ru-RU" dirty="0" smtClean="0"/>
              <a:t>список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Определим еще одну функцию </a:t>
            </a:r>
            <a:r>
              <a:rPr lang="ru-RU" i="1" dirty="0" smtClean="0"/>
              <a:t>обратная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i="1" dirty="0" smtClean="0"/>
              <a:t>обратная(</a:t>
            </a:r>
            <a:r>
              <a:rPr lang="en-US" i="1" dirty="0" smtClean="0"/>
              <a:t>x)= 1/x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Можно сказать, что он отображает вещественные числа в вещественные. Однако число 0 не входит в область определения функции и значение функции при заданном аргументе не определено.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Результатом применения этой функции будет список, в том числе и пустой.</a:t>
            </a:r>
          </a:p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cdr</a:t>
            </a:r>
            <a:r>
              <a:rPr lang="en-US" dirty="0" smtClean="0"/>
              <a:t> ‘(</a:t>
            </a:r>
            <a:r>
              <a:rPr lang="ru-RU" dirty="0" smtClean="0"/>
              <a:t>первый второй третий))</a:t>
            </a:r>
          </a:p>
          <a:p>
            <a:pPr>
              <a:buNone/>
            </a:pPr>
            <a:r>
              <a:rPr lang="ru-RU" dirty="0" smtClean="0"/>
              <a:t>	(второй третий)</a:t>
            </a:r>
          </a:p>
          <a:p>
            <a:pPr>
              <a:buNone/>
            </a:pPr>
            <a:r>
              <a:rPr lang="ru-RU" dirty="0" smtClean="0"/>
              <a:t>Из соображений удобства значением функции </a:t>
            </a:r>
            <a:r>
              <a:rPr lang="en-US" dirty="0" err="1" smtClean="0"/>
              <a:t>cdr</a:t>
            </a:r>
            <a:r>
              <a:rPr lang="ru-RU" dirty="0" smtClean="0"/>
              <a:t> от пустого списка считается </a:t>
            </a:r>
            <a:r>
              <a:rPr lang="en-US" dirty="0" smtClean="0"/>
              <a:t>NIL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cdr</a:t>
            </a:r>
            <a:r>
              <a:rPr lang="en-US" dirty="0" smtClean="0"/>
              <a:t> nil) -&gt; NIL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cdr</a:t>
            </a:r>
            <a:r>
              <a:rPr lang="en-US" dirty="0" smtClean="0"/>
              <a:t> ()) -&gt; NIL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Необычные имена функций </a:t>
            </a:r>
            <a:r>
              <a:rPr lang="en-US" dirty="0" smtClean="0"/>
              <a:t>car </a:t>
            </a:r>
            <a:r>
              <a:rPr lang="ru-RU" dirty="0" smtClean="0"/>
              <a:t>и </a:t>
            </a:r>
            <a:r>
              <a:rPr lang="en-US" dirty="0" err="1" smtClean="0"/>
              <a:t>cdr</a:t>
            </a:r>
            <a:r>
              <a:rPr lang="en-US" dirty="0" smtClean="0"/>
              <a:t> </a:t>
            </a:r>
            <a:r>
              <a:rPr lang="ru-RU" dirty="0" smtClean="0"/>
              <a:t>возникли по историческим причинам. Эти имена являются сокращениями от наименований регистров </a:t>
            </a:r>
            <a:r>
              <a:rPr lang="en-US" dirty="0" smtClean="0"/>
              <a:t>Contents of Address Register (CAR) </a:t>
            </a:r>
            <a:r>
              <a:rPr lang="ru-RU" dirty="0" smtClean="0"/>
              <a:t>и </a:t>
            </a:r>
            <a:r>
              <a:rPr lang="en-US" dirty="0" smtClean="0"/>
              <a:t>Contents of Decrement Register (CDR)</a:t>
            </a:r>
            <a:r>
              <a:rPr lang="ru-RU" dirty="0" smtClean="0"/>
              <a:t> машины </a:t>
            </a:r>
            <a:r>
              <a:rPr lang="en-US" dirty="0" smtClean="0"/>
              <a:t>IBM-605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На данной машине Джон Маккарти реализовал первую Лисп-систему.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Во многих диалектах языка наряду с этими именами используют более наглядные </a:t>
            </a:r>
            <a:r>
              <a:rPr lang="en-US" dirty="0" smtClean="0"/>
              <a:t>first</a:t>
            </a:r>
            <a:r>
              <a:rPr lang="ru-RU" dirty="0" smtClean="0"/>
              <a:t> и</a:t>
            </a:r>
            <a:r>
              <a:rPr lang="en-US" dirty="0" smtClean="0"/>
              <a:t> rest</a:t>
            </a:r>
            <a:r>
              <a:rPr lang="ru-RU" dirty="0" smtClean="0"/>
              <a:t>, а в некоторых реализациях используют имена </a:t>
            </a:r>
            <a:r>
              <a:rPr lang="en-US" dirty="0" smtClean="0"/>
              <a:t>head </a:t>
            </a:r>
            <a:r>
              <a:rPr lang="ru-RU" dirty="0" smtClean="0"/>
              <a:t>и </a:t>
            </a:r>
            <a:r>
              <a:rPr lang="en-US" dirty="0" smtClean="0"/>
              <a:t>tail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i="1" dirty="0" smtClean="0"/>
              <a:t>Добавление нового элемента в список(функция </a:t>
            </a:r>
            <a:r>
              <a:rPr lang="en-US" i="1" dirty="0" smtClean="0"/>
              <a:t>cons</a:t>
            </a:r>
            <a:r>
              <a:rPr lang="ru-RU" i="1" dirty="0" smtClean="0"/>
              <a:t> )</a:t>
            </a:r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cons</a:t>
            </a:r>
            <a:r>
              <a:rPr lang="ru-RU" dirty="0" smtClean="0"/>
              <a:t> (конструктор) строит новый список из переданных ей аргументов. Причем в качестве первого аргумента может выступать любой объект (</a:t>
            </a:r>
            <a:r>
              <a:rPr lang="en-US" dirty="0" smtClean="0"/>
              <a:t>s</a:t>
            </a:r>
            <a:r>
              <a:rPr lang="ru-RU" dirty="0" smtClean="0"/>
              <a:t>-выражение ), а в качестве второго – список. Несколько позже мы снимем это ограничение.</a:t>
            </a:r>
          </a:p>
          <a:p>
            <a:pPr>
              <a:buNone/>
            </a:pPr>
            <a:r>
              <a:rPr lang="ru-RU" dirty="0" smtClean="0"/>
              <a:t>Значением (результатом) этой функции всегда будет список.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Формат функции </a:t>
            </a:r>
            <a:r>
              <a:rPr lang="en-US" dirty="0" smtClean="0"/>
              <a:t>cons</a:t>
            </a:r>
            <a:r>
              <a:rPr lang="ru-RU" dirty="0" smtClean="0"/>
              <a:t> следующий: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cons</a:t>
            </a:r>
            <a:r>
              <a:rPr lang="ru-RU" dirty="0" smtClean="0"/>
              <a:t>: </a:t>
            </a:r>
            <a:r>
              <a:rPr lang="en-US" dirty="0" smtClean="0"/>
              <a:t>s</a:t>
            </a:r>
            <a:r>
              <a:rPr lang="ru-RU" dirty="0" smtClean="0"/>
              <a:t>-</a:t>
            </a:r>
            <a:r>
              <a:rPr lang="ru-RU" dirty="0" err="1" smtClean="0"/>
              <a:t>выраж</a:t>
            </a:r>
            <a:r>
              <a:rPr lang="ru-RU" dirty="0" smtClean="0"/>
              <a:t> * список </a:t>
            </a:r>
            <a:r>
              <a:rPr lang="en-US" dirty="0" smtClean="0"/>
              <a:t>-&gt; </a:t>
            </a:r>
            <a:r>
              <a:rPr lang="ru-RU" dirty="0" smtClean="0"/>
              <a:t>список</a:t>
            </a:r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cons</a:t>
            </a:r>
            <a:r>
              <a:rPr lang="ru-RU" dirty="0" smtClean="0"/>
              <a:t> строит новый список , причем головой нового списка будет первый аргумент функции.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(cons ‘</a:t>
            </a:r>
            <a:r>
              <a:rPr lang="ru-RU" dirty="0" smtClean="0"/>
              <a:t>первый </a:t>
            </a:r>
            <a:r>
              <a:rPr lang="en-US" dirty="0" smtClean="0"/>
              <a:t>’</a:t>
            </a:r>
            <a:r>
              <a:rPr lang="ru-RU" dirty="0" smtClean="0"/>
              <a:t>(второй третий))</a:t>
            </a:r>
          </a:p>
          <a:p>
            <a:pPr>
              <a:buNone/>
            </a:pPr>
            <a:r>
              <a:rPr lang="ru-RU" dirty="0" smtClean="0"/>
              <a:t>	(первый второй третий)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(cons (+ 1 2) ‘(+ 4))</a:t>
            </a:r>
          </a:p>
          <a:p>
            <a:pPr>
              <a:buNone/>
            </a:pPr>
            <a:r>
              <a:rPr lang="en-US" dirty="0" smtClean="0"/>
              <a:t>	(3 + 4)</a:t>
            </a:r>
          </a:p>
          <a:p>
            <a:pPr>
              <a:buNone/>
            </a:pPr>
            <a:r>
              <a:rPr lang="en-US" dirty="0" smtClean="0"/>
              <a:t>	 (cons ‘(+ 1 2) ‘(+ 4))</a:t>
            </a:r>
          </a:p>
          <a:p>
            <a:pPr>
              <a:buNone/>
            </a:pPr>
            <a:r>
              <a:rPr lang="en-US" dirty="0" smtClean="0"/>
              <a:t>	((+ 1 2) +4)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Несложно догадаться, что с помощью этой функции можно строить новые </a:t>
            </a:r>
            <a:r>
              <a:rPr lang="en-US" dirty="0" smtClean="0"/>
              <a:t>S</a:t>
            </a:r>
            <a:r>
              <a:rPr lang="ru-RU" dirty="0" smtClean="0"/>
              <a:t>-выражения.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Предупреждение: функция </a:t>
            </a:r>
            <a:r>
              <a:rPr lang="en-US" dirty="0" smtClean="0"/>
              <a:t>cons </a:t>
            </a:r>
            <a:r>
              <a:rPr lang="ru-RU" dirty="0" smtClean="0"/>
              <a:t>не производит объединение двух списков, она добавляет новый элемент в голову существующего.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Для объединения списков используйте функцию </a:t>
            </a:r>
            <a:r>
              <a:rPr lang="en-US" dirty="0" smtClean="0"/>
              <a:t>append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Замечание: все рассмотренные функции и многие следующие относятся к «чистым» функциям, то есть, они не меняют значений своих параметров.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Базовые предикаты языка Лисп</a:t>
            </a:r>
          </a:p>
          <a:p>
            <a:pPr>
              <a:buNone/>
            </a:pPr>
            <a:r>
              <a:rPr lang="ru-RU" dirty="0" smtClean="0"/>
              <a:t>Предикат – это функция, которая проверяет, обладает его аргумент определенными свойствами и возвращает в качестве результата или </a:t>
            </a:r>
            <a:r>
              <a:rPr lang="en-US" dirty="0" smtClean="0"/>
              <a:t>T </a:t>
            </a:r>
            <a:r>
              <a:rPr lang="ru-RU" dirty="0" smtClean="0"/>
              <a:t>или</a:t>
            </a:r>
            <a:r>
              <a:rPr lang="en-US" dirty="0" smtClean="0"/>
              <a:t> NIL</a:t>
            </a:r>
            <a:r>
              <a:rPr lang="ru-RU" dirty="0" smtClean="0"/>
              <a:t>.</a:t>
            </a:r>
          </a:p>
          <a:p>
            <a:pPr algn="ctr">
              <a:buNone/>
            </a:pPr>
            <a:r>
              <a:rPr lang="ru-RU" i="1" dirty="0" smtClean="0"/>
              <a:t>Предикат </a:t>
            </a:r>
            <a:r>
              <a:rPr lang="en-US" i="1" dirty="0" smtClean="0"/>
              <a:t>atom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При работе с выражениями (аргументами) необходимо иметь возможность проверить, является выражение атомом или списком.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Базовый предикат </a:t>
            </a:r>
            <a:r>
              <a:rPr lang="en-US" dirty="0" smtClean="0"/>
              <a:t>atom</a:t>
            </a:r>
            <a:r>
              <a:rPr lang="ru-RU" dirty="0" smtClean="0"/>
              <a:t> возвращает значение истина в случае, если его аргумент является атомом, и ложь в противном случае.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(atom ‘q)	t</a:t>
            </a:r>
          </a:p>
          <a:p>
            <a:pPr>
              <a:buNone/>
            </a:pPr>
            <a:r>
              <a:rPr lang="en-US" dirty="0" smtClean="0"/>
              <a:t>	(atom ‘(a b c))	nil</a:t>
            </a:r>
          </a:p>
          <a:p>
            <a:pPr>
              <a:buNone/>
            </a:pPr>
            <a:r>
              <a:rPr lang="en-US" dirty="0" smtClean="0"/>
              <a:t>	(atom nil)	t</a:t>
            </a:r>
          </a:p>
          <a:p>
            <a:pPr>
              <a:buNone/>
            </a:pPr>
            <a:r>
              <a:rPr lang="en-US" dirty="0" smtClean="0"/>
              <a:t>	(atom ())		t</a:t>
            </a:r>
          </a:p>
          <a:p>
            <a:pPr>
              <a:buNone/>
            </a:pPr>
            <a:r>
              <a:rPr lang="en-US" dirty="0" smtClean="0"/>
              <a:t>	(atom ‘())	t</a:t>
            </a:r>
          </a:p>
          <a:p>
            <a:pPr>
              <a:buNone/>
            </a:pPr>
            <a:r>
              <a:rPr lang="en-US" dirty="0" smtClean="0"/>
              <a:t>	(atom t)	t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Говорят, что функция, для которой в качестве области определения задано множество А, является частичным над А, если в А существуют элементы, для которых образ не определен. Таких функций достаточно много.</a:t>
            </a:r>
          </a:p>
          <a:p>
            <a:pPr>
              <a:buNone/>
            </a:pPr>
            <a:r>
              <a:rPr lang="ru-RU" dirty="0" smtClean="0"/>
              <a:t>Следующий пример – функция </a:t>
            </a:r>
            <a:r>
              <a:rPr lang="en-US" i="1" dirty="0" smtClean="0"/>
              <a:t>max</a:t>
            </a:r>
            <a:r>
              <a:rPr lang="ru-RU" dirty="0" smtClean="0"/>
              <a:t>, возвращающей максимальное значение из двух числовых значений.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(atom (+ 4 5))	t</a:t>
            </a:r>
          </a:p>
          <a:p>
            <a:pPr>
              <a:buNone/>
            </a:pPr>
            <a:r>
              <a:rPr lang="ru-RU" dirty="0" smtClean="0"/>
              <a:t>Кроме предиката </a:t>
            </a:r>
            <a:r>
              <a:rPr lang="en-US" dirty="0" smtClean="0"/>
              <a:t>atom </a:t>
            </a:r>
            <a:r>
              <a:rPr lang="ru-RU" dirty="0" smtClean="0"/>
              <a:t>в Лиспе существует ряд других , в частности, </a:t>
            </a:r>
            <a:r>
              <a:rPr lang="en-US" dirty="0" err="1" smtClean="0"/>
              <a:t>listp</a:t>
            </a:r>
            <a:r>
              <a:rPr lang="en-US" dirty="0" smtClean="0"/>
              <a:t>, </a:t>
            </a:r>
            <a:r>
              <a:rPr lang="en-US" dirty="0" err="1" smtClean="0"/>
              <a:t>integerp</a:t>
            </a:r>
            <a:r>
              <a:rPr lang="en-US" dirty="0" smtClean="0"/>
              <a:t>, </a:t>
            </a:r>
            <a:r>
              <a:rPr lang="en-US" dirty="0" err="1" smtClean="0"/>
              <a:t>floatp</a:t>
            </a:r>
            <a:r>
              <a:rPr lang="en-US" dirty="0" smtClean="0"/>
              <a:t>, </a:t>
            </a:r>
            <a:r>
              <a:rPr lang="en-US" dirty="0" err="1" smtClean="0"/>
              <a:t>arrayp</a:t>
            </a:r>
            <a:r>
              <a:rPr lang="ru-RU" dirty="0" smtClean="0"/>
              <a:t> и т.д. Мы рассмотрим их по мере необходимости.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Проверка тождественности двух символов</a:t>
            </a:r>
          </a:p>
          <a:p>
            <a:pPr>
              <a:buNone/>
            </a:pPr>
            <a:r>
              <a:rPr lang="ru-RU" dirty="0" smtClean="0"/>
              <a:t>Предикат </a:t>
            </a:r>
            <a:r>
              <a:rPr lang="en-US" dirty="0" err="1" smtClean="0"/>
              <a:t>eq</a:t>
            </a:r>
            <a:r>
              <a:rPr lang="ru-RU" dirty="0" smtClean="0"/>
              <a:t> сравнивает два символ и возвращает Т, если они идентичны, в противном случае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NIL</a:t>
            </a:r>
            <a:r>
              <a:rPr lang="ru-RU" dirty="0" smtClean="0"/>
              <a:t>.  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err="1" smtClean="0"/>
              <a:t>eq</a:t>
            </a:r>
            <a:r>
              <a:rPr lang="en-US" dirty="0" smtClean="0"/>
              <a:t> ‘a ‘a)	t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eq</a:t>
            </a:r>
            <a:r>
              <a:rPr lang="en-US" dirty="0" smtClean="0"/>
              <a:t> ‘a ‘ t)	nil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eq</a:t>
            </a:r>
            <a:r>
              <a:rPr lang="en-US" dirty="0" smtClean="0"/>
              <a:t> ‘dog ‘(dog cat))	t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eq</a:t>
            </a:r>
            <a:r>
              <a:rPr lang="en-US" dirty="0" smtClean="0"/>
              <a:t> t ‘t)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Стандарт языка Лисп накладывает на аргументы предиката </a:t>
            </a:r>
            <a:r>
              <a:rPr lang="en-US" dirty="0" err="1" smtClean="0"/>
              <a:t>eq</a:t>
            </a:r>
            <a:r>
              <a:rPr lang="en-US" dirty="0" smtClean="0"/>
              <a:t> </a:t>
            </a:r>
            <a:r>
              <a:rPr lang="ru-RU" dirty="0" smtClean="0"/>
              <a:t>определенные требования. С его можно сравнивать только два символа и константы </a:t>
            </a:r>
            <a:r>
              <a:rPr lang="en-US" dirty="0" smtClean="0"/>
              <a:t>t </a:t>
            </a:r>
            <a:r>
              <a:rPr lang="ru-RU" dirty="0" smtClean="0"/>
              <a:t>и </a:t>
            </a:r>
            <a:r>
              <a:rPr lang="en-US" dirty="0" smtClean="0"/>
              <a:t>nil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На практике, для больших реализаций языка данное требование не выполняется. Его можно применять и к списочным и числовым величинам, не получая сообщения об ошибке.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i="1" dirty="0" smtClean="0"/>
              <a:t>Предикат </a:t>
            </a:r>
            <a:r>
              <a:rPr lang="en-US" i="1" dirty="0" err="1" smtClean="0"/>
              <a:t>eql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Более общим предикатом является функция </a:t>
            </a:r>
            <a:r>
              <a:rPr lang="en-US" dirty="0" err="1" smtClean="0"/>
              <a:t>eql</a:t>
            </a:r>
            <a:r>
              <a:rPr lang="ru-RU" dirty="0" smtClean="0"/>
              <a:t>, он позволяет сравнивать не только символы, но и числовые величины одного типа.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eql</a:t>
            </a:r>
            <a:r>
              <a:rPr lang="en-US" dirty="0" smtClean="0"/>
              <a:t> 3 3)	t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eq</a:t>
            </a:r>
            <a:r>
              <a:rPr lang="en-US" dirty="0" smtClean="0"/>
              <a:t> 3 3.0)	nil</a:t>
            </a:r>
          </a:p>
          <a:p>
            <a:pPr>
              <a:buNone/>
            </a:pPr>
            <a:r>
              <a:rPr lang="ru-RU" dirty="0" smtClean="0"/>
              <a:t>На практике можно сравнивать числовые величины разных типов.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Для сравнения именно числовых величин можно использовать более привычный символ – </a:t>
            </a:r>
            <a:r>
              <a:rPr lang="en-US" dirty="0" smtClean="0"/>
              <a:t>‘</a:t>
            </a:r>
            <a:r>
              <a:rPr lang="ru-RU" dirty="0" smtClean="0"/>
              <a:t>=</a:t>
            </a:r>
            <a:r>
              <a:rPr lang="en-US" dirty="0" smtClean="0"/>
              <a:t>’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(= 3 3.0)	</a:t>
            </a:r>
            <a:r>
              <a:rPr lang="en-US" dirty="0" smtClean="0"/>
              <a:t>t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Проверка идентичности двух записей</a:t>
            </a:r>
            <a:r>
              <a:rPr lang="en-US" i="1" dirty="0" smtClean="0"/>
              <a:t> (equal</a:t>
            </a:r>
            <a:r>
              <a:rPr lang="ru-RU" i="1" dirty="0" smtClean="0"/>
              <a:t>)</a:t>
            </a:r>
          </a:p>
          <a:p>
            <a:pPr>
              <a:buNone/>
            </a:pPr>
            <a:r>
              <a:rPr lang="ru-RU" dirty="0" smtClean="0"/>
              <a:t>Обобщением всех функций сравнения является предикат </a:t>
            </a:r>
            <a:r>
              <a:rPr lang="en-US" dirty="0" smtClean="0"/>
              <a:t>equal</a:t>
            </a:r>
            <a:r>
              <a:rPr lang="ru-RU" dirty="0" smtClean="0"/>
              <a:t>, который позволяет, кроме того, сравнивать два списка.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(equal ‘(a s d) ‘(a s d))	t</a:t>
            </a:r>
          </a:p>
          <a:p>
            <a:pPr>
              <a:buNone/>
            </a:pPr>
            <a:r>
              <a:rPr lang="en-US" dirty="0" smtClean="0"/>
              <a:t>	(equal ‘(a s d) ‘(1 2 3))	nil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Самым «мощным» предикатом сравнения, позволяющим сравнить выражения различных типов является предикат </a:t>
            </a:r>
            <a:r>
              <a:rPr lang="en-US" dirty="0" err="1" smtClean="0"/>
              <a:t>equalp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Он производит сравнение на логическое равенство двух объектов.</a:t>
            </a:r>
          </a:p>
          <a:p>
            <a:pPr>
              <a:buNone/>
            </a:pPr>
            <a:r>
              <a:rPr lang="ru-RU" dirty="0" smtClean="0"/>
              <a:t>Недостатком этого предиката является то, что он требует больших ресурсов для своей реализации.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i="1" dirty="0" smtClean="0"/>
              <a:t>Другие примитивы</a:t>
            </a:r>
          </a:p>
          <a:p>
            <a:pPr>
              <a:buNone/>
            </a:pPr>
            <a:r>
              <a:rPr lang="ru-RU" dirty="0" smtClean="0"/>
              <a:t>В Лиспе существует набор других полезных примитивов, например проверка списка на пустоту (</a:t>
            </a:r>
            <a:r>
              <a:rPr lang="en-US" dirty="0" smtClean="0"/>
              <a:t>null</a:t>
            </a:r>
            <a:r>
              <a:rPr lang="ru-RU" dirty="0" smtClean="0"/>
              <a:t>). Этот предикат выдает </a:t>
            </a:r>
            <a:r>
              <a:rPr lang="en-US" dirty="0" smtClean="0"/>
              <a:t>t</a:t>
            </a:r>
            <a:r>
              <a:rPr lang="ru-RU" dirty="0" smtClean="0"/>
              <a:t> в случае, если список пуст. Мы его будем активно использовать при определении функций для работы со списками.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(null ‘(a s d))	nil</a:t>
            </a:r>
          </a:p>
          <a:p>
            <a:pPr>
              <a:buNone/>
            </a:pPr>
            <a:r>
              <a:rPr lang="en-US" dirty="0" smtClean="0"/>
              <a:t>	(null ‘()) 	t</a:t>
            </a:r>
          </a:p>
          <a:p>
            <a:pPr>
              <a:buNone/>
            </a:pPr>
            <a:r>
              <a:rPr lang="en-US" dirty="0" smtClean="0"/>
              <a:t>	(null nil)	t</a:t>
            </a: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Вложенные вызовы </a:t>
            </a:r>
            <a:r>
              <a:rPr lang="en-US" i="1" dirty="0" smtClean="0"/>
              <a:t>car </a:t>
            </a:r>
            <a:r>
              <a:rPr lang="ru-RU" i="1" dirty="0" smtClean="0"/>
              <a:t>и </a:t>
            </a:r>
            <a:r>
              <a:rPr lang="en-US" i="1" dirty="0" err="1" smtClean="0"/>
              <a:t>cdr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Комбинируя селекторы </a:t>
            </a:r>
            <a:r>
              <a:rPr lang="en-US" dirty="0" smtClean="0"/>
              <a:t>car </a:t>
            </a:r>
            <a:r>
              <a:rPr lang="ru-RU" dirty="0" smtClean="0"/>
              <a:t>и </a:t>
            </a:r>
            <a:r>
              <a:rPr lang="en-US" dirty="0" err="1" smtClean="0"/>
              <a:t>cdr</a:t>
            </a:r>
            <a:r>
              <a:rPr lang="ru-RU" dirty="0" smtClean="0"/>
              <a:t> можно выделить любой элемент списка. Последовательность вызовов может оказаться достаточно большой. Желаемую комбинацию можно сократить в виде одного вызова функции:</a:t>
            </a:r>
          </a:p>
          <a:p>
            <a:pPr>
              <a:buNone/>
            </a:pPr>
            <a:r>
              <a:rPr lang="en-US" dirty="0" smtClean="0"/>
              <a:t>	(c…r </a:t>
            </a:r>
            <a:r>
              <a:rPr lang="ru-RU" dirty="0" smtClean="0"/>
              <a:t>список)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cadr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) = (car (</a:t>
            </a:r>
            <a:r>
              <a:rPr lang="en-US" dirty="0" err="1" smtClean="0"/>
              <a:t>cdr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cddar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) = (</a:t>
            </a:r>
            <a:r>
              <a:rPr lang="en-US" dirty="0" err="1" smtClean="0"/>
              <a:t>cdr</a:t>
            </a:r>
            <a:r>
              <a:rPr lang="en-US" dirty="0" smtClean="0"/>
              <a:t> (</a:t>
            </a:r>
            <a:r>
              <a:rPr lang="en-US" dirty="0" err="1" smtClean="0"/>
              <a:t>cdr</a:t>
            </a:r>
            <a:r>
              <a:rPr lang="en-US" dirty="0" smtClean="0"/>
              <a:t> (car </a:t>
            </a:r>
            <a:r>
              <a:rPr lang="en-US" dirty="0" err="1" smtClean="0"/>
              <a:t>lst</a:t>
            </a:r>
            <a:r>
              <a:rPr lang="en-US" dirty="0" smtClean="0"/>
              <a:t>)))</a:t>
            </a:r>
          </a:p>
          <a:p>
            <a:pPr>
              <a:buNone/>
            </a:pPr>
            <a:r>
              <a:rPr lang="ru-RU" dirty="0" smtClean="0"/>
              <a:t>Число таких примитивов ограничено.</a:t>
            </a:r>
          </a:p>
          <a:p>
            <a:pPr>
              <a:buNone/>
            </a:pPr>
            <a:r>
              <a:rPr lang="ru-RU" dirty="0" smtClean="0"/>
              <a:t>О многих реализациях языка имеются более наглядные имена </a:t>
            </a:r>
            <a:r>
              <a:rPr lang="en-US" dirty="0" smtClean="0"/>
              <a:t>– first, second, </a:t>
            </a:r>
            <a:r>
              <a:rPr lang="en-US" dirty="0" err="1" smtClean="0"/>
              <a:t>thid</a:t>
            </a:r>
            <a:r>
              <a:rPr lang="en-US" dirty="0" smtClean="0"/>
              <a:t>, fourth </a:t>
            </a:r>
            <a:r>
              <a:rPr lang="ru-RU" dirty="0" smtClean="0"/>
              <a:t>и т. д.</a:t>
            </a:r>
          </a:p>
          <a:p>
            <a:pPr>
              <a:buNone/>
            </a:pPr>
            <a:r>
              <a:rPr lang="ru-RU" dirty="0" smtClean="0"/>
              <a:t>Для поиска любого элемента списка можно воспользоваться функцией </a:t>
            </a:r>
            <a:r>
              <a:rPr lang="en-US" dirty="0" smtClean="0"/>
              <a:t>nth.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mtClean="0"/>
              <a:t>Ее </a:t>
            </a:r>
            <a:r>
              <a:rPr lang="ru-RU" dirty="0" smtClean="0"/>
              <a:t>формат следующий: </a:t>
            </a:r>
            <a:r>
              <a:rPr lang="en-US" dirty="0" smtClean="0"/>
              <a:t>(nth n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Нумерация элементов списка начинается с 0.</a:t>
            </a:r>
          </a:p>
          <a:p>
            <a:pPr>
              <a:buNone/>
            </a:pPr>
            <a:r>
              <a:rPr lang="ru-RU" dirty="0" smtClean="0"/>
              <a:t>Во многих приложениях очень удобным оказывается примитив </a:t>
            </a:r>
            <a:r>
              <a:rPr lang="en-US" dirty="0" smtClean="0"/>
              <a:t>list</a:t>
            </a:r>
            <a:r>
              <a:rPr lang="ru-RU" dirty="0" smtClean="0"/>
              <a:t>, позволяющий создавать список из своих аргументов.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(list ‘a ‘b ‘c ‘d)	(a b c d)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			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en-US" dirty="0" smtClean="0"/>
              <a:t>x</a:t>
            </a:r>
            <a:r>
              <a:rPr lang="ru-RU" dirty="0" smtClean="0"/>
              <a:t>, если </a:t>
            </a:r>
            <a:r>
              <a:rPr lang="en-US" dirty="0" smtClean="0"/>
              <a:t>x&gt;=y</a:t>
            </a:r>
          </a:p>
          <a:p>
            <a:pPr>
              <a:buNone/>
            </a:pPr>
            <a:r>
              <a:rPr lang="en-US" i="1" dirty="0" smtClean="0"/>
              <a:t>	max(</a:t>
            </a:r>
            <a:r>
              <a:rPr lang="en-US" i="1" dirty="0" err="1" smtClean="0"/>
              <a:t>x,y</a:t>
            </a:r>
            <a:r>
              <a:rPr lang="en-US" i="1" dirty="0" smtClean="0"/>
              <a:t>) = </a:t>
            </a:r>
            <a:r>
              <a:rPr lang="en-US" sz="6000" i="1" dirty="0" smtClean="0">
                <a:sym typeface="Symbol"/>
              </a:rPr>
              <a:t></a:t>
            </a:r>
            <a:endParaRPr lang="en-US" sz="6000" i="1" dirty="0" smtClean="0"/>
          </a:p>
          <a:p>
            <a:pPr>
              <a:buNone/>
            </a:pPr>
            <a:r>
              <a:rPr lang="en-US" i="1" dirty="0" smtClean="0"/>
              <a:t>				y</a:t>
            </a:r>
            <a:r>
              <a:rPr lang="ru-RU" i="1" dirty="0" smtClean="0"/>
              <a:t> в противном случае</a:t>
            </a:r>
          </a:p>
          <a:p>
            <a:pPr>
              <a:buNone/>
            </a:pPr>
            <a:r>
              <a:rPr lang="ru-RU" dirty="0" smtClean="0"/>
              <a:t>Или в более привычном виде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max(</a:t>
            </a:r>
            <a:r>
              <a:rPr lang="en-US" i="1" dirty="0" err="1" smtClean="0"/>
              <a:t>x,y</a:t>
            </a:r>
            <a:r>
              <a:rPr lang="en-US" i="1" dirty="0" smtClean="0"/>
              <a:t>) = </a:t>
            </a:r>
            <a:r>
              <a:rPr lang="ru-RU" i="1" dirty="0" smtClean="0"/>
              <a:t>если </a:t>
            </a:r>
            <a:r>
              <a:rPr lang="en-US" i="1" dirty="0" smtClean="0"/>
              <a:t>x&gt;=y </a:t>
            </a:r>
            <a:r>
              <a:rPr lang="ru-RU" i="1" dirty="0" smtClean="0"/>
              <a:t>то </a:t>
            </a:r>
            <a:r>
              <a:rPr lang="en-US" i="1" dirty="0" smtClean="0"/>
              <a:t>x </a:t>
            </a:r>
            <a:r>
              <a:rPr lang="ru-RU" i="1" dirty="0" smtClean="0"/>
              <a:t>иначе </a:t>
            </a:r>
            <a:r>
              <a:rPr lang="en-US" i="1" dirty="0" smtClean="0"/>
              <a:t>y</a:t>
            </a: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*</a:t>
            </a:r>
            <a:r>
              <a:rPr lang="ru-RU" b="1" dirty="0" smtClean="0"/>
              <a:t>Имя </a:t>
            </a:r>
            <a:r>
              <a:rPr lang="ru-RU" b="1" dirty="0" smtClean="0"/>
              <a:t>и значение символа</a:t>
            </a:r>
          </a:p>
          <a:p>
            <a:pPr>
              <a:buNone/>
            </a:pPr>
            <a:r>
              <a:rPr lang="ru-RU" dirty="0" smtClean="0"/>
              <a:t>Значением константы является сама константа. Мы уже знаем, что перед такими объектами как </a:t>
            </a:r>
            <a:r>
              <a:rPr lang="en-US" dirty="0" smtClean="0"/>
              <a:t>t</a:t>
            </a:r>
            <a:r>
              <a:rPr lang="ru-RU" dirty="0" smtClean="0"/>
              <a:t>,</a:t>
            </a:r>
            <a:r>
              <a:rPr lang="en-US" dirty="0" smtClean="0"/>
              <a:t> nil</a:t>
            </a:r>
            <a:r>
              <a:rPr lang="ru-RU" dirty="0" smtClean="0"/>
              <a:t>, числа ставить апостроф не нужно. Как констант они обозначают самих себя (имя совпадает со значением).</a:t>
            </a:r>
          </a:p>
          <a:p>
            <a:pPr>
              <a:buNone/>
            </a:pPr>
            <a:r>
              <a:rPr lang="ru-RU" dirty="0" smtClean="0"/>
              <a:t>Другие символы можно использовать в качестве переменных, связав с ними некоторые значения.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Функция </a:t>
            </a:r>
            <a:r>
              <a:rPr lang="en-US" i="1" dirty="0" smtClean="0"/>
              <a:t>set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При помощи функции </a:t>
            </a:r>
            <a:r>
              <a:rPr lang="en-US" dirty="0" smtClean="0"/>
              <a:t>set</a:t>
            </a:r>
            <a:r>
              <a:rPr lang="ru-RU" dirty="0" smtClean="0"/>
              <a:t> можно «присвоить» символу некоторое значение. Точнее будет сказать, связать символ с некоторым значением. Эта связь остается до следующего связывания или до окончания работы программы.</a:t>
            </a:r>
          </a:p>
          <a:p>
            <a:pPr>
              <a:buNone/>
            </a:pPr>
            <a:r>
              <a:rPr lang="ru-RU" dirty="0" smtClean="0"/>
              <a:t>Рассмотрим примеры.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(set ‘sym 10)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После этого </a:t>
            </a:r>
            <a:r>
              <a:rPr lang="en-US" dirty="0" smtClean="0"/>
              <a:t>sym </a:t>
            </a:r>
            <a:r>
              <a:rPr lang="ru-RU" dirty="0" smtClean="0"/>
              <a:t>будет иметь значение 10 и им можно воспользоваться в различных выражениях, например,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</a:t>
            </a:r>
            <a:r>
              <a:rPr lang="ru-RU" dirty="0" smtClean="0"/>
              <a:t>* </a:t>
            </a:r>
            <a:r>
              <a:rPr lang="en-US" dirty="0" smtClean="0"/>
              <a:t>sym 2.3)</a:t>
            </a:r>
            <a:r>
              <a:rPr lang="ru-RU" dirty="0" smtClean="0"/>
              <a:t>	20.3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sym</a:t>
            </a:r>
            <a:r>
              <a:rPr lang="ru-RU" dirty="0" smtClean="0"/>
              <a:t>	10</a:t>
            </a:r>
          </a:p>
          <a:p>
            <a:pPr>
              <a:buNone/>
            </a:pPr>
            <a:r>
              <a:rPr lang="ru-RU" dirty="0" smtClean="0"/>
              <a:t>Более интересный пример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(</a:t>
            </a:r>
            <a:r>
              <a:rPr lang="en-US" dirty="0" smtClean="0"/>
              <a:t>set ‘functions ‘(car </a:t>
            </a:r>
            <a:r>
              <a:rPr lang="en-US" dirty="0" err="1" smtClean="0"/>
              <a:t>cdr</a:t>
            </a:r>
            <a:r>
              <a:rPr lang="en-US" dirty="0" smtClean="0"/>
              <a:t> cons atom equal))</a:t>
            </a:r>
          </a:p>
          <a:p>
            <a:pPr>
              <a:buNone/>
            </a:pPr>
            <a:r>
              <a:rPr lang="en-US" dirty="0" smtClean="0"/>
              <a:t>	functions	 (car </a:t>
            </a:r>
            <a:r>
              <a:rPr lang="en-US" dirty="0" err="1" smtClean="0"/>
              <a:t>cdr</a:t>
            </a:r>
            <a:r>
              <a:rPr lang="en-US" dirty="0" smtClean="0"/>
              <a:t> cons atom equal)</a:t>
            </a:r>
          </a:p>
          <a:p>
            <a:pPr>
              <a:buNone/>
            </a:pPr>
            <a:r>
              <a:rPr lang="en-US" dirty="0" smtClean="0"/>
              <a:t>	(car functions)		car</a:t>
            </a:r>
          </a:p>
          <a:p>
            <a:pPr>
              <a:buNone/>
            </a:pPr>
            <a:r>
              <a:rPr lang="ru-RU" dirty="0" smtClean="0"/>
              <a:t>На значение символа можно сослаться, записав его без апострофа. Значение символа никак не проявится до тех пор, пока оно не примет участия в вычислениях.</a:t>
            </a:r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Значение символа можно проверить с помощью специальной функции </a:t>
            </a:r>
            <a:r>
              <a:rPr lang="en-US" dirty="0" smtClean="0"/>
              <a:t>symbol-value</a:t>
            </a:r>
            <a:r>
              <a:rPr lang="ru-RU" dirty="0" smtClean="0"/>
              <a:t>. Например,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(symbol-value functions)	 (car </a:t>
            </a:r>
            <a:r>
              <a:rPr lang="en-US" dirty="0" err="1" smtClean="0"/>
              <a:t>cdr</a:t>
            </a:r>
            <a:r>
              <a:rPr lang="en-US" dirty="0" smtClean="0"/>
              <a:t> cons atom equal)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Функция </a:t>
            </a:r>
            <a:r>
              <a:rPr lang="en-US" i="1" dirty="0" err="1" smtClean="0"/>
              <a:t>setq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Аналогичная функция</a:t>
            </a:r>
            <a:r>
              <a:rPr lang="en-US" dirty="0" smtClean="0"/>
              <a:t> </a:t>
            </a:r>
            <a:r>
              <a:rPr lang="en-US" dirty="0" err="1" smtClean="0"/>
              <a:t>setq</a:t>
            </a:r>
            <a:r>
              <a:rPr lang="ru-RU" dirty="0" smtClean="0"/>
              <a:t> позволяет выполнить связывание символа со значением, не вычисляя первый аргумент.</a:t>
            </a:r>
          </a:p>
          <a:p>
            <a:pPr>
              <a:buNone/>
            </a:pPr>
            <a:r>
              <a:rPr lang="ru-RU" dirty="0" smtClean="0"/>
              <a:t>Об этом символизирует символ </a:t>
            </a:r>
            <a:r>
              <a:rPr lang="en-US" dirty="0" smtClean="0"/>
              <a:t>q</a:t>
            </a:r>
            <a:r>
              <a:rPr lang="ru-RU" dirty="0" smtClean="0"/>
              <a:t> (</a:t>
            </a:r>
            <a:r>
              <a:rPr lang="en-US" dirty="0" smtClean="0"/>
              <a:t>quote</a:t>
            </a:r>
            <a:r>
              <a:rPr lang="ru-RU" dirty="0" smtClean="0"/>
              <a:t>)в названии функции. В остальном эта функция аналогична выше рассмотренной.</a:t>
            </a:r>
          </a:p>
          <a:p>
            <a:pPr>
              <a:buNone/>
            </a:pPr>
            <a:r>
              <a:rPr lang="ru-RU" dirty="0" smtClean="0"/>
              <a:t>	 (</a:t>
            </a:r>
            <a:r>
              <a:rPr lang="en-US" dirty="0" err="1" smtClean="0"/>
              <a:t>setq</a:t>
            </a:r>
            <a:r>
              <a:rPr lang="en-US" dirty="0" smtClean="0"/>
              <a:t> functions ‘(car </a:t>
            </a:r>
            <a:r>
              <a:rPr lang="en-US" dirty="0" err="1" smtClean="0"/>
              <a:t>cdr</a:t>
            </a:r>
            <a:r>
              <a:rPr lang="en-US" dirty="0" smtClean="0"/>
              <a:t> cons atom equal))</a:t>
            </a:r>
            <a:endParaRPr lang="ru-RU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i="1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smtClean="0"/>
              <a:t>Обобщенная </a:t>
            </a:r>
            <a:r>
              <a:rPr lang="ru-RU" i="1" dirty="0" smtClean="0"/>
              <a:t>функция присваивания </a:t>
            </a:r>
            <a:r>
              <a:rPr lang="en-US" i="1" dirty="0" err="1" smtClean="0"/>
              <a:t>setf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Коммон</a:t>
            </a:r>
            <a:r>
              <a:rPr lang="ru-RU" dirty="0" smtClean="0"/>
              <a:t> Лиспе значение символа сохраняется в ячейке памяти, связанной с самим символом. Под ячейкой памяти понимаются поля списочной ячейки (позже).</a:t>
            </a:r>
          </a:p>
          <a:p>
            <a:pPr>
              <a:buNone/>
            </a:pPr>
            <a:r>
              <a:rPr lang="ru-RU" dirty="0" smtClean="0"/>
              <a:t>Для записи значения в ячейку памяти можно применить функцию </a:t>
            </a:r>
            <a:r>
              <a:rPr lang="en-US" dirty="0" err="1" smtClean="0"/>
              <a:t>setf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Общий формат функции </a:t>
            </a:r>
            <a:r>
              <a:rPr lang="en-US" dirty="0" err="1" smtClean="0"/>
              <a:t>setf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err="1" smtClean="0"/>
              <a:t>setf</a:t>
            </a:r>
            <a:r>
              <a:rPr lang="en-US" dirty="0" smtClean="0"/>
              <a:t> </a:t>
            </a:r>
            <a:r>
              <a:rPr lang="ru-RU" dirty="0" err="1" smtClean="0"/>
              <a:t>ячейка_памяти</a:t>
            </a:r>
            <a:r>
              <a:rPr lang="ru-RU" dirty="0" smtClean="0"/>
              <a:t> значение)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 x y) = (</a:t>
            </a:r>
            <a:r>
              <a:rPr lang="en-US" dirty="0" err="1" smtClean="0"/>
              <a:t>setf</a:t>
            </a:r>
            <a:r>
              <a:rPr lang="en-US" dirty="0" smtClean="0"/>
              <a:t> x y)</a:t>
            </a:r>
          </a:p>
          <a:p>
            <a:pPr>
              <a:buNone/>
            </a:pPr>
            <a:r>
              <a:rPr lang="en-US" smtClean="0"/>
              <a:t>	(set x y) = () </a:t>
            </a: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 теперь начнем знакомится с тем, как можно программировать с помощью функций. Мы определили базовый набор полезных функций. Чтобы иметь возможность конструировать более мощные программы, необходимо уметь определять новые функции через уже имеющиеся.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функциональное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Рассмотрим следующее определение:</a:t>
            </a:r>
          </a:p>
          <a:p>
            <a:pPr>
              <a:buNone/>
            </a:pPr>
            <a:r>
              <a:rPr lang="ru-RU" i="1" dirty="0" smtClean="0"/>
              <a:t>наиб(</a:t>
            </a:r>
            <a:r>
              <a:rPr lang="en-US" i="1" dirty="0" err="1" smtClean="0"/>
              <a:t>x,y,z</a:t>
            </a:r>
            <a:r>
              <a:rPr lang="en-US" i="1" dirty="0" smtClean="0"/>
              <a:t>)=max(max(</a:t>
            </a:r>
            <a:r>
              <a:rPr lang="en-US" i="1" dirty="0" err="1" smtClean="0"/>
              <a:t>x,y</a:t>
            </a:r>
            <a:r>
              <a:rPr lang="en-US" i="1" dirty="0" smtClean="0"/>
              <a:t>),z)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Несложно догадаться, что эта функция вычисляет наибольший из трех аргументов.</a:t>
            </a:r>
          </a:p>
          <a:p>
            <a:pPr>
              <a:buNone/>
            </a:pPr>
            <a:r>
              <a:rPr lang="ru-RU" dirty="0" smtClean="0"/>
              <a:t>А если параметров 6</a:t>
            </a:r>
            <a:r>
              <a:rPr lang="en-US" dirty="0" smtClean="0"/>
              <a:t>?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max</a:t>
            </a:r>
            <a:r>
              <a:rPr lang="ru-RU" i="1" dirty="0" smtClean="0"/>
              <a:t>(наиб(</a:t>
            </a:r>
            <a:r>
              <a:rPr lang="en-US" i="1" dirty="0" err="1" smtClean="0"/>
              <a:t>a,b,c</a:t>
            </a:r>
            <a:r>
              <a:rPr lang="ru-RU" i="1" dirty="0" smtClean="0"/>
              <a:t>), наиб(</a:t>
            </a:r>
            <a:r>
              <a:rPr lang="en-US" i="1" dirty="0" err="1" smtClean="0"/>
              <a:t>d,e,f</a:t>
            </a:r>
            <a:r>
              <a:rPr lang="ru-RU" i="1" dirty="0" smtClean="0"/>
              <a:t>))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ru-RU" i="1" dirty="0" smtClean="0"/>
              <a:t>наиб(</a:t>
            </a:r>
            <a:r>
              <a:rPr lang="en-US" i="1" dirty="0" smtClean="0"/>
              <a:t>max(</a:t>
            </a:r>
            <a:r>
              <a:rPr lang="en-US" i="1" dirty="0" err="1" smtClean="0"/>
              <a:t>a,b</a:t>
            </a:r>
            <a:r>
              <a:rPr lang="en-US" i="1" dirty="0" smtClean="0"/>
              <a:t>), max(</a:t>
            </a:r>
            <a:r>
              <a:rPr lang="en-US" i="1" dirty="0" err="1" smtClean="0"/>
              <a:t>c,d</a:t>
            </a:r>
            <a:r>
              <a:rPr lang="en-US" i="1" dirty="0" smtClean="0"/>
              <a:t>), max(</a:t>
            </a:r>
            <a:r>
              <a:rPr lang="en-US" i="1" dirty="0" err="1" smtClean="0"/>
              <a:t>e,f</a:t>
            </a:r>
            <a:r>
              <a:rPr lang="en-US" i="1" dirty="0" smtClean="0"/>
              <a:t>))</a:t>
            </a:r>
          </a:p>
          <a:p>
            <a:pPr>
              <a:buNone/>
            </a:pPr>
            <a:r>
              <a:rPr lang="en-US" i="1" dirty="0" smtClean="0"/>
              <a:t>	max(max(max(</a:t>
            </a:r>
            <a:r>
              <a:rPr lang="en-US" i="1" dirty="0" err="1" smtClean="0"/>
              <a:t>a,b</a:t>
            </a:r>
            <a:r>
              <a:rPr lang="en-US" i="1" dirty="0" smtClean="0"/>
              <a:t>),max(</a:t>
            </a:r>
            <a:r>
              <a:rPr lang="en-US" i="1" dirty="0" err="1" smtClean="0"/>
              <a:t>c,d</a:t>
            </a:r>
            <a:r>
              <a:rPr lang="en-US" i="1" dirty="0" smtClean="0"/>
              <a:t>),max(</a:t>
            </a:r>
            <a:r>
              <a:rPr lang="en-US" i="1" dirty="0" err="1" smtClean="0"/>
              <a:t>e,f</a:t>
            </a:r>
            <a:r>
              <a:rPr lang="en-US" i="1" dirty="0" smtClean="0"/>
              <a:t>))</a:t>
            </a:r>
            <a:endParaRPr lang="ru-RU" i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2520</Words>
  <Application>Microsoft Office PowerPoint</Application>
  <PresentationFormat>Экран (4:3)</PresentationFormat>
  <Paragraphs>378</Paragraphs>
  <Slides>83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84" baseType="lpstr">
      <vt:lpstr>Тема Office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  <vt:lpstr>Введение в функциональное программирование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функциональное программирование</dc:title>
  <dc:creator>Игорь</dc:creator>
  <cp:lastModifiedBy>Игорь</cp:lastModifiedBy>
  <cp:revision>169</cp:revision>
  <dcterms:created xsi:type="dcterms:W3CDTF">2020-11-15T15:36:58Z</dcterms:created>
  <dcterms:modified xsi:type="dcterms:W3CDTF">2021-11-23T16:38:36Z</dcterms:modified>
</cp:coreProperties>
</file>