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42AD-65AD-4419-A35A-350E74A053D7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B9C9-3CD1-407D-AD6C-DBAF1A42AD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smtClean="0"/>
              <a:t>Вычисления </a:t>
            </a:r>
            <a:r>
              <a:rPr lang="ru-RU" b="1" dirty="0" smtClean="0"/>
              <a:t>в Лиспе</a:t>
            </a:r>
          </a:p>
          <a:p>
            <a:pPr algn="ctr">
              <a:buNone/>
            </a:pPr>
            <a:r>
              <a:rPr lang="ru-RU" b="1" dirty="0" smtClean="0"/>
              <a:t>Понятие формы</a:t>
            </a:r>
          </a:p>
          <a:p>
            <a:pPr>
              <a:buNone/>
            </a:pPr>
            <a:r>
              <a:rPr lang="ru-RU" dirty="0" smtClean="0"/>
              <a:t>Под формой понимается символьное выражение (</a:t>
            </a:r>
            <a:r>
              <a:rPr lang="en-US" dirty="0" smtClean="0"/>
              <a:t>S</a:t>
            </a:r>
            <a:r>
              <a:rPr lang="ru-RU" dirty="0" smtClean="0"/>
              <a:t>-выражение), значение которого может быть найдено интерпретатором. Мы уже встречались с простыми формами языка: константами, переменными, </a:t>
            </a:r>
            <a:r>
              <a:rPr lang="ru-RU" dirty="0" err="1" smtClean="0"/>
              <a:t>лямбда-вызовами</a:t>
            </a:r>
            <a:r>
              <a:rPr lang="ru-RU" dirty="0" smtClean="0"/>
              <a:t>, вызовами функций и их сочетаниями.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Кроме них были рассмотрены специальные формы, такие как </a:t>
            </a:r>
            <a:r>
              <a:rPr lang="en-US" dirty="0" smtClean="0"/>
              <a:t>quote, </a:t>
            </a:r>
            <a:r>
              <a:rPr lang="en-US" dirty="0" err="1" smtClean="0"/>
              <a:t>setq</a:t>
            </a:r>
            <a:r>
              <a:rPr lang="ru-RU" dirty="0" smtClean="0"/>
              <a:t>, трактующие свои аргументы иначе, чем обычные функции.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Лямбда-выражение без фактических параметров не является формой.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Вычислимые выражения (формы) можно разделить на три группы:</a:t>
            </a:r>
          </a:p>
          <a:p>
            <a:pPr>
              <a:buNone/>
            </a:pPr>
            <a:r>
              <a:rPr lang="ru-RU" dirty="0" smtClean="0"/>
              <a:t>	- </a:t>
            </a:r>
            <a:r>
              <a:rPr lang="ru-RU" dirty="0" err="1" smtClean="0">
                <a:solidFill>
                  <a:srgbClr val="FF0000"/>
                </a:solidFill>
              </a:rPr>
              <a:t>самоопределенные</a:t>
            </a:r>
            <a:r>
              <a:rPr lang="ru-RU" dirty="0" smtClean="0">
                <a:solidFill>
                  <a:srgbClr val="FF0000"/>
                </a:solidFill>
              </a:rPr>
              <a:t> формы</a:t>
            </a:r>
            <a:r>
              <a:rPr lang="ru-RU" dirty="0" smtClean="0"/>
              <a:t>. Эти формы, подобно константам, являются </a:t>
            </a:r>
            <a:r>
              <a:rPr lang="ru-RU" dirty="0" err="1" smtClean="0"/>
              <a:t>лисповскими</a:t>
            </a:r>
            <a:r>
              <a:rPr lang="ru-RU" dirty="0" smtClean="0"/>
              <a:t> объектами, представляющими лишь самих себя. Это такие формы, как числа и специальные константы </a:t>
            </a:r>
            <a:r>
              <a:rPr lang="en-US" dirty="0" smtClean="0"/>
              <a:t>t </a:t>
            </a:r>
            <a:r>
              <a:rPr lang="ru-RU" dirty="0" smtClean="0"/>
              <a:t>и </a:t>
            </a:r>
            <a:r>
              <a:rPr lang="en-US" dirty="0" smtClean="0"/>
              <a:t>nil</a:t>
            </a:r>
            <a:r>
              <a:rPr lang="ru-RU" dirty="0" smtClean="0"/>
              <a:t>, а также знаки, строки;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- </a:t>
            </a:r>
            <a:r>
              <a:rPr lang="ru-RU" dirty="0" smtClean="0">
                <a:solidFill>
                  <a:srgbClr val="FF0000"/>
                </a:solidFill>
              </a:rPr>
              <a:t>символы</a:t>
            </a:r>
            <a:r>
              <a:rPr lang="ru-RU" dirty="0" smtClean="0"/>
              <a:t>, которые используются в качестве переменных;</a:t>
            </a:r>
          </a:p>
          <a:p>
            <a:pPr>
              <a:buNone/>
            </a:pPr>
            <a:r>
              <a:rPr lang="ru-RU" dirty="0" smtClean="0"/>
              <a:t>	- </a:t>
            </a:r>
            <a:r>
              <a:rPr lang="ru-RU" dirty="0" smtClean="0">
                <a:solidFill>
                  <a:srgbClr val="FF0000"/>
                </a:solidFill>
              </a:rPr>
              <a:t>формы в виде списочной структуры </a:t>
            </a:r>
            <a:r>
              <a:rPr lang="ru-RU" dirty="0" smtClean="0"/>
              <a:t>(</a:t>
            </a:r>
            <a:r>
              <a:rPr lang="en-US" dirty="0" smtClean="0"/>
              <a:t>s</a:t>
            </a:r>
            <a:r>
              <a:rPr lang="ru-RU" dirty="0" smtClean="0"/>
              <a:t>-выражения), в частности:</a:t>
            </a:r>
          </a:p>
          <a:p>
            <a:pPr>
              <a:buNone/>
            </a:pPr>
            <a:r>
              <a:rPr lang="ru-RU" dirty="0" smtClean="0"/>
              <a:t>	1. вызовы функций и </a:t>
            </a:r>
            <a:r>
              <a:rPr lang="ru-RU" dirty="0" err="1" smtClean="0"/>
              <a:t>лямбда-вызовы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	2. специальные формы: </a:t>
            </a:r>
            <a:r>
              <a:rPr lang="en-US" dirty="0" err="1" smtClean="0"/>
              <a:t>setq</a:t>
            </a:r>
            <a:r>
              <a:rPr lang="en-US" dirty="0" smtClean="0"/>
              <a:t>, quote, let, if, </a:t>
            </a:r>
            <a:r>
              <a:rPr lang="en-US" dirty="0" err="1" smtClean="0"/>
              <a:t>cond</a:t>
            </a:r>
            <a:r>
              <a:rPr lang="en-US" dirty="0" smtClean="0"/>
              <a:t>, …</a:t>
            </a:r>
            <a:r>
              <a:rPr lang="ru-RU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3. </a:t>
            </a:r>
            <a:r>
              <a:rPr lang="ru-RU" dirty="0" smtClean="0"/>
              <a:t>макровызовы.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У каждой формы есть свой синтаксис  и семантика, основанные на едином способе записи и интерпретации.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Управляющие структуры Лиспа</a:t>
            </a:r>
          </a:p>
          <a:p>
            <a:pPr>
              <a:buNone/>
            </a:pPr>
            <a:r>
              <a:rPr lang="ru-RU" dirty="0" smtClean="0"/>
              <a:t>В распространенных императивных языках программирования наряду с основными операторами имеются механизмы разветвления вычислений и организации циклов.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  Лиспе управляющие структуры называются предложениями, внешне они ничем не отличаются от вызовов обычных функций. Предложения также записываются в единой форме </a:t>
            </a:r>
            <a:r>
              <a:rPr lang="en-US" dirty="0" smtClean="0"/>
              <a:t>S-</a:t>
            </a:r>
            <a:r>
              <a:rPr lang="ru-RU" dirty="0" smtClean="0"/>
              <a:t>выражений и их аргументы выглядят как аргументы обычных функций.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 smtClean="0"/>
              <a:t>Создание локальных связей</a:t>
            </a:r>
          </a:p>
          <a:p>
            <a:pPr>
              <a:buNone/>
            </a:pPr>
            <a:r>
              <a:rPr lang="ru-RU" dirty="0" smtClean="0"/>
              <a:t>Вычисление вызова функции создает на время вычисления новые связи для формальных параметров. Новые связи внутри формы можно создать с помощью предложения </a:t>
            </a:r>
            <a:r>
              <a:rPr lang="en-US" dirty="0" smtClean="0"/>
              <a:t>let</a:t>
            </a:r>
            <a:r>
              <a:rPr lang="ru-RU" dirty="0" smtClean="0"/>
              <a:t>. Эта форма (предложение) выглядит следующим образом: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(let ((m1 </a:t>
            </a:r>
            <a:r>
              <a:rPr lang="ru-RU" dirty="0" smtClean="0"/>
              <a:t>знач1)(</a:t>
            </a:r>
            <a:r>
              <a:rPr lang="en-US" dirty="0" smtClean="0"/>
              <a:t>m2 </a:t>
            </a:r>
            <a:r>
              <a:rPr lang="ru-RU" dirty="0" smtClean="0"/>
              <a:t>знач2) … (</a:t>
            </a:r>
            <a:r>
              <a:rPr lang="en-US" dirty="0" err="1" smtClean="0"/>
              <a:t>mn</a:t>
            </a:r>
            <a:r>
              <a:rPr lang="en-US" dirty="0" smtClean="0"/>
              <a:t> </a:t>
            </a:r>
            <a:r>
              <a:rPr lang="ru-RU" dirty="0" err="1" smtClean="0"/>
              <a:t>знач</a:t>
            </a:r>
            <a:r>
              <a:rPr lang="en-US" dirty="0" smtClean="0"/>
              <a:t>N)…)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форма1</a:t>
            </a:r>
          </a:p>
          <a:p>
            <a:pPr>
              <a:buNone/>
            </a:pPr>
            <a:r>
              <a:rPr lang="ru-RU" dirty="0" smtClean="0"/>
              <a:t>		форма2 … 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Предложение </a:t>
            </a:r>
            <a:r>
              <a:rPr lang="en-US" dirty="0" smtClean="0"/>
              <a:t>let </a:t>
            </a:r>
            <a:r>
              <a:rPr lang="ru-RU" dirty="0" smtClean="0"/>
              <a:t>вычисляется следующим образом, сначала статические переменные </a:t>
            </a:r>
            <a:r>
              <a:rPr lang="en-US" dirty="0" smtClean="0"/>
              <a:t>m1, m2,…,</a:t>
            </a:r>
            <a:r>
              <a:rPr lang="en-US" dirty="0" err="1" smtClean="0"/>
              <a:t>mN</a:t>
            </a:r>
            <a:r>
              <a:rPr lang="ru-RU" dirty="0" smtClean="0"/>
              <a:t> связываются «одновременно» с соответствующими им значениями знач1, знач2,…, </a:t>
            </a:r>
            <a:r>
              <a:rPr lang="ru-RU" dirty="0" err="1" smtClean="0"/>
              <a:t>знач</a:t>
            </a:r>
            <a:r>
              <a:rPr lang="en-US" dirty="0" smtClean="0"/>
              <a:t>N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Затем слева направо последовательно вычисляются значения форм форма1, форма2 и так далее.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Результирующим значением всего предложения будет результат последней вычисленной формы.</a:t>
            </a:r>
          </a:p>
          <a:p>
            <a:pPr>
              <a:buNone/>
            </a:pPr>
            <a:r>
              <a:rPr lang="ru-RU" dirty="0" smtClean="0"/>
              <a:t>Как и у функции, после окончания вычислений связи статических переменных </a:t>
            </a:r>
            <a:r>
              <a:rPr lang="en-US" dirty="0" smtClean="0"/>
              <a:t>m1, m2,…,</a:t>
            </a:r>
            <a:r>
              <a:rPr lang="en-US" dirty="0" err="1" smtClean="0"/>
              <a:t>mN</a:t>
            </a:r>
            <a:r>
              <a:rPr lang="ru-RU" dirty="0" smtClean="0"/>
              <a:t> ликвидируются и любые изменения их значений (например, через </a:t>
            </a:r>
            <a:r>
              <a:rPr lang="en-US" dirty="0" err="1" smtClean="0"/>
              <a:t>setq</a:t>
            </a:r>
            <a:r>
              <a:rPr lang="ru-RU" dirty="0" smtClean="0"/>
              <a:t>) не будут видны извне. 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Например,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setq</a:t>
            </a:r>
            <a:r>
              <a:rPr lang="en-US" dirty="0" smtClean="0"/>
              <a:t> x 2)</a:t>
            </a:r>
          </a:p>
          <a:p>
            <a:pPr>
              <a:buNone/>
            </a:pPr>
            <a:r>
              <a:rPr lang="en-US" dirty="0" smtClean="0"/>
              <a:t>	&gt;(let ((x 0))(</a:t>
            </a:r>
            <a:r>
              <a:rPr lang="en-US" dirty="0" err="1" smtClean="0"/>
              <a:t>setq</a:t>
            </a:r>
            <a:r>
              <a:rPr lang="en-US" dirty="0" smtClean="0"/>
              <a:t> x 1))</a:t>
            </a:r>
          </a:p>
          <a:p>
            <a:pPr>
              <a:buNone/>
            </a:pPr>
            <a:r>
              <a:rPr lang="en-US" dirty="0" smtClean="0"/>
              <a:t>	&gt;x	2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Форма </a:t>
            </a:r>
            <a:r>
              <a:rPr lang="en-US" dirty="0" smtClean="0"/>
              <a:t>let</a:t>
            </a:r>
            <a:r>
              <a:rPr lang="ru-RU" dirty="0" smtClean="0"/>
              <a:t> на самом деле является синтаксическим изменением </a:t>
            </a:r>
            <a:r>
              <a:rPr lang="ru-RU" dirty="0" err="1" smtClean="0"/>
              <a:t>лямбда-вызова</a:t>
            </a:r>
            <a:r>
              <a:rPr lang="ru-RU" dirty="0" smtClean="0"/>
              <a:t>, в котором формальные и фактические параметры помещены совместно в начале формы: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Имена переменных и область их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Передача параметров и область их действия</a:t>
            </a:r>
          </a:p>
          <a:p>
            <a:pPr>
              <a:buNone/>
            </a:pPr>
            <a:r>
              <a:rPr lang="ru-RU" dirty="0" smtClean="0"/>
              <a:t>В языках программирования используются два способа передачи параметров – передача по значению и передача по ссылке. Изменение формального параметра никак не отражается на значении фактического параметра при передаче по значению.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(let ((m1 a1)(m2 a2)…(</a:t>
            </a:r>
            <a:r>
              <a:rPr lang="en-US" dirty="0" err="1" smtClean="0"/>
              <a:t>mN</a:t>
            </a:r>
            <a:r>
              <a:rPr lang="en-US" dirty="0" smtClean="0"/>
              <a:t> </a:t>
            </a:r>
            <a:r>
              <a:rPr lang="en-US" dirty="0" err="1" smtClean="0"/>
              <a:t>aN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form1 form2 …)</a:t>
            </a:r>
            <a:r>
              <a:rPr lang="ru-RU" dirty="0" smtClean="0"/>
              <a:t> =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((lambda (m1 m2 … </a:t>
            </a:r>
            <a:r>
              <a:rPr lang="en-US" dirty="0" err="1" smtClean="0"/>
              <a:t>mN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   form1 form2 …)</a:t>
            </a:r>
          </a:p>
          <a:p>
            <a:pPr>
              <a:buNone/>
            </a:pPr>
            <a:r>
              <a:rPr lang="en-US" dirty="0" smtClean="0"/>
              <a:t>	   a1 a2 … </a:t>
            </a:r>
            <a:r>
              <a:rPr lang="en-US" dirty="0" err="1" smtClean="0"/>
              <a:t>aN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Как было сказано, связь переменных с соответствующими значениями происходит одновременно.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пример:</a:t>
            </a:r>
          </a:p>
          <a:p>
            <a:pPr>
              <a:buNone/>
            </a:pPr>
            <a:r>
              <a:rPr lang="en-US" dirty="0" smtClean="0"/>
              <a:t>	&gt;(let ((x 2)(y (* 3 x)))</a:t>
            </a:r>
          </a:p>
          <a:p>
            <a:pPr>
              <a:buNone/>
            </a:pPr>
            <a:r>
              <a:rPr lang="en-US" dirty="0" smtClean="0"/>
              <a:t>	(list x y))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Данный вызов завершится неудачей, поскольку в момент вычисления выражения, связи </a:t>
            </a:r>
            <a:r>
              <a:rPr lang="en-US" dirty="0" smtClean="0"/>
              <a:t>(y (* 3 x))</a:t>
            </a:r>
            <a:r>
              <a:rPr lang="ru-RU" dirty="0" smtClean="0"/>
              <a:t> значение переменной </a:t>
            </a:r>
            <a:r>
              <a:rPr lang="en-US" dirty="0" smtClean="0"/>
              <a:t>x</a:t>
            </a:r>
            <a:r>
              <a:rPr lang="ru-RU" dirty="0" smtClean="0"/>
              <a:t> еще не готово.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Обойти эту проблему можно, используя расширение предложения </a:t>
            </a:r>
            <a:r>
              <a:rPr lang="en-US" dirty="0" smtClean="0"/>
              <a:t> let*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&gt;(let</a:t>
            </a:r>
            <a:r>
              <a:rPr lang="ru-RU" dirty="0" smtClean="0"/>
              <a:t>*</a:t>
            </a:r>
            <a:r>
              <a:rPr lang="en-US" dirty="0" smtClean="0"/>
              <a:t> ((x 2)(y (* 3 x)))</a:t>
            </a:r>
          </a:p>
          <a:p>
            <a:pPr>
              <a:buNone/>
            </a:pPr>
            <a:r>
              <a:rPr lang="en-US" dirty="0" smtClean="0"/>
              <a:t>	(list x y))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Здесь вычисления пройдут успешно, поскольку связи статических переменных происходят последовательно.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	</a:t>
            </a:r>
            <a:r>
              <a:rPr lang="ru-RU" b="1" dirty="0" smtClean="0"/>
              <a:t>Последовательные вычисления </a:t>
            </a:r>
            <a:r>
              <a:rPr lang="en-US" b="1" dirty="0" smtClean="0"/>
              <a:t>prog1, prog2, </a:t>
            </a:r>
            <a:r>
              <a:rPr lang="en-US" b="1" dirty="0" err="1" smtClean="0"/>
              <a:t>progN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Предложения </a:t>
            </a:r>
            <a:r>
              <a:rPr lang="en-US" dirty="0" smtClean="0"/>
              <a:t>prog1, prog2, </a:t>
            </a:r>
            <a:r>
              <a:rPr lang="en-US" dirty="0" err="1" smtClean="0"/>
              <a:t>progN</a:t>
            </a:r>
            <a:r>
              <a:rPr lang="ru-RU" dirty="0" smtClean="0"/>
              <a:t> позволяют работать с несколькими вычислимыми формами. Их формат следующий:</a:t>
            </a:r>
          </a:p>
          <a:p>
            <a:pPr>
              <a:buNone/>
            </a:pPr>
            <a:r>
              <a:rPr lang="ru-RU" dirty="0" smtClean="0"/>
              <a:t>	(</a:t>
            </a:r>
            <a:r>
              <a:rPr lang="en-US" dirty="0" smtClean="0"/>
              <a:t>prog1 form1 form2 … </a:t>
            </a:r>
            <a:r>
              <a:rPr lang="en-US" dirty="0" err="1" smtClean="0"/>
              <a:t>formN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(</a:t>
            </a:r>
            <a:r>
              <a:rPr lang="en-US" dirty="0" smtClean="0"/>
              <a:t>prog2 form1 form2 … </a:t>
            </a:r>
            <a:r>
              <a:rPr lang="en-US" dirty="0" err="1" smtClean="0"/>
              <a:t>formN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(</a:t>
            </a:r>
            <a:r>
              <a:rPr lang="en-US" dirty="0" err="1" smtClean="0"/>
              <a:t>progN</a:t>
            </a:r>
            <a:r>
              <a:rPr lang="en-US" dirty="0" smtClean="0"/>
              <a:t> form1 form2 … </a:t>
            </a:r>
            <a:r>
              <a:rPr lang="en-US" dirty="0" err="1" smtClean="0"/>
              <a:t>formN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У этих специальных форм переменное число </a:t>
            </a:r>
            <a:r>
              <a:rPr lang="ru-RU" dirty="0"/>
              <a:t>а</a:t>
            </a:r>
            <a:r>
              <a:rPr lang="ru-RU" dirty="0" smtClean="0"/>
              <a:t>ргументов, которые они последовательно вычисляют и возвращают в качестве значения значение первого (</a:t>
            </a:r>
            <a:r>
              <a:rPr lang="en-US" dirty="0" smtClean="0"/>
              <a:t>prog1</a:t>
            </a:r>
            <a:r>
              <a:rPr lang="ru-RU" dirty="0" smtClean="0"/>
              <a:t>), второго (</a:t>
            </a:r>
            <a:r>
              <a:rPr lang="en-US" dirty="0" err="1" smtClean="0"/>
              <a:t>prog</a:t>
            </a:r>
            <a:r>
              <a:rPr lang="ru-RU" dirty="0" smtClean="0"/>
              <a:t>2) или последнего (</a:t>
            </a:r>
            <a:r>
              <a:rPr lang="en-US" dirty="0" err="1" smtClean="0"/>
              <a:t>progN</a:t>
            </a:r>
            <a:r>
              <a:rPr lang="ru-RU" dirty="0" smtClean="0"/>
              <a:t>) аргумента. Эти формы не содержат механизма определения внутренних переменных.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progN</a:t>
            </a:r>
            <a:r>
              <a:rPr lang="en-US" dirty="0" smtClean="0"/>
              <a:t> (</a:t>
            </a:r>
            <a:r>
              <a:rPr lang="en-US" dirty="0" err="1" smtClean="0"/>
              <a:t>setq</a:t>
            </a:r>
            <a:r>
              <a:rPr lang="en-US" dirty="0" smtClean="0"/>
              <a:t> x 2)(</a:t>
            </a:r>
            <a:r>
              <a:rPr lang="en-US" dirty="0" err="1" smtClean="0"/>
              <a:t>setq</a:t>
            </a:r>
            <a:r>
              <a:rPr lang="en-US" dirty="0" smtClean="0"/>
              <a:t> y (* 3 x)))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&gt;6</a:t>
            </a:r>
          </a:p>
          <a:p>
            <a:pPr>
              <a:buNone/>
            </a:pPr>
            <a:r>
              <a:rPr lang="ru-RU" dirty="0" smtClean="0"/>
              <a:t>Многие формы Лиспа, такие как, </a:t>
            </a:r>
            <a:r>
              <a:rPr lang="en-US" dirty="0" smtClean="0"/>
              <a:t>LET, </a:t>
            </a:r>
            <a:r>
              <a:rPr lang="en-US" dirty="0" err="1" smtClean="0"/>
              <a:t>cond</a:t>
            </a:r>
            <a:r>
              <a:rPr lang="en-US" dirty="0" smtClean="0"/>
              <a:t>, </a:t>
            </a:r>
            <a:r>
              <a:rPr lang="en-US" dirty="0" err="1" smtClean="0"/>
              <a:t>defun</a:t>
            </a:r>
            <a:r>
              <a:rPr lang="ru-RU" dirty="0" smtClean="0"/>
              <a:t> и др. используют последовательно вычислимых форм, и в качестве результата значение последней формы.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Разветвление вычислений: предложение </a:t>
            </a:r>
            <a:r>
              <a:rPr lang="en-US" b="1" dirty="0" err="1" smtClean="0"/>
              <a:t>cond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Предложение </a:t>
            </a:r>
            <a:r>
              <a:rPr lang="en-US" dirty="0" err="1" smtClean="0"/>
              <a:t>cond</a:t>
            </a:r>
            <a:r>
              <a:rPr lang="ru-RU" dirty="0" smtClean="0"/>
              <a:t> является основным средством разветвления вычислений в Лиспе. Это синтаксическая форма, позволяющая управлять вычислениями на основе определяемых  предикатами условиями. Структура условного предложения следующая: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cond</a:t>
            </a:r>
            <a:r>
              <a:rPr lang="en-US" dirty="0" smtClean="0"/>
              <a:t> (p1 a1)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(p2 a2)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      ……….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(</a:t>
            </a:r>
            <a:r>
              <a:rPr lang="en-US" dirty="0" err="1" smtClean="0"/>
              <a:t>pN</a:t>
            </a:r>
            <a:r>
              <a:rPr lang="en-US" dirty="0" smtClean="0"/>
              <a:t> </a:t>
            </a:r>
            <a:r>
              <a:rPr lang="en-US" dirty="0" err="1" smtClean="0"/>
              <a:t>aN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ru-RU" dirty="0" smtClean="0"/>
              <a:t>Предикатами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результирующими выражениями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могут быть произвольные формы.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Значение предложения </a:t>
            </a:r>
            <a:r>
              <a:rPr lang="en-US" dirty="0" err="1" smtClean="0"/>
              <a:t>cond</a:t>
            </a:r>
            <a:r>
              <a:rPr lang="ru-RU" dirty="0" smtClean="0"/>
              <a:t> определяется следующим образом: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1) Выражения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,</a:t>
            </a:r>
            <a:r>
              <a:rPr lang="ru-RU" dirty="0" smtClean="0"/>
              <a:t> выполняющие роль предикатов, вычисляются последовательно слева направо (сверху вниз) до тех пор, пока не встретится выражение, значением которого не является </a:t>
            </a:r>
            <a:r>
              <a:rPr lang="en-US" dirty="0" smtClean="0"/>
              <a:t>NIL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2) Вычисляется результирующее выражение, соответствующее этому предикату, и возвращается в качестве результата всего 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предложения </a:t>
            </a:r>
            <a:r>
              <a:rPr lang="en-US" dirty="0" err="1" smtClean="0"/>
              <a:t>cond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3) Если истинного предиката нет, то значением предложения </a:t>
            </a:r>
            <a:r>
              <a:rPr lang="en-US" dirty="0" err="1" smtClean="0"/>
              <a:t>cond</a:t>
            </a:r>
            <a:r>
              <a:rPr lang="en-US" dirty="0" smtClean="0"/>
              <a:t> </a:t>
            </a:r>
            <a:r>
              <a:rPr lang="ru-RU" dirty="0" smtClean="0"/>
              <a:t>будет </a:t>
            </a:r>
            <a:r>
              <a:rPr lang="en-US" dirty="0" smtClean="0"/>
              <a:t>NIL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Рекомендуется в качестве последнего предиката использовать символ Т, и соответствующее ему результирующее выражение будет вычисляться  всегда, когда не выполняется ни одно другое условие.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Имена переменных и область их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То есть, при передаче параметров по значению, информацию можно передавать только внутрь функций, но не обратно из них.</a:t>
            </a:r>
          </a:p>
          <a:p>
            <a:pPr>
              <a:buNone/>
            </a:pPr>
            <a:r>
              <a:rPr lang="ru-RU" dirty="0" smtClean="0"/>
              <a:t>В Лиспе используется способ передачи параметров по значению. В некоторых исключительных случаях параметры могут передаваться и по ссылке. В этом случае функции называются </a:t>
            </a:r>
            <a:r>
              <a:rPr lang="ru-RU" dirty="0" err="1" smtClean="0"/>
              <a:t>структуроразрушающими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пример использования предложения </a:t>
            </a:r>
            <a:r>
              <a:rPr lang="en-US" dirty="0" err="1" smtClean="0"/>
              <a:t>cond</a:t>
            </a:r>
            <a:r>
              <a:rPr lang="ru-RU" dirty="0" smtClean="0"/>
              <a:t> для определения функции, устанавливающей тип своего аргумента.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defun</a:t>
            </a:r>
            <a:r>
              <a:rPr lang="en-US" dirty="0" smtClean="0"/>
              <a:t> type(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 </a:t>
            </a:r>
            <a:r>
              <a:rPr lang="en-US" dirty="0" err="1" smtClean="0"/>
              <a:t>cond</a:t>
            </a:r>
            <a:r>
              <a:rPr lang="en-US" dirty="0" smtClean="0"/>
              <a:t> ((null </a:t>
            </a:r>
            <a:r>
              <a:rPr lang="en-US" dirty="0" err="1" smtClean="0"/>
              <a:t>arg</a:t>
            </a:r>
            <a:r>
              <a:rPr lang="en-US" dirty="0" smtClean="0"/>
              <a:t>) ‘</a:t>
            </a:r>
            <a:r>
              <a:rPr lang="ru-RU" dirty="0" err="1" smtClean="0"/>
              <a:t>пустой_список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      </a:t>
            </a:r>
            <a:r>
              <a:rPr lang="en-US" dirty="0" smtClean="0"/>
              <a:t>((atom </a:t>
            </a:r>
            <a:r>
              <a:rPr lang="en-US" dirty="0" err="1" smtClean="0"/>
              <a:t>arg</a:t>
            </a:r>
            <a:r>
              <a:rPr lang="en-US" dirty="0" smtClean="0"/>
              <a:t>)	‘ </a:t>
            </a:r>
            <a:r>
              <a:rPr lang="ru-RU" dirty="0" smtClean="0"/>
              <a:t>атом)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       (</a:t>
            </a:r>
            <a:r>
              <a:rPr lang="en-US" dirty="0" smtClean="0"/>
              <a:t>t ‘</a:t>
            </a:r>
            <a:r>
              <a:rPr lang="ru-RU" dirty="0" smtClean="0"/>
              <a:t>список</a:t>
            </a:r>
            <a:r>
              <a:rPr lang="en-US" dirty="0" smtClean="0"/>
              <a:t>)))</a:t>
            </a:r>
            <a:r>
              <a:rPr lang="ru-RU" dirty="0" smtClean="0"/>
              <a:t>	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Еще несколько примеров использования предложения </a:t>
            </a:r>
            <a:r>
              <a:rPr lang="en-US" dirty="0" err="1" smtClean="0"/>
              <a:t>cond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defun</a:t>
            </a:r>
            <a:r>
              <a:rPr lang="en-US" dirty="0" smtClean="0"/>
              <a:t> and_(x y)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(</a:t>
            </a:r>
            <a:r>
              <a:rPr lang="en-US" dirty="0" err="1" smtClean="0"/>
              <a:t>cond</a:t>
            </a:r>
            <a:r>
              <a:rPr lang="en-US" dirty="0" smtClean="0"/>
              <a:t> (x y)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(t nil)))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&gt;(and_ t nil)	nil</a:t>
            </a:r>
          </a:p>
          <a:p>
            <a:pPr>
              <a:buNone/>
            </a:pPr>
            <a:r>
              <a:rPr lang="en-US" dirty="0"/>
              <a:t>	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defun</a:t>
            </a:r>
            <a:r>
              <a:rPr lang="en-US" dirty="0" smtClean="0"/>
              <a:t> or_(x y)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(</a:t>
            </a:r>
            <a:r>
              <a:rPr lang="en-US" dirty="0" err="1" smtClean="0"/>
              <a:t>cond</a:t>
            </a:r>
            <a:r>
              <a:rPr lang="en-US" dirty="0" smtClean="0"/>
              <a:t> (x t)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(t y)))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&gt;(or_ t nil)	t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defun</a:t>
            </a:r>
            <a:r>
              <a:rPr lang="en-US" dirty="0" smtClean="0"/>
              <a:t> no(x)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(not x))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&gt;(no t)	nil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defun</a:t>
            </a:r>
            <a:r>
              <a:rPr lang="en-US" dirty="0" smtClean="0"/>
              <a:t> =&gt;(x y)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(</a:t>
            </a:r>
            <a:r>
              <a:rPr lang="en-US" dirty="0" err="1" smtClean="0"/>
              <a:t>cond</a:t>
            </a:r>
            <a:r>
              <a:rPr lang="en-US" dirty="0" smtClean="0"/>
              <a:t> (x y)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(t </a:t>
            </a:r>
            <a:r>
              <a:rPr lang="en-US" dirty="0" err="1" smtClean="0"/>
              <a:t>t</a:t>
            </a:r>
            <a:r>
              <a:rPr lang="en-US" dirty="0" smtClean="0"/>
              <a:t>)))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&gt;(=&gt; nil t)	t</a:t>
            </a:r>
          </a:p>
          <a:p>
            <a:pPr>
              <a:buNone/>
            </a:pPr>
            <a:r>
              <a:rPr lang="ru-RU" dirty="0" smtClean="0"/>
              <a:t>Логические операции </a:t>
            </a:r>
            <a:r>
              <a:rPr lang="en-US" dirty="0" smtClean="0"/>
              <a:t>and, or,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ru-RU" dirty="0" smtClean="0"/>
              <a:t>и многие другие определены среди стандартных функций Лиспа, ими можно пользоваться при составлении сложных логических выражений.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Другие условные предложения </a:t>
            </a:r>
            <a:r>
              <a:rPr lang="en-US" dirty="0" smtClean="0"/>
              <a:t>if, when, unless</a:t>
            </a:r>
            <a:endParaRPr lang="ru-RU" dirty="0"/>
          </a:p>
          <a:p>
            <a:pPr>
              <a:buNone/>
            </a:pPr>
            <a:r>
              <a:rPr lang="ru-RU" dirty="0"/>
              <a:t>П</a:t>
            </a:r>
            <a:r>
              <a:rPr lang="ru-RU" dirty="0" smtClean="0"/>
              <a:t>редложение </a:t>
            </a:r>
            <a:r>
              <a:rPr lang="en-US" dirty="0" err="1" smtClean="0"/>
              <a:t>cond</a:t>
            </a:r>
            <a:r>
              <a:rPr lang="en-US" dirty="0" smtClean="0"/>
              <a:t> </a:t>
            </a:r>
            <a:r>
              <a:rPr lang="ru-RU" dirty="0" smtClean="0"/>
              <a:t> является наиболее общей условной структурой. Ее критикуют за «массивность», обилие скобок. В различных </a:t>
            </a:r>
            <a:r>
              <a:rPr lang="ru-RU" dirty="0" err="1" smtClean="0"/>
              <a:t>Лисп-системах</a:t>
            </a:r>
            <a:r>
              <a:rPr lang="ru-RU" dirty="0" smtClean="0"/>
              <a:t> используются боле короткие, естественные условные предложения.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Простой формой условного предложения является </a:t>
            </a:r>
            <a:r>
              <a:rPr lang="ru-RU" dirty="0"/>
              <a:t>ф</a:t>
            </a:r>
            <a:r>
              <a:rPr lang="ru-RU" dirty="0" smtClean="0"/>
              <a:t>орма </a:t>
            </a:r>
            <a:r>
              <a:rPr lang="en-US" dirty="0" smtClean="0"/>
              <a:t>if</a:t>
            </a:r>
            <a:r>
              <a:rPr lang="ru-RU" dirty="0" smtClean="0"/>
              <a:t>. Общий формат: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(</a:t>
            </a:r>
            <a:r>
              <a:rPr lang="en-US" dirty="0" smtClean="0"/>
              <a:t>if </a:t>
            </a:r>
            <a:r>
              <a:rPr lang="ru-RU" dirty="0" smtClean="0"/>
              <a:t>условие </a:t>
            </a:r>
            <a:r>
              <a:rPr lang="ru-RU" dirty="0" err="1" smtClean="0"/>
              <a:t>то_форма</a:t>
            </a:r>
            <a:r>
              <a:rPr lang="ru-RU" dirty="0" smtClean="0"/>
              <a:t> </a:t>
            </a:r>
            <a:r>
              <a:rPr lang="ru-RU" dirty="0" err="1" smtClean="0"/>
              <a:t>иначе_форма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Пример использования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&gt;(if (atom t) ‘</a:t>
            </a:r>
            <a:r>
              <a:rPr lang="ru-RU" dirty="0" smtClean="0"/>
              <a:t>атом </a:t>
            </a:r>
            <a:r>
              <a:rPr lang="en-US" dirty="0" smtClean="0"/>
              <a:t>‘</a:t>
            </a:r>
            <a:r>
              <a:rPr lang="ru-RU" dirty="0" smtClean="0"/>
              <a:t>список)</a:t>
            </a:r>
          </a:p>
          <a:p>
            <a:pPr>
              <a:buNone/>
            </a:pPr>
            <a:r>
              <a:rPr lang="ru-RU" dirty="0" smtClean="0"/>
              <a:t>Кроме того можно использовать следующие формы :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(</a:t>
            </a:r>
            <a:r>
              <a:rPr lang="en-US" dirty="0" smtClean="0"/>
              <a:t>when </a:t>
            </a:r>
            <a:r>
              <a:rPr lang="ru-RU" dirty="0" smtClean="0"/>
              <a:t>условие форма_1 форма_2 …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  форма</a:t>
            </a:r>
            <a:r>
              <a:rPr lang="en-US" dirty="0" smtClean="0"/>
              <a:t>N)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Это предложение последовательно выполняет формы в случае выполнения условия.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(unless (not </a:t>
            </a:r>
            <a:r>
              <a:rPr lang="ru-RU" dirty="0" smtClean="0"/>
              <a:t>условие</a:t>
            </a:r>
            <a:r>
              <a:rPr lang="en-US" dirty="0" smtClean="0"/>
              <a:t>)</a:t>
            </a:r>
            <a:r>
              <a:rPr lang="ru-RU" dirty="0" smtClean="0"/>
              <a:t> форма_1 форма_2 …</a:t>
            </a:r>
          </a:p>
          <a:p>
            <a:pPr>
              <a:buNone/>
            </a:pPr>
            <a:r>
              <a:rPr lang="ru-RU" dirty="0" smtClean="0"/>
              <a:t>	  форма</a:t>
            </a:r>
            <a:r>
              <a:rPr lang="en-US" dirty="0" smtClean="0"/>
              <a:t>N)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Предложение </a:t>
            </a:r>
            <a:r>
              <a:rPr lang="en-US" dirty="0" smtClean="0"/>
              <a:t>unless</a:t>
            </a:r>
            <a:r>
              <a:rPr lang="ru-RU" dirty="0" smtClean="0"/>
              <a:t> последовательно выполняет формы в случае не выполнения условия.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Циклические вычисления в Лиспе</a:t>
            </a:r>
          </a:p>
          <a:p>
            <a:pPr>
              <a:buNone/>
            </a:pPr>
            <a:r>
              <a:rPr lang="ru-RU" dirty="0" smtClean="0"/>
              <a:t>В случае повторяющихся вычислений в Лиспе используются предложения </a:t>
            </a:r>
            <a:r>
              <a:rPr lang="en-US" dirty="0" smtClean="0"/>
              <a:t>do, do*, loop</a:t>
            </a:r>
            <a:r>
              <a:rPr lang="ru-RU" dirty="0" smtClean="0"/>
              <a:t> и другие.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smtClean="0"/>
              <a:t>*</a:t>
            </a:r>
            <a:r>
              <a:rPr lang="ru-RU" b="1" smtClean="0"/>
              <a:t>Внутренне </a:t>
            </a:r>
            <a:r>
              <a:rPr lang="ru-RU" b="1" dirty="0" smtClean="0"/>
              <a:t>представление списков</a:t>
            </a:r>
          </a:p>
          <a:p>
            <a:pPr>
              <a:buNone/>
            </a:pPr>
            <a:r>
              <a:rPr lang="ru-RU" dirty="0" smtClean="0"/>
              <a:t>Оперативная память машины, на которой работает Лисп-система, логически разбивается на небольшие области, называемые списочными ячейками. Списочная ячейка состоит из двух частей: полей </a:t>
            </a:r>
            <a:r>
              <a:rPr lang="en-US" dirty="0" smtClean="0"/>
              <a:t>car </a:t>
            </a:r>
            <a:r>
              <a:rPr lang="ru-RU" dirty="0" smtClean="0"/>
              <a:t>и </a:t>
            </a:r>
            <a:r>
              <a:rPr lang="en-US" dirty="0" err="1" smtClean="0"/>
              <a:t>cdr</a:t>
            </a:r>
            <a:r>
              <a:rPr lang="ru-RU" dirty="0" smtClean="0"/>
              <a:t>. Каждое из полей содержит указатель, который может указывать на другую списочную ячейку или на некоторый  </a:t>
            </a:r>
            <a:r>
              <a:rPr lang="ru-RU" dirty="0" err="1" smtClean="0"/>
              <a:t>лисповский</a:t>
            </a:r>
            <a:r>
              <a:rPr lang="ru-RU" dirty="0" smtClean="0"/>
              <a:t> объект – атом, число.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Указатели между ячейками образуют некоторую цепочку, по которой можно из предыдущей ячейки попасть в следующую. Графически списочная ячейка представляется прямоугольником, разделенным на поля.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43808" y="4725144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851920" y="472514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4860032" y="4725144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cdr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4" idx="1"/>
          </p:cNvCxnSpPr>
          <p:nvPr/>
        </p:nvCxnSpPr>
        <p:spPr>
          <a:xfrm>
            <a:off x="1403648" y="5157192"/>
            <a:ext cx="144016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2"/>
          </p:cNvCxnSpPr>
          <p:nvPr/>
        </p:nvCxnSpPr>
        <p:spPr>
          <a:xfrm>
            <a:off x="3851920" y="56612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</p:cNvCxnSpPr>
          <p:nvPr/>
        </p:nvCxnSpPr>
        <p:spPr>
          <a:xfrm>
            <a:off x="6876256" y="5193196"/>
            <a:ext cx="122413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Имена переменных и область их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b="1" dirty="0" smtClean="0"/>
              <a:t>Статические переменные локальны</a:t>
            </a:r>
          </a:p>
          <a:p>
            <a:pPr>
              <a:buNone/>
            </a:pPr>
            <a:r>
              <a:rPr lang="ru-RU" dirty="0" smtClean="0"/>
              <a:t>Формальные параметры функции в </a:t>
            </a:r>
            <a:r>
              <a:rPr lang="ru-RU" dirty="0" err="1" smtClean="0"/>
              <a:t>Коммон</a:t>
            </a:r>
            <a:r>
              <a:rPr lang="ru-RU" dirty="0" smtClean="0"/>
              <a:t> Лиспе называют лексическими или статическими переменными. Связи статических переменных действительны только в пределах той формы, в которой они определены. Изменения значений переменных внутри формы не влияет на значения одноименных переменных более внешнего уровня.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Указателем списка является указатель на его первую ячейку. Этот указатель может быть связан с символом (переменной). Указатель на значение хранится вместе с символом как системное свойство. Кроме значения системным свойством символа могут быть определение функции, представленное в виде </a:t>
            </a:r>
            <a:r>
              <a:rPr lang="ru-RU" dirty="0" err="1" smtClean="0"/>
              <a:t>лямбда-выражения</a:t>
            </a:r>
            <a:r>
              <a:rPr lang="ru-RU" dirty="0" smtClean="0"/>
              <a:t>, список свойств символа и т.д.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Побочным символом функции </a:t>
            </a:r>
            <a:r>
              <a:rPr lang="en-US" dirty="0" err="1" smtClean="0"/>
              <a:t>setq</a:t>
            </a:r>
            <a:r>
              <a:rPr lang="ru-RU" dirty="0" smtClean="0"/>
              <a:t> является замещение указателя в поле значения символа.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Например,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setq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‘(a b c))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Создает в качестве побочного эффекта связь.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lst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pPr lvl="1">
              <a:buNone/>
            </a:pPr>
            <a:r>
              <a:rPr lang="ru-RU" dirty="0"/>
              <a:t> </a:t>
            </a:r>
            <a:r>
              <a:rPr lang="ru-RU" dirty="0" smtClean="0"/>
              <a:t>           </a:t>
            </a:r>
            <a:r>
              <a:rPr lang="en-US" dirty="0" smtClean="0"/>
              <a:t>a		  b		c</a:t>
            </a:r>
            <a:endParaRPr lang="ru-RU" dirty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91680" y="220486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75856" y="220486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220486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nil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979712" y="2996952"/>
            <a:ext cx="3600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5" idx="1"/>
          </p:cNvCxnSpPr>
          <p:nvPr/>
        </p:nvCxnSpPr>
        <p:spPr>
          <a:xfrm>
            <a:off x="2771800" y="26009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3"/>
            <a:endCxn id="7" idx="1"/>
          </p:cNvCxnSpPr>
          <p:nvPr/>
        </p:nvCxnSpPr>
        <p:spPr>
          <a:xfrm>
            <a:off x="4355976" y="26009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491880" y="299695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5076056" y="2996952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827584" y="1916832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Изображение одноуровневого списка достаточно просто.  Многоуровневый список представляется сложнее. У него могут быть общие части. </a:t>
            </a:r>
          </a:p>
          <a:p>
            <a:pPr>
              <a:buNone/>
            </a:pPr>
            <a:r>
              <a:rPr lang="ru-RU" dirty="0" smtClean="0"/>
              <a:t>Допустим есть два списка: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setq</a:t>
            </a:r>
            <a:r>
              <a:rPr lang="en-US" dirty="0" smtClean="0"/>
              <a:t> </a:t>
            </a:r>
            <a:r>
              <a:rPr lang="ru-RU" dirty="0" smtClean="0"/>
              <a:t>голова </a:t>
            </a:r>
            <a:r>
              <a:rPr lang="en-US" dirty="0" smtClean="0"/>
              <a:t>‘(</a:t>
            </a:r>
            <a:r>
              <a:rPr lang="en-US" dirty="0"/>
              <a:t>b</a:t>
            </a:r>
            <a:r>
              <a:rPr lang="en-US" dirty="0" smtClean="0"/>
              <a:t> c))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setq</a:t>
            </a:r>
            <a:r>
              <a:rPr lang="en-US" dirty="0" smtClean="0"/>
              <a:t> </a:t>
            </a:r>
            <a:r>
              <a:rPr lang="ru-RU" dirty="0" smtClean="0"/>
              <a:t>хвост </a:t>
            </a:r>
            <a:r>
              <a:rPr lang="en-US" dirty="0" smtClean="0"/>
              <a:t>‘(a b c))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Вызов функции </a:t>
            </a:r>
          </a:p>
          <a:p>
            <a:pPr lvl="1">
              <a:buNone/>
            </a:pPr>
            <a:r>
              <a:rPr lang="en-US" dirty="0" smtClean="0"/>
              <a:t>&gt;(cons </a:t>
            </a:r>
            <a:r>
              <a:rPr lang="ru-RU" dirty="0" smtClean="0"/>
              <a:t> голова хвост</a:t>
            </a:r>
            <a:r>
              <a:rPr lang="en-US" dirty="0" smtClean="0"/>
              <a:t>)</a:t>
            </a:r>
            <a:endParaRPr lang="ru-RU" dirty="0" smtClean="0"/>
          </a:p>
          <a:p>
            <a:pPr lvl="1">
              <a:buNone/>
            </a:pPr>
            <a:r>
              <a:rPr lang="ru-RU" dirty="0" smtClean="0"/>
              <a:t>Строит новый список из переданных аргументов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((b c) a b c)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sz="2800" dirty="0" smtClean="0"/>
              <a:t>(</a:t>
            </a:r>
            <a:r>
              <a:rPr lang="en-US" sz="2400" dirty="0" smtClean="0"/>
              <a:t>cons </a:t>
            </a:r>
            <a:r>
              <a:rPr lang="ru-RU" sz="2400" dirty="0" smtClean="0"/>
              <a:t>голова хвост) </a:t>
            </a:r>
            <a:r>
              <a:rPr lang="ru-RU" sz="2400" dirty="0" err="1" smtClean="0"/>
              <a:t>хвост</a:t>
            </a:r>
            <a:endParaRPr lang="ru-RU" sz="2400" dirty="0" smtClean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</a:t>
            </a:r>
            <a:endParaRPr lang="ru-RU" sz="2400" dirty="0"/>
          </a:p>
          <a:p>
            <a:pPr>
              <a:buNone/>
            </a:pPr>
            <a:r>
              <a:rPr lang="ru-RU" sz="2400" dirty="0" smtClean="0"/>
              <a:t>				</a:t>
            </a:r>
            <a:r>
              <a:rPr lang="en-US" sz="2400" dirty="0" smtClean="0"/>
              <a:t>a   </a:t>
            </a:r>
            <a:r>
              <a:rPr lang="ru-RU" sz="2400" dirty="0" smtClean="0"/>
              <a:t>голова   </a:t>
            </a:r>
            <a:r>
              <a:rPr lang="en-US" sz="2400" dirty="0" smtClean="0"/>
              <a:t> b</a:t>
            </a:r>
            <a:r>
              <a:rPr lang="ru-RU" sz="2400" dirty="0" smtClean="0"/>
              <a:t>                   </a:t>
            </a:r>
            <a:r>
              <a:rPr lang="en-US" sz="2400" dirty="0" smtClean="0"/>
              <a:t>c	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314096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12160" y="522920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99992" y="522920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14096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27984" y="314096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940152" y="314096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Nil  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619672" y="3645024"/>
            <a:ext cx="280831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3"/>
            <a:endCxn id="8" idx="1"/>
          </p:cNvCxnSpPr>
          <p:nvPr/>
        </p:nvCxnSpPr>
        <p:spPr>
          <a:xfrm>
            <a:off x="2555776" y="33929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3"/>
            <a:endCxn id="9" idx="1"/>
          </p:cNvCxnSpPr>
          <p:nvPr/>
        </p:nvCxnSpPr>
        <p:spPr>
          <a:xfrm>
            <a:off x="4139952" y="33929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  <a:endCxn id="10" idx="1"/>
          </p:cNvCxnSpPr>
          <p:nvPr/>
        </p:nvCxnSpPr>
        <p:spPr>
          <a:xfrm>
            <a:off x="5652120" y="33929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203848" y="36450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716016" y="36450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228184" y="36450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788024" y="465313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6228184" y="4581128"/>
            <a:ext cx="720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403648" y="2708920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3203848" y="2708920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7" idx="3"/>
            <a:endCxn id="6" idx="1"/>
          </p:cNvCxnSpPr>
          <p:nvPr/>
        </p:nvCxnSpPr>
        <p:spPr>
          <a:xfrm>
            <a:off x="5724128" y="54812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4067944" y="4509120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 достаточно эффективное решение с точки зрения создания структур и их представления в памяти машины. Заметим, что функция </a:t>
            </a:r>
            <a:r>
              <a:rPr lang="en-US" dirty="0" smtClean="0"/>
              <a:t>cons </a:t>
            </a:r>
            <a:r>
              <a:rPr lang="ru-RU" dirty="0" smtClean="0"/>
              <a:t>не изменила структуры списков, являющихся аргументами.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Точечная пара</a:t>
            </a:r>
          </a:p>
          <a:p>
            <a:pPr>
              <a:buNone/>
            </a:pPr>
            <a:r>
              <a:rPr lang="ru-RU" dirty="0" smtClean="0"/>
              <a:t>Определяя базовую функцию </a:t>
            </a:r>
            <a:r>
              <a:rPr lang="en-US" dirty="0" smtClean="0"/>
              <a:t>cons</a:t>
            </a:r>
            <a:r>
              <a:rPr lang="ru-RU" dirty="0" smtClean="0"/>
              <a:t>, мы предположили, что ее вторым аргументом является список. Это ограничение не является необходимым и сейчас мы его снимаем. Что получится после выполнения функции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&gt;(cons ‘a ‘b)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‘(a . b)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 smtClean="0"/>
              <a:t>							b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				a</a:t>
            </a:r>
          </a:p>
          <a:p>
            <a:pPr>
              <a:buNone/>
            </a:pPr>
            <a:r>
              <a:rPr lang="ru-RU" dirty="0" smtClean="0"/>
              <a:t>Здесь показана структура более общая, чем список, она называется </a:t>
            </a:r>
            <a:r>
              <a:rPr lang="ru-RU" i="1" dirty="0" smtClean="0"/>
              <a:t>точечной парой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7824" y="2348880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419872" y="321297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>
            <a:off x="4860032" y="278092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339752" y="206084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сравнения изобразите самостоятельно список </a:t>
            </a:r>
            <a:r>
              <a:rPr lang="en-US" dirty="0" smtClean="0"/>
              <a:t>(a b) </a:t>
            </a:r>
            <a:r>
              <a:rPr lang="ru-RU" dirty="0" smtClean="0"/>
              <a:t>и вы увидите разницу. </a:t>
            </a:r>
          </a:p>
          <a:p>
            <a:pPr>
              <a:buNone/>
            </a:pPr>
            <a:r>
              <a:rPr lang="ru-RU" dirty="0" smtClean="0"/>
              <a:t>Точечная нотация позволяет расширить класс объектов, изображаемых с помощью списков.</a:t>
            </a:r>
          </a:p>
          <a:p>
            <a:pPr>
              <a:buNone/>
            </a:pPr>
            <a:r>
              <a:rPr lang="ru-RU" dirty="0" smtClean="0"/>
              <a:t>В отдельных случаях точечная запись позволяет существенно сократить расходы памяти для хранения объектов.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Имена переменных и область их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Статические переменный представляют собой формальные имена других </a:t>
            </a:r>
            <a:r>
              <a:rPr lang="ru-RU" dirty="0" err="1" smtClean="0"/>
              <a:t>лисповских</a:t>
            </a:r>
            <a:r>
              <a:rPr lang="ru-RU" dirty="0" smtClean="0"/>
              <a:t> объектов. После вычисления функции, созданные на это время связи формальных параметров ликвидируются и происходит возврат к тому состоянию, которое было до вызова функции. Рассмотрим несложный теоретический пример.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Варианты точечной и списочной записей</a:t>
            </a:r>
          </a:p>
          <a:p>
            <a:pPr>
              <a:buNone/>
            </a:pPr>
            <a:r>
              <a:rPr lang="ru-RU" dirty="0" smtClean="0"/>
              <a:t>Любой список можно записать в точечной нотации. Преобразования можно осуществить на всех уровнях списка следующим образом:</a:t>
            </a:r>
          </a:p>
          <a:p>
            <a:pPr>
              <a:buNone/>
            </a:pPr>
            <a:r>
              <a:rPr lang="en-US" dirty="0" smtClean="0"/>
              <a:t>(a1 a2 a3 … </a:t>
            </a:r>
            <a:r>
              <a:rPr lang="en-US" dirty="0" err="1" smtClean="0"/>
              <a:t>aN</a:t>
            </a:r>
            <a:r>
              <a:rPr lang="en-US" dirty="0" smtClean="0"/>
              <a:t>) = (a1 . (a2 . (a3 . … . (</a:t>
            </a:r>
            <a:r>
              <a:rPr lang="en-US" dirty="0" err="1" smtClean="0"/>
              <a:t>aN</a:t>
            </a:r>
            <a:r>
              <a:rPr lang="en-US" dirty="0" smtClean="0"/>
              <a:t> . </a:t>
            </a:r>
            <a:r>
              <a:rPr lang="en-US" dirty="0"/>
              <a:t>n</a:t>
            </a:r>
            <a:r>
              <a:rPr lang="en-US" dirty="0" smtClean="0"/>
              <a:t>il) ...)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Признаком списка здесь служит </a:t>
            </a:r>
            <a:r>
              <a:rPr lang="en-US" dirty="0" smtClean="0"/>
              <a:t>nil</a:t>
            </a:r>
            <a:r>
              <a:rPr lang="ru-RU" dirty="0" smtClean="0"/>
              <a:t> в поле </a:t>
            </a:r>
            <a:r>
              <a:rPr lang="en-US" dirty="0" err="1" smtClean="0"/>
              <a:t>cdr</a:t>
            </a:r>
            <a:r>
              <a:rPr lang="ru-RU" dirty="0" smtClean="0"/>
              <a:t> последнего элемента, символизирующий его окончание.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Несколько примеров.</a:t>
            </a:r>
          </a:p>
          <a:p>
            <a:pPr>
              <a:buNone/>
            </a:pPr>
            <a:r>
              <a:rPr lang="en-US" dirty="0" smtClean="0"/>
              <a:t>	&gt;(a b c) = (a . (b . (c . </a:t>
            </a:r>
            <a:r>
              <a:rPr lang="en-US" dirty="0"/>
              <a:t>n</a:t>
            </a:r>
            <a:r>
              <a:rPr lang="en-US" dirty="0" smtClean="0"/>
              <a:t>il)))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&gt;(a b (c d) e) = (a . (b . ((c . (d . </a:t>
            </a:r>
            <a:r>
              <a:rPr lang="en-US" dirty="0"/>
              <a:t>n</a:t>
            </a:r>
            <a:r>
              <a:rPr lang="en-US" dirty="0" smtClean="0"/>
              <a:t>il)) . (e . </a:t>
            </a:r>
            <a:r>
              <a:rPr lang="en-US" dirty="0"/>
              <a:t>n</a:t>
            </a:r>
            <a:r>
              <a:rPr lang="en-US" dirty="0" smtClean="0"/>
              <a:t>il ))))</a:t>
            </a:r>
          </a:p>
          <a:p>
            <a:pPr>
              <a:buNone/>
            </a:pPr>
            <a:r>
              <a:rPr lang="ru-RU" dirty="0" smtClean="0"/>
              <a:t>Интерпретатор понимает обе формы записей списков, важно их составлять грамотно.</a:t>
            </a:r>
          </a:p>
          <a:p>
            <a:pPr>
              <a:buNone/>
            </a:pPr>
            <a:r>
              <a:rPr lang="ru-RU" i="1" dirty="0" smtClean="0"/>
              <a:t>Важное замечание – перед символом точки и после него обязательно надо ставить пробел.</a:t>
            </a:r>
            <a:endParaRPr lang="en-US" i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Использование точечных пар в практическом программировании на Лиспе в общем-то излишне. Они в большей степени используются в теоретических разделах программирования, например, для обозначений последовательностей неопределенной длины в виде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(голова . </a:t>
            </a:r>
            <a:r>
              <a:rPr lang="ru-RU" dirty="0"/>
              <a:t>х</a:t>
            </a:r>
            <a:r>
              <a:rPr lang="ru-RU" dirty="0" smtClean="0"/>
              <a:t>вост).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практическом программировании с точечными парами можно встретиться при работе с ассоциативными списками (А-списками).</a:t>
            </a:r>
          </a:p>
          <a:p>
            <a:pPr algn="ctr">
              <a:buNone/>
            </a:pPr>
            <a:r>
              <a:rPr lang="ru-RU" b="1" dirty="0" smtClean="0"/>
              <a:t>Вычисления, изменяющие структуру </a:t>
            </a:r>
          </a:p>
          <a:p>
            <a:pPr>
              <a:buNone/>
            </a:pPr>
            <a:r>
              <a:rPr lang="ru-RU" dirty="0" smtClean="0"/>
              <a:t>Все рассмотренные ранее функции (примитивы) не вызывали каких-либо изменений во внутренней структуре выражений.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Лиспе есть специальные функции, при помощи которых можно изменять структуру выражений, как это обычно принято в императивных языках программирования.</a:t>
            </a:r>
          </a:p>
          <a:p>
            <a:pPr>
              <a:buNone/>
            </a:pPr>
            <a:r>
              <a:rPr lang="ru-RU" dirty="0" smtClean="0"/>
              <a:t>Такие функции мы будем называть </a:t>
            </a:r>
            <a:r>
              <a:rPr lang="ru-RU" dirty="0" err="1" smtClean="0"/>
              <a:t>структуроразрушающими</a:t>
            </a:r>
            <a:r>
              <a:rPr lang="ru-RU" dirty="0" smtClean="0"/>
              <a:t>, поскольку с их помощью можно разорвать существующую структуру и построить новую. 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rplaca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rplacd</a:t>
            </a:r>
            <a:r>
              <a:rPr lang="en-US" b="1" dirty="0" smtClean="0"/>
              <a:t> </a:t>
            </a:r>
            <a:r>
              <a:rPr lang="ru-RU" b="1" dirty="0" smtClean="0"/>
              <a:t>– изменение содержимого полей</a:t>
            </a:r>
          </a:p>
          <a:p>
            <a:pPr>
              <a:buNone/>
            </a:pPr>
            <a:r>
              <a:rPr lang="ru-RU" dirty="0" smtClean="0"/>
              <a:t>Основными функциями, изменяющими структуру списков, являются функции </a:t>
            </a:r>
            <a:r>
              <a:rPr lang="en-US" dirty="0" err="1" smtClean="0"/>
              <a:t>rplaca</a:t>
            </a:r>
            <a:r>
              <a:rPr lang="ru-RU" dirty="0" smtClean="0"/>
              <a:t> (</a:t>
            </a:r>
            <a:r>
              <a:rPr lang="en-US" dirty="0" smtClean="0"/>
              <a:t>replace car) </a:t>
            </a:r>
            <a:r>
              <a:rPr lang="ru-RU" dirty="0" smtClean="0"/>
              <a:t>и </a:t>
            </a:r>
            <a:r>
              <a:rPr lang="en-US" dirty="0" err="1" smtClean="0"/>
              <a:t>rplacd</a:t>
            </a:r>
            <a:r>
              <a:rPr lang="en-US" dirty="0" smtClean="0"/>
              <a:t> (replace </a:t>
            </a:r>
            <a:r>
              <a:rPr lang="en-US" dirty="0" err="1" smtClean="0"/>
              <a:t>cdr</a:t>
            </a:r>
            <a:r>
              <a:rPr lang="en-US" dirty="0" smtClean="0"/>
              <a:t>)</a:t>
            </a:r>
            <a:r>
              <a:rPr lang="ru-RU" dirty="0" smtClean="0"/>
              <a:t>, которые уничтожают прежние и записывают новые значения в поля </a:t>
            </a:r>
            <a:r>
              <a:rPr lang="en-US" dirty="0" smtClean="0"/>
              <a:t>car </a:t>
            </a:r>
            <a:r>
              <a:rPr lang="ru-RU" dirty="0" smtClean="0"/>
              <a:t>и </a:t>
            </a:r>
            <a:r>
              <a:rPr lang="en-US" dirty="0" err="1" smtClean="0"/>
              <a:t>cdr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пример.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setq</a:t>
            </a:r>
            <a:r>
              <a:rPr lang="en-US" dirty="0" smtClean="0"/>
              <a:t> </a:t>
            </a:r>
            <a:r>
              <a:rPr lang="ru-RU" dirty="0" smtClean="0"/>
              <a:t>поезд </a:t>
            </a:r>
            <a:r>
              <a:rPr lang="en-US" dirty="0" smtClean="0"/>
              <a:t>‘</a:t>
            </a:r>
            <a:r>
              <a:rPr lang="ru-RU" dirty="0" smtClean="0"/>
              <a:t>(тепловоз вагон1 вагон2 вагон3))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rplaca</a:t>
            </a:r>
            <a:r>
              <a:rPr lang="en-US" dirty="0" smtClean="0"/>
              <a:t> </a:t>
            </a:r>
            <a:r>
              <a:rPr lang="ru-RU" dirty="0" smtClean="0"/>
              <a:t>поезд </a:t>
            </a:r>
            <a:r>
              <a:rPr lang="en-US" dirty="0" smtClean="0"/>
              <a:t>‘</a:t>
            </a:r>
            <a:r>
              <a:rPr lang="ru-RU" dirty="0" smtClean="0"/>
              <a:t>электровоз)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&gt;</a:t>
            </a:r>
            <a:r>
              <a:rPr lang="ru-RU" dirty="0" smtClean="0"/>
              <a:t>поезд	(электровоз вагон1 вагон2 вагон3)</a:t>
            </a:r>
          </a:p>
          <a:p>
            <a:pPr>
              <a:buNone/>
            </a:pPr>
            <a:r>
              <a:rPr lang="ru-RU" dirty="0" smtClean="0"/>
              <a:t>Функция </a:t>
            </a:r>
            <a:r>
              <a:rPr lang="en-US" dirty="0" err="1" smtClean="0"/>
              <a:t>rplacd</a:t>
            </a:r>
            <a:r>
              <a:rPr lang="en-US" dirty="0" smtClean="0"/>
              <a:t> </a:t>
            </a:r>
            <a:r>
              <a:rPr lang="ru-RU" dirty="0" smtClean="0"/>
              <a:t>работает аналогично, только ее аргументом</a:t>
            </a:r>
            <a:r>
              <a:rPr lang="en-US" dirty="0" smtClean="0"/>
              <a:t> </a:t>
            </a:r>
            <a:r>
              <a:rPr lang="ru-RU" dirty="0" smtClean="0"/>
              <a:t>будет </a:t>
            </a:r>
            <a:r>
              <a:rPr lang="ru-RU" dirty="0"/>
              <a:t>с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ru-RU" dirty="0" smtClean="0"/>
              <a:t>составляющая аргумента.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Вычисления в Лиспе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rplacd</a:t>
            </a:r>
            <a:r>
              <a:rPr lang="en-US" dirty="0" smtClean="0"/>
              <a:t> </a:t>
            </a:r>
            <a:r>
              <a:rPr lang="ru-RU" dirty="0" smtClean="0"/>
              <a:t>поезд</a:t>
            </a:r>
            <a:r>
              <a:rPr lang="en-US" dirty="0" smtClean="0"/>
              <a:t> ‘(</a:t>
            </a:r>
            <a:r>
              <a:rPr lang="ru-RU" dirty="0" smtClean="0"/>
              <a:t>вагон5 вагон6 вагон7</a:t>
            </a:r>
            <a:r>
              <a:rPr lang="en-US" dirty="0" smtClean="0"/>
              <a:t>))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&gt;</a:t>
            </a:r>
            <a:r>
              <a:rPr lang="ru-RU" dirty="0" smtClean="0"/>
              <a:t>поезд 	</a:t>
            </a:r>
            <a:r>
              <a:rPr lang="en-US" dirty="0" smtClean="0"/>
              <a:t> (</a:t>
            </a:r>
            <a:r>
              <a:rPr lang="ru-RU" dirty="0" smtClean="0"/>
              <a:t>электровоз вагон5 вагон6 вагон7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Как видите, от исходного списка ничего не осталось.</a:t>
            </a:r>
          </a:p>
          <a:p>
            <a:pPr>
              <a:buNone/>
            </a:pPr>
            <a:r>
              <a:rPr lang="ru-RU" dirty="0" smtClean="0"/>
              <a:t>Подобные действия не приветствуются, однако в практическом программировании без них не обойтись. Они позволяют ускорить вычисления.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b="1" dirty="0" smtClean="0"/>
              <a:t>Основы рекурсии</a:t>
            </a:r>
          </a:p>
          <a:p>
            <a:pPr>
              <a:buNone/>
            </a:pPr>
            <a:r>
              <a:rPr lang="ru-RU" dirty="0" smtClean="0"/>
              <a:t>Одним из фундаментальных методов программирования на языке Лисп является использование рекурсии. Известно, что любое  определение, которое определяется в терминах самого себя, </a:t>
            </a:r>
            <a:r>
              <a:rPr lang="ru-RU" dirty="0"/>
              <a:t>я</a:t>
            </a:r>
            <a:r>
              <a:rPr lang="ru-RU" dirty="0" smtClean="0"/>
              <a:t>вляется рекурсивным. </a:t>
            </a:r>
          </a:p>
          <a:p>
            <a:pPr>
              <a:buNone/>
            </a:pPr>
            <a:r>
              <a:rPr lang="ru-RU" dirty="0" smtClean="0"/>
              <a:t>Другим основанием использования рекурсии в Лиспе </a:t>
            </a:r>
            <a:r>
              <a:rPr lang="ru-RU" dirty="0"/>
              <a:t>я</a:t>
            </a:r>
            <a:r>
              <a:rPr lang="ru-RU" dirty="0" smtClean="0"/>
              <a:t>вляется то, что большая часть структур данных, используемых в языке, по соей природе являются рекурсивными.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первую очередь это относится к спискам. В общем виде любой список можно представить следующим образом: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&lt;list&gt;-&gt;nil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&lt;list&gt;-&gt;(head . tail)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&lt;head&gt;-&gt; &lt;atom&gt;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&lt;head&gt;-&gt;&lt;list&gt;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&lt;tail&gt;-&gt;&lt;list&gt;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Имена переменных и область их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&gt;(</a:t>
            </a:r>
            <a:r>
              <a:rPr lang="en-US" dirty="0" err="1" smtClean="0"/>
              <a:t>defun</a:t>
            </a:r>
            <a:r>
              <a:rPr lang="en-US" dirty="0" smtClean="0"/>
              <a:t> </a:t>
            </a:r>
            <a:r>
              <a:rPr lang="ru-RU" dirty="0" err="1" smtClean="0"/>
              <a:t>не-изменяет</a:t>
            </a:r>
            <a:r>
              <a:rPr lang="ru-RU" dirty="0" smtClean="0"/>
              <a:t>(</a:t>
            </a:r>
            <a:r>
              <a:rPr lang="en-US" dirty="0" smtClean="0"/>
              <a:t>x)</a:t>
            </a:r>
          </a:p>
          <a:p>
            <a:pPr>
              <a:buNone/>
            </a:pPr>
            <a:r>
              <a:rPr lang="en-US" dirty="0" smtClean="0"/>
              <a:t>	  (</a:t>
            </a:r>
            <a:r>
              <a:rPr lang="en-US" dirty="0" err="1" smtClean="0"/>
              <a:t>setq</a:t>
            </a:r>
            <a:r>
              <a:rPr lang="en-US" dirty="0" smtClean="0"/>
              <a:t> x ‘</a:t>
            </a:r>
            <a:r>
              <a:rPr lang="ru-RU" dirty="0" smtClean="0"/>
              <a:t>новое))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setq</a:t>
            </a:r>
            <a:r>
              <a:rPr lang="en-US" dirty="0" smtClean="0"/>
              <a:t> x ‘</a:t>
            </a:r>
            <a:r>
              <a:rPr lang="ru-RU" dirty="0" smtClean="0"/>
              <a:t>старое)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&gt;(</a:t>
            </a:r>
            <a:r>
              <a:rPr lang="ru-RU" dirty="0" err="1" smtClean="0"/>
              <a:t>не-меняет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новое)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Вызов </a:t>
            </a:r>
            <a:r>
              <a:rPr lang="en-US" dirty="0" smtClean="0"/>
              <a:t>(</a:t>
            </a:r>
            <a:r>
              <a:rPr lang="ru-RU" dirty="0" err="1" smtClean="0"/>
              <a:t>не-меняет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новое) не изменит значение переменной </a:t>
            </a:r>
            <a:r>
              <a:rPr lang="en-US" dirty="0" smtClean="0"/>
              <a:t>x</a:t>
            </a:r>
            <a:r>
              <a:rPr lang="ru-RU" dirty="0" smtClean="0"/>
              <a:t>, значение которой задано формой </a:t>
            </a:r>
            <a:r>
              <a:rPr lang="en-US" dirty="0" smtClean="0"/>
              <a:t>(</a:t>
            </a:r>
            <a:r>
              <a:rPr lang="en-US" dirty="0" err="1" smtClean="0"/>
              <a:t>setq</a:t>
            </a:r>
            <a:r>
              <a:rPr lang="en-US" dirty="0" smtClean="0"/>
              <a:t> x ‘</a:t>
            </a:r>
            <a:r>
              <a:rPr lang="ru-RU" dirty="0" smtClean="0"/>
              <a:t>старое).</a:t>
            </a:r>
          </a:p>
          <a:p>
            <a:pPr>
              <a:buNone/>
            </a:pPr>
            <a:r>
              <a:rPr lang="ru-RU" dirty="0" smtClean="0"/>
              <a:t>Подобный пример можно привести и для императивных языков программирования.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Рекурсия есть в определении головы и в определении хвоста. Заметим, что приведенное определение напрямую отражает определения функций, работающих со списками, которые могут обрабатывать рекурсивным вызовом голову списка (в глубину) и хвост (в ширину).</a:t>
            </a: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Теория рекурсивных функций наряду с алгеброй списков и лямбда-исчислением является еще одной опорой, на которой базируется Лисп. В этой области математики изучаются теоретические вопросы,  связанные с вычислимостью. Под вычислимыми понимаются такие задачи, которые в принципе можно запрограммировать и </a:t>
            </a:r>
            <a:r>
              <a:rPr lang="ru-RU" dirty="0"/>
              <a:t> </a:t>
            </a:r>
            <a:r>
              <a:rPr lang="ru-RU" dirty="0" smtClean="0"/>
              <a:t>решить с помощью вычислительной машины. </a:t>
            </a: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Простая рекурсия</a:t>
            </a:r>
          </a:p>
          <a:p>
            <a:pPr>
              <a:buNone/>
            </a:pPr>
            <a:r>
              <a:rPr lang="ru-RU" dirty="0" smtClean="0"/>
              <a:t>Функция является рекурсивной, если в ее определении содержится вызов смой этой функции. </a:t>
            </a:r>
          </a:p>
          <a:p>
            <a:pPr>
              <a:buNone/>
            </a:pPr>
            <a:r>
              <a:rPr lang="ru-RU" dirty="0" smtClean="0"/>
              <a:t>Мы будем говорит о </a:t>
            </a:r>
            <a:r>
              <a:rPr lang="ru-RU" i="1" dirty="0" smtClean="0"/>
              <a:t>рекурсии по значению</a:t>
            </a:r>
            <a:r>
              <a:rPr lang="ru-RU" dirty="0" smtClean="0"/>
              <a:t>, когда рекурсивный вызов является выражением, определяющим результат функции.</a:t>
            </a:r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Если же в качестве результата функции возвращается значение некоторой другой функции,  а рекурсивный вызов участвует в вычислении аргументов для этой функции, будем говорить о </a:t>
            </a:r>
            <a:r>
              <a:rPr lang="ru-RU" i="1" dirty="0" smtClean="0"/>
              <a:t>рекурсии по аргументам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 Рассмотрим сначала пример простой рекурсии, который соответствует циклу.</a:t>
            </a:r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Первый пример связан с простой рекурсией, при котором рекурсивный вызов встречается в некоторой ветви один лишь раз.</a:t>
            </a:r>
          </a:p>
          <a:p>
            <a:pPr>
              <a:buNone/>
            </a:pPr>
            <a:r>
              <a:rPr lang="ru-RU" dirty="0" smtClean="0"/>
              <a:t>В качестве примера определим функцию </a:t>
            </a:r>
            <a:r>
              <a:rPr lang="en-US" dirty="0" smtClean="0"/>
              <a:t>copy</a:t>
            </a:r>
            <a:r>
              <a:rPr lang="ru-RU" dirty="0" smtClean="0"/>
              <a:t>, которая строит копию списка.</a:t>
            </a:r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defun</a:t>
            </a:r>
            <a:r>
              <a:rPr lang="en-US" dirty="0" smtClean="0"/>
              <a:t> copy(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(</a:t>
            </a:r>
            <a:r>
              <a:rPr lang="en-US" dirty="0" err="1" smtClean="0"/>
              <a:t>cond</a:t>
            </a:r>
            <a:r>
              <a:rPr lang="en-US" dirty="0" smtClean="0"/>
              <a:t> ((null </a:t>
            </a:r>
            <a:r>
              <a:rPr lang="en-US" dirty="0" err="1" smtClean="0"/>
              <a:t>lst</a:t>
            </a:r>
            <a:r>
              <a:rPr lang="en-US" dirty="0" smtClean="0"/>
              <a:t>) nil)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	       (t (cons (car </a:t>
            </a:r>
            <a:r>
              <a:rPr lang="en-US" dirty="0" err="1" smtClean="0"/>
              <a:t>lst</a:t>
            </a:r>
            <a:r>
              <a:rPr lang="en-US" dirty="0" smtClean="0"/>
              <a:t>) (copy (</a:t>
            </a:r>
            <a:r>
              <a:rPr lang="en-US" dirty="0" err="1" smtClean="0"/>
              <a:t>cdr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))) )))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&gt;(copy ‘(q w e r)) -&gt; (q w e r)</a:t>
            </a:r>
          </a:p>
          <a:p>
            <a:pPr>
              <a:buNone/>
            </a:pPr>
            <a:r>
              <a:rPr lang="ru-RU" dirty="0" smtClean="0"/>
              <a:t>Попросту говоря, эта функция строит копию списка, переданного ей в качестве параметра. Она является рекурсивной по аргументу (!).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Условное предложение в теле функции имеет две ветви: ветвь с условием окончания и ветвь с рекурсией,  с помощью которой функция проходит по списку, укорачивая его по направлению </a:t>
            </a:r>
            <a:r>
              <a:rPr lang="en-US" dirty="0" err="1" smtClean="0"/>
              <a:t>cdr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За работой (поведением) рекурсивных функций можно наблюдать </a:t>
            </a:r>
            <a:r>
              <a:rPr lang="ru-RU" dirty="0" err="1" smtClean="0"/>
              <a:t>спри</a:t>
            </a:r>
            <a:r>
              <a:rPr lang="ru-RU" dirty="0" smtClean="0"/>
              <a:t> помощи имеющихся в интерпретаторе средств трассировки.</a:t>
            </a: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Трассировка функции включается с помощью директивы </a:t>
            </a:r>
            <a:r>
              <a:rPr lang="en-US" dirty="0" smtClean="0"/>
              <a:t>trace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&gt;(trace copy)</a:t>
            </a:r>
          </a:p>
          <a:p>
            <a:pPr>
              <a:buNone/>
            </a:pPr>
            <a:r>
              <a:rPr lang="ru-RU" dirty="0" smtClean="0"/>
              <a:t>Апостроф перед именем функции ставит не нужно, поскольку директива не вычисляет значение своего аргумента. </a:t>
            </a:r>
          </a:p>
          <a:p>
            <a:pPr>
              <a:buNone/>
            </a:pPr>
            <a:r>
              <a:rPr lang="ru-RU" dirty="0" smtClean="0"/>
              <a:t>После включения трассировки можно вызвать функцию и посмотреть результат, например, </a:t>
            </a:r>
            <a:r>
              <a:rPr lang="en-US" dirty="0" smtClean="0"/>
              <a:t>(copy ‘(a s d f))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Вывод системы может быть достаточно длинный, но его смысл, суть обычно понятны с первого взгляда. Пример на следующем слайде.</a:t>
            </a: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Имена переменных и область их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Свободные переменные</a:t>
            </a:r>
          </a:p>
          <a:p>
            <a:pPr>
              <a:buNone/>
            </a:pPr>
            <a:r>
              <a:rPr lang="ru-RU" dirty="0" smtClean="0"/>
              <a:t>Возникшие в результате побочного эффекта изменения значений свободных переменных , то есть используемых в функции, но не входящих в число ее формальных параметров (статических параметров), остаются в силе после окончания выполнения функции.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Отменить трассировку можно директивой </a:t>
            </a:r>
            <a:r>
              <a:rPr lang="en-US" dirty="0" err="1" smtClean="0"/>
              <a:t>untrace</a:t>
            </a:r>
            <a:r>
              <a:rPr lang="ru-RU" dirty="0" smtClean="0"/>
              <a:t>. Формат ее аналогичен </a:t>
            </a:r>
            <a:r>
              <a:rPr lang="en-US" dirty="0" smtClean="0"/>
              <a:t>trace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Директивы очень удобны для отладки рекурсивных функций (определений).</a:t>
            </a: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Имена переменных и область их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Рассмотрим несложный пример.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defun</a:t>
            </a:r>
            <a:r>
              <a:rPr lang="en-US" dirty="0" smtClean="0"/>
              <a:t> </a:t>
            </a:r>
            <a:r>
              <a:rPr lang="ru-RU" dirty="0" smtClean="0"/>
              <a:t>изменить()</a:t>
            </a:r>
          </a:p>
          <a:p>
            <a:pPr>
              <a:buNone/>
            </a:pPr>
            <a:r>
              <a:rPr lang="ru-RU" dirty="0" smtClean="0"/>
              <a:t>	  (</a:t>
            </a:r>
            <a:r>
              <a:rPr lang="en-US" dirty="0" err="1" smtClean="0"/>
              <a:t>setq</a:t>
            </a:r>
            <a:r>
              <a:rPr lang="en-US" dirty="0" smtClean="0"/>
              <a:t> x ‘</a:t>
            </a:r>
            <a:r>
              <a:rPr lang="ru-RU" dirty="0" smtClean="0"/>
              <a:t>новое))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</a:t>
            </a:r>
            <a:r>
              <a:rPr lang="ru-RU" dirty="0" smtClean="0"/>
              <a:t>изменить)</a:t>
            </a:r>
          </a:p>
          <a:p>
            <a:pPr>
              <a:buNone/>
            </a:pPr>
            <a:r>
              <a:rPr lang="ru-RU" dirty="0" smtClean="0"/>
              <a:t>После выполнения этой функции старое значение переменной </a:t>
            </a:r>
            <a:r>
              <a:rPr lang="en-US" dirty="0" smtClean="0"/>
              <a:t>x </a:t>
            </a:r>
            <a:r>
              <a:rPr lang="ru-RU" dirty="0" smtClean="0"/>
              <a:t> заменится на новое. Это побочный эффект, который мы будем пытаться обойти, если в этом не будет необходимости. А необходимость в этом будет.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Имена переменных и область их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Динамическая и статическая область действия</a:t>
            </a:r>
          </a:p>
          <a:p>
            <a:pPr>
              <a:buNone/>
            </a:pPr>
            <a:r>
              <a:rPr lang="ru-RU" dirty="0" smtClean="0"/>
              <a:t>Этот вопрос рассмотреть самостоятельно.</a:t>
            </a:r>
          </a:p>
          <a:p>
            <a:pPr>
              <a:buNone/>
            </a:pPr>
            <a:r>
              <a:rPr lang="ru-RU" dirty="0" smtClean="0"/>
              <a:t>Подсказка: функция </a:t>
            </a:r>
            <a:r>
              <a:rPr lang="en-US" dirty="0" smtClean="0"/>
              <a:t>(</a:t>
            </a:r>
            <a:r>
              <a:rPr lang="en-US" dirty="0" err="1" smtClean="0"/>
              <a:t>defvar</a:t>
            </a:r>
            <a:r>
              <a:rPr lang="en-US" dirty="0" smtClean="0"/>
              <a:t> </a:t>
            </a:r>
            <a:r>
              <a:rPr lang="ru-RU" dirty="0" smtClean="0"/>
              <a:t>переменная </a:t>
            </a:r>
            <a:r>
              <a:rPr lang="ru-RU" dirty="0" err="1" smtClean="0"/>
              <a:t>начальное_значение</a:t>
            </a:r>
            <a:r>
              <a:rPr lang="ru-RU" dirty="0" smtClean="0"/>
              <a:t>) определяет динамическую переменную во время вычисления, а не в зависимости от контекста места ее определения, как для статических переменных.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1802</Words>
  <Application>Microsoft Office PowerPoint</Application>
  <PresentationFormat>Экран (4:3)</PresentationFormat>
  <Paragraphs>307</Paragraphs>
  <Slides>71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2" baseType="lpstr">
      <vt:lpstr>Тема Office</vt:lpstr>
      <vt:lpstr>Вычисления в Лиспе</vt:lpstr>
      <vt:lpstr>Имена переменных и область их действия</vt:lpstr>
      <vt:lpstr>Имена переменных и область их действия</vt:lpstr>
      <vt:lpstr>Имена переменных и область их действия</vt:lpstr>
      <vt:lpstr>Имена переменных и область их действия</vt:lpstr>
      <vt:lpstr>Имена переменных и область их действия</vt:lpstr>
      <vt:lpstr>Имена переменных и область их действия</vt:lpstr>
      <vt:lpstr>Имена переменных и область их действия</vt:lpstr>
      <vt:lpstr>Имена переменных и область их действия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Вычисления в Лиспе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  <vt:lpstr>Функциональное программирование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Вычисления в Лиспе</dc:title>
  <dc:creator>Игорь</dc:creator>
  <cp:lastModifiedBy>Игорь</cp:lastModifiedBy>
  <cp:revision>187</cp:revision>
  <dcterms:created xsi:type="dcterms:W3CDTF">2020-12-01T15:29:57Z</dcterms:created>
  <dcterms:modified xsi:type="dcterms:W3CDTF">2021-12-07T17:55:36Z</dcterms:modified>
</cp:coreProperties>
</file>