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37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D264F78E-AC5E-4749-ACC5-3A68216C98EB}" type="datetimeFigureOut">
              <a:rPr lang="ru-RU" smtClean="0"/>
              <a:pPr/>
              <a:t>19.10.2022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6FFB234-12EA-4891-976F-7F1CAD6B8CE4}"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D264F78E-AC5E-4749-ACC5-3A68216C98EB}" type="datetimeFigureOut">
              <a:rPr lang="ru-RU" smtClean="0"/>
              <a:pPr/>
              <a:t>19.10.2022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6FFB234-12EA-4891-976F-7F1CAD6B8CE4}"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D264F78E-AC5E-4749-ACC5-3A68216C98EB}" type="datetimeFigureOut">
              <a:rPr lang="ru-RU" smtClean="0"/>
              <a:pPr/>
              <a:t>19.10.2022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6FFB234-12EA-4891-976F-7F1CAD6B8CE4}"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D264F78E-AC5E-4749-ACC5-3A68216C98EB}" type="datetimeFigureOut">
              <a:rPr lang="ru-RU" smtClean="0"/>
              <a:pPr/>
              <a:t>19.10.2022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6FFB234-12EA-4891-976F-7F1CAD6B8CE4}"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D264F78E-AC5E-4749-ACC5-3A68216C98EB}" type="datetimeFigureOut">
              <a:rPr lang="ru-RU" smtClean="0"/>
              <a:pPr/>
              <a:t>19.10.2022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6FFB234-12EA-4891-976F-7F1CAD6B8CE4}"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D264F78E-AC5E-4749-ACC5-3A68216C98EB}" type="datetimeFigureOut">
              <a:rPr lang="ru-RU" smtClean="0"/>
              <a:pPr/>
              <a:t>19.10.2022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6FFB234-12EA-4891-976F-7F1CAD6B8CE4}"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D264F78E-AC5E-4749-ACC5-3A68216C98EB}" type="datetimeFigureOut">
              <a:rPr lang="ru-RU" smtClean="0"/>
              <a:pPr/>
              <a:t>19.10.2022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6FFB234-12EA-4891-976F-7F1CAD6B8CE4}"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D264F78E-AC5E-4749-ACC5-3A68216C98EB}" type="datetimeFigureOut">
              <a:rPr lang="ru-RU" smtClean="0"/>
              <a:pPr/>
              <a:t>19.10.2022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6FFB234-12EA-4891-976F-7F1CAD6B8CE4}"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264F78E-AC5E-4749-ACC5-3A68216C98EB}" type="datetimeFigureOut">
              <a:rPr lang="ru-RU" smtClean="0"/>
              <a:pPr/>
              <a:t>19.10.2022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6FFB234-12EA-4891-976F-7F1CAD6B8CE4}"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D264F78E-AC5E-4749-ACC5-3A68216C98EB}" type="datetimeFigureOut">
              <a:rPr lang="ru-RU" smtClean="0"/>
              <a:pPr/>
              <a:t>19.10.2022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6FFB234-12EA-4891-976F-7F1CAD6B8CE4}"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D264F78E-AC5E-4749-ACC5-3A68216C98EB}" type="datetimeFigureOut">
              <a:rPr lang="ru-RU" smtClean="0"/>
              <a:pPr/>
              <a:t>19.10.2022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6FFB234-12EA-4891-976F-7F1CAD6B8CE4}"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64F78E-AC5E-4749-ACC5-3A68216C98EB}" type="datetimeFigureOut">
              <a:rPr lang="ru-RU" smtClean="0"/>
              <a:pPr/>
              <a:t>19.10.2022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FB234-12EA-4891-976F-7F1CAD6B8CE4}"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Механизм возврата и процедурная семантика</a:t>
            </a:r>
          </a:p>
        </p:txBody>
      </p:sp>
      <p:sp>
        <p:nvSpPr>
          <p:cNvPr id="3" name="Подзаголовок 2"/>
          <p:cNvSpPr>
            <a:spLocks noGrp="1"/>
          </p:cNvSpPr>
          <p:nvPr>
            <p:ph type="subTitle" idx="1"/>
          </p:nvPr>
        </p:nvSpPr>
        <p:spPr/>
        <p:txBody>
          <a:bodyPr/>
          <a:lstStyle/>
          <a:p>
            <a:r>
              <a:rPr lang="ru-RU" dirty="0"/>
              <a:t>Механизм возврата</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normAutofit lnSpcReduction="10000"/>
          </a:bodyPr>
          <a:lstStyle/>
          <a:p>
            <a:pPr>
              <a:buNone/>
            </a:pPr>
            <a:r>
              <a:rPr lang="ru-RU" dirty="0"/>
              <a:t>Рассмотрим еще раз программу родственных отношений.</a:t>
            </a:r>
          </a:p>
          <a:p>
            <a:pPr>
              <a:buNone/>
            </a:pPr>
            <a:r>
              <a:rPr lang="ru-RU" dirty="0"/>
              <a:t>родитель(света, </a:t>
            </a:r>
            <a:r>
              <a:rPr lang="ru-RU" dirty="0" err="1"/>
              <a:t>петя</a:t>
            </a:r>
            <a:r>
              <a:rPr lang="ru-RU" dirty="0"/>
              <a:t>).</a:t>
            </a:r>
          </a:p>
          <a:p>
            <a:pPr>
              <a:buNone/>
            </a:pPr>
            <a:r>
              <a:rPr lang="ru-RU" dirty="0"/>
              <a:t>родитель(</a:t>
            </a:r>
            <a:r>
              <a:rPr lang="ru-RU" dirty="0" err="1"/>
              <a:t>сергей</a:t>
            </a:r>
            <a:r>
              <a:rPr lang="ru-RU" dirty="0"/>
              <a:t>, </a:t>
            </a:r>
            <a:r>
              <a:rPr lang="ru-RU" dirty="0" err="1"/>
              <a:t>петя</a:t>
            </a:r>
            <a:r>
              <a:rPr lang="ru-RU" dirty="0"/>
              <a:t>).</a:t>
            </a:r>
          </a:p>
          <a:p>
            <a:pPr>
              <a:buNone/>
            </a:pPr>
            <a:r>
              <a:rPr lang="ru-RU" dirty="0"/>
              <a:t>родитель(</a:t>
            </a:r>
            <a:r>
              <a:rPr lang="ru-RU" dirty="0" err="1"/>
              <a:t>петя</a:t>
            </a:r>
            <a:r>
              <a:rPr lang="ru-RU" dirty="0"/>
              <a:t>, </a:t>
            </a:r>
            <a:r>
              <a:rPr lang="ru-RU" dirty="0" err="1"/>
              <a:t>вася</a:t>
            </a:r>
            <a:r>
              <a:rPr lang="ru-RU" dirty="0"/>
              <a:t>).</a:t>
            </a:r>
          </a:p>
          <a:p>
            <a:pPr>
              <a:buNone/>
            </a:pPr>
            <a:r>
              <a:rPr lang="ru-RU" dirty="0"/>
              <a:t>муж(</a:t>
            </a:r>
            <a:r>
              <a:rPr lang="ru-RU" dirty="0" err="1"/>
              <a:t>петя</a:t>
            </a:r>
            <a:r>
              <a:rPr lang="ru-RU" dirty="0"/>
              <a:t>).</a:t>
            </a:r>
          </a:p>
          <a:p>
            <a:pPr>
              <a:buNone/>
            </a:pPr>
            <a:r>
              <a:rPr lang="ru-RU" dirty="0"/>
              <a:t>муж(</a:t>
            </a:r>
            <a:r>
              <a:rPr lang="ru-RU" dirty="0" err="1"/>
              <a:t>сергей</a:t>
            </a:r>
            <a:r>
              <a:rPr lang="ru-RU" dirty="0"/>
              <a:t>).</a:t>
            </a:r>
          </a:p>
          <a:p>
            <a:pPr>
              <a:buNone/>
            </a:pPr>
            <a:r>
              <a:rPr lang="ru-RU" dirty="0"/>
              <a:t>отец</a:t>
            </a:r>
            <a:r>
              <a:rPr lang="en-US" dirty="0"/>
              <a:t>(X,Y):- </a:t>
            </a:r>
            <a:r>
              <a:rPr lang="ru-RU" dirty="0"/>
              <a:t>родитель(</a:t>
            </a:r>
            <a:r>
              <a:rPr lang="en-US" dirty="0"/>
              <a:t>X,Y</a:t>
            </a:r>
            <a:r>
              <a:rPr lang="ru-RU" dirty="0"/>
              <a:t>), муж(</a:t>
            </a:r>
            <a:r>
              <a:rPr lang="en-US" dirty="0"/>
              <a:t>X</a:t>
            </a:r>
            <a:r>
              <a:rPr lang="ru-RU" dirty="0"/>
              <a:t>).</a:t>
            </a:r>
          </a:p>
          <a:p>
            <a:pPr>
              <a:buNone/>
            </a:pP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buNone/>
            </a:pPr>
            <a:r>
              <a:rPr lang="ru-RU" dirty="0"/>
              <a:t>Заставим Пролог-систему ответить на вопрос</a:t>
            </a:r>
          </a:p>
          <a:p>
            <a:pPr>
              <a:buNone/>
            </a:pPr>
            <a:r>
              <a:rPr lang="ru-RU" dirty="0"/>
              <a:t>	</a:t>
            </a:r>
            <a:r>
              <a:rPr lang="en-US" dirty="0"/>
              <a:t>?- </a:t>
            </a:r>
            <a:r>
              <a:rPr lang="ru-RU" dirty="0"/>
              <a:t>отец(</a:t>
            </a:r>
            <a:r>
              <a:rPr lang="en-US" dirty="0"/>
              <a:t>A,B), write(A), write(B).</a:t>
            </a:r>
            <a:endParaRPr lang="ru-RU" dirty="0"/>
          </a:p>
          <a:p>
            <a:pPr>
              <a:buNone/>
            </a:pPr>
            <a:r>
              <a:rPr lang="ru-RU" dirty="0"/>
              <a:t>Пролог найдет в базе данных утверждение отец</a:t>
            </a:r>
            <a:r>
              <a:rPr lang="en-US" dirty="0"/>
              <a:t>(X,Y)</a:t>
            </a:r>
            <a:r>
              <a:rPr lang="ru-RU" dirty="0"/>
              <a:t>, голова которого  согласуется с целевым утверждением:</a:t>
            </a:r>
          </a:p>
          <a:p>
            <a:pPr>
              <a:buNone/>
            </a:pPr>
            <a:r>
              <a:rPr lang="ru-RU" dirty="0"/>
              <a:t> 	 ?- отец(</a:t>
            </a:r>
            <a:r>
              <a:rPr lang="en-US" dirty="0"/>
              <a:t>A,B)</a:t>
            </a:r>
            <a:r>
              <a:rPr lang="ru-RU" dirty="0"/>
              <a:t> = отец</a:t>
            </a:r>
            <a:r>
              <a:rPr lang="en-US" dirty="0"/>
              <a:t>(X,Y)</a:t>
            </a:r>
            <a:r>
              <a:rPr lang="ru-RU" dirty="0"/>
              <a:t>.</a:t>
            </a:r>
          </a:p>
          <a:p>
            <a:pPr>
              <a:buNone/>
            </a:pPr>
            <a:r>
              <a:rPr lang="ru-RU" dirty="0"/>
              <a:t>Процесс успешен и переменные </a:t>
            </a:r>
            <a:r>
              <a:rPr lang="en-US" dirty="0"/>
              <a:t> </a:t>
            </a:r>
            <a:r>
              <a:rPr lang="ru-RU" dirty="0"/>
              <a:t>сопоставятся соответственно </a:t>
            </a:r>
            <a:r>
              <a:rPr lang="en-US" dirty="0"/>
              <a:t>A </a:t>
            </a:r>
            <a:r>
              <a:rPr lang="ru-RU" dirty="0"/>
              <a:t>= </a:t>
            </a:r>
            <a:r>
              <a:rPr lang="en-US" dirty="0"/>
              <a:t>B </a:t>
            </a:r>
            <a:r>
              <a:rPr lang="ru-RU" dirty="0"/>
              <a:t>и </a:t>
            </a:r>
            <a:r>
              <a:rPr lang="en-US" dirty="0"/>
              <a:t>X </a:t>
            </a:r>
            <a:r>
              <a:rPr lang="ru-RU" dirty="0"/>
              <a:t>= </a:t>
            </a:r>
            <a:r>
              <a:rPr lang="en-US" dirty="0"/>
              <a:t>Y</a:t>
            </a:r>
            <a:r>
              <a:rPr lang="ru-RU" dirty="0"/>
              <a:t>.</a:t>
            </a:r>
            <a:endParaRPr lang="en-US" dirty="0"/>
          </a:p>
          <a:p>
            <a:pPr>
              <a:buNone/>
            </a:pP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normAutofit lnSpcReduction="10000"/>
          </a:bodyPr>
          <a:lstStyle/>
          <a:p>
            <a:pPr>
              <a:buNone/>
            </a:pPr>
            <a:r>
              <a:rPr lang="ru-RU" dirty="0"/>
              <a:t>Следующий шаг </a:t>
            </a:r>
            <a:r>
              <a:rPr lang="ru-RU" dirty="0" err="1"/>
              <a:t>Пролог-системы</a:t>
            </a:r>
            <a:r>
              <a:rPr lang="ru-RU" dirty="0"/>
              <a:t> – доказательство конъюнкции целей родитель(</a:t>
            </a:r>
            <a:r>
              <a:rPr lang="en-US" dirty="0"/>
              <a:t>X,Y</a:t>
            </a:r>
            <a:r>
              <a:rPr lang="ru-RU" dirty="0"/>
              <a:t>), муж(</a:t>
            </a:r>
            <a:r>
              <a:rPr lang="en-US" dirty="0"/>
              <a:t>X</a:t>
            </a:r>
            <a:r>
              <a:rPr lang="ru-RU" dirty="0"/>
              <a:t>).</a:t>
            </a:r>
          </a:p>
          <a:p>
            <a:pPr>
              <a:buNone/>
            </a:pPr>
            <a:r>
              <a:rPr lang="ru-RU" dirty="0"/>
              <a:t>Первая цель родитель(</a:t>
            </a:r>
            <a:r>
              <a:rPr lang="en-US" dirty="0"/>
              <a:t>X,Y</a:t>
            </a:r>
            <a:r>
              <a:rPr lang="ru-RU" dirty="0"/>
              <a:t>) согласуется с целью родитель(света, </a:t>
            </a:r>
            <a:r>
              <a:rPr lang="ru-RU" dirty="0" err="1"/>
              <a:t>петя</a:t>
            </a:r>
            <a:r>
              <a:rPr lang="ru-RU" dirty="0"/>
              <a:t>), в результате чего переменные конкретизируются </a:t>
            </a:r>
            <a:r>
              <a:rPr lang="en-US" dirty="0"/>
              <a:t>X(A) = </a:t>
            </a:r>
            <a:r>
              <a:rPr lang="ru-RU" dirty="0"/>
              <a:t>света, а</a:t>
            </a:r>
            <a:r>
              <a:rPr lang="en-US" dirty="0"/>
              <a:t> Y(B)</a:t>
            </a:r>
            <a:r>
              <a:rPr lang="ru-RU" dirty="0"/>
              <a:t> = </a:t>
            </a:r>
            <a:r>
              <a:rPr lang="ru-RU" dirty="0" err="1"/>
              <a:t>петя</a:t>
            </a:r>
            <a:r>
              <a:rPr lang="ru-RU" dirty="0"/>
              <a:t>.</a:t>
            </a:r>
          </a:p>
          <a:p>
            <a:pPr>
              <a:buNone/>
            </a:pPr>
            <a:r>
              <a:rPr lang="ru-RU" dirty="0"/>
              <a:t>Вторая цель муж(света) не достижима из текущей базы данных.</a:t>
            </a:r>
          </a:p>
          <a:p>
            <a:pPr>
              <a:buNone/>
            </a:pP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normAutofit lnSpcReduction="10000"/>
          </a:bodyPr>
          <a:lstStyle/>
          <a:p>
            <a:pPr>
              <a:buNone/>
            </a:pPr>
            <a:r>
              <a:rPr lang="ru-RU" dirty="0"/>
              <a:t>Пролог-система не ответит нет, она предпримет попытку(и) доказать цель родитель(</a:t>
            </a:r>
            <a:r>
              <a:rPr lang="en-US" dirty="0"/>
              <a:t>X,Y</a:t>
            </a:r>
            <a:r>
              <a:rPr lang="ru-RU" dirty="0"/>
              <a:t>) при другой конкретизации переменных. То есть произошел процесс смещения влево к предыдущей цели. </a:t>
            </a:r>
          </a:p>
          <a:p>
            <a:pPr>
              <a:buNone/>
            </a:pPr>
            <a:r>
              <a:rPr lang="ru-RU" dirty="0"/>
              <a:t>Пролог-система найдет очередное предложение родитель(</a:t>
            </a:r>
            <a:r>
              <a:rPr lang="ru-RU" dirty="0" err="1"/>
              <a:t>сергей</a:t>
            </a:r>
            <a:r>
              <a:rPr lang="ru-RU" dirty="0"/>
              <a:t>, </a:t>
            </a:r>
            <a:r>
              <a:rPr lang="ru-RU" dirty="0" err="1"/>
              <a:t>петя</a:t>
            </a:r>
            <a:r>
              <a:rPr lang="ru-RU" dirty="0"/>
              <a:t>), голова которого согласуется с целевым утверждением.</a:t>
            </a:r>
          </a:p>
          <a:p>
            <a:pPr>
              <a:buNone/>
            </a:pP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normAutofit lnSpcReduction="10000"/>
          </a:bodyPr>
          <a:lstStyle/>
          <a:p>
            <a:pPr>
              <a:buNone/>
            </a:pPr>
            <a:r>
              <a:rPr lang="ru-RU" dirty="0"/>
              <a:t>Результатом этого сопоставления будет очередная конкретизация переменных </a:t>
            </a:r>
            <a:r>
              <a:rPr lang="en-US" dirty="0"/>
              <a:t>X(A)</a:t>
            </a:r>
            <a:r>
              <a:rPr lang="ru-RU" dirty="0"/>
              <a:t> = </a:t>
            </a:r>
            <a:r>
              <a:rPr lang="en-US" dirty="0"/>
              <a:t> </a:t>
            </a:r>
            <a:r>
              <a:rPr lang="ru-RU" dirty="0" err="1"/>
              <a:t>сергей</a:t>
            </a:r>
            <a:r>
              <a:rPr lang="ru-RU" dirty="0"/>
              <a:t>, </a:t>
            </a:r>
            <a:r>
              <a:rPr lang="en-US" dirty="0"/>
              <a:t>Y(B)</a:t>
            </a:r>
            <a:r>
              <a:rPr lang="ru-RU" dirty="0"/>
              <a:t> = </a:t>
            </a:r>
            <a:r>
              <a:rPr lang="ru-RU" dirty="0" err="1"/>
              <a:t>петя</a:t>
            </a:r>
            <a:r>
              <a:rPr lang="ru-RU" dirty="0"/>
              <a:t>. После чего Пролог-система возвратиться к доказательству цели муж(</a:t>
            </a:r>
            <a:r>
              <a:rPr lang="en-US" dirty="0"/>
              <a:t>X</a:t>
            </a:r>
            <a:r>
              <a:rPr lang="ru-RU" dirty="0"/>
              <a:t>). На этот раз процесс завершится успехом, так как муж(</a:t>
            </a:r>
            <a:r>
              <a:rPr lang="en-US" dirty="0"/>
              <a:t>X)</a:t>
            </a:r>
            <a:r>
              <a:rPr lang="ru-RU" dirty="0"/>
              <a:t> = муж(</a:t>
            </a:r>
            <a:r>
              <a:rPr lang="ru-RU" dirty="0" err="1"/>
              <a:t>сергей</a:t>
            </a:r>
            <a:r>
              <a:rPr lang="ru-RU" dirty="0"/>
              <a:t>) – достижимая цель.</a:t>
            </a:r>
          </a:p>
          <a:p>
            <a:pPr>
              <a:buNone/>
            </a:pPr>
            <a:r>
              <a:rPr lang="ru-RU" dirty="0"/>
              <a:t>Вкратце в этом и состоит суть механизма возврата.</a:t>
            </a:r>
          </a:p>
          <a:p>
            <a:pPr>
              <a:buNone/>
            </a:pP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buNone/>
            </a:pPr>
            <a:r>
              <a:rPr lang="ru-RU" dirty="0"/>
              <a:t>Механизм возврата – полезный механизм, помогающий определить все возможные достижимые цели из данной программы. Однако, в некоторых случаях он может повлиять на эффективность программы или стать причиной зацикливания программы.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normAutofit fontScale="92500" lnSpcReduction="10000"/>
          </a:bodyPr>
          <a:lstStyle/>
          <a:p>
            <a:pPr algn="ctr">
              <a:buNone/>
            </a:pPr>
            <a:r>
              <a:rPr lang="en-US" b="1"/>
              <a:t>*</a:t>
            </a:r>
            <a:r>
              <a:rPr lang="ru-RU" b="1"/>
              <a:t>Управление </a:t>
            </a:r>
            <a:r>
              <a:rPr lang="ru-RU" b="1" dirty="0"/>
              <a:t>перебором. Ограничение перебора</a:t>
            </a:r>
          </a:p>
          <a:p>
            <a:pPr>
              <a:buNone/>
            </a:pPr>
            <a:r>
              <a:rPr lang="ru-RU" dirty="0"/>
              <a:t>В процессе достижения целевого утверждения Пролог-система осуществляет автоматический перебор вариантов, делая возврат при неуспехе какого-либо из них. Такой перебор (механизм возврата) – полезный программный механизм, поскольку освобождает программиста от необходимости описывать его самому.</a:t>
            </a:r>
          </a:p>
          <a:p>
            <a:pPr>
              <a:buNone/>
            </a:pPr>
            <a:endParaRPr lang="ru-RU"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buNone/>
            </a:pPr>
            <a:r>
              <a:rPr lang="ru-RU" dirty="0"/>
              <a:t>С другой стороны, ничем не ограниченный перебор может стать источником неэффективности программы. Поэтому иногда требуется его ограничить или исключить совсем. Для этого в Прологе предусмотрена конструкция отсечения - </a:t>
            </a:r>
            <a:r>
              <a:rPr lang="en-US" dirty="0"/>
              <a:t>’!’</a:t>
            </a:r>
            <a:r>
              <a:rPr lang="ru-RU" dirty="0"/>
              <a:t>.</a:t>
            </a:r>
          </a:p>
          <a:p>
            <a:pPr>
              <a:buNone/>
            </a:pPr>
            <a:r>
              <a:rPr lang="ru-RU" dirty="0"/>
              <a:t>Рассмотрим простой пример.</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buNone/>
            </a:pPr>
            <a:endParaRPr lang="ru-RU" dirty="0"/>
          </a:p>
          <a:p>
            <a:pPr>
              <a:buNone/>
            </a:pPr>
            <a:endParaRPr lang="ru-RU" dirty="0"/>
          </a:p>
          <a:p>
            <a:pPr>
              <a:buNone/>
            </a:pPr>
            <a:endParaRPr lang="ru-RU" dirty="0"/>
          </a:p>
          <a:p>
            <a:pPr>
              <a:buNone/>
            </a:pPr>
            <a:endParaRPr lang="ru-RU" dirty="0"/>
          </a:p>
          <a:p>
            <a:pPr>
              <a:buNone/>
            </a:pPr>
            <a:endParaRPr lang="ru-RU" dirty="0"/>
          </a:p>
          <a:p>
            <a:pPr>
              <a:buNone/>
            </a:pPr>
            <a:endParaRPr lang="ru-RU" dirty="0"/>
          </a:p>
          <a:p>
            <a:pPr>
              <a:buNone/>
            </a:pPr>
            <a:endParaRPr lang="ru-RU" dirty="0"/>
          </a:p>
          <a:p>
            <a:pPr>
              <a:buNone/>
            </a:pPr>
            <a:endParaRPr lang="ru-RU" dirty="0"/>
          </a:p>
        </p:txBody>
      </p:sp>
      <p:sp>
        <p:nvSpPr>
          <p:cNvPr id="6" name="Стрелка вверх 5"/>
          <p:cNvSpPr/>
          <p:nvPr/>
        </p:nvSpPr>
        <p:spPr>
          <a:xfrm>
            <a:off x="1043608" y="1988840"/>
            <a:ext cx="72008" cy="34563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5 4 3 2 1</a:t>
            </a:r>
          </a:p>
        </p:txBody>
      </p:sp>
      <p:sp>
        <p:nvSpPr>
          <p:cNvPr id="7" name="Стрелка вправо 6"/>
          <p:cNvSpPr/>
          <p:nvPr/>
        </p:nvSpPr>
        <p:spPr>
          <a:xfrm flipV="1">
            <a:off x="1043608" y="5373216"/>
            <a:ext cx="5400600"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Овал 7"/>
          <p:cNvSpPr/>
          <p:nvPr/>
        </p:nvSpPr>
        <p:spPr>
          <a:xfrm>
            <a:off x="2267744" y="414908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p:cNvSpPr/>
          <p:nvPr/>
        </p:nvSpPr>
        <p:spPr>
          <a:xfrm>
            <a:off x="3419872" y="414908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p:cNvSpPr/>
          <p:nvPr/>
        </p:nvSpPr>
        <p:spPr>
          <a:xfrm>
            <a:off x="3419872" y="321297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p:cNvSpPr/>
          <p:nvPr/>
        </p:nvSpPr>
        <p:spPr>
          <a:xfrm>
            <a:off x="5580112" y="321297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5" name="Прямая соединительная линия 14"/>
          <p:cNvCxnSpPr>
            <a:stCxn id="8" idx="1"/>
          </p:cNvCxnSpPr>
          <p:nvPr/>
        </p:nvCxnSpPr>
        <p:spPr>
          <a:xfrm flipH="1">
            <a:off x="2267744" y="4159625"/>
            <a:ext cx="10545" cy="121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a:stCxn id="8" idx="1"/>
            <a:endCxn id="9" idx="2"/>
          </p:cNvCxnSpPr>
          <p:nvPr/>
        </p:nvCxnSpPr>
        <p:spPr>
          <a:xfrm>
            <a:off x="2278289" y="4159625"/>
            <a:ext cx="1141583" cy="25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a:stCxn id="9" idx="7"/>
            <a:endCxn id="10" idx="5"/>
          </p:cNvCxnSpPr>
          <p:nvPr/>
        </p:nvCxnSpPr>
        <p:spPr>
          <a:xfrm flipV="1">
            <a:off x="3481335" y="3274439"/>
            <a:ext cx="0" cy="885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a:stCxn id="10" idx="5"/>
            <a:endCxn id="11" idx="3"/>
          </p:cNvCxnSpPr>
          <p:nvPr/>
        </p:nvCxnSpPr>
        <p:spPr>
          <a:xfrm>
            <a:off x="3481335" y="3274439"/>
            <a:ext cx="210932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normAutofit lnSpcReduction="10000"/>
          </a:bodyPr>
          <a:lstStyle/>
          <a:p>
            <a:pPr>
              <a:buNone/>
            </a:pPr>
            <a:r>
              <a:rPr lang="ru-RU" dirty="0"/>
              <a:t>Опишем эту функцию следующим образом:</a:t>
            </a:r>
          </a:p>
          <a:p>
            <a:pPr>
              <a:buNone/>
            </a:pPr>
            <a:r>
              <a:rPr lang="ru-RU" dirty="0"/>
              <a:t>	- правило 1: если </a:t>
            </a:r>
            <a:r>
              <a:rPr lang="en-US" dirty="0"/>
              <a:t>X&lt;3</a:t>
            </a:r>
            <a:r>
              <a:rPr lang="ru-RU" dirty="0"/>
              <a:t>, то </a:t>
            </a:r>
            <a:r>
              <a:rPr lang="en-US" dirty="0"/>
              <a:t>Y=0</a:t>
            </a:r>
            <a:endParaRPr lang="ru-RU" dirty="0"/>
          </a:p>
          <a:p>
            <a:pPr>
              <a:buNone/>
            </a:pPr>
            <a:r>
              <a:rPr lang="ru-RU" dirty="0"/>
              <a:t>	- правило 2: если </a:t>
            </a:r>
            <a:r>
              <a:rPr lang="en-US" dirty="0"/>
              <a:t>X&gt;=3 </a:t>
            </a:r>
            <a:r>
              <a:rPr lang="ru-RU" dirty="0"/>
              <a:t>и </a:t>
            </a:r>
            <a:r>
              <a:rPr lang="en-US" dirty="0"/>
              <a:t>X&lt;6, </a:t>
            </a:r>
            <a:r>
              <a:rPr lang="ru-RU" dirty="0"/>
              <a:t>то </a:t>
            </a:r>
            <a:r>
              <a:rPr lang="en-US" dirty="0"/>
              <a:t>Y=2</a:t>
            </a:r>
            <a:endParaRPr lang="ru-RU" dirty="0"/>
          </a:p>
          <a:p>
            <a:pPr>
              <a:buNone/>
            </a:pPr>
            <a:r>
              <a:rPr lang="ru-RU" dirty="0"/>
              <a:t>	- правило 3: если </a:t>
            </a:r>
            <a:r>
              <a:rPr lang="en-US" dirty="0"/>
              <a:t>X&gt;=6</a:t>
            </a:r>
            <a:r>
              <a:rPr lang="ru-RU" dirty="0"/>
              <a:t>, то </a:t>
            </a:r>
            <a:r>
              <a:rPr lang="en-US" dirty="0"/>
              <a:t>Y=4</a:t>
            </a:r>
            <a:endParaRPr lang="ru-RU" dirty="0"/>
          </a:p>
          <a:p>
            <a:pPr>
              <a:buNone/>
            </a:pPr>
            <a:r>
              <a:rPr lang="ru-RU" dirty="0"/>
              <a:t>На  Прологе это можно записать:</a:t>
            </a:r>
          </a:p>
          <a:p>
            <a:pPr>
              <a:buNone/>
            </a:pPr>
            <a:r>
              <a:rPr lang="en-US" dirty="0"/>
              <a:t>f(X,0):-X&lt;3.</a:t>
            </a:r>
          </a:p>
          <a:p>
            <a:pPr>
              <a:buNone/>
            </a:pPr>
            <a:r>
              <a:rPr lang="en-US" dirty="0"/>
              <a:t>f(X,2):- X&gt;3, X&lt;6.</a:t>
            </a:r>
          </a:p>
          <a:p>
            <a:pPr>
              <a:buNone/>
            </a:pPr>
            <a:r>
              <a:rPr lang="en-US" dirty="0"/>
              <a:t>f(X,4):- X&gt;6.</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normAutofit lnSpcReduction="10000"/>
          </a:bodyPr>
          <a:lstStyle/>
          <a:p>
            <a:pPr>
              <a:buNone/>
            </a:pPr>
            <a:r>
              <a:rPr lang="ru-RU" dirty="0"/>
              <a:t>При согласовании целевого утверждения Пролог-система использует метод, известный под названием механизма возврата.</a:t>
            </a:r>
            <a:endParaRPr lang="en-US" dirty="0"/>
          </a:p>
          <a:p>
            <a:pPr>
              <a:buNone/>
            </a:pPr>
            <a:r>
              <a:rPr lang="ru-RU" dirty="0"/>
              <a:t>При попытке согласования целевого утверждения Пролог выбирает из базы данных первое предложение, голова которого сопоставима с целевым утверждением.</a:t>
            </a:r>
          </a:p>
          <a:p>
            <a:pPr>
              <a:buNone/>
            </a:pPr>
            <a:endParaRPr lang="ru-RU" dirty="0"/>
          </a:p>
          <a:p>
            <a:pPr>
              <a:buNone/>
            </a:pP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buNone/>
            </a:pPr>
            <a:r>
              <a:rPr lang="ru-RU" dirty="0"/>
              <a:t>Проанализируем, что произойдет, если задать </a:t>
            </a:r>
            <a:r>
              <a:rPr lang="ru-RU" dirty="0" err="1"/>
              <a:t>Пролог-системе</a:t>
            </a:r>
            <a:r>
              <a:rPr lang="ru-RU" dirty="0"/>
              <a:t> вопрос</a:t>
            </a:r>
          </a:p>
          <a:p>
            <a:pPr>
              <a:buNone/>
            </a:pPr>
            <a:r>
              <a:rPr lang="en-US" dirty="0"/>
              <a:t>?-f(1,Y), 2&lt;Y.</a:t>
            </a:r>
            <a:endParaRPr lang="ru-RU" dirty="0"/>
          </a:p>
          <a:p>
            <a:pPr>
              <a:buNone/>
            </a:pPr>
            <a:r>
              <a:rPr lang="ru-RU" dirty="0"/>
              <a:t>Первая цель согласуется и переменная </a:t>
            </a:r>
            <a:r>
              <a:rPr lang="en-US" dirty="0"/>
              <a:t>Y</a:t>
            </a:r>
            <a:r>
              <a:rPr lang="ru-RU" dirty="0"/>
              <a:t> конкретизируется нулем. Вторая цель становится такой: </a:t>
            </a:r>
            <a:r>
              <a:rPr lang="en-US" dirty="0"/>
              <a:t>2&lt;0</a:t>
            </a:r>
            <a:r>
              <a:rPr lang="ru-RU" dirty="0"/>
              <a:t> и терпит неудачу. Поэтому весь список целей терпит неудачу.</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normAutofit fontScale="92500"/>
          </a:bodyPr>
          <a:lstStyle/>
          <a:p>
            <a:pPr>
              <a:buNone/>
            </a:pPr>
            <a:r>
              <a:rPr lang="ru-RU" dirty="0"/>
              <a:t>Это очевидно человеку, однако перед тем как узнать, что такому списку целей удовлетворить нельзя, </a:t>
            </a:r>
            <a:r>
              <a:rPr lang="ru-RU" dirty="0" err="1"/>
              <a:t>Пролг-система</a:t>
            </a:r>
            <a:r>
              <a:rPr lang="ru-RU" dirty="0"/>
              <a:t> при помощи механизма возвратов попытается проверить еще две бесполезные в данном случае альтернативы.</a:t>
            </a:r>
          </a:p>
          <a:p>
            <a:pPr>
              <a:buNone/>
            </a:pPr>
            <a:r>
              <a:rPr lang="ru-RU" dirty="0"/>
              <a:t>Несложно заметить, что правила в данной программе являются взаимоисключающими, поэтому успех возможен только в одном из них.</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buNone/>
            </a:pPr>
            <a:r>
              <a:rPr lang="ru-RU" dirty="0" err="1"/>
              <a:t>Прлог-система</a:t>
            </a:r>
            <a:r>
              <a:rPr lang="ru-RU" dirty="0"/>
              <a:t> об этом не знает. Для предотвращения бессмысленного перебора необходимо сообщить </a:t>
            </a:r>
            <a:r>
              <a:rPr lang="ru-RU" dirty="0" err="1"/>
              <a:t>Пролог-системе</a:t>
            </a:r>
            <a:r>
              <a:rPr lang="ru-RU" dirty="0"/>
              <a:t>, что не нужно осуществлять возврат из этой точки. Для этого в Прологе имеется конструкция, называемая отсечением – </a:t>
            </a:r>
            <a:r>
              <a:rPr lang="en-US" dirty="0"/>
              <a:t>‘!’</a:t>
            </a:r>
            <a:r>
              <a:rPr lang="ru-RU" dirty="0"/>
              <a:t>.</a:t>
            </a:r>
          </a:p>
          <a:p>
            <a:pPr>
              <a:buNone/>
            </a:pPr>
            <a:r>
              <a:rPr lang="ru-RU" dirty="0"/>
              <a:t>Эта конструкция играет роль </a:t>
            </a:r>
            <a:r>
              <a:rPr lang="ru-RU" dirty="0" err="1"/>
              <a:t>псевдоцели</a:t>
            </a:r>
            <a:r>
              <a:rPr lang="ru-RU" dirty="0"/>
              <a:t>, которая всегда успешна.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buNone/>
            </a:pPr>
            <a:r>
              <a:rPr lang="ru-RU" dirty="0"/>
              <a:t>Программа, использующая отсечение, выглядит следующим образом:</a:t>
            </a:r>
          </a:p>
          <a:p>
            <a:pPr>
              <a:buNone/>
            </a:pPr>
            <a:r>
              <a:rPr lang="en-US" dirty="0"/>
              <a:t>f(X,0):-X&lt;3</a:t>
            </a:r>
            <a:r>
              <a:rPr lang="ru-RU" dirty="0"/>
              <a:t>,!.</a:t>
            </a:r>
            <a:endParaRPr lang="en-US" dirty="0"/>
          </a:p>
          <a:p>
            <a:pPr>
              <a:buNone/>
            </a:pPr>
            <a:r>
              <a:rPr lang="en-US" dirty="0"/>
              <a:t>f(X,2):- X&gt;3, X&lt;6</a:t>
            </a:r>
            <a:r>
              <a:rPr lang="ru-RU" dirty="0"/>
              <a:t>,!.</a:t>
            </a:r>
            <a:endParaRPr lang="en-US" dirty="0"/>
          </a:p>
          <a:p>
            <a:pPr>
              <a:buNone/>
            </a:pPr>
            <a:r>
              <a:rPr lang="en-US" dirty="0"/>
              <a:t>f(X,4):- X&gt;6.</a:t>
            </a:r>
            <a:endParaRPr lang="ru-RU" dirty="0"/>
          </a:p>
          <a:p>
            <a:pPr>
              <a:buNone/>
            </a:pPr>
            <a:r>
              <a:rPr lang="ru-RU" dirty="0"/>
              <a:t>Символ ! Предотвращает возврат из тех точек программы, в которых он поставлен.</a:t>
            </a:r>
          </a:p>
          <a:p>
            <a:pPr>
              <a:buNone/>
            </a:pP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buNone/>
            </a:pPr>
            <a:r>
              <a:rPr lang="ru-RU" dirty="0"/>
              <a:t>Теперь при ответе на вопрос </a:t>
            </a:r>
            <a:r>
              <a:rPr lang="en-US" dirty="0"/>
              <a:t>?-f(1,Y), 2&lt;Y</a:t>
            </a:r>
            <a:r>
              <a:rPr lang="ru-RU" dirty="0"/>
              <a:t> система попытается сделать возврат, но вернуться она сможет не далее точки, помеченной символом отсечения. Альтернативные утверждения, соответствующие 2 и 3 правилам, рассматриваться не будут.</a:t>
            </a:r>
          </a:p>
          <a:p>
            <a:pPr>
              <a:buNone/>
            </a:pPr>
            <a:endParaRPr lang="ru-R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normAutofit lnSpcReduction="10000"/>
          </a:bodyPr>
          <a:lstStyle/>
          <a:p>
            <a:pPr>
              <a:buNone/>
            </a:pPr>
            <a:r>
              <a:rPr lang="ru-RU" dirty="0"/>
              <a:t>Новая программ, снабженная отсечением, стала более эффективной. Несколько позже мы дадим строгую формализацию отсечения.</a:t>
            </a:r>
          </a:p>
          <a:p>
            <a:pPr algn="ctr">
              <a:buNone/>
            </a:pPr>
            <a:r>
              <a:rPr lang="ru-RU" b="1" dirty="0"/>
              <a:t>Примеры, использующие отсечения.</a:t>
            </a:r>
          </a:p>
          <a:p>
            <a:pPr algn="ctr">
              <a:buNone/>
            </a:pPr>
            <a:r>
              <a:rPr lang="ru-RU" i="1" dirty="0"/>
              <a:t>Вычисление максимума двух чисел</a:t>
            </a:r>
          </a:p>
          <a:p>
            <a:pPr>
              <a:buNone/>
            </a:pPr>
            <a:r>
              <a:rPr lang="ru-RU" dirty="0"/>
              <a:t>Процедуру нахождения наибольшего числа из двух можно описать с помощью отношения </a:t>
            </a:r>
            <a:r>
              <a:rPr lang="en-US" dirty="0"/>
              <a:t>max</a:t>
            </a:r>
            <a:r>
              <a:rPr lang="ru-RU"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normAutofit lnSpcReduction="10000"/>
          </a:bodyPr>
          <a:lstStyle/>
          <a:p>
            <a:pPr>
              <a:buNone/>
            </a:pPr>
            <a:r>
              <a:rPr lang="en-US" dirty="0"/>
              <a:t>max(X,Y,X):- X&gt;=Y.</a:t>
            </a:r>
          </a:p>
          <a:p>
            <a:pPr>
              <a:buNone/>
            </a:pPr>
            <a:r>
              <a:rPr lang="en-US" dirty="0"/>
              <a:t>max(X</a:t>
            </a:r>
            <a:r>
              <a:rPr lang="en-US"/>
              <a:t>,Y,Y</a:t>
            </a:r>
            <a:r>
              <a:rPr lang="en-US" dirty="0"/>
              <a:t>):- X&lt;Y. </a:t>
            </a:r>
            <a:endParaRPr lang="ru-RU" dirty="0"/>
          </a:p>
          <a:p>
            <a:pPr>
              <a:buNone/>
            </a:pPr>
            <a:r>
              <a:rPr lang="ru-RU" dirty="0"/>
              <a:t>Эти правила также являются взаимоисключающими: если первое выполнится, вторе обязательно потерпит неуспех и наоборот. Более короткое определение правил:</a:t>
            </a:r>
          </a:p>
          <a:p>
            <a:pPr>
              <a:buNone/>
            </a:pPr>
            <a:r>
              <a:rPr lang="en-US" dirty="0"/>
              <a:t>max(X,Y,X):- X&gt;=Y</a:t>
            </a:r>
            <a:r>
              <a:rPr lang="ru-RU" dirty="0"/>
              <a:t>,!.</a:t>
            </a:r>
            <a:endParaRPr lang="en-US" dirty="0"/>
          </a:p>
          <a:p>
            <a:pPr>
              <a:buNone/>
            </a:pPr>
            <a:r>
              <a:rPr lang="en-US" dirty="0"/>
              <a:t>max(X,Y,Y). </a:t>
            </a:r>
            <a:endParaRPr lang="ru-RU" dirty="0"/>
          </a:p>
          <a:p>
            <a:pPr>
              <a:buNone/>
            </a:pPr>
            <a:endParaRPr lang="en-US" dirty="0"/>
          </a:p>
          <a:p>
            <a:pPr>
              <a:buNone/>
            </a:pPr>
            <a:endParaRPr lang="ru-R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normAutofit lnSpcReduction="10000"/>
          </a:bodyPr>
          <a:lstStyle/>
          <a:p>
            <a:pPr>
              <a:buNone/>
            </a:pPr>
            <a:r>
              <a:rPr lang="ru-RU" dirty="0"/>
              <a:t>В любом случае можно говорить о повышении  эффективности программы.</a:t>
            </a:r>
          </a:p>
          <a:p>
            <a:pPr>
              <a:buNone/>
            </a:pPr>
            <a:endParaRPr lang="ru-RU" dirty="0"/>
          </a:p>
          <a:p>
            <a:pPr algn="ctr">
              <a:buNone/>
            </a:pPr>
            <a:r>
              <a:rPr lang="ru-RU" i="1" dirty="0"/>
              <a:t>Принадлежность элемента списку</a:t>
            </a:r>
          </a:p>
          <a:p>
            <a:pPr>
              <a:buNone/>
            </a:pPr>
            <a:r>
              <a:rPr lang="ru-RU" dirty="0"/>
              <a:t>Мы уже определяли отношение </a:t>
            </a:r>
            <a:r>
              <a:rPr lang="en-US" dirty="0"/>
              <a:t>member</a:t>
            </a:r>
            <a:r>
              <a:rPr lang="ru-RU" dirty="0"/>
              <a:t> применительно к списку. Это отношение предполагает поиск всех вхождений элемента в список. Во многих приложениях подобный поиск может быть избыточным.</a:t>
            </a:r>
          </a:p>
          <a:p>
            <a:pPr>
              <a:buNone/>
            </a:pPr>
            <a:endParaRPr lang="ru-R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buNone/>
            </a:pPr>
            <a:r>
              <a:rPr lang="ru-RU" dirty="0"/>
              <a:t>Определим отношение с учетом первого вхождения элемента в список:</a:t>
            </a:r>
          </a:p>
          <a:p>
            <a:pPr>
              <a:buNone/>
            </a:pPr>
            <a:r>
              <a:rPr lang="en-US" dirty="0"/>
              <a:t>member(El, [El|_]):- !.</a:t>
            </a:r>
          </a:p>
          <a:p>
            <a:pPr>
              <a:buNone/>
            </a:pPr>
            <a:r>
              <a:rPr lang="en-US" dirty="0"/>
              <a:t>member(El, [_|Tail]):- member(</a:t>
            </a:r>
            <a:r>
              <a:rPr lang="en-US" dirty="0" err="1"/>
              <a:t>El,Tail</a:t>
            </a:r>
            <a:r>
              <a:rPr lang="en-US" dirty="0"/>
              <a:t>).</a:t>
            </a:r>
          </a:p>
          <a:p>
            <a:pPr>
              <a:buNone/>
            </a:pPr>
            <a:r>
              <a:rPr lang="ru-RU" dirty="0"/>
              <a:t>Эта программа породит одно единственное решение при условии, что элемент содержится в списке.</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lgn="ctr">
              <a:buNone/>
            </a:pPr>
            <a:r>
              <a:rPr lang="ru-RU" i="1" dirty="0"/>
              <a:t>Добавление элемента в список</a:t>
            </a:r>
          </a:p>
          <a:p>
            <a:pPr>
              <a:buNone/>
            </a:pPr>
            <a:r>
              <a:rPr lang="ru-RU" dirty="0"/>
              <a:t>Добавление элемента в список также пересмотрим, с учетом того, что добавлять будем только в том случае, если элемент отсутствует в списке.</a:t>
            </a:r>
          </a:p>
          <a:p>
            <a:pPr>
              <a:buNone/>
            </a:pPr>
            <a:r>
              <a:rPr lang="en-US" dirty="0"/>
              <a:t>addition(</a:t>
            </a:r>
            <a:r>
              <a:rPr lang="en-US" dirty="0" err="1"/>
              <a:t>El,Lst,Lst</a:t>
            </a:r>
            <a:r>
              <a:rPr lang="en-US" dirty="0"/>
              <a:t>):- member(</a:t>
            </a:r>
            <a:r>
              <a:rPr lang="en-US" dirty="0" err="1"/>
              <a:t>El,Lst</a:t>
            </a:r>
            <a:r>
              <a:rPr lang="en-US" dirty="0"/>
              <a:t>), !.</a:t>
            </a:r>
          </a:p>
          <a:p>
            <a:pPr>
              <a:buNone/>
            </a:pPr>
            <a:r>
              <a:rPr lang="en-US" dirty="0"/>
              <a:t>addition(</a:t>
            </a:r>
            <a:r>
              <a:rPr lang="en-US" dirty="0" err="1"/>
              <a:t>El,Lst</a:t>
            </a:r>
            <a:r>
              <a:rPr lang="en-US" dirty="0"/>
              <a:t>,[</a:t>
            </a:r>
            <a:r>
              <a:rPr lang="en-US" dirty="0" err="1"/>
              <a:t>El|Lst</a:t>
            </a:r>
            <a:r>
              <a:rPr lang="en-US" dirty="0"/>
              <a:t>]).</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buNone/>
            </a:pPr>
            <a:r>
              <a:rPr lang="ru-RU" dirty="0"/>
              <a:t>Если удается согласовать тело утверждения (правую часть правила), то цель достигнута из программы. Если нет, то Пролог переходит к следующему утверждению, и так до тех пор, пока не будет доказано (согласовано) целевое утверждение или не будет достигнут конец базы данных.</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buNone/>
            </a:pPr>
            <a:r>
              <a:rPr lang="ru-RU" dirty="0"/>
              <a:t>Пересмотрите уже известные отношения, определенные ранее. Возможно их тоже можно (нужно) переопределить с учетом использования отсечений.</a:t>
            </a:r>
          </a:p>
          <a:p>
            <a:pPr algn="ctr">
              <a:buNone/>
            </a:pPr>
            <a:r>
              <a:rPr lang="ru-RU" i="1" dirty="0"/>
              <a:t>Строгая формализация отсечения</a:t>
            </a:r>
          </a:p>
          <a:p>
            <a:pPr>
              <a:buNone/>
            </a:pPr>
            <a:r>
              <a:rPr lang="ru-RU" dirty="0"/>
              <a:t>Назовем «целью-родителем» ту цель, которая сопоставилась с головой предложения, содержащего отсечение.</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buNone/>
            </a:pPr>
            <a:r>
              <a:rPr lang="ru-RU" dirty="0"/>
              <a:t>Когда в качестве цели встречается отсечение, такая цель сразу считается успешной и при этом заставляет систему принять те альтернативы, которые были выбраны с момента активизации цели-родителя до момента, когда встретилось отсечение. Все оставшиеся в этом промежутке альтернативы не рассматриваются.</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normAutofit lnSpcReduction="10000"/>
          </a:bodyPr>
          <a:lstStyle/>
          <a:p>
            <a:pPr>
              <a:buNone/>
            </a:pPr>
            <a:r>
              <a:rPr lang="ru-RU" dirty="0"/>
              <a:t>Что бы понять смысл этой формализации, рассмотрим предложения вида:</a:t>
            </a:r>
          </a:p>
          <a:p>
            <a:pPr>
              <a:buNone/>
            </a:pPr>
            <a:r>
              <a:rPr lang="en-US" dirty="0"/>
              <a:t>H:- B1,B2, …. , </a:t>
            </a:r>
            <a:r>
              <a:rPr lang="en-US" dirty="0" err="1"/>
              <a:t>Bm</a:t>
            </a:r>
            <a:r>
              <a:rPr lang="en-US" dirty="0"/>
              <a:t>, ! , …. , Bn.</a:t>
            </a:r>
          </a:p>
          <a:p>
            <a:pPr>
              <a:buNone/>
            </a:pPr>
            <a:r>
              <a:rPr lang="ru-RU" dirty="0"/>
              <a:t>Будем считать, что это предложение активизировалось, когда некоторая цель </a:t>
            </a:r>
            <a:r>
              <a:rPr lang="en-US" dirty="0"/>
              <a:t>G</a:t>
            </a:r>
            <a:r>
              <a:rPr lang="ru-RU" dirty="0"/>
              <a:t> сопоставилась с </a:t>
            </a:r>
            <a:r>
              <a:rPr lang="en-US" dirty="0"/>
              <a:t>H</a:t>
            </a:r>
            <a:r>
              <a:rPr lang="ru-RU" dirty="0"/>
              <a:t>. Тогда цель </a:t>
            </a:r>
            <a:r>
              <a:rPr lang="en-US" dirty="0"/>
              <a:t>G</a:t>
            </a:r>
            <a:r>
              <a:rPr lang="ru-RU" dirty="0"/>
              <a:t> является целью-родителем. В момент, когда встретилось отсечение, успех уже наступил в конъюнкции целей </a:t>
            </a:r>
            <a:r>
              <a:rPr lang="en-US" dirty="0"/>
              <a:t>B1,B2, …. , </a:t>
            </a:r>
            <a:r>
              <a:rPr lang="en-US" dirty="0" err="1"/>
              <a:t>Bm</a:t>
            </a:r>
            <a:r>
              <a:rPr lang="ru-RU"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buNone/>
            </a:pPr>
            <a:r>
              <a:rPr lang="ru-RU" dirty="0"/>
              <a:t>При выполнении отсечения решение </a:t>
            </a:r>
            <a:r>
              <a:rPr lang="en-US" dirty="0"/>
              <a:t>B1,B2, …. , </a:t>
            </a:r>
            <a:r>
              <a:rPr lang="en-US" dirty="0" err="1"/>
              <a:t>Bm</a:t>
            </a:r>
            <a:r>
              <a:rPr lang="ru-RU" dirty="0"/>
              <a:t> «замораживается» и возможные альтернативы не рассматриваются. Любая попытка сопоставить цель</a:t>
            </a:r>
            <a:r>
              <a:rPr lang="en-US" dirty="0"/>
              <a:t> G</a:t>
            </a:r>
            <a:r>
              <a:rPr lang="ru-RU" dirty="0"/>
              <a:t> с головой какого-либо другого предложения пресекается.</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lgn="ctr">
              <a:buNone/>
            </a:pPr>
            <a:r>
              <a:rPr lang="ru-RU" dirty="0"/>
              <a:t>Отрицание как неуспех</a:t>
            </a:r>
          </a:p>
          <a:p>
            <a:pPr>
              <a:buNone/>
            </a:pPr>
            <a:r>
              <a:rPr lang="ru-RU" dirty="0"/>
              <a:t>«Маша любит всех животных, кроме змей». Как это выразить на Прологе? Одну часть этого утверждения выразить легко: «Маша любит всех животных» и на Прологе:</a:t>
            </a:r>
          </a:p>
          <a:p>
            <a:pPr>
              <a:buNone/>
            </a:pPr>
            <a:r>
              <a:rPr lang="ru-RU" dirty="0"/>
              <a:t>любит(маша</a:t>
            </a:r>
            <a:r>
              <a:rPr lang="en-US" dirty="0"/>
              <a:t>,X)</a:t>
            </a:r>
            <a:r>
              <a:rPr lang="en-US" dirty="0">
                <a:sym typeface="Wingdings" pitchFamily="2" charset="2"/>
              </a:rPr>
              <a:t>:- </a:t>
            </a:r>
            <a:r>
              <a:rPr lang="ru-RU" dirty="0">
                <a:sym typeface="Wingdings" pitchFamily="2" charset="2"/>
              </a:rPr>
              <a:t>животное</a:t>
            </a:r>
            <a:r>
              <a:rPr lang="en-US" dirty="0">
                <a:sym typeface="Wingdings" pitchFamily="2" charset="2"/>
              </a:rPr>
              <a:t>(X).</a:t>
            </a:r>
            <a:endParaRPr lang="ru-RU" dirty="0">
              <a:sym typeface="Wingdings" pitchFamily="2" charset="2"/>
            </a:endParaRPr>
          </a:p>
          <a:p>
            <a:pPr>
              <a:buNone/>
            </a:pPr>
            <a:r>
              <a:rPr lang="ru-RU" dirty="0">
                <a:sym typeface="Wingdings" pitchFamily="2" charset="2"/>
              </a:rPr>
              <a:t>Но нужно исключить змей.</a:t>
            </a:r>
            <a:endParaRPr lang="ru-R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buNone/>
            </a:pPr>
            <a:r>
              <a:rPr lang="ru-RU" dirty="0"/>
              <a:t>Если </a:t>
            </a:r>
            <a:r>
              <a:rPr lang="en-US" dirty="0"/>
              <a:t>X </a:t>
            </a:r>
            <a:r>
              <a:rPr lang="ru-RU" dirty="0"/>
              <a:t>– змея, то «Маша любит </a:t>
            </a:r>
            <a:r>
              <a:rPr lang="en-US" dirty="0"/>
              <a:t>X</a:t>
            </a:r>
            <a:r>
              <a:rPr lang="ru-RU" dirty="0"/>
              <a:t>» не есть истина,</a:t>
            </a:r>
          </a:p>
          <a:p>
            <a:pPr>
              <a:buNone/>
            </a:pPr>
            <a:r>
              <a:rPr lang="ru-RU" dirty="0"/>
              <a:t>иначе, если </a:t>
            </a:r>
            <a:r>
              <a:rPr lang="en-US" dirty="0"/>
              <a:t>X </a:t>
            </a:r>
            <a:r>
              <a:rPr lang="ru-RU" dirty="0"/>
              <a:t> - животное, то Маша любит </a:t>
            </a:r>
            <a:r>
              <a:rPr lang="en-US" dirty="0"/>
              <a:t>X</a:t>
            </a:r>
            <a:r>
              <a:rPr lang="ru-RU" dirty="0"/>
              <a:t>.</a:t>
            </a:r>
          </a:p>
          <a:p>
            <a:pPr>
              <a:buNone/>
            </a:pPr>
            <a:r>
              <a:rPr lang="ru-RU" dirty="0"/>
              <a:t>Сказать на Прологе, что что-то не есть истина, можно при помощи специальной цели </a:t>
            </a:r>
            <a:r>
              <a:rPr lang="en-US" dirty="0"/>
              <a:t>fail</a:t>
            </a:r>
            <a:r>
              <a:rPr lang="ru-RU" dirty="0"/>
              <a:t> (неуспех), которая всегда терпит неудачу.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normAutofit/>
          </a:bodyPr>
          <a:lstStyle/>
          <a:p>
            <a:pPr>
              <a:buNone/>
            </a:pPr>
            <a:r>
              <a:rPr lang="ru-RU" dirty="0"/>
              <a:t>Все вышесказанное можно выразить с помощью следующей программы:</a:t>
            </a:r>
          </a:p>
          <a:p>
            <a:pPr>
              <a:buNone/>
            </a:pPr>
            <a:r>
              <a:rPr lang="ru-RU" dirty="0"/>
              <a:t>любит(маша</a:t>
            </a:r>
            <a:r>
              <a:rPr lang="en-US" dirty="0"/>
              <a:t>,X) :- </a:t>
            </a:r>
            <a:r>
              <a:rPr lang="ru-RU" dirty="0"/>
              <a:t>змея</a:t>
            </a:r>
            <a:r>
              <a:rPr lang="en-US" dirty="0"/>
              <a:t>(X),!, fail.</a:t>
            </a:r>
            <a:endParaRPr lang="ru-RU" dirty="0"/>
          </a:p>
          <a:p>
            <a:pPr>
              <a:buNone/>
            </a:pPr>
            <a:r>
              <a:rPr lang="ru-RU" dirty="0"/>
              <a:t>любит(маша</a:t>
            </a:r>
            <a:r>
              <a:rPr lang="en-US" dirty="0"/>
              <a:t>,X) :- </a:t>
            </a:r>
            <a:r>
              <a:rPr lang="ru-RU" dirty="0"/>
              <a:t>животное(</a:t>
            </a:r>
            <a:r>
              <a:rPr lang="en-US" dirty="0"/>
              <a:t>X).</a:t>
            </a:r>
            <a:endParaRPr lang="ru-RU" dirty="0"/>
          </a:p>
          <a:p>
            <a:pPr>
              <a:buNone/>
            </a:pPr>
            <a:r>
              <a:rPr lang="ru-RU" dirty="0"/>
              <a:t>Или более компактно</a:t>
            </a:r>
          </a:p>
          <a:p>
            <a:pPr>
              <a:buNone/>
            </a:pPr>
            <a:r>
              <a:rPr lang="ru-RU" dirty="0"/>
              <a:t>любит(маша</a:t>
            </a:r>
            <a:r>
              <a:rPr lang="en-US" dirty="0"/>
              <a:t>,X) :- </a:t>
            </a:r>
            <a:r>
              <a:rPr lang="ru-RU" dirty="0"/>
              <a:t>змея</a:t>
            </a:r>
            <a:r>
              <a:rPr lang="en-US" dirty="0"/>
              <a:t>(X),!, fail</a:t>
            </a:r>
            <a:r>
              <a:rPr lang="ru-RU" dirty="0"/>
              <a:t>; животное(</a:t>
            </a:r>
            <a:r>
              <a:rPr lang="en-US" dirty="0"/>
              <a:t>X).</a:t>
            </a:r>
            <a:endParaRPr lang="ru-RU" dirty="0"/>
          </a:p>
          <a:p>
            <a:pPr>
              <a:buNone/>
            </a:pPr>
            <a:r>
              <a:rPr lang="ru-RU" dirty="0"/>
              <a:t>Заметьте, что отсечение – не средство для выхода из рекурсии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normAutofit lnSpcReduction="10000"/>
          </a:bodyPr>
          <a:lstStyle/>
          <a:p>
            <a:pPr>
              <a:buNone/>
            </a:pPr>
            <a:r>
              <a:rPr lang="ru-RU" dirty="0"/>
              <a:t>Еще один полезный предикат – отрицание. Определим его сами. В Прологе есть цель </a:t>
            </a:r>
            <a:r>
              <a:rPr lang="en-US" dirty="0"/>
              <a:t>true</a:t>
            </a:r>
            <a:r>
              <a:rPr lang="ru-RU" dirty="0"/>
              <a:t>, которая всегда истина, мы его используем при определении отрицания.</a:t>
            </a:r>
          </a:p>
          <a:p>
            <a:pPr>
              <a:buNone/>
            </a:pPr>
            <a:r>
              <a:rPr lang="ru-RU" dirty="0"/>
              <a:t>Цель </a:t>
            </a:r>
            <a:r>
              <a:rPr lang="en-US" dirty="0"/>
              <a:t>not(</a:t>
            </a:r>
            <a:r>
              <a:rPr lang="ru-RU" dirty="0"/>
              <a:t>Цель)</a:t>
            </a:r>
            <a:r>
              <a:rPr lang="en-US" dirty="0"/>
              <a:t> </a:t>
            </a:r>
            <a:r>
              <a:rPr lang="ru-RU" dirty="0"/>
              <a:t>истина, если Цель не истина и наоборот.</a:t>
            </a:r>
          </a:p>
          <a:p>
            <a:pPr>
              <a:buNone/>
            </a:pPr>
            <a:r>
              <a:rPr lang="en-US" dirty="0"/>
              <a:t>not(P):- </a:t>
            </a:r>
            <a:r>
              <a:rPr lang="en-US" dirty="0" err="1"/>
              <a:t>P,!,fail</a:t>
            </a:r>
            <a:r>
              <a:rPr lang="en-US" dirty="0"/>
              <a:t>; true.</a:t>
            </a:r>
            <a:endParaRPr lang="ru-RU" dirty="0"/>
          </a:p>
          <a:p>
            <a:pPr>
              <a:buNone/>
            </a:pPr>
            <a:r>
              <a:rPr lang="ru-RU" dirty="0"/>
              <a:t>Можете использовать в своих программах это отношение.</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buNone/>
            </a:pPr>
            <a:r>
              <a:rPr lang="ru-RU" dirty="0"/>
              <a:t>С отсечением и отрицанием нужно быть осторожным. Сложность с отсечением состоит в том, что при неумелом его использовании можно поменять декларативный смысл программы. Отсечения такого вида называют «красными», в отличие от «зеленых», не меняющих смысл программы.</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buNone/>
            </a:pPr>
            <a:r>
              <a:rPr lang="ru-RU" dirty="0"/>
              <a:t>Отрицание может также привести к неожиданным результатам, поскольку попытка отрицать некую цель в программе может привести к неожиданным решениям.</a:t>
            </a:r>
          </a:p>
          <a:p>
            <a:pPr>
              <a:buNone/>
            </a:pPr>
            <a:r>
              <a:rPr lang="ru-RU" dirty="0"/>
              <a:t>А теперь вернемся к операциям над деревьями.</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normAutofit fontScale="92500" lnSpcReduction="10000"/>
          </a:bodyPr>
          <a:lstStyle/>
          <a:p>
            <a:pPr>
              <a:buNone/>
            </a:pPr>
            <a:r>
              <a:rPr lang="ru-RU" dirty="0"/>
              <a:t>В качестве программы рассмотрим следующие утверждения:</a:t>
            </a:r>
          </a:p>
          <a:p>
            <a:pPr>
              <a:buNone/>
            </a:pPr>
            <a:r>
              <a:rPr lang="en-US" dirty="0"/>
              <a:t>less(X,Y):- X&lt;Y, write(X),write(“</a:t>
            </a:r>
            <a:r>
              <a:rPr lang="ru-RU" dirty="0"/>
              <a:t>меньше, чем</a:t>
            </a:r>
            <a:r>
              <a:rPr lang="en-US" dirty="0"/>
              <a:t>”),</a:t>
            </a:r>
          </a:p>
          <a:p>
            <a:pPr>
              <a:buNone/>
            </a:pPr>
            <a:r>
              <a:rPr lang="en-US" dirty="0"/>
              <a:t>	write(Y).</a:t>
            </a:r>
            <a:endParaRPr lang="ru-RU" dirty="0"/>
          </a:p>
          <a:p>
            <a:pPr>
              <a:buNone/>
            </a:pPr>
            <a:r>
              <a:rPr lang="en-US" dirty="0"/>
              <a:t>less(X,Y):- X&gt;Y, write(Y),write(“</a:t>
            </a:r>
            <a:r>
              <a:rPr lang="ru-RU" dirty="0"/>
              <a:t>меньше, чем</a:t>
            </a:r>
            <a:r>
              <a:rPr lang="en-US" dirty="0"/>
              <a:t>”),</a:t>
            </a:r>
          </a:p>
          <a:p>
            <a:pPr>
              <a:buNone/>
            </a:pPr>
            <a:r>
              <a:rPr lang="en-US" dirty="0"/>
              <a:t>	write(X).</a:t>
            </a:r>
          </a:p>
          <a:p>
            <a:pPr>
              <a:buNone/>
            </a:pPr>
            <a:r>
              <a:rPr lang="ru-RU" dirty="0"/>
              <a:t>Целевое утверждение</a:t>
            </a:r>
          </a:p>
          <a:p>
            <a:pPr>
              <a:buNone/>
            </a:pPr>
            <a:r>
              <a:rPr lang="en-US" dirty="0"/>
              <a:t>?-less(</a:t>
            </a:r>
            <a:r>
              <a:rPr lang="ru-RU" dirty="0"/>
              <a:t>5</a:t>
            </a:r>
            <a:r>
              <a:rPr lang="en-US" dirty="0"/>
              <a:t>,</a:t>
            </a:r>
            <a:r>
              <a:rPr lang="ru-RU" dirty="0"/>
              <a:t>2</a:t>
            </a:r>
            <a:r>
              <a:rPr lang="en-US" dirty="0"/>
              <a:t>)</a:t>
            </a:r>
            <a:r>
              <a:rPr lang="ru-RU" dirty="0"/>
              <a:t>.</a:t>
            </a:r>
          </a:p>
          <a:p>
            <a:pPr>
              <a:buNone/>
            </a:pPr>
            <a:r>
              <a:rPr lang="ru-RU" dirty="0"/>
              <a:t>сопоставляется с головой первого утверждения</a:t>
            </a:r>
          </a:p>
          <a:p>
            <a:pPr>
              <a:buNone/>
            </a:pPr>
            <a:endParaRPr lang="ru-RU" dirty="0"/>
          </a:p>
          <a:p>
            <a:pPr>
              <a:buNone/>
            </a:pPr>
            <a:endParaRPr lang="ru-RU"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Двоичный справочник</a:t>
            </a:r>
          </a:p>
        </p:txBody>
      </p:sp>
      <p:sp>
        <p:nvSpPr>
          <p:cNvPr id="3" name="Содержимое 2"/>
          <p:cNvSpPr>
            <a:spLocks noGrp="1"/>
          </p:cNvSpPr>
          <p:nvPr>
            <p:ph idx="1"/>
          </p:nvPr>
        </p:nvSpPr>
        <p:spPr/>
        <p:txBody>
          <a:bodyPr/>
          <a:lstStyle/>
          <a:p>
            <a:pPr algn="ctr">
              <a:buNone/>
            </a:pPr>
            <a:r>
              <a:rPr lang="ru-RU" i="1" dirty="0"/>
              <a:t>Удаление элемента из двоичного справочника</a:t>
            </a:r>
          </a:p>
          <a:p>
            <a:pPr>
              <a:buNone/>
            </a:pPr>
            <a:r>
              <a:rPr lang="ru-RU" dirty="0"/>
              <a:t>Этот предикат имеет три параметра: удаляемый элемент, исходный справочник и справочник без элемента.</a:t>
            </a:r>
          </a:p>
          <a:p>
            <a:pPr>
              <a:buNone/>
            </a:pPr>
            <a:r>
              <a:rPr lang="ru-RU" dirty="0"/>
              <a:t>Задача решается не просто. Один из возможный алгоритмов состоит в следующем.</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Двоичный справочник</a:t>
            </a:r>
          </a:p>
        </p:txBody>
      </p:sp>
      <p:sp>
        <p:nvSpPr>
          <p:cNvPr id="3" name="Содержимое 2"/>
          <p:cNvSpPr>
            <a:spLocks noGrp="1"/>
          </p:cNvSpPr>
          <p:nvPr>
            <p:ph idx="1"/>
          </p:nvPr>
        </p:nvSpPr>
        <p:spPr/>
        <p:txBody>
          <a:bodyPr/>
          <a:lstStyle/>
          <a:p>
            <a:pPr>
              <a:buNone/>
            </a:pPr>
            <a:r>
              <a:rPr lang="ru-RU" dirty="0"/>
              <a:t>Без особых проблем можно описать граничные условия (базисы рекурсии) когда удаляемое значение находится в вершине, а левое и правое дерево пусты. Рекурсивное определение в случае если удаляемое значение меньше (больше) значения в вершине тоже не сложно. Удаление произвести соответственно из левого или правого поддеревьев.</a:t>
            </a:r>
          </a:p>
          <a:p>
            <a:pPr>
              <a:buNone/>
            </a:pPr>
            <a:endParaRPr lang="ru-RU"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Двоичный справочник</a:t>
            </a:r>
          </a:p>
        </p:txBody>
      </p:sp>
      <p:sp>
        <p:nvSpPr>
          <p:cNvPr id="3" name="Содержимое 2"/>
          <p:cNvSpPr>
            <a:spLocks noGrp="1"/>
          </p:cNvSpPr>
          <p:nvPr>
            <p:ph idx="1"/>
          </p:nvPr>
        </p:nvSpPr>
        <p:spPr/>
        <p:txBody>
          <a:bodyPr>
            <a:normAutofit fontScale="92500"/>
          </a:bodyPr>
          <a:lstStyle/>
          <a:p>
            <a:pPr>
              <a:buNone/>
            </a:pPr>
            <a:r>
              <a:rPr lang="ru-RU" dirty="0"/>
              <a:t>Проблема возникает, когда нужно удалить корневую вершину, а левое или правое дерево не пустые.</a:t>
            </a:r>
          </a:p>
          <a:p>
            <a:pPr>
              <a:buNone/>
            </a:pPr>
            <a:r>
              <a:rPr lang="ru-RU" dirty="0"/>
              <a:t>Есть несколько вариантов решения поставленной задачи. Один из них заключается в следующем. Можно удалить из правого поддерева минимальный элемент (или из левого максимальный) и заменить им значение, находящееся в вершине.</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Двоичный справочник</a:t>
            </a:r>
          </a:p>
        </p:txBody>
      </p:sp>
      <p:sp>
        <p:nvSpPr>
          <p:cNvPr id="3" name="Содержимое 2"/>
          <p:cNvSpPr>
            <a:spLocks noGrp="1"/>
          </p:cNvSpPr>
          <p:nvPr>
            <p:ph idx="1"/>
          </p:nvPr>
        </p:nvSpPr>
        <p:spPr/>
        <p:txBody>
          <a:bodyPr>
            <a:normAutofit lnSpcReduction="10000"/>
          </a:bodyPr>
          <a:lstStyle/>
          <a:p>
            <a:pPr>
              <a:buNone/>
            </a:pPr>
            <a:r>
              <a:rPr lang="ru-RU" dirty="0"/>
              <a:t>После такой замены дерево (справочник) останется двоичным справочником.</a:t>
            </a:r>
          </a:p>
          <a:p>
            <a:pPr>
              <a:buNone/>
            </a:pPr>
            <a:r>
              <a:rPr lang="ru-RU" dirty="0"/>
              <a:t>Реализация ваша (*).</a:t>
            </a:r>
          </a:p>
          <a:p>
            <a:pPr>
              <a:buNone/>
            </a:pPr>
            <a:endParaRPr lang="ru-RU" dirty="0"/>
          </a:p>
          <a:p>
            <a:pPr algn="ctr">
              <a:buNone/>
            </a:pPr>
            <a:r>
              <a:rPr lang="ru-RU" i="1" dirty="0"/>
              <a:t>Преобразование произвольного списка в  двоичный справочник</a:t>
            </a:r>
          </a:p>
          <a:p>
            <a:pPr>
              <a:buNone/>
            </a:pPr>
            <a:r>
              <a:rPr lang="ru-RU" dirty="0"/>
              <a:t>Начнем с самого простого случая – из пустого списка можно получить только пустое дерево.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Двоичный справочник</a:t>
            </a:r>
          </a:p>
        </p:txBody>
      </p:sp>
      <p:sp>
        <p:nvSpPr>
          <p:cNvPr id="3" name="Содержимое 2"/>
          <p:cNvSpPr>
            <a:spLocks noGrp="1"/>
          </p:cNvSpPr>
          <p:nvPr>
            <p:ph idx="1"/>
          </p:nvPr>
        </p:nvSpPr>
        <p:spPr/>
        <p:txBody>
          <a:bodyPr>
            <a:normAutofit lnSpcReduction="10000"/>
          </a:bodyPr>
          <a:lstStyle/>
          <a:p>
            <a:pPr>
              <a:buNone/>
            </a:pPr>
            <a:r>
              <a:rPr lang="ru-RU" dirty="0"/>
              <a:t>Рекурсивное правило состоит в том, что для перевода непустого списка в дерево, вначале переводим в дерево его хвост, после чего в дерево вставляется голова списка. На Прологе:</a:t>
            </a:r>
            <a:endParaRPr lang="en-US" dirty="0"/>
          </a:p>
          <a:p>
            <a:pPr>
              <a:buNone/>
            </a:pPr>
            <a:r>
              <a:rPr lang="en-US" dirty="0" err="1"/>
              <a:t>list_tree</a:t>
            </a:r>
            <a:r>
              <a:rPr lang="en-US" dirty="0"/>
              <a:t>([], void).</a:t>
            </a:r>
          </a:p>
          <a:p>
            <a:pPr>
              <a:buNone/>
            </a:pPr>
            <a:r>
              <a:rPr lang="en-US" dirty="0" err="1"/>
              <a:t>list_tree</a:t>
            </a:r>
            <a:r>
              <a:rPr lang="en-US" dirty="0"/>
              <a:t>([H|T], Tree):- </a:t>
            </a:r>
          </a:p>
          <a:p>
            <a:pPr>
              <a:buNone/>
            </a:pPr>
            <a:r>
              <a:rPr lang="en-US" dirty="0"/>
              <a:t>	</a:t>
            </a:r>
            <a:r>
              <a:rPr lang="en-US" dirty="0" err="1"/>
              <a:t>list_tree</a:t>
            </a:r>
            <a:r>
              <a:rPr lang="en-US" dirty="0"/>
              <a:t>(T,Tree_1),</a:t>
            </a:r>
          </a:p>
          <a:p>
            <a:pPr>
              <a:buNone/>
            </a:pPr>
            <a:r>
              <a:rPr lang="en-US" dirty="0"/>
              <a:t>	</a:t>
            </a:r>
            <a:r>
              <a:rPr lang="en-US" dirty="0" err="1"/>
              <a:t>tree_insert</a:t>
            </a:r>
            <a:r>
              <a:rPr lang="en-US" dirty="0"/>
              <a:t>(H,Tree_1,Tree).</a:t>
            </a:r>
            <a:endParaRPr lang="ru-RU"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Двоичный справочник</a:t>
            </a:r>
          </a:p>
        </p:txBody>
      </p:sp>
      <p:sp>
        <p:nvSpPr>
          <p:cNvPr id="3" name="Содержимое 2"/>
          <p:cNvSpPr>
            <a:spLocks noGrp="1"/>
          </p:cNvSpPr>
          <p:nvPr>
            <p:ph idx="1"/>
          </p:nvPr>
        </p:nvSpPr>
        <p:spPr/>
        <p:txBody>
          <a:bodyPr>
            <a:normAutofit fontScale="92500" lnSpcReduction="20000"/>
          </a:bodyPr>
          <a:lstStyle/>
          <a:p>
            <a:pPr algn="ctr">
              <a:buNone/>
            </a:pPr>
            <a:r>
              <a:rPr lang="ru-RU" i="1" dirty="0"/>
              <a:t>Преобразование двоичного справочника в список</a:t>
            </a:r>
          </a:p>
          <a:p>
            <a:pPr>
              <a:buNone/>
            </a:pPr>
            <a:r>
              <a:rPr lang="ru-RU" dirty="0"/>
              <a:t>Это отношение обратное предыдущему. </a:t>
            </a:r>
          </a:p>
          <a:p>
            <a:pPr>
              <a:buNone/>
            </a:pPr>
            <a:r>
              <a:rPr lang="en-US" dirty="0" err="1"/>
              <a:t>tree_list</a:t>
            </a:r>
            <a:r>
              <a:rPr lang="en-US" dirty="0"/>
              <a:t>(void,[]).</a:t>
            </a:r>
          </a:p>
          <a:p>
            <a:pPr>
              <a:buNone/>
            </a:pPr>
            <a:r>
              <a:rPr lang="en-US" dirty="0" err="1"/>
              <a:t>tree_list</a:t>
            </a:r>
            <a:r>
              <a:rPr lang="en-US" dirty="0"/>
              <a:t>(tree(K,L,R) List):-</a:t>
            </a:r>
          </a:p>
          <a:p>
            <a:pPr>
              <a:buNone/>
            </a:pPr>
            <a:r>
              <a:rPr lang="en-US" dirty="0"/>
              <a:t>	</a:t>
            </a:r>
            <a:r>
              <a:rPr lang="en-US" dirty="0" err="1"/>
              <a:t>tree_list</a:t>
            </a:r>
            <a:r>
              <a:rPr lang="en-US" dirty="0"/>
              <a:t>((L,T_L),	% </a:t>
            </a:r>
            <a:r>
              <a:rPr lang="ru-RU" dirty="0"/>
              <a:t>список из левого поддерева</a:t>
            </a:r>
          </a:p>
          <a:p>
            <a:pPr>
              <a:buNone/>
            </a:pPr>
            <a:r>
              <a:rPr lang="ru-RU" dirty="0"/>
              <a:t>	</a:t>
            </a:r>
            <a:r>
              <a:rPr lang="en-US" dirty="0"/>
              <a:t> </a:t>
            </a:r>
            <a:r>
              <a:rPr lang="en-US" dirty="0" err="1"/>
              <a:t>tree_list</a:t>
            </a:r>
            <a:r>
              <a:rPr lang="en-US" dirty="0"/>
              <a:t>((R,T_R),	 % </a:t>
            </a:r>
            <a:r>
              <a:rPr lang="ru-RU" dirty="0"/>
              <a:t>список из правого поддерева</a:t>
            </a:r>
          </a:p>
          <a:p>
            <a:pPr>
              <a:buNone/>
            </a:pPr>
            <a:r>
              <a:rPr lang="ru-RU" dirty="0"/>
              <a:t>	</a:t>
            </a:r>
            <a:r>
              <a:rPr lang="en-US" dirty="0"/>
              <a:t>append(T_L,[K|T_R),List).</a:t>
            </a:r>
            <a:endParaRPr lang="ru-RU"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Двоичный справочник</a:t>
            </a:r>
          </a:p>
        </p:txBody>
      </p:sp>
      <p:sp>
        <p:nvSpPr>
          <p:cNvPr id="3" name="Содержимое 2"/>
          <p:cNvSpPr>
            <a:spLocks noGrp="1"/>
          </p:cNvSpPr>
          <p:nvPr>
            <p:ph idx="1"/>
          </p:nvPr>
        </p:nvSpPr>
        <p:spPr/>
        <p:txBody>
          <a:bodyPr/>
          <a:lstStyle/>
          <a:p>
            <a:pPr>
              <a:buNone/>
            </a:pPr>
            <a:r>
              <a:rPr lang="ru-RU" dirty="0"/>
              <a:t>Пользуясь последними двумя предикатами несложно определить отношение сортировки произвольного списка: перевод списка в двоичное дерево и обратный перевод в список. </a:t>
            </a:r>
            <a:r>
              <a:rPr lang="ru-RU"/>
              <a:t>Реализуйте самостоятельно.</a:t>
            </a:r>
            <a:endParaRPr lang="ru-RU"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buNone/>
            </a:pPr>
            <a:r>
              <a:rPr lang="ru-RU" dirty="0"/>
              <a:t>при </a:t>
            </a:r>
            <a:r>
              <a:rPr lang="en-US" dirty="0"/>
              <a:t>X=5, Y=2</a:t>
            </a:r>
            <a:r>
              <a:rPr lang="ru-RU" dirty="0"/>
              <a:t>. Однако не удается согласовать первую цель конъюнкции </a:t>
            </a:r>
            <a:r>
              <a:rPr lang="en-US" dirty="0"/>
              <a:t>X&lt;Y </a:t>
            </a:r>
            <a:r>
              <a:rPr lang="ru-RU" dirty="0"/>
              <a:t>в теле утверждения. Это предложение потерпело неуспех.</a:t>
            </a:r>
          </a:p>
          <a:p>
            <a:pPr>
              <a:buNone/>
            </a:pPr>
            <a:r>
              <a:rPr lang="ru-RU" dirty="0"/>
              <a:t>Пролог переходит к следующему предложению, в нашем случае это второе предложение, голова которого сопоставима с целевым утверждением.</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buNone/>
            </a:pPr>
            <a:r>
              <a:rPr lang="ru-RU" dirty="0"/>
              <a:t>После доказательства цели </a:t>
            </a:r>
            <a:r>
              <a:rPr lang="en-US" dirty="0"/>
              <a:t>X&gt;Y</a:t>
            </a:r>
            <a:r>
              <a:rPr lang="ru-RU" dirty="0"/>
              <a:t> Пролог выдаст утвердительный ответ, поскольку все оставшиеся цели доказуемы по умолчанию.</a:t>
            </a:r>
          </a:p>
          <a:p>
            <a:pPr>
              <a:buNone/>
            </a:pPr>
            <a:r>
              <a:rPr lang="ru-RU" dirty="0"/>
              <a:t>Цель </a:t>
            </a:r>
            <a:r>
              <a:rPr lang="en-US" dirty="0"/>
              <a:t>?-less(</a:t>
            </a:r>
            <a:r>
              <a:rPr lang="ru-RU" dirty="0"/>
              <a:t>5</a:t>
            </a:r>
            <a:r>
              <a:rPr lang="en-US" dirty="0"/>
              <a:t>,</a:t>
            </a:r>
            <a:r>
              <a:rPr lang="ru-RU" dirty="0"/>
              <a:t>5</a:t>
            </a:r>
            <a:r>
              <a:rPr lang="en-US" dirty="0"/>
              <a:t>)</a:t>
            </a:r>
            <a:r>
              <a:rPr lang="ru-RU" dirty="0"/>
              <a:t> не достижима из текущей базы данных никогда.</a:t>
            </a:r>
          </a:p>
          <a:p>
            <a:pPr>
              <a:buNone/>
            </a:pP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lstStyle/>
          <a:p>
            <a:pPr>
              <a:buNone/>
            </a:pPr>
            <a:r>
              <a:rPr lang="ru-RU" dirty="0"/>
              <a:t>Рассмотренный процесс согласования (доказательства) целевого утверждения носит название </a:t>
            </a:r>
            <a:r>
              <a:rPr lang="ru-RU" i="1" dirty="0"/>
              <a:t>механизма прямой трассировки. </a:t>
            </a:r>
            <a:r>
              <a:rPr lang="ru-RU" dirty="0"/>
              <a:t>Даже если некоторая цель доказана с помощью метода прямой трассировки, пользователь может продолжить поиск других решений</a:t>
            </a:r>
            <a:r>
              <a:rPr lang="ru-RU" i="1"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dirty="0"/>
              <a:t>Как известно, Пролог-система производит доказательство конъюнкции целей в правых частях утверждений слева направо. При этом может случиться, что некое целевое утверждение не удается согласовать при заданной конкретизации переменных. Если такое случается, то происходит смещение влево до тех пор, пока не будет найдено целевое утверждение, которое может быть вновь согласовано, или не будут исчерпаны все предшествующие утверждения.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Механизм возврата</a:t>
            </a:r>
            <a:br>
              <a:rPr lang="ru-RU" dirty="0"/>
            </a:br>
            <a:endParaRPr lang="ru-RU" dirty="0"/>
          </a:p>
        </p:txBody>
      </p:sp>
      <p:sp>
        <p:nvSpPr>
          <p:cNvPr id="3" name="Содержимое 2"/>
          <p:cNvSpPr>
            <a:spLocks noGrp="1"/>
          </p:cNvSpPr>
          <p:nvPr>
            <p:ph idx="1"/>
          </p:nvPr>
        </p:nvSpPr>
        <p:spPr/>
        <p:txBody>
          <a:bodyPr>
            <a:normAutofit lnSpcReduction="10000"/>
          </a:bodyPr>
          <a:lstStyle/>
          <a:p>
            <a:pPr>
              <a:buNone/>
            </a:pPr>
            <a:r>
              <a:rPr lang="ru-RU" dirty="0"/>
              <a:t>Если слева нет целевых утверждений, о конъюнкцию целей согласовать (доказать) нельзя. Однако, если предшествующие целевые утверждения согласовать удается, Пролог возобновляет процесс доказательств целей слева направо. Описанный процесс смещения влево для повторного согласования целей и возвращения вправо носит название </a:t>
            </a:r>
            <a:r>
              <a:rPr lang="ru-RU" i="1" dirty="0"/>
              <a:t>механизма возвратов</a:t>
            </a:r>
            <a:r>
              <a:rPr lang="ru-RU" dirty="0"/>
              <a:t>.</a:t>
            </a: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2362</Words>
  <Application>Microsoft Office PowerPoint</Application>
  <PresentationFormat>Экран (4:3)</PresentationFormat>
  <Paragraphs>190</Paragraphs>
  <Slides>54</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54</vt:i4>
      </vt:variant>
    </vt:vector>
  </HeadingPairs>
  <TitlesOfParts>
    <vt:vector size="57" baseType="lpstr">
      <vt:lpstr>Arial</vt:lpstr>
      <vt:lpstr>Calibri</vt:lpstr>
      <vt:lpstr>Тема Office</vt:lpstr>
      <vt:lpstr>Механизм возврата и процедурная семантика</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Механизм возврата </vt:lpstr>
      <vt:lpstr>Двоичный справочник</vt:lpstr>
      <vt:lpstr>Двоичный справочник</vt:lpstr>
      <vt:lpstr>Двоичный справочник</vt:lpstr>
      <vt:lpstr>Двоичный справочник</vt:lpstr>
      <vt:lpstr>Двоичный справочник</vt:lpstr>
      <vt:lpstr>Двоичный справочник</vt:lpstr>
      <vt:lpstr>Двоичный справочник</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Krokoz™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Механизм возврата и процедурная семантика</dc:title>
  <dc:creator>Игорь</dc:creator>
  <cp:lastModifiedBy>Игорь</cp:lastModifiedBy>
  <cp:revision>96</cp:revision>
  <dcterms:created xsi:type="dcterms:W3CDTF">2020-10-11T18:19:57Z</dcterms:created>
  <dcterms:modified xsi:type="dcterms:W3CDTF">2022-10-19T18:25:59Z</dcterms:modified>
</cp:coreProperties>
</file>