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284" r:id="rId49"/>
    <p:sldId id="285" r:id="rId50"/>
    <p:sldId id="286" r:id="rId51"/>
    <p:sldId id="287" r:id="rId52"/>
    <p:sldId id="288" r:id="rId53"/>
    <p:sldId id="289" r:id="rId54"/>
    <p:sldId id="290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A924A-98BD-4967-B06B-4889B55B3A35}" type="datetimeFigureOut">
              <a:rPr lang="ru-RU" smtClean="0"/>
              <a:pPr/>
              <a:t>24.11.2021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6AC9-DD03-48DB-A475-482A8569A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Определение функции. </a:t>
            </a:r>
            <a:r>
              <a:rPr lang="ru-RU" dirty="0" err="1" smtClean="0"/>
              <a:t>Лямбда-выражения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Имя и значение символа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Последнее выражение примет значение </a:t>
            </a:r>
            <a:r>
              <a:rPr lang="en-US" dirty="0" smtClean="0"/>
              <a:t>t</a:t>
            </a:r>
            <a:r>
              <a:rPr lang="ru-RU" dirty="0" smtClean="0"/>
              <a:t>, поскольку ранее была осуществлена связь с символом </a:t>
            </a:r>
            <a:r>
              <a:rPr lang="en-US" dirty="0" smtClean="0"/>
              <a:t>functions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Функции группы </a:t>
            </a:r>
            <a:r>
              <a:rPr lang="en-US" dirty="0" smtClean="0"/>
              <a:t>set</a:t>
            </a:r>
            <a:r>
              <a:rPr lang="ru-RU" dirty="0" smtClean="0"/>
              <a:t> не являются «чистыми» функциями, они имеют побочный эффект, смысл которого состоит в создании связи символа со значением. Если это не является принципиально важным, слово псевдо перед функцией будем опускать.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 smtClean="0"/>
              <a:t>Интерпретатор языка Лисп</a:t>
            </a:r>
          </a:p>
          <a:p>
            <a:pPr>
              <a:buNone/>
            </a:pPr>
            <a:r>
              <a:rPr lang="ru-RU" dirty="0" smtClean="0"/>
              <a:t>Интерпретатор Лисп называется </a:t>
            </a:r>
            <a:r>
              <a:rPr lang="en-US" dirty="0" err="1" smtClean="0"/>
              <a:t>eval</a:t>
            </a:r>
            <a:r>
              <a:rPr lang="ru-RU" dirty="0" smtClean="0"/>
              <a:t>, и его можно вызывать также, как обычные функции. При обычном программировании нужды в этом нет, так как он всегда присутствует неявно в виде подсказки </a:t>
            </a:r>
            <a:r>
              <a:rPr lang="en-US" dirty="0" smtClean="0"/>
              <a:t>‘&gt;’.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Лишний вызов интерпретатора может, например, снять эффект блокировки вычислений, например,</a:t>
            </a:r>
          </a:p>
          <a:p>
            <a:pPr>
              <a:buNone/>
            </a:pPr>
            <a:r>
              <a:rPr lang="en-US" dirty="0" smtClean="0"/>
              <a:t>&gt;(quote (+ 3 7))</a:t>
            </a:r>
          </a:p>
          <a:p>
            <a:pPr>
              <a:buNone/>
            </a:pPr>
            <a:r>
              <a:rPr lang="en-US" dirty="0" smtClean="0"/>
              <a:t>&gt;(</a:t>
            </a:r>
            <a:r>
              <a:rPr lang="en-US" dirty="0" err="1" smtClean="0"/>
              <a:t>eval</a:t>
            </a:r>
            <a:r>
              <a:rPr lang="en-US" dirty="0" smtClean="0"/>
              <a:t> (quote (+ 3 7)))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Функция </a:t>
            </a:r>
            <a:r>
              <a:rPr lang="en-US" dirty="0" err="1" smtClean="0"/>
              <a:t>eval</a:t>
            </a:r>
            <a:r>
              <a:rPr lang="ru-RU" dirty="0" smtClean="0"/>
              <a:t> – это универсальная функция языка Лисп, которая может вычислить любое правильно составленное выражение. Она определяет семантику </a:t>
            </a:r>
            <a:r>
              <a:rPr lang="ru-RU" dirty="0" err="1" smtClean="0"/>
              <a:t>лисповских</a:t>
            </a:r>
            <a:r>
              <a:rPr lang="ru-RU" dirty="0" smtClean="0"/>
              <a:t> форм. </a:t>
            </a:r>
          </a:p>
          <a:p>
            <a:pPr algn="ctr">
              <a:buNone/>
            </a:pPr>
            <a:r>
              <a:rPr lang="ru-RU" b="1" dirty="0" smtClean="0"/>
              <a:t>Основной цикл </a:t>
            </a:r>
            <a:r>
              <a:rPr lang="en-US" b="1" dirty="0" smtClean="0"/>
              <a:t>read-</a:t>
            </a:r>
            <a:r>
              <a:rPr lang="en-US" b="1" dirty="0" err="1" smtClean="0"/>
              <a:t>eval</a:t>
            </a:r>
            <a:r>
              <a:rPr lang="en-US" b="1" dirty="0" smtClean="0"/>
              <a:t>-print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Диалог с интерпретатором  на самом высоком уровне, можно описать на самом Лиспе: 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&gt;(print ‘$)</a:t>
            </a:r>
          </a:p>
          <a:p>
            <a:pPr>
              <a:buNone/>
            </a:pPr>
            <a:r>
              <a:rPr lang="en-US" dirty="0" smtClean="0"/>
              <a:t>&gt;(</a:t>
            </a:r>
            <a:r>
              <a:rPr lang="en-US" dirty="0" err="1" smtClean="0"/>
              <a:t>setq</a:t>
            </a:r>
            <a:r>
              <a:rPr lang="en-US" dirty="0" smtClean="0"/>
              <a:t> exp (read))</a:t>
            </a:r>
          </a:p>
          <a:p>
            <a:pPr>
              <a:buNone/>
            </a:pPr>
            <a:r>
              <a:rPr lang="en-US" dirty="0" smtClean="0"/>
              <a:t>&gt;(</a:t>
            </a:r>
            <a:r>
              <a:rPr lang="en-US" dirty="0" err="1" smtClean="0"/>
              <a:t>setq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(</a:t>
            </a:r>
            <a:r>
              <a:rPr lang="en-US" dirty="0" err="1" smtClean="0"/>
              <a:t>eval</a:t>
            </a:r>
            <a:r>
              <a:rPr lang="en-US" dirty="0" smtClean="0"/>
              <a:t> exp))</a:t>
            </a:r>
          </a:p>
          <a:p>
            <a:pPr>
              <a:buNone/>
            </a:pPr>
            <a:r>
              <a:rPr lang="en-US" dirty="0" smtClean="0"/>
              <a:t>&gt;(print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&gt;(print ‘$)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Проще интерпретатор найти не возможно.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Лямбда-выражение – параметризированные вычисления</a:t>
            </a:r>
          </a:p>
          <a:p>
            <a:pPr>
              <a:buNone/>
            </a:pPr>
            <a:r>
              <a:rPr lang="ru-RU" dirty="0" smtClean="0"/>
              <a:t>Определение функций и их вычисление в Лиспе основано на лямбда-исчислении (нотации) А. Черча, представляющем для этого простой и точный формализм. </a:t>
            </a:r>
          </a:p>
          <a:p>
            <a:pPr>
              <a:buNone/>
            </a:pPr>
            <a:r>
              <a:rPr lang="ru-RU" dirty="0" smtClean="0"/>
              <a:t>В  лямбда-исчислении Черча функция имеет следующий вид:</a:t>
            </a:r>
          </a:p>
          <a:p>
            <a:pPr>
              <a:buNone/>
            </a:pPr>
            <a:r>
              <a:rPr lang="en-US" dirty="0"/>
              <a:t>	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lambda(x1, x2, … , </a:t>
            </a:r>
            <a:r>
              <a:rPr lang="en-US" dirty="0" err="1" smtClean="0"/>
              <a:t>xN</a:t>
            </a:r>
            <a:r>
              <a:rPr lang="en-US" dirty="0" smtClean="0"/>
              <a:t>) fn</a:t>
            </a:r>
            <a:r>
              <a:rPr lang="ru-RU" dirty="0" smtClean="0"/>
              <a:t>, где</a:t>
            </a:r>
          </a:p>
          <a:p>
            <a:pPr>
              <a:buNone/>
            </a:pPr>
            <a:r>
              <a:rPr lang="en-US" dirty="0" smtClean="0"/>
              <a:t>	xi - </a:t>
            </a:r>
            <a:r>
              <a:rPr lang="ru-RU" dirty="0" smtClean="0"/>
              <a:t>формальные параметры определения;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fn – </a:t>
            </a:r>
            <a:r>
              <a:rPr lang="ru-RU" dirty="0" smtClean="0"/>
              <a:t>тело функции.</a:t>
            </a:r>
          </a:p>
          <a:p>
            <a:pPr>
              <a:buNone/>
            </a:pPr>
            <a:r>
              <a:rPr lang="ru-RU" dirty="0" smtClean="0"/>
              <a:t>Входящий в состав формы список параметров называют </a:t>
            </a:r>
            <a:r>
              <a:rPr lang="ru-RU" i="1" dirty="0" err="1" smtClean="0"/>
              <a:t>лямбда-списком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Телом функции может быть произвольная </a:t>
            </a:r>
            <a:r>
              <a:rPr lang="ru-RU" i="1" dirty="0" smtClean="0"/>
              <a:t>форма</a:t>
            </a:r>
            <a:r>
              <a:rPr lang="ru-RU" dirty="0" smtClean="0"/>
              <a:t>, значение которой может вычислить интерпретатор.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языке Лисп лямбда-выражение:</a:t>
            </a:r>
          </a:p>
          <a:p>
            <a:pPr>
              <a:buNone/>
            </a:pPr>
            <a:r>
              <a:rPr lang="en-US" dirty="0" smtClean="0"/>
              <a:t>	(lambda (x1 x2 … </a:t>
            </a:r>
            <a:r>
              <a:rPr lang="en-US" dirty="0" err="1" smtClean="0"/>
              <a:t>xn</a:t>
            </a:r>
            <a:r>
              <a:rPr lang="en-US" dirty="0" smtClean="0"/>
              <a:t>) fn)</a:t>
            </a:r>
          </a:p>
          <a:p>
            <a:pPr>
              <a:buNone/>
            </a:pPr>
            <a:r>
              <a:rPr lang="ru-RU" dirty="0" smtClean="0"/>
              <a:t>Как видите отличия не принципиальные.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Функцию, вычисляющую сумму квадратов двух чисел можно определить следующим образом: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(</a:t>
            </a:r>
            <a:r>
              <a:rPr lang="en-US" dirty="0" smtClean="0"/>
              <a:t>lambda (x)(+ (* x </a:t>
            </a:r>
            <a:r>
              <a:rPr lang="en-US" dirty="0" err="1" smtClean="0"/>
              <a:t>x</a:t>
            </a:r>
            <a:r>
              <a:rPr lang="en-US" dirty="0" smtClean="0"/>
              <a:t>)(* y </a:t>
            </a:r>
            <a:r>
              <a:rPr lang="en-US" dirty="0" err="1" smtClean="0"/>
              <a:t>y</a:t>
            </a:r>
            <a:r>
              <a:rPr lang="en-US" dirty="0" smtClean="0"/>
              <a:t>)))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Формальность параметров означает, что их можно заменить на любые другие символы, и это не отразится на вычислениях. </a:t>
            </a:r>
          </a:p>
          <a:p>
            <a:pPr>
              <a:buNone/>
            </a:pPr>
            <a:r>
              <a:rPr lang="ru-RU" dirty="0" smtClean="0"/>
              <a:t>Следующий пример -  функция </a:t>
            </a:r>
            <a:r>
              <a:rPr lang="en-US" dirty="0" smtClean="0"/>
              <a:t>list</a:t>
            </a:r>
            <a:r>
              <a:rPr lang="ru-RU" dirty="0" smtClean="0"/>
              <a:t> для двух аргументов: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(lambda (x y) (cons ( cons y nil)))</a:t>
            </a:r>
            <a:r>
              <a:rPr lang="ru-RU" dirty="0" smtClean="0"/>
              <a:t>,</a:t>
            </a:r>
          </a:p>
          <a:p>
            <a:pPr>
              <a:buNone/>
            </a:pPr>
            <a:r>
              <a:rPr lang="ru-RU" dirty="0" smtClean="0"/>
              <a:t>Здесь выражение или форма </a:t>
            </a:r>
            <a:r>
              <a:rPr lang="en-US" dirty="0" smtClean="0"/>
              <a:t>(cons ( cons y nil)))</a:t>
            </a:r>
            <a:r>
              <a:rPr lang="ru-RU" dirty="0" smtClean="0"/>
              <a:t> представляет собой тело </a:t>
            </a:r>
            <a:r>
              <a:rPr lang="ru-RU" dirty="0" err="1" smtClean="0"/>
              <a:t>лямбда-выражения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dirty="0" smtClean="0"/>
              <a:t>Лямбда-вызов</a:t>
            </a:r>
          </a:p>
          <a:p>
            <a:pPr>
              <a:buNone/>
            </a:pPr>
            <a:r>
              <a:rPr lang="ru-RU" dirty="0" err="1" smtClean="0"/>
              <a:t>Лямбда-выражения</a:t>
            </a:r>
            <a:r>
              <a:rPr lang="ru-RU" dirty="0" smtClean="0"/>
              <a:t>, рассмотренные ранее – </a:t>
            </a:r>
            <a:r>
              <a:rPr lang="ru-RU" dirty="0" smtClean="0">
                <a:solidFill>
                  <a:srgbClr val="FF0000"/>
                </a:solidFill>
              </a:rPr>
              <a:t>это определение вычислений и параметров функции в чистом виде. </a:t>
            </a:r>
          </a:p>
          <a:p>
            <a:pPr>
              <a:buNone/>
            </a:pPr>
            <a:r>
              <a:rPr lang="ru-RU" dirty="0" smtClean="0"/>
              <a:t>Для того, чтобы применить такую функцию к некоторым аргументам, нужно в вызове функции поставить  лямбда определение на место имени функции: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(лямбда-выражение а1 а 2 … а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Здесь а1 а 2 … а</a:t>
            </a:r>
            <a:r>
              <a:rPr lang="en-US" dirty="0" smtClean="0"/>
              <a:t>N</a:t>
            </a:r>
            <a:r>
              <a:rPr lang="ru-RU" dirty="0" smtClean="0"/>
              <a:t> – формы, задающие фактические параметры, которые вычисляются как обычно.</a:t>
            </a:r>
          </a:p>
          <a:p>
            <a:pPr>
              <a:buNone/>
            </a:pPr>
            <a:r>
              <a:rPr lang="ru-RU" dirty="0" smtClean="0"/>
              <a:t>Например, сложение двух чисел:</a:t>
            </a:r>
          </a:p>
          <a:p>
            <a:pPr>
              <a:buNone/>
            </a:pPr>
            <a:r>
              <a:rPr lang="en-US" dirty="0" smtClean="0"/>
              <a:t>	&gt;( (lambda (x y)(+ x y)) 4 7)</a:t>
            </a:r>
          </a:p>
          <a:p>
            <a:pPr>
              <a:buNone/>
            </a:pPr>
            <a:r>
              <a:rPr lang="ru-RU" dirty="0" smtClean="0"/>
              <a:t>Или функция </a:t>
            </a:r>
            <a:r>
              <a:rPr lang="en-US" dirty="0" smtClean="0"/>
              <a:t>list</a:t>
            </a:r>
            <a:r>
              <a:rPr lang="ru-RU" dirty="0" smtClean="0"/>
              <a:t> для двух аргументов: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 (lambda (x y) (cons x (cons y nil))) ‘a ‘b)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Такие формы называют </a:t>
            </a:r>
            <a:r>
              <a:rPr lang="ru-RU" i="1" dirty="0" err="1" smtClean="0"/>
              <a:t>лямбда-вызовами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Имя и значение символа</a:t>
            </a:r>
          </a:p>
          <a:p>
            <a:pPr>
              <a:buNone/>
            </a:pPr>
            <a:r>
              <a:rPr lang="ru-RU" dirty="0" smtClean="0"/>
              <a:t>Значением константы является сама константа. Мы уже знаем, что перед такими объектами как </a:t>
            </a:r>
            <a:r>
              <a:rPr lang="en-US" dirty="0" smtClean="0"/>
              <a:t>t</a:t>
            </a:r>
            <a:r>
              <a:rPr lang="ru-RU" dirty="0" smtClean="0"/>
              <a:t>,</a:t>
            </a:r>
            <a:r>
              <a:rPr lang="en-US" dirty="0" smtClean="0"/>
              <a:t> nil</a:t>
            </a:r>
            <a:r>
              <a:rPr lang="ru-RU" dirty="0" smtClean="0"/>
              <a:t>, числа ставить апостроф не нужно. Как констант они обозначают самих себя (имя совпадает со значением).</a:t>
            </a:r>
          </a:p>
          <a:p>
            <a:pPr>
              <a:buNone/>
            </a:pPr>
            <a:r>
              <a:rPr lang="ru-RU" dirty="0" smtClean="0"/>
              <a:t>Другие символы можно использовать в качестве переменных, связав с ними некоторые значения.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Вычисление </a:t>
            </a:r>
            <a:r>
              <a:rPr lang="ru-RU" b="1" dirty="0" err="1" smtClean="0"/>
              <a:t>лямда-вызова</a:t>
            </a:r>
            <a:r>
              <a:rPr lang="ru-RU" b="1" dirty="0" smtClean="0"/>
              <a:t> (лямбда-преобразование)</a:t>
            </a:r>
          </a:p>
          <a:p>
            <a:pPr>
              <a:buNone/>
            </a:pPr>
            <a:r>
              <a:rPr lang="ru-RU" dirty="0" smtClean="0"/>
              <a:t>Вычисление </a:t>
            </a:r>
            <a:r>
              <a:rPr lang="ru-RU" dirty="0" err="1" smtClean="0"/>
              <a:t>лямбда-вызова</a:t>
            </a:r>
            <a:r>
              <a:rPr lang="ru-RU" dirty="0" smtClean="0"/>
              <a:t>, или его применение к фактическим параметрам, производится за два этапа. Сначала вычисляются значения фактических параметров и соответствующие формальные параметры связываются с полученными значениями.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Этот этап называется </a:t>
            </a:r>
            <a:r>
              <a:rPr lang="ru-RU" i="1" dirty="0" smtClean="0"/>
              <a:t>связыванием </a:t>
            </a:r>
            <a:r>
              <a:rPr lang="ru-RU" dirty="0" smtClean="0"/>
              <a:t>параметров. На следующем этапе с учетом новых связей вычисляется форма, являющаяся телом </a:t>
            </a:r>
            <a:r>
              <a:rPr lang="ru-RU" dirty="0" err="1" smtClean="0"/>
              <a:t>лямбда-выражения</a:t>
            </a:r>
            <a:r>
              <a:rPr lang="ru-RU" dirty="0" smtClean="0"/>
              <a:t>, и полученное значение возвращается в качестве значения </a:t>
            </a:r>
            <a:r>
              <a:rPr lang="ru-RU" dirty="0" err="1" smtClean="0"/>
              <a:t>лямбда-выражения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Формальным параметрам после окончания вычислений возвращаются прежние значения.</a:t>
            </a:r>
          </a:p>
          <a:p>
            <a:pPr>
              <a:buNone/>
            </a:pPr>
            <a:r>
              <a:rPr lang="ru-RU" dirty="0" smtClean="0"/>
              <a:t>Весь этот процесс называется </a:t>
            </a:r>
            <a:r>
              <a:rPr lang="ru-RU" dirty="0" err="1" smtClean="0"/>
              <a:t>лямбда-преобразованием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При необходимости </a:t>
            </a:r>
            <a:r>
              <a:rPr lang="ru-RU" dirty="0" err="1" smtClean="0"/>
              <a:t>лямбда-вызовы</a:t>
            </a:r>
            <a:r>
              <a:rPr lang="ru-RU" dirty="0" smtClean="0"/>
              <a:t> можно объединять, то есть определять их как вложенные. Вложенные </a:t>
            </a:r>
            <a:r>
              <a:rPr lang="ru-RU" dirty="0" err="1" smtClean="0"/>
              <a:t>лямбда-выражения</a:t>
            </a:r>
            <a:r>
              <a:rPr lang="ru-RU" dirty="0" smtClean="0"/>
              <a:t> можно ставить как  на место тела </a:t>
            </a:r>
            <a:r>
              <a:rPr lang="ru-RU" dirty="0" err="1" smtClean="0"/>
              <a:t>лямбда-выражения</a:t>
            </a:r>
            <a:r>
              <a:rPr lang="ru-RU" dirty="0" smtClean="0"/>
              <a:t>, так и на место фактических параметров. Например,</a:t>
            </a:r>
          </a:p>
          <a:p>
            <a:pPr>
              <a:buNone/>
            </a:pPr>
            <a:r>
              <a:rPr lang="en-US" dirty="0" smtClean="0"/>
              <a:t>&gt;((lambda(y)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((lambda(x)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(list y x)) ‘</a:t>
            </a:r>
            <a:r>
              <a:rPr lang="ru-RU" dirty="0" smtClean="0"/>
              <a:t>внутренний))	</a:t>
            </a:r>
            <a:r>
              <a:rPr lang="en-US" dirty="0" smtClean="0"/>
              <a:t>‘</a:t>
            </a:r>
            <a:r>
              <a:rPr lang="ru-RU" dirty="0" smtClean="0"/>
              <a:t>внешний)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Здесь внутренний лямбда-вызов стоит на месте тела внешнего </a:t>
            </a:r>
            <a:r>
              <a:rPr lang="ru-RU" dirty="0" err="1" smtClean="0"/>
              <a:t>лямбда-вызова</a:t>
            </a:r>
            <a:r>
              <a:rPr lang="ru-RU" dirty="0" smtClean="0"/>
              <a:t>. Попробуйте самостоятельно </a:t>
            </a:r>
            <a:r>
              <a:rPr lang="ru-RU" dirty="0"/>
              <a:t>п</a:t>
            </a:r>
            <a:r>
              <a:rPr lang="ru-RU" dirty="0" smtClean="0"/>
              <a:t>оставить лямбда-вызов на место фактических параметров.</a:t>
            </a:r>
          </a:p>
          <a:p>
            <a:pPr algn="ctr">
              <a:buNone/>
            </a:pPr>
            <a:r>
              <a:rPr lang="ru-RU" b="1" dirty="0" smtClean="0"/>
              <a:t>Лямбда-выражение – функция без имени</a:t>
            </a:r>
          </a:p>
          <a:p>
            <a:pPr>
              <a:buNone/>
            </a:pPr>
            <a:r>
              <a:rPr lang="ru-RU" dirty="0" smtClean="0"/>
              <a:t>Лямбда-выражение является чисто абстрактным механизмом для определения и описания вычислений, дающим точный формализм для параметризации вычислений при помощи переменных и изображения вычислений.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</a:t>
            </a:r>
            <a:r>
              <a:rPr lang="ru-RU" dirty="0" err="1" smtClean="0"/>
              <a:t>лямда-выражении</a:t>
            </a:r>
            <a:r>
              <a:rPr lang="ru-RU" dirty="0" smtClean="0"/>
              <a:t> задается механизм связывания формальных и фактических параметров на время выполнения вычислений. Лямбда-выражение – это безымянная функция, которая пропадает тотчас после вычисления формы. Для того чтобы воспользоваться </a:t>
            </a:r>
            <a:r>
              <a:rPr lang="ru-RU" dirty="0" err="1" smtClean="0"/>
              <a:t>лямбда-функцией</a:t>
            </a:r>
            <a:r>
              <a:rPr lang="ru-RU" dirty="0" smtClean="0"/>
              <a:t> еще раз, ее необходимо определит повторно.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Однако </a:t>
            </a:r>
            <a:r>
              <a:rPr lang="ru-RU" dirty="0" err="1" smtClean="0"/>
              <a:t>лямбда-функции</a:t>
            </a:r>
            <a:r>
              <a:rPr lang="ru-RU" dirty="0" smtClean="0"/>
              <a:t> широко используются в практическом программировании, например, при определении функций более высокого порядка.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b="1" dirty="0" smtClean="0"/>
              <a:t>Определение собственных функций</a:t>
            </a:r>
          </a:p>
          <a:p>
            <a:pPr>
              <a:buNone/>
            </a:pPr>
            <a:r>
              <a:rPr lang="ru-RU" dirty="0" smtClean="0"/>
              <a:t>Лямбда-выражение соответствует определению функции в других языках программирования, а лямбда-вызов – вызову функций.</a:t>
            </a:r>
          </a:p>
          <a:p>
            <a:pPr>
              <a:buNone/>
            </a:pPr>
            <a:r>
              <a:rPr lang="ru-RU" dirty="0" smtClean="0"/>
              <a:t>Дать имя и определить новую функцию можно с помощью функции </a:t>
            </a:r>
            <a:r>
              <a:rPr lang="en-US" dirty="0" err="1" smtClean="0"/>
              <a:t>defun</a:t>
            </a:r>
            <a:r>
              <a:rPr lang="en-US" dirty="0" smtClean="0"/>
              <a:t> (define function)</a:t>
            </a:r>
            <a:r>
              <a:rPr lang="ru-RU" dirty="0" smtClean="0"/>
              <a:t>. Ее действие с абстрактной точки зрения аналогично именованию данных (функции группы </a:t>
            </a:r>
            <a:r>
              <a:rPr lang="en-US" dirty="0" smtClean="0"/>
              <a:t>set)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Общий формат этой функции: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defun</a:t>
            </a:r>
            <a:r>
              <a:rPr lang="ru-RU" dirty="0" smtClean="0"/>
              <a:t> имя лямбда-список тело) или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 (</a:t>
            </a:r>
            <a:r>
              <a:rPr lang="en-US" dirty="0" err="1" smtClean="0"/>
              <a:t>defun</a:t>
            </a:r>
            <a:r>
              <a:rPr lang="ru-RU" dirty="0" smtClean="0"/>
              <a:t> имя лямбда-выражение) </a:t>
            </a:r>
          </a:p>
          <a:p>
            <a:pPr>
              <a:buNone/>
            </a:pPr>
            <a:r>
              <a:rPr lang="ru-RU" dirty="0" smtClean="0"/>
              <a:t>Простой пример: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defun</a:t>
            </a:r>
            <a:r>
              <a:rPr lang="en-US" dirty="0" smtClean="0"/>
              <a:t> list_1(x y)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(const x (cons y nil)))</a:t>
            </a:r>
          </a:p>
          <a:p>
            <a:pPr>
              <a:buNone/>
            </a:pPr>
            <a:r>
              <a:rPr lang="ru-RU" dirty="0" smtClean="0"/>
              <a:t>Если функция определена без ошибок, интерпретатор выдает в качестве результата имя определенной функции. 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Теперь эту функцию можно использовать в любом контексте наравне и в комбинации с другими функциями.</a:t>
            </a:r>
          </a:p>
          <a:p>
            <a:pPr>
              <a:buNone/>
            </a:pPr>
            <a:r>
              <a:rPr lang="ru-RU" dirty="0" smtClean="0"/>
              <a:t>В Лиспе есть набор функций, проверяющих связь некоторого символа (имени)</a:t>
            </a:r>
            <a:r>
              <a:rPr lang="en-US" dirty="0" smtClean="0"/>
              <a:t> </a:t>
            </a:r>
            <a:r>
              <a:rPr lang="ru-RU" dirty="0" smtClean="0"/>
              <a:t>с определением функции. Например, предикат </a:t>
            </a:r>
            <a:r>
              <a:rPr lang="en-US" dirty="0" err="1" smtClean="0"/>
              <a:t>fboundp</a:t>
            </a:r>
            <a:r>
              <a:rPr lang="en-US" dirty="0" smtClean="0"/>
              <a:t> </a:t>
            </a:r>
            <a:r>
              <a:rPr lang="ru-RU" dirty="0" smtClean="0"/>
              <a:t>выдает истинное значение, если это действительно так.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Например,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fboundp</a:t>
            </a:r>
            <a:r>
              <a:rPr lang="en-US" dirty="0" smtClean="0"/>
              <a:t> ‘list_1)	t</a:t>
            </a:r>
          </a:p>
          <a:p>
            <a:pPr>
              <a:buNone/>
            </a:pPr>
            <a:r>
              <a:rPr lang="ru-RU" dirty="0" smtClean="0"/>
              <a:t>Удобный предикат для анализа </a:t>
            </a:r>
            <a:r>
              <a:rPr lang="en-US" dirty="0" smtClean="0"/>
              <a:t>s-</a:t>
            </a:r>
            <a:r>
              <a:rPr lang="ru-RU" dirty="0" smtClean="0"/>
              <a:t>выражений.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Кроме того, функция </a:t>
            </a:r>
            <a:r>
              <a:rPr lang="en-US" dirty="0" smtClean="0"/>
              <a:t>symbol-function </a:t>
            </a:r>
            <a:r>
              <a:rPr lang="ru-RU" dirty="0" smtClean="0"/>
              <a:t>в качестве результата выдает определение функции, например,</a:t>
            </a:r>
          </a:p>
          <a:p>
            <a:pPr>
              <a:buNone/>
            </a:pPr>
            <a:r>
              <a:rPr lang="en-US" dirty="0" smtClean="0"/>
              <a:t>	&gt;(symbol-function ‘list_1)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(lambda (x y)(cons x (cons y nil)))</a:t>
            </a:r>
          </a:p>
          <a:p>
            <a:pPr>
              <a:buNone/>
            </a:pPr>
            <a:r>
              <a:rPr lang="ru-RU" dirty="0" smtClean="0"/>
              <a:t>Это  в классическом варианте, реально </a:t>
            </a:r>
            <a:r>
              <a:rPr lang="en-US" dirty="0" err="1" smtClean="0"/>
              <a:t>XLispWin</a:t>
            </a:r>
            <a:r>
              <a:rPr lang="en-US" dirty="0" smtClean="0"/>
              <a:t> </a:t>
            </a:r>
            <a:r>
              <a:rPr lang="ru-RU" dirty="0" smtClean="0"/>
              <a:t>выдаст в качестве ответа: 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#&lt;Closure-LIST_1: #173facec&gt;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Функция </a:t>
            </a:r>
            <a:r>
              <a:rPr lang="en-US" i="1" dirty="0" smtClean="0"/>
              <a:t>set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При помощи функции </a:t>
            </a:r>
            <a:r>
              <a:rPr lang="en-US" dirty="0" smtClean="0"/>
              <a:t>set</a:t>
            </a:r>
            <a:r>
              <a:rPr lang="ru-RU" dirty="0" smtClean="0"/>
              <a:t> можно «присвоить» символу некоторое значение. Точнее будет сказать, связать символ с некоторым значением. Эта связь остается до следующего связывания или до окончания работы программы.</a:t>
            </a:r>
          </a:p>
          <a:p>
            <a:pPr>
              <a:buNone/>
            </a:pPr>
            <a:r>
              <a:rPr lang="ru-RU" dirty="0" smtClean="0"/>
              <a:t>Рассмотрим примеры.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/>
              <a:t>Передача параметров и область их действия</a:t>
            </a:r>
          </a:p>
          <a:p>
            <a:pPr>
              <a:buNone/>
            </a:pPr>
            <a:r>
              <a:rPr lang="ru-RU" dirty="0" smtClean="0"/>
              <a:t>В языках программирования используются два способа передачи параметров – передача по значению и передача по ссылке. Изменение формального параметра никак не отражается на значении фактического параметра при передаче по значению.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То есть, при передаче параметров по значению, информацию можно передавать только внутрь функций, но не обратно из них.</a:t>
            </a:r>
          </a:p>
          <a:p>
            <a:pPr>
              <a:buNone/>
            </a:pPr>
            <a:r>
              <a:rPr lang="ru-RU" dirty="0" smtClean="0"/>
              <a:t>В Лиспе используется способ передачи параметров по значению. В некоторых исключительных случаях параметры могут передаваться и по ссылке. В этом случае функции называются </a:t>
            </a:r>
            <a:r>
              <a:rPr lang="ru-RU" dirty="0" err="1" smtClean="0"/>
              <a:t>структуроразрушающими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b="1" dirty="0" smtClean="0"/>
              <a:t>Статические переменные локальны</a:t>
            </a:r>
          </a:p>
          <a:p>
            <a:pPr>
              <a:buNone/>
            </a:pPr>
            <a:r>
              <a:rPr lang="ru-RU" dirty="0" smtClean="0"/>
              <a:t>Формальные параметры функции в </a:t>
            </a:r>
            <a:r>
              <a:rPr lang="ru-RU" dirty="0" err="1" smtClean="0"/>
              <a:t>Коммон</a:t>
            </a:r>
            <a:r>
              <a:rPr lang="ru-RU" dirty="0" smtClean="0"/>
              <a:t> Лиспе называют лексическими или статическими переменными. Связи статических переменных действительны только в пределах той формы, в которой они определены. Изменения значений переменных внутри формы не влияет на значения одноименных переменных более внешнего уровня.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Статические переменный представляют собой формальные имена других </a:t>
            </a:r>
            <a:r>
              <a:rPr lang="ru-RU" dirty="0" err="1" smtClean="0"/>
              <a:t>лисповских</a:t>
            </a:r>
            <a:r>
              <a:rPr lang="ru-RU" dirty="0" smtClean="0"/>
              <a:t> объектов. После вычисления функции, созданные на это время связи формальных параметров ликвидируются и происходит возврат к тому состоянию, которое было до вызова функции. Рассмотрим несложный теоретический пример.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/>
              <a:t>&gt;</a:t>
            </a:r>
            <a:r>
              <a:rPr lang="en-US" dirty="0" smtClean="0"/>
              <a:t>(</a:t>
            </a:r>
            <a:r>
              <a:rPr lang="en-US" dirty="0" err="1" smtClean="0"/>
              <a:t>defun</a:t>
            </a:r>
            <a:r>
              <a:rPr lang="en-US" dirty="0" smtClean="0"/>
              <a:t> </a:t>
            </a:r>
            <a:r>
              <a:rPr lang="ru-RU" dirty="0" err="1" smtClean="0"/>
              <a:t>не-изменяет</a:t>
            </a:r>
            <a:r>
              <a:rPr lang="ru-RU" dirty="0" smtClean="0"/>
              <a:t>(</a:t>
            </a:r>
            <a:r>
              <a:rPr lang="en-US" dirty="0" smtClean="0"/>
              <a:t>x)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(</a:t>
            </a:r>
            <a:r>
              <a:rPr lang="en-US" dirty="0" err="1" smtClean="0"/>
              <a:t>setq</a:t>
            </a:r>
            <a:r>
              <a:rPr lang="en-US" dirty="0" smtClean="0"/>
              <a:t> x ‘</a:t>
            </a:r>
            <a:r>
              <a:rPr lang="ru-RU" dirty="0" smtClean="0"/>
              <a:t>новое))</a:t>
            </a:r>
          </a:p>
          <a:p>
            <a:pPr>
              <a:buNone/>
            </a:pPr>
            <a:r>
              <a:rPr lang="en-US" dirty="0" smtClean="0"/>
              <a:t>	&gt;(</a:t>
            </a:r>
            <a:r>
              <a:rPr lang="en-US" dirty="0" err="1" smtClean="0"/>
              <a:t>setq</a:t>
            </a:r>
            <a:r>
              <a:rPr lang="en-US" dirty="0" smtClean="0"/>
              <a:t> x ‘</a:t>
            </a:r>
            <a:r>
              <a:rPr lang="ru-RU" dirty="0" smtClean="0"/>
              <a:t>старое)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</a:t>
            </a:r>
            <a:r>
              <a:rPr lang="ru-RU" dirty="0" err="1" smtClean="0"/>
              <a:t>не-меняет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новое)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Вызов </a:t>
            </a:r>
            <a:r>
              <a:rPr lang="en-US" dirty="0" smtClean="0"/>
              <a:t>(</a:t>
            </a:r>
            <a:r>
              <a:rPr lang="ru-RU" dirty="0" err="1" smtClean="0"/>
              <a:t>не-меняет</a:t>
            </a:r>
            <a:r>
              <a:rPr lang="ru-RU" dirty="0" smtClean="0"/>
              <a:t> </a:t>
            </a:r>
            <a:r>
              <a:rPr lang="en-US" dirty="0" smtClean="0"/>
              <a:t>‘</a:t>
            </a:r>
            <a:r>
              <a:rPr lang="ru-RU" dirty="0" smtClean="0"/>
              <a:t>новое) не изменит значение переменной </a:t>
            </a:r>
            <a:r>
              <a:rPr lang="en-US" dirty="0" smtClean="0"/>
              <a:t>x</a:t>
            </a:r>
            <a:r>
              <a:rPr lang="ru-RU" dirty="0" smtClean="0"/>
              <a:t>, значение которой задано формой </a:t>
            </a:r>
            <a:r>
              <a:rPr lang="en-US" dirty="0" smtClean="0"/>
              <a:t>(</a:t>
            </a:r>
            <a:r>
              <a:rPr lang="en-US" dirty="0" err="1" smtClean="0"/>
              <a:t>setq</a:t>
            </a:r>
            <a:r>
              <a:rPr lang="en-US" dirty="0" smtClean="0"/>
              <a:t> x ‘</a:t>
            </a:r>
            <a:r>
              <a:rPr lang="ru-RU" dirty="0" smtClean="0"/>
              <a:t>старое).</a:t>
            </a:r>
          </a:p>
          <a:p>
            <a:pPr>
              <a:buNone/>
            </a:pPr>
            <a:r>
              <a:rPr lang="ru-RU" dirty="0" smtClean="0"/>
              <a:t>Подобный пример можно привести и для императивных языков программирования.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smtClean="0"/>
              <a:t>*</a:t>
            </a:r>
            <a:r>
              <a:rPr lang="ru-RU" b="1" smtClean="0"/>
              <a:t>Свободные </a:t>
            </a:r>
            <a:r>
              <a:rPr lang="ru-RU" b="1" dirty="0" smtClean="0"/>
              <a:t>переменные</a:t>
            </a:r>
          </a:p>
          <a:p>
            <a:pPr>
              <a:buNone/>
            </a:pPr>
            <a:r>
              <a:rPr lang="ru-RU" dirty="0" smtClean="0"/>
              <a:t>Возникшие в результате побочного эффекта изменения значений свободных переменных , то есть используемых в функции, но не входящих в число ее формальных параметров (статических параметров), остаются в силе после окончания выполнения функции.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Рассмотрим несложный пример.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defun</a:t>
            </a:r>
            <a:r>
              <a:rPr lang="en-US" dirty="0" smtClean="0"/>
              <a:t> </a:t>
            </a:r>
            <a:r>
              <a:rPr lang="ru-RU" dirty="0" smtClean="0"/>
              <a:t>изменить()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  (</a:t>
            </a:r>
            <a:r>
              <a:rPr lang="en-US" dirty="0" err="1" smtClean="0"/>
              <a:t>setq</a:t>
            </a:r>
            <a:r>
              <a:rPr lang="en-US" dirty="0" smtClean="0"/>
              <a:t> x ‘</a:t>
            </a:r>
            <a:r>
              <a:rPr lang="ru-RU" dirty="0" smtClean="0"/>
              <a:t>новое))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&gt;(</a:t>
            </a:r>
            <a:r>
              <a:rPr lang="ru-RU" dirty="0" smtClean="0"/>
              <a:t>изменить)</a:t>
            </a:r>
          </a:p>
          <a:p>
            <a:pPr>
              <a:buNone/>
            </a:pPr>
            <a:r>
              <a:rPr lang="ru-RU" dirty="0" smtClean="0"/>
              <a:t>После выполнения этой функции старое значение переменной </a:t>
            </a:r>
            <a:r>
              <a:rPr lang="en-US" dirty="0" smtClean="0"/>
              <a:t>x </a:t>
            </a:r>
            <a:r>
              <a:rPr lang="ru-RU" dirty="0" smtClean="0"/>
              <a:t> заменится на новое. Это побочный эффект, который мы будем пытаться обойти, если в этом не будет необходимости. А необходимость в этом будет.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Динамическая и статическая область действия</a:t>
            </a:r>
          </a:p>
          <a:p>
            <a:pPr>
              <a:buNone/>
            </a:pPr>
            <a:r>
              <a:rPr lang="ru-RU" dirty="0" smtClean="0"/>
              <a:t>Этот вопрос рассмотреть самостоятельно.</a:t>
            </a:r>
          </a:p>
          <a:p>
            <a:pPr>
              <a:buNone/>
            </a:pPr>
            <a:r>
              <a:rPr lang="ru-RU" dirty="0" smtClean="0"/>
              <a:t>Подсказка: функция </a:t>
            </a:r>
            <a:r>
              <a:rPr lang="en-US" dirty="0" smtClean="0"/>
              <a:t>(</a:t>
            </a:r>
            <a:r>
              <a:rPr lang="en-US" dirty="0" err="1" smtClean="0"/>
              <a:t>defvar</a:t>
            </a:r>
            <a:r>
              <a:rPr lang="en-US" dirty="0" smtClean="0"/>
              <a:t> </a:t>
            </a:r>
            <a:r>
              <a:rPr lang="ru-RU" dirty="0" smtClean="0"/>
              <a:t>переменная </a:t>
            </a:r>
            <a:r>
              <a:rPr lang="ru-RU" dirty="0" err="1" smtClean="0"/>
              <a:t>начальное_значение</a:t>
            </a:r>
            <a:r>
              <a:rPr lang="ru-RU" dirty="0" smtClean="0"/>
              <a:t>) определяет динамическую переменную во время вычисления, а не в зависимости от контекста места ее определения, как для статических переменных.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Вычисления в Лиспе</a:t>
            </a:r>
          </a:p>
          <a:p>
            <a:pPr algn="ctr">
              <a:buNone/>
            </a:pPr>
            <a:r>
              <a:rPr lang="ru-RU" b="1" dirty="0" smtClean="0"/>
              <a:t>Понятие формы</a:t>
            </a:r>
          </a:p>
          <a:p>
            <a:pPr>
              <a:buNone/>
            </a:pPr>
            <a:r>
              <a:rPr lang="ru-RU" dirty="0" smtClean="0"/>
              <a:t>Под формой понимается символьное выражение (</a:t>
            </a:r>
            <a:r>
              <a:rPr lang="en-US" dirty="0" smtClean="0"/>
              <a:t>S</a:t>
            </a:r>
            <a:r>
              <a:rPr lang="ru-RU" dirty="0" smtClean="0"/>
              <a:t>-выражение), значение которого может быть найдено интерпретатором. Мы уже встречались с простыми формами языка: константами, переменными, </a:t>
            </a:r>
            <a:r>
              <a:rPr lang="ru-RU" dirty="0" err="1" smtClean="0"/>
              <a:t>лямбда-вызовами</a:t>
            </a:r>
            <a:r>
              <a:rPr lang="ru-RU" dirty="0" smtClean="0"/>
              <a:t>, вызовами функций и их сочетаниями. 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Кроме них были рассмотрены специальные формы, такие как </a:t>
            </a:r>
            <a:r>
              <a:rPr lang="en-US" dirty="0" smtClean="0"/>
              <a:t>quote, </a:t>
            </a:r>
            <a:r>
              <a:rPr lang="en-US" dirty="0" err="1" smtClean="0"/>
              <a:t>setq</a:t>
            </a:r>
            <a:r>
              <a:rPr lang="ru-RU" dirty="0" smtClean="0"/>
              <a:t>, трактующие свои аргументы иначе, чем обычные функции.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Лямбда-выражение без фактических параметров не является формой.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(set ‘sym 10)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После этого </a:t>
            </a:r>
            <a:r>
              <a:rPr lang="en-US" dirty="0" smtClean="0"/>
              <a:t>sym </a:t>
            </a:r>
            <a:r>
              <a:rPr lang="ru-RU" dirty="0" smtClean="0"/>
              <a:t>будет иметь значение 10 и им можно воспользоваться в различных выражениях, например,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</a:t>
            </a:r>
            <a:r>
              <a:rPr lang="ru-RU" dirty="0" smtClean="0"/>
              <a:t>* </a:t>
            </a:r>
            <a:r>
              <a:rPr lang="en-US" dirty="0" smtClean="0"/>
              <a:t>sym 2.3)</a:t>
            </a:r>
            <a:r>
              <a:rPr lang="ru-RU" dirty="0" smtClean="0"/>
              <a:t>	20.3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sym</a:t>
            </a:r>
            <a:r>
              <a:rPr lang="ru-RU" dirty="0" smtClean="0"/>
              <a:t>	10</a:t>
            </a:r>
          </a:p>
          <a:p>
            <a:pPr>
              <a:buNone/>
            </a:pPr>
            <a:r>
              <a:rPr lang="ru-RU" dirty="0" smtClean="0"/>
              <a:t>Более интересный пример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Вычислимые выражения (формы) можно разделить на три группы: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</a:t>
            </a:r>
            <a:r>
              <a:rPr lang="ru-RU" dirty="0" err="1" smtClean="0"/>
              <a:t>самоопределенные</a:t>
            </a:r>
            <a:r>
              <a:rPr lang="ru-RU" dirty="0" smtClean="0"/>
              <a:t> формы. Эти формы, подобно константам, являются </a:t>
            </a:r>
            <a:r>
              <a:rPr lang="ru-RU" dirty="0" err="1" smtClean="0"/>
              <a:t>лисповскими</a:t>
            </a:r>
            <a:r>
              <a:rPr lang="ru-RU" dirty="0" smtClean="0"/>
              <a:t> объектами, представляющими лишь самих себя. Это такие формы, как числа и специальные константы </a:t>
            </a:r>
            <a:r>
              <a:rPr lang="en-US" dirty="0" smtClean="0"/>
              <a:t>t </a:t>
            </a:r>
            <a:r>
              <a:rPr lang="ru-RU" dirty="0" smtClean="0"/>
              <a:t>и </a:t>
            </a:r>
            <a:r>
              <a:rPr lang="en-US" dirty="0" smtClean="0"/>
              <a:t>nil</a:t>
            </a:r>
            <a:r>
              <a:rPr lang="ru-RU" dirty="0" smtClean="0"/>
              <a:t>, а также знаки, строки;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- символы, которые используются в качестве переменных;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- формы в виде списочной структуры, в частности: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1. вызовы функций и </a:t>
            </a:r>
            <a:r>
              <a:rPr lang="ru-RU" dirty="0" err="1" smtClean="0"/>
              <a:t>лямбда-вызовы</a:t>
            </a:r>
            <a:r>
              <a:rPr lang="ru-RU" dirty="0" smtClean="0"/>
              <a:t>;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2. специальные формы: </a:t>
            </a:r>
            <a:r>
              <a:rPr lang="en-US" dirty="0" err="1" smtClean="0"/>
              <a:t>setq</a:t>
            </a:r>
            <a:r>
              <a:rPr lang="en-US" dirty="0" smtClean="0"/>
              <a:t>, quote, let, if, </a:t>
            </a:r>
            <a:r>
              <a:rPr lang="en-US" dirty="0" err="1" smtClean="0"/>
              <a:t>cond</a:t>
            </a:r>
            <a:r>
              <a:rPr lang="en-US" dirty="0" smtClean="0"/>
              <a:t>, …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ru-RU" dirty="0" smtClean="0"/>
              <a:t>макровызовы.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У каждой формы есть свой синтаксис  и семантика, основанные на едином способе записи и интерпретации.</a:t>
            </a:r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b="1" dirty="0" smtClean="0"/>
              <a:t>Управляющие структуры Лиспа</a:t>
            </a:r>
          </a:p>
          <a:p>
            <a:pPr>
              <a:buNone/>
            </a:pPr>
            <a:r>
              <a:rPr lang="ru-RU" dirty="0" smtClean="0"/>
              <a:t>В распространенных императивных языках программирования наряду с основными операторами имеются механизмы разветвления вычислений и организации циклов.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   </a:t>
            </a:r>
            <a:r>
              <a:rPr lang="ru-RU" dirty="0"/>
              <a:t>Л</a:t>
            </a:r>
            <a:r>
              <a:rPr lang="ru-RU" dirty="0" smtClean="0"/>
              <a:t>испе </a:t>
            </a:r>
            <a:r>
              <a:rPr lang="ru-RU" dirty="0"/>
              <a:t>у</a:t>
            </a:r>
            <a:r>
              <a:rPr lang="ru-RU" dirty="0" smtClean="0"/>
              <a:t>правляющие структуры называются предложениями, внешне они ничем не отличаются от вызовов обычных функций. Предложения также записываются в единой форме </a:t>
            </a:r>
            <a:r>
              <a:rPr lang="en-US" dirty="0" smtClean="0"/>
              <a:t>S-</a:t>
            </a:r>
            <a:r>
              <a:rPr lang="ru-RU" dirty="0" smtClean="0"/>
              <a:t>выражений и их аргументы выглядят как аргументы обычных функций.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 smtClean="0"/>
              <a:t>Создание локальных связей</a:t>
            </a:r>
          </a:p>
          <a:p>
            <a:pPr>
              <a:buNone/>
            </a:pPr>
            <a:r>
              <a:rPr lang="ru-RU" dirty="0" smtClean="0"/>
              <a:t>Вычисление вызова функции создает на время вычисления новые связи для формальных параметров. Новые связи внутри формы можно создать с помощью предложения </a:t>
            </a:r>
            <a:r>
              <a:rPr lang="en-US" dirty="0" smtClean="0"/>
              <a:t>let</a:t>
            </a:r>
            <a:r>
              <a:rPr lang="ru-RU" dirty="0" smtClean="0"/>
              <a:t>. Эта форма (предложение) выглядит следующим образом: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smtClean="0"/>
              <a:t>(let ((m1 </a:t>
            </a:r>
            <a:r>
              <a:rPr lang="ru-RU" dirty="0" smtClean="0"/>
              <a:t>знач1)(</a:t>
            </a:r>
            <a:r>
              <a:rPr lang="en-US" dirty="0" smtClean="0"/>
              <a:t>m2 </a:t>
            </a:r>
            <a:r>
              <a:rPr lang="ru-RU" dirty="0" smtClean="0"/>
              <a:t>знач2) … (</a:t>
            </a:r>
            <a:r>
              <a:rPr lang="en-US" dirty="0" err="1" smtClean="0"/>
              <a:t>mn</a:t>
            </a:r>
            <a:r>
              <a:rPr lang="en-US" dirty="0" smtClean="0"/>
              <a:t> </a:t>
            </a:r>
            <a:r>
              <a:rPr lang="ru-RU" dirty="0" err="1" smtClean="0"/>
              <a:t>знач</a:t>
            </a:r>
            <a:r>
              <a:rPr lang="en-US" dirty="0"/>
              <a:t>N</a:t>
            </a:r>
            <a:r>
              <a:rPr lang="en-US" dirty="0" smtClean="0"/>
              <a:t>)…)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ru-RU" dirty="0" smtClean="0"/>
              <a:t>форма1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ru-RU" dirty="0"/>
              <a:t>	</a:t>
            </a:r>
            <a:r>
              <a:rPr lang="ru-RU" dirty="0" smtClean="0"/>
              <a:t>форма2 … )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Предложение </a:t>
            </a:r>
            <a:r>
              <a:rPr lang="en-US" dirty="0" smtClean="0"/>
              <a:t>let </a:t>
            </a:r>
            <a:r>
              <a:rPr lang="ru-RU" dirty="0" smtClean="0"/>
              <a:t>вычисляется следующим образом, сначала статические переменные </a:t>
            </a:r>
            <a:r>
              <a:rPr lang="en-US" dirty="0" smtClean="0"/>
              <a:t>m1, m2,…,</a:t>
            </a:r>
            <a:r>
              <a:rPr lang="en-US" dirty="0" err="1" smtClean="0"/>
              <a:t>mN</a:t>
            </a:r>
            <a:r>
              <a:rPr lang="ru-RU" dirty="0" smtClean="0"/>
              <a:t> связываются «одновременно» с соответствующими им значениями знач1, знач2,…, </a:t>
            </a:r>
            <a:r>
              <a:rPr lang="ru-RU" dirty="0" err="1" smtClean="0"/>
              <a:t>знач</a:t>
            </a:r>
            <a:r>
              <a:rPr lang="en-US" dirty="0" smtClean="0"/>
              <a:t>N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Затем слева направо последовательно вычисляются значения форм форма1, форма2 и так далее.</a:t>
            </a: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Результирующим значением всего предложения будет результат последней вычисленной формы.</a:t>
            </a:r>
          </a:p>
          <a:p>
            <a:pPr>
              <a:buNone/>
            </a:pPr>
            <a:r>
              <a:rPr lang="ru-RU" dirty="0" smtClean="0"/>
              <a:t>Как и у функции, после окончания вычислений связи статических переменных </a:t>
            </a:r>
            <a:r>
              <a:rPr lang="en-US" dirty="0" smtClean="0"/>
              <a:t>m1, m2,…,</a:t>
            </a:r>
            <a:r>
              <a:rPr lang="en-US" dirty="0" err="1" smtClean="0"/>
              <a:t>mN</a:t>
            </a:r>
            <a:r>
              <a:rPr lang="ru-RU" dirty="0" smtClean="0"/>
              <a:t> ликвидируются и любые изменения их значений (например, через </a:t>
            </a:r>
            <a:r>
              <a:rPr lang="en-US" dirty="0" err="1" smtClean="0"/>
              <a:t>setq</a:t>
            </a:r>
            <a:r>
              <a:rPr lang="ru-RU" dirty="0" smtClean="0"/>
              <a:t>) не будут видны извне.  </a:t>
            </a:r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Например,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setq</a:t>
            </a:r>
            <a:r>
              <a:rPr lang="en-US" dirty="0" smtClean="0"/>
              <a:t> x 2)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&gt;(let ((x 0))(</a:t>
            </a:r>
            <a:r>
              <a:rPr lang="en-US" dirty="0" err="1" smtClean="0"/>
              <a:t>setq</a:t>
            </a:r>
            <a:r>
              <a:rPr lang="en-US" dirty="0" smtClean="0"/>
              <a:t> x 1))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&gt;x	2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Форма </a:t>
            </a:r>
            <a:r>
              <a:rPr lang="en-US" dirty="0" smtClean="0"/>
              <a:t>let</a:t>
            </a:r>
            <a:r>
              <a:rPr lang="ru-RU" dirty="0" smtClean="0"/>
              <a:t> на самом деле является синтаксическим изменением </a:t>
            </a:r>
            <a:r>
              <a:rPr lang="ru-RU" dirty="0" err="1" smtClean="0"/>
              <a:t>лямбда-вызова</a:t>
            </a:r>
            <a:r>
              <a:rPr lang="ru-RU" dirty="0" smtClean="0"/>
              <a:t>, в котором формальные и фактические параметры помещены совместно в начале формы: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(let ((m1 a1)(m2 a2)…(</a:t>
            </a:r>
            <a:r>
              <a:rPr lang="en-US" dirty="0" err="1" smtClean="0"/>
              <a:t>mN</a:t>
            </a:r>
            <a:r>
              <a:rPr lang="en-US" dirty="0" smtClean="0"/>
              <a:t> </a:t>
            </a:r>
            <a:r>
              <a:rPr lang="en-US" dirty="0" err="1" smtClean="0"/>
              <a:t>aN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form1 form2 …)</a:t>
            </a:r>
          </a:p>
          <a:p>
            <a:pPr>
              <a:buNone/>
            </a:pPr>
            <a:r>
              <a:rPr lang="en-US"/>
              <a:t>	</a:t>
            </a:r>
            <a:endParaRPr lang="en-US" smtClean="0"/>
          </a:p>
          <a:p>
            <a:pPr>
              <a:buNone/>
            </a:pPr>
            <a:r>
              <a:rPr lang="en-US" smtClean="0"/>
              <a:t>((</a:t>
            </a:r>
            <a:r>
              <a:rPr lang="en-US" dirty="0" smtClean="0"/>
              <a:t>lambda (m1 m2 … </a:t>
            </a:r>
            <a:r>
              <a:rPr lang="en-US" dirty="0" err="1" smtClean="0"/>
              <a:t>mN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dirty="0" smtClean="0"/>
              <a:t>  form1 form2 …)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a1 a2 … </a:t>
            </a:r>
            <a:r>
              <a:rPr lang="en-US" dirty="0" err="1" smtClean="0"/>
              <a:t>aN</a:t>
            </a:r>
            <a:r>
              <a:rPr lang="en-US" dirty="0" smtClean="0"/>
              <a:t>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Как было сказано, связь переменных с соответствующими значениями происходит одновременно.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4" name="Двойная стрелка влево/вправо 3"/>
          <p:cNvSpPr/>
          <p:nvPr/>
        </p:nvSpPr>
        <p:spPr>
          <a:xfrm>
            <a:off x="3707904" y="2420888"/>
            <a:ext cx="1216152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пример: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&gt;(let ((x 2)(y (* 3 x)))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(list x y))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Данный вызов завершится неудачей, поскольку в момент вычисления выражения, связи </a:t>
            </a:r>
            <a:r>
              <a:rPr lang="en-US" dirty="0" smtClean="0"/>
              <a:t>(y (* 3 x))</a:t>
            </a:r>
            <a:r>
              <a:rPr lang="ru-RU" dirty="0" smtClean="0"/>
              <a:t> значение переменной </a:t>
            </a:r>
            <a:r>
              <a:rPr lang="en-US" dirty="0" smtClean="0"/>
              <a:t>x</a:t>
            </a:r>
            <a:r>
              <a:rPr lang="ru-RU" dirty="0" smtClean="0"/>
              <a:t> еще не готово.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</a:t>
            </a:r>
            <a:r>
              <a:rPr lang="ru-RU" dirty="0" smtClean="0"/>
              <a:t>(</a:t>
            </a:r>
            <a:r>
              <a:rPr lang="en-US" dirty="0" smtClean="0"/>
              <a:t>set ‘functions ‘(car </a:t>
            </a:r>
            <a:r>
              <a:rPr lang="en-US" dirty="0" err="1" smtClean="0"/>
              <a:t>cdr</a:t>
            </a:r>
            <a:r>
              <a:rPr lang="en-US" dirty="0" smtClean="0"/>
              <a:t> cons atom equal))</a:t>
            </a:r>
          </a:p>
          <a:p>
            <a:pPr>
              <a:buNone/>
            </a:pPr>
            <a:r>
              <a:rPr lang="en-US" dirty="0" smtClean="0"/>
              <a:t>	functions	 (car </a:t>
            </a:r>
            <a:r>
              <a:rPr lang="en-US" dirty="0" err="1" smtClean="0"/>
              <a:t>cdr</a:t>
            </a:r>
            <a:r>
              <a:rPr lang="en-US" dirty="0" smtClean="0"/>
              <a:t> cons atom equal)</a:t>
            </a:r>
          </a:p>
          <a:p>
            <a:pPr>
              <a:buNone/>
            </a:pPr>
            <a:r>
              <a:rPr lang="en-US" dirty="0" smtClean="0"/>
              <a:t>&gt;(car functions)		car</a:t>
            </a:r>
          </a:p>
          <a:p>
            <a:pPr>
              <a:buNone/>
            </a:pPr>
            <a:r>
              <a:rPr lang="ru-RU" dirty="0" smtClean="0"/>
              <a:t>На значение символа можно сослаться, записав его без апострофа. Значение символа никак не проявится до тех пор, пока оно не примет участия в вычислениях.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Обойти эту проблему можно, используя расширение предложения </a:t>
            </a:r>
            <a:r>
              <a:rPr lang="en-US" dirty="0" smtClean="0"/>
              <a:t> let*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en-US" dirty="0" smtClean="0"/>
              <a:t>&gt;(let</a:t>
            </a:r>
            <a:r>
              <a:rPr lang="ru-RU" dirty="0" smtClean="0"/>
              <a:t>*</a:t>
            </a:r>
            <a:r>
              <a:rPr lang="en-US" dirty="0" smtClean="0"/>
              <a:t> ((x 2)(y (* 3 x)))</a:t>
            </a:r>
          </a:p>
          <a:p>
            <a:pPr>
              <a:buNone/>
            </a:pPr>
            <a:r>
              <a:rPr lang="en-US" dirty="0" smtClean="0"/>
              <a:t>	(list x y))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Здесь вычисления пройдут успешно, поскольку связи статических переменных происходят последовательно.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функции. Лямбда-выражение.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b="1" dirty="0" smtClean="0"/>
              <a:t>Последовательные вычисления </a:t>
            </a:r>
            <a:r>
              <a:rPr lang="en-US" b="1" dirty="0" smtClean="0"/>
              <a:t>prog1, prog2, </a:t>
            </a:r>
            <a:r>
              <a:rPr lang="en-US" b="1" dirty="0" err="1" smtClean="0"/>
              <a:t>progN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Предложения </a:t>
            </a:r>
            <a:r>
              <a:rPr lang="en-US" dirty="0" smtClean="0"/>
              <a:t>prog1, prog2, </a:t>
            </a:r>
            <a:r>
              <a:rPr lang="en-US" dirty="0" err="1" smtClean="0"/>
              <a:t>progN</a:t>
            </a:r>
            <a:r>
              <a:rPr lang="ru-RU" dirty="0" smtClean="0"/>
              <a:t> позволяют работать с несколькими вычислимыми формами. Их формат следующий: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(</a:t>
            </a:r>
            <a:r>
              <a:rPr lang="en-US" dirty="0" smtClean="0"/>
              <a:t>prog1 form1 form2 … </a:t>
            </a:r>
            <a:r>
              <a:rPr lang="en-US" dirty="0" err="1" smtClean="0"/>
              <a:t>formN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(</a:t>
            </a:r>
            <a:r>
              <a:rPr lang="en-US" dirty="0" smtClean="0"/>
              <a:t>prog2 form1 form2 … </a:t>
            </a:r>
            <a:r>
              <a:rPr lang="en-US" dirty="0" err="1" smtClean="0"/>
              <a:t>formN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(</a:t>
            </a:r>
            <a:r>
              <a:rPr lang="en-US" dirty="0" err="1" smtClean="0"/>
              <a:t>progN</a:t>
            </a:r>
            <a:r>
              <a:rPr lang="en-US" dirty="0" smtClean="0"/>
              <a:t> form1 form2 … </a:t>
            </a:r>
            <a:r>
              <a:rPr lang="en-US" dirty="0" err="1" smtClean="0"/>
              <a:t>formN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Значение символа можно проверить с помощью специальной функции </a:t>
            </a:r>
            <a:r>
              <a:rPr lang="en-US" dirty="0" smtClean="0"/>
              <a:t>symbol-value</a:t>
            </a:r>
            <a:r>
              <a:rPr lang="ru-RU" dirty="0" smtClean="0"/>
              <a:t>. Например,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&gt;(symbol-value functions)	 </a:t>
            </a:r>
          </a:p>
          <a:p>
            <a:pPr>
              <a:buNone/>
            </a:pPr>
            <a:r>
              <a:rPr lang="en-US" dirty="0" smtClean="0"/>
              <a:t>	(car </a:t>
            </a:r>
            <a:r>
              <a:rPr lang="en-US" dirty="0" err="1" smtClean="0"/>
              <a:t>cdr</a:t>
            </a:r>
            <a:r>
              <a:rPr lang="en-US" dirty="0" smtClean="0"/>
              <a:t> cons atom equal)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Функция </a:t>
            </a:r>
            <a:r>
              <a:rPr lang="en-US" i="1" dirty="0" err="1" smtClean="0"/>
              <a:t>setq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Аналогичная функция</a:t>
            </a:r>
            <a:r>
              <a:rPr lang="en-US" dirty="0" smtClean="0"/>
              <a:t> </a:t>
            </a:r>
            <a:r>
              <a:rPr lang="en-US" dirty="0" err="1" smtClean="0"/>
              <a:t>setq</a:t>
            </a:r>
            <a:r>
              <a:rPr lang="ru-RU" dirty="0" smtClean="0"/>
              <a:t> позволяет выполнить связывание символа со значением, не вычисляя первый аргумент.</a:t>
            </a:r>
          </a:p>
          <a:p>
            <a:pPr>
              <a:buNone/>
            </a:pPr>
            <a:r>
              <a:rPr lang="ru-RU" dirty="0" smtClean="0"/>
              <a:t>Об этом символизирует символ </a:t>
            </a:r>
            <a:r>
              <a:rPr lang="en-US" dirty="0" smtClean="0"/>
              <a:t>q</a:t>
            </a:r>
            <a:r>
              <a:rPr lang="ru-RU" dirty="0" smtClean="0"/>
              <a:t> (</a:t>
            </a:r>
            <a:r>
              <a:rPr lang="en-US" dirty="0" smtClean="0"/>
              <a:t>quote</a:t>
            </a:r>
            <a:r>
              <a:rPr lang="ru-RU" dirty="0" smtClean="0"/>
              <a:t>)в названии функции. В остальном эта функция аналогична выше рассмотренной.</a:t>
            </a:r>
          </a:p>
          <a:p>
            <a:pPr>
              <a:buNone/>
            </a:pPr>
            <a:r>
              <a:rPr lang="ru-RU" dirty="0" smtClean="0"/>
              <a:t>	 </a:t>
            </a:r>
            <a:r>
              <a:rPr lang="en-US" dirty="0" smtClean="0"/>
              <a:t>&gt;</a:t>
            </a:r>
            <a:r>
              <a:rPr lang="ru-RU" dirty="0" smtClean="0"/>
              <a:t>(</a:t>
            </a:r>
            <a:r>
              <a:rPr lang="en-US" dirty="0" err="1" smtClean="0"/>
              <a:t>setq</a:t>
            </a:r>
            <a:r>
              <a:rPr lang="en-US" dirty="0" smtClean="0"/>
              <a:t> functions ‘(car </a:t>
            </a:r>
            <a:r>
              <a:rPr lang="en-US" dirty="0" err="1" smtClean="0"/>
              <a:t>cdr</a:t>
            </a:r>
            <a:r>
              <a:rPr lang="en-US" dirty="0" smtClean="0"/>
              <a:t> cons atom equal))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Обобщенная функция присваивания </a:t>
            </a:r>
            <a:r>
              <a:rPr lang="en-US" i="1" dirty="0" err="1" smtClean="0"/>
              <a:t>setf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err="1" smtClean="0"/>
              <a:t>Коммон</a:t>
            </a:r>
            <a:r>
              <a:rPr lang="ru-RU" dirty="0" smtClean="0"/>
              <a:t> Лиспе значение символа сохраняется в ячейке памяти, связанной с самим символом. Под ячейкой памяти понимаются поля списочной ячейки (позже).</a:t>
            </a:r>
          </a:p>
          <a:p>
            <a:pPr>
              <a:buNone/>
            </a:pPr>
            <a:r>
              <a:rPr lang="ru-RU" dirty="0" smtClean="0"/>
              <a:t>Для записи значения в ячейку памяти можно применить функцию </a:t>
            </a:r>
            <a:r>
              <a:rPr lang="en-US" dirty="0" err="1" smtClean="0"/>
              <a:t>setf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Имя и значение символа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Общий формат функции </a:t>
            </a:r>
            <a:r>
              <a:rPr lang="en-US" dirty="0" err="1" smtClean="0"/>
              <a:t>setf</a:t>
            </a:r>
            <a:r>
              <a:rPr lang="ru-RU" dirty="0" smtClean="0"/>
              <a:t>:</a:t>
            </a:r>
          </a:p>
          <a:p>
            <a:pPr>
              <a:buNone/>
            </a:pPr>
            <a:r>
              <a:rPr lang="ru-RU" dirty="0" smtClean="0"/>
              <a:t>	(</a:t>
            </a:r>
            <a:r>
              <a:rPr lang="en-US" dirty="0" err="1" smtClean="0"/>
              <a:t>setf</a:t>
            </a:r>
            <a:r>
              <a:rPr lang="en-US" dirty="0" smtClean="0"/>
              <a:t> </a:t>
            </a:r>
            <a:r>
              <a:rPr lang="ru-RU" dirty="0" err="1" smtClean="0"/>
              <a:t>ячейка_памяти</a:t>
            </a:r>
            <a:r>
              <a:rPr lang="ru-RU" dirty="0" smtClean="0"/>
              <a:t> значение)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lang="en-US" dirty="0" smtClean="0"/>
              <a:t>&gt;(</a:t>
            </a:r>
            <a:r>
              <a:rPr lang="en-US" dirty="0" err="1" smtClean="0"/>
              <a:t>setq</a:t>
            </a:r>
            <a:r>
              <a:rPr lang="en-US" dirty="0" smtClean="0"/>
              <a:t> x y) = (</a:t>
            </a:r>
            <a:r>
              <a:rPr lang="en-US" dirty="0" err="1" smtClean="0"/>
              <a:t>setf</a:t>
            </a:r>
            <a:r>
              <a:rPr lang="en-US" dirty="0" smtClean="0"/>
              <a:t> x y)</a:t>
            </a:r>
          </a:p>
          <a:p>
            <a:pPr>
              <a:buNone/>
            </a:pPr>
            <a:r>
              <a:rPr lang="en-US" smtClean="0"/>
              <a:t>	&gt;(</a:t>
            </a:r>
            <a:r>
              <a:rPr lang="en-US" dirty="0" smtClean="0"/>
              <a:t>set x y) = (</a:t>
            </a:r>
            <a:r>
              <a:rPr lang="en-US" dirty="0" err="1" smtClean="0"/>
              <a:t>setf</a:t>
            </a:r>
            <a:r>
              <a:rPr lang="en-US" dirty="0" smtClean="0"/>
              <a:t>(symbol-value x) y)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Еще один интересный предикат – </a:t>
            </a:r>
            <a:r>
              <a:rPr lang="en-US" dirty="0" err="1" smtClean="0"/>
              <a:t>boundp</a:t>
            </a:r>
            <a:r>
              <a:rPr lang="ru-RU" dirty="0" smtClean="0"/>
              <a:t>, который позволяет поверить</a:t>
            </a:r>
            <a:r>
              <a:rPr lang="en-US" dirty="0" smtClean="0"/>
              <a:t> </a:t>
            </a:r>
            <a:r>
              <a:rPr lang="ru-RU" dirty="0" smtClean="0"/>
              <a:t>связность символа с определенным значением, например,</a:t>
            </a:r>
            <a:r>
              <a:rPr lang="en-US" dirty="0" smtClean="0"/>
              <a:t> (</a:t>
            </a:r>
            <a:r>
              <a:rPr lang="en-US" dirty="0" err="1" smtClean="0"/>
              <a:t>boundp</a:t>
            </a:r>
            <a:r>
              <a:rPr lang="en-US" dirty="0" smtClean="0"/>
              <a:t> ‘functions)</a:t>
            </a:r>
            <a:r>
              <a:rPr lang="ru-RU" dirty="0" smtClean="0"/>
              <a:t>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1703</Words>
  <Application>Microsoft Office PowerPoint</Application>
  <PresentationFormat>Экран (4:3)</PresentationFormat>
  <Paragraphs>236</Paragraphs>
  <Slides>54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5" baseType="lpstr">
      <vt:lpstr>Тема Office</vt:lpstr>
      <vt:lpstr>Определение функции. Лямбда-выражения</vt:lpstr>
      <vt:lpstr>Имя и значение символа </vt:lpstr>
      <vt:lpstr>Имя и значение символа </vt:lpstr>
      <vt:lpstr>Имя и значение символа </vt:lpstr>
      <vt:lpstr>Имя и значение символа </vt:lpstr>
      <vt:lpstr>Имя и значение символа </vt:lpstr>
      <vt:lpstr>Имя и значение символа </vt:lpstr>
      <vt:lpstr>Имя и значение символа </vt:lpstr>
      <vt:lpstr>Имя и значение символа </vt:lpstr>
      <vt:lpstr>Имя и значение символа </vt:lpstr>
      <vt:lpstr>Имя и значение символа </vt:lpstr>
      <vt:lpstr>Имя и значение символа </vt:lpstr>
      <vt:lpstr>Имя и значение символа 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Определение функции. Лямбда-выражение.</vt:lpstr>
      <vt:lpstr>Слайд 52</vt:lpstr>
      <vt:lpstr>Слайд 53</vt:lpstr>
      <vt:lpstr>Слайд 54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функции. Лямбда-выражения</dc:title>
  <dc:creator>Игорь</dc:creator>
  <cp:lastModifiedBy>Игорь</cp:lastModifiedBy>
  <cp:revision>143</cp:revision>
  <dcterms:created xsi:type="dcterms:W3CDTF">2020-11-24T15:38:14Z</dcterms:created>
  <dcterms:modified xsi:type="dcterms:W3CDTF">2021-11-24T12:25:53Z</dcterms:modified>
</cp:coreProperties>
</file>