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46F4-E090-4000-AF15-269021E1EE45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943B-48A9-4726-9EAE-C7E92826FA7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Основы рекурсии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Определив структуру данных, нужно позаботиться о том, какие действия (операции) над ней можно производить. </a:t>
            </a:r>
          </a:p>
          <a:p>
            <a:pPr>
              <a:buNone/>
            </a:pPr>
            <a:r>
              <a:rPr lang="ru-RU" dirty="0" smtClean="0"/>
              <a:t>Несложно догадаться, что набором основных операций над натуральными числами являются основные арифметические действия. Например, операция </a:t>
            </a:r>
            <a:r>
              <a:rPr lang="ru-RU" dirty="0" err="1" smtClean="0"/>
              <a:t>слжения</a:t>
            </a:r>
            <a:r>
              <a:rPr lang="ru-RU" dirty="0" smtClean="0"/>
              <a:t> чисел: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plus(0,0,0).</a:t>
            </a:r>
          </a:p>
          <a:p>
            <a:pPr>
              <a:buNone/>
            </a:pPr>
            <a:r>
              <a:rPr lang="en-US" dirty="0"/>
              <a:t>plus(X,Y,Z):- </a:t>
            </a:r>
            <a:r>
              <a:rPr lang="en-US" dirty="0" err="1"/>
              <a:t>natural_number</a:t>
            </a:r>
            <a:r>
              <a:rPr lang="en-US" dirty="0"/>
              <a:t>(X), </a:t>
            </a:r>
            <a:r>
              <a:rPr lang="en-US" dirty="0" err="1"/>
              <a:t>natural_number</a:t>
            </a:r>
            <a:r>
              <a:rPr lang="en-US" dirty="0"/>
              <a:t>(Y),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Z </a:t>
            </a:r>
            <a:r>
              <a:rPr lang="en-US" dirty="0"/>
              <a:t>is X+Y,  </a:t>
            </a:r>
            <a:r>
              <a:rPr lang="en-US" dirty="0" err="1"/>
              <a:t>natural_number</a:t>
            </a:r>
            <a:r>
              <a:rPr lang="en-US" dirty="0"/>
              <a:t>(Z).</a:t>
            </a:r>
          </a:p>
          <a:p>
            <a:endParaRPr lang="bg-BG" dirty="0"/>
          </a:p>
          <a:p>
            <a:pPr>
              <a:buNone/>
            </a:pPr>
            <a:r>
              <a:rPr lang="en-US" dirty="0"/>
              <a:t>?-plus(20,13,Z), write(Z),</a:t>
            </a:r>
            <a:r>
              <a:rPr lang="en-US" dirty="0" err="1"/>
              <a:t>nl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Заметить не сложно, что отношение не получилось рекурсивным, однако, оно использует рекурсивное определение </a:t>
            </a:r>
            <a:r>
              <a:rPr lang="en-US" dirty="0" err="1" smtClean="0"/>
              <a:t>natural_number</a:t>
            </a:r>
            <a:r>
              <a:rPr lang="ru-RU" dirty="0" smtClean="0"/>
              <a:t>.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Следующее отношение определяет естественный порядок следования натуральных чисел:</a:t>
            </a:r>
          </a:p>
          <a:p>
            <a:pPr>
              <a:buNone/>
            </a:pPr>
            <a:r>
              <a:rPr lang="en-US" dirty="0"/>
              <a:t>order(X,Y):-  </a:t>
            </a:r>
            <a:r>
              <a:rPr lang="en-US" dirty="0" err="1"/>
              <a:t>natural_number</a:t>
            </a:r>
            <a:r>
              <a:rPr lang="en-US" dirty="0"/>
              <a:t>(X), </a:t>
            </a:r>
            <a:r>
              <a:rPr lang="en-US" dirty="0" err="1"/>
              <a:t>natural_number</a:t>
            </a:r>
            <a:r>
              <a:rPr lang="en-US" dirty="0"/>
              <a:t>(Y),X=&lt;Y.</a:t>
            </a:r>
          </a:p>
          <a:p>
            <a:pPr>
              <a:buNone/>
            </a:pPr>
            <a:r>
              <a:rPr lang="en-US" dirty="0"/>
              <a:t>?- order(10,12).</a:t>
            </a:r>
          </a:p>
          <a:p>
            <a:pPr>
              <a:buNone/>
            </a:pPr>
            <a:r>
              <a:rPr lang="ru-RU" dirty="0" smtClean="0"/>
              <a:t>Опять определение не содержит рекурсии, объяснение этому факту очень простое – натуральные числа не являются рекурсивными по определению.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Определение других отношений для натуральных чисел не имеет смысла, более того, набор этих отношений будет весьма ограничен.</a:t>
            </a:r>
          </a:p>
          <a:p>
            <a:pPr>
              <a:buNone/>
            </a:pPr>
            <a:r>
              <a:rPr lang="ru-RU" dirty="0" smtClean="0"/>
              <a:t>Мы переходим  к рассмотрению рекурсивной структуры – спискам. </a:t>
            </a:r>
          </a:p>
          <a:p>
            <a:pPr>
              <a:buNone/>
            </a:pPr>
            <a:r>
              <a:rPr lang="ru-RU" dirty="0" smtClean="0"/>
              <a:t>Первый аргумент списка – это элемент, второй аргумент рекурсивно определяется как остаток списка. Этой структуры (гораздо богаче, чем натуральные числа) достаточно для большинства вычислений.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построении списков, как и при определении натуральных чисел, необходимо наличие константного символа, чтобы рекурсия не была бесконечной. Это пустой список  </a:t>
            </a:r>
            <a:r>
              <a:rPr lang="en-US" dirty="0" smtClean="0"/>
              <a:t>nil</a:t>
            </a:r>
            <a:r>
              <a:rPr lang="ru-RU" dirty="0" smtClean="0"/>
              <a:t>, который мы будем обозначать как </a:t>
            </a:r>
            <a:r>
              <a:rPr lang="en-US" dirty="0" smtClean="0"/>
              <a:t>[]</a:t>
            </a:r>
            <a:r>
              <a:rPr lang="ru-RU" dirty="0" smtClean="0"/>
              <a:t>. Нам также потребуется функтор арности 2. Исторически общепринятый функтор для списков обозначается символом</a:t>
            </a:r>
            <a:r>
              <a:rPr lang="en-US" dirty="0"/>
              <a:t> </a:t>
            </a:r>
            <a:r>
              <a:rPr lang="en-US" dirty="0" smtClean="0"/>
              <a:t>‘.’</a:t>
            </a:r>
            <a:r>
              <a:rPr lang="ru-RU" dirty="0" smtClean="0"/>
              <a:t> . 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Тогда терм .</a:t>
            </a:r>
            <a:r>
              <a:rPr lang="en-US" dirty="0" smtClean="0"/>
              <a:t>(H,T) </a:t>
            </a:r>
            <a:r>
              <a:rPr lang="ru-RU" dirty="0" smtClean="0"/>
              <a:t>будет обозначать </a:t>
            </a:r>
            <a:r>
              <a:rPr lang="en-US" dirty="0" smtClean="0"/>
              <a:t>[H|T]</a:t>
            </a:r>
            <a:r>
              <a:rPr lang="ru-RU" dirty="0" smtClean="0"/>
              <a:t>. Компоненты этого терма имеют специальные названия: </a:t>
            </a:r>
            <a:r>
              <a:rPr lang="en-US" dirty="0" smtClean="0"/>
              <a:t>H</a:t>
            </a:r>
            <a:r>
              <a:rPr lang="ru-RU" dirty="0" smtClean="0"/>
              <a:t> называется головой, </a:t>
            </a:r>
            <a:r>
              <a:rPr lang="en-US" dirty="0" smtClean="0"/>
              <a:t>T</a:t>
            </a:r>
            <a:r>
              <a:rPr lang="ru-RU" dirty="0" smtClean="0"/>
              <a:t> – хвостом списка. Причем хвост, в свою очередь является списком. Это отражает рекурсивную сущность определения списков.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Запишем эти высказывания на Прологе:</a:t>
            </a:r>
          </a:p>
          <a:p>
            <a:pPr>
              <a:buNone/>
            </a:pPr>
            <a:r>
              <a:rPr lang="en-US" dirty="0"/>
              <a:t>list([]).</a:t>
            </a:r>
          </a:p>
          <a:p>
            <a:pPr>
              <a:buNone/>
            </a:pPr>
            <a:r>
              <a:rPr lang="en-US" dirty="0"/>
              <a:t>list([_|T]):- list(T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Первое предложение является граничным условием, условием окончания или базисом рекурсивного определения.</a:t>
            </a:r>
          </a:p>
          <a:p>
            <a:pPr>
              <a:buNone/>
            </a:pPr>
            <a:r>
              <a:rPr lang="ru-RU" dirty="0" smtClean="0"/>
              <a:t>Второе предложение по определению является рекурсивным, поскольку в правой части правила имеется единственная цель, которая вызывает то же отношение, но с другим параметром. Это правило часто называют шагом рекурсии.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Как уже было сказано ранее, это пример простой рекурсии, причем рекурсии хвостовой. Этот вид рекурсии «раскручивает» список в глубину, то есть в сторону хвоста. Если же в качестве элемента списка встретится другой список, вхождение во внутренний список (то есть просмотр списка в  ширину) произведено не будет. Попробуйте определить это отношение самостоятельно.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Использование данного предиката очевидно</a:t>
            </a:r>
          </a:p>
          <a:p>
            <a:pPr>
              <a:buNone/>
            </a:pPr>
            <a:r>
              <a:rPr lang="en-US" dirty="0" smtClean="0"/>
              <a:t>?-</a:t>
            </a:r>
            <a:r>
              <a:rPr lang="ru-RU" dirty="0" smtClean="0"/>
              <a:t> </a:t>
            </a:r>
            <a:r>
              <a:rPr lang="en-US" dirty="0" smtClean="0"/>
              <a:t>list(d)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?- list([</a:t>
            </a:r>
            <a:r>
              <a:rPr lang="en-US" dirty="0" err="1" smtClean="0"/>
              <a:t>s,d,f</a:t>
            </a:r>
            <a:r>
              <a:rPr lang="en-US" dirty="0" smtClean="0"/>
              <a:t>]).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Это отношение позволяет определить, является ли терм списком. </a:t>
            </a:r>
          </a:p>
          <a:p>
            <a:pPr>
              <a:buNone/>
            </a:pPr>
            <a:r>
              <a:rPr lang="ru-RU" dirty="0" smtClean="0"/>
              <a:t>Как уже говорилось, существует набор типовых предикатов, позволяющих проверить «тип» терма.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 таким предикатам относятся </a:t>
            </a:r>
            <a:r>
              <a:rPr lang="en-US" dirty="0" smtClean="0"/>
              <a:t>atom(a), </a:t>
            </a:r>
            <a:r>
              <a:rPr lang="en-US" dirty="0" err="1" smtClean="0"/>
              <a:t>var</a:t>
            </a:r>
            <a:r>
              <a:rPr lang="en-US" dirty="0" smtClean="0"/>
              <a:t>(a), integer(a), float(a) </a:t>
            </a:r>
            <a:r>
              <a:rPr lang="ru-RU" dirty="0" smtClean="0"/>
              <a:t>и т. д. Они удобны при анализе данных некоторой программы.</a:t>
            </a:r>
          </a:p>
          <a:p>
            <a:pPr>
              <a:buNone/>
            </a:pPr>
            <a:r>
              <a:rPr lang="ru-RU" dirty="0" smtClean="0"/>
              <a:t>По аналогии с натуральными числами, определим возможные операции над списками. Отдельные из них мы уже встречали, например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ember, append, addition</a:t>
            </a:r>
            <a:r>
              <a:rPr lang="ru-RU" dirty="0" smtClean="0"/>
              <a:t>, </a:t>
            </a:r>
            <a:r>
              <a:rPr lang="en-US" dirty="0" smtClean="0"/>
              <a:t>deletion</a:t>
            </a:r>
            <a:r>
              <a:rPr lang="ru-RU" dirty="0" smtClean="0"/>
              <a:t>, </a:t>
            </a:r>
            <a:r>
              <a:rPr lang="en-US" dirty="0" err="1" smtClean="0"/>
              <a:t>sublist</a:t>
            </a:r>
            <a:r>
              <a:rPr lang="ru-RU" dirty="0" smtClean="0"/>
              <a:t>, </a:t>
            </a:r>
            <a:r>
              <a:rPr lang="en-US" dirty="0" smtClean="0"/>
              <a:t>reverse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Процедура или функция может содержать вызов других процедур или функций. В том числе процедура может вызвать саму себя. В этом нет никакого парадокса, компьютер последовательно выполняет встретившиеся команды, и если встречается вызов процедуры, он выполняет эту процедуру. Без разницы, какая процедура дала команду это делать.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Эти отношения являются классической «арифметикой» для списков. Дальше вы увидите, что эта арифметика существенно богаче, чем арифметика натуральных чисел.</a:t>
            </a:r>
          </a:p>
          <a:p>
            <a:pPr>
              <a:buNone/>
            </a:pPr>
            <a:r>
              <a:rPr lang="ru-RU" dirty="0" smtClean="0"/>
              <a:t>Рассмотрим еще раз отношение </a:t>
            </a:r>
            <a:r>
              <a:rPr lang="en-US" dirty="0" err="1" smtClean="0"/>
              <a:t>sublist</a:t>
            </a:r>
            <a:r>
              <a:rPr lang="en-US" dirty="0" smtClean="0"/>
              <a:t>(</a:t>
            </a:r>
            <a:r>
              <a:rPr lang="en-US" dirty="0" err="1" smtClean="0"/>
              <a:t>Sub,List</a:t>
            </a:r>
            <a:r>
              <a:rPr lang="en-US" dirty="0"/>
              <a:t>)</a:t>
            </a:r>
            <a:r>
              <a:rPr lang="ru-RU" dirty="0" smtClean="0"/>
              <a:t>, служащий для определения, является ли список  </a:t>
            </a:r>
            <a:r>
              <a:rPr lang="en-US" dirty="0" smtClean="0"/>
              <a:t>Sub</a:t>
            </a:r>
            <a:r>
              <a:rPr lang="ru-RU" dirty="0" smtClean="0"/>
              <a:t> подсписком списка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Подсписок должен содержать последовательные элементы, так: </a:t>
            </a:r>
            <a:r>
              <a:rPr lang="en-US" dirty="0" smtClean="0"/>
              <a:t>[</a:t>
            </a:r>
            <a:r>
              <a:rPr lang="en-US" dirty="0" err="1"/>
              <a:t>b</a:t>
            </a:r>
            <a:r>
              <a:rPr lang="en-US" dirty="0" err="1" smtClean="0"/>
              <a:t>,c</a:t>
            </a:r>
            <a:r>
              <a:rPr lang="en-US" dirty="0" smtClean="0"/>
              <a:t>] </a:t>
            </a:r>
            <a:r>
              <a:rPr lang="ru-RU" dirty="0" smtClean="0"/>
              <a:t>является подсписком списка </a:t>
            </a:r>
            <a:r>
              <a:rPr lang="en-US" dirty="0" smtClean="0"/>
              <a:t>[</a:t>
            </a:r>
            <a:r>
              <a:rPr lang="en-US" dirty="0" err="1" smtClean="0"/>
              <a:t>a,b,c,d</a:t>
            </a:r>
            <a:r>
              <a:rPr lang="en-US" dirty="0" smtClean="0"/>
              <a:t>]</a:t>
            </a:r>
            <a:r>
              <a:rPr lang="ru-RU" dirty="0" smtClean="0"/>
              <a:t>, а</a:t>
            </a:r>
            <a:r>
              <a:rPr lang="en-US" dirty="0" smtClean="0"/>
              <a:t> [</a:t>
            </a:r>
            <a:r>
              <a:rPr lang="en-US" dirty="0" err="1"/>
              <a:t>a</a:t>
            </a:r>
            <a:r>
              <a:rPr lang="en-US" dirty="0" err="1" smtClean="0"/>
              <a:t>,c</a:t>
            </a:r>
            <a:r>
              <a:rPr lang="en-US" dirty="0" smtClean="0"/>
              <a:t>]</a:t>
            </a:r>
            <a:r>
              <a:rPr lang="ru-RU" dirty="0" smtClean="0"/>
              <a:t> – не является.</a:t>
            </a:r>
          </a:p>
          <a:p>
            <a:pPr>
              <a:buNone/>
            </a:pPr>
            <a:r>
              <a:rPr lang="ru-RU" dirty="0" smtClean="0"/>
              <a:t>Для упрощения определения </a:t>
            </a:r>
            <a:r>
              <a:rPr lang="en-US" dirty="0" err="1" smtClean="0"/>
              <a:t>sublist</a:t>
            </a:r>
            <a:r>
              <a:rPr lang="ru-RU" dirty="0" smtClean="0"/>
              <a:t> удобно выделить два специальных случая подсписков: префикса и суффикса списка.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Предикат </a:t>
            </a:r>
            <a:r>
              <a:rPr lang="en-US" dirty="0" smtClean="0"/>
              <a:t>prefix(</a:t>
            </a:r>
            <a:r>
              <a:rPr lang="en-US" dirty="0" err="1" smtClean="0"/>
              <a:t>Prefix,List</a:t>
            </a:r>
            <a:r>
              <a:rPr lang="en-US" dirty="0" smtClean="0"/>
              <a:t>) </a:t>
            </a:r>
            <a:r>
              <a:rPr lang="ru-RU" dirty="0" smtClean="0"/>
              <a:t>истинен, если </a:t>
            </a:r>
            <a:r>
              <a:rPr lang="en-US" dirty="0" smtClean="0"/>
              <a:t>Prefix</a:t>
            </a:r>
            <a:r>
              <a:rPr lang="ru-RU" dirty="0" smtClean="0"/>
              <a:t> является начальным подсписком списка </a:t>
            </a:r>
            <a:r>
              <a:rPr lang="en-US" dirty="0" smtClean="0"/>
              <a:t>List</a:t>
            </a:r>
            <a:r>
              <a:rPr lang="ru-RU" dirty="0" smtClean="0"/>
              <a:t>. Парным к нему будет предикат </a:t>
            </a:r>
            <a:r>
              <a:rPr lang="en-US" dirty="0" smtClean="0"/>
              <a:t>suffix(</a:t>
            </a:r>
            <a:r>
              <a:rPr lang="en-US" dirty="0" err="1" smtClean="0"/>
              <a:t>Suffix,List</a:t>
            </a:r>
            <a:r>
              <a:rPr lang="en-US" dirty="0" smtClean="0"/>
              <a:t>)</a:t>
            </a:r>
            <a:r>
              <a:rPr lang="ru-RU" dirty="0" smtClean="0"/>
              <a:t>, утверждающий, что </a:t>
            </a:r>
            <a:r>
              <a:rPr lang="en-US" dirty="0" smtClean="0"/>
              <a:t>Suffix</a:t>
            </a:r>
            <a:r>
              <a:rPr lang="ru-RU" dirty="0" smtClean="0"/>
              <a:t> является конечным подсписком списка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Произвольный подсписок может быть определен в терминах префикса и суффикса, а именно, как суффикс префикса или префикс суффикса.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Префикс списка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refix([],List).</a:t>
            </a:r>
          </a:p>
          <a:p>
            <a:pPr>
              <a:buNone/>
            </a:pPr>
            <a:r>
              <a:rPr lang="en-US" dirty="0" smtClean="0"/>
              <a:t>prefix([H|T1],[H|T2]):- prefix(T1,T2).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ru-RU" i="1" dirty="0" smtClean="0"/>
              <a:t>Суффикс списка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uffix(</a:t>
            </a:r>
            <a:r>
              <a:rPr lang="en-US" dirty="0" err="1" smtClean="0"/>
              <a:t>List,List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uffix([Suffix,[H|T]):- suffix(</a:t>
            </a:r>
            <a:r>
              <a:rPr lang="en-US" dirty="0" err="1" smtClean="0"/>
              <a:t>Suffix,T</a:t>
            </a:r>
            <a:r>
              <a:rPr lang="en-US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*</a:t>
            </a:r>
            <a:r>
              <a:rPr lang="ru-RU" dirty="0" smtClean="0"/>
              <a:t>Имея эти отношения очень просто определить отношение </a:t>
            </a:r>
            <a:r>
              <a:rPr lang="en-US" dirty="0" err="1" smtClean="0"/>
              <a:t>sublist</a:t>
            </a:r>
            <a:r>
              <a:rPr lang="ru-RU" dirty="0" smtClean="0"/>
              <a:t> в терминах </a:t>
            </a:r>
            <a:r>
              <a:rPr lang="en-US" dirty="0" smtClean="0"/>
              <a:t>prefix </a:t>
            </a:r>
            <a:r>
              <a:rPr lang="ru-RU" dirty="0" smtClean="0"/>
              <a:t>и </a:t>
            </a:r>
            <a:r>
              <a:rPr lang="en-US" dirty="0" smtClean="0"/>
              <a:t>suffix</a:t>
            </a:r>
            <a:r>
              <a:rPr lang="ru-RU" dirty="0" smtClean="0"/>
              <a:t>:</a:t>
            </a:r>
          </a:p>
          <a:p>
            <a:pPr marL="514350" indent="-514350">
              <a:buAutoNum type="alphaLcParenR"/>
            </a:pPr>
            <a:r>
              <a:rPr lang="en-US" dirty="0" smtClean="0"/>
              <a:t>c</a:t>
            </a:r>
            <a:r>
              <a:rPr lang="ru-RU" dirty="0" err="1" smtClean="0"/>
              <a:t>уффикс</a:t>
            </a:r>
            <a:r>
              <a:rPr lang="ru-RU" dirty="0" smtClean="0"/>
              <a:t> префикса: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err="1"/>
              <a:t>s</a:t>
            </a:r>
            <a:r>
              <a:rPr lang="en-US" dirty="0" err="1" smtClean="0"/>
              <a:t>ublist</a:t>
            </a:r>
            <a:r>
              <a:rPr lang="en-US" dirty="0" smtClean="0"/>
              <a:t>(</a:t>
            </a:r>
            <a:r>
              <a:rPr lang="en-US" dirty="0" err="1" smtClean="0"/>
              <a:t>Sub,List</a:t>
            </a:r>
            <a:r>
              <a:rPr lang="en-US" dirty="0" smtClean="0"/>
              <a:t>):- prefix(</a:t>
            </a:r>
            <a:r>
              <a:rPr lang="en-US" dirty="0" err="1" smtClean="0"/>
              <a:t>Prefix,List</a:t>
            </a:r>
            <a:r>
              <a:rPr lang="en-US" dirty="0" smtClean="0"/>
              <a:t>),  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		  suffix(Sub, Prefix).</a:t>
            </a:r>
          </a:p>
          <a:p>
            <a:pPr marL="514350" indent="-514350">
              <a:buNone/>
            </a:pPr>
            <a:r>
              <a:rPr lang="en-US" dirty="0" smtClean="0"/>
              <a:t>			Prefix	List	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5517232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23728" y="53012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915816" y="55172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95936" y="5517232"/>
            <a:ext cx="30963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b) </a:t>
            </a:r>
            <a:r>
              <a:rPr lang="ru-RU" dirty="0"/>
              <a:t>п</a:t>
            </a:r>
            <a:r>
              <a:rPr lang="ru-RU" dirty="0" smtClean="0"/>
              <a:t>рефикс суффикса: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err="1" smtClean="0"/>
              <a:t>sublist</a:t>
            </a:r>
            <a:r>
              <a:rPr lang="en-US" dirty="0" smtClean="0"/>
              <a:t>(</a:t>
            </a:r>
            <a:r>
              <a:rPr lang="en-US" dirty="0" err="1" smtClean="0"/>
              <a:t>Sub,List</a:t>
            </a:r>
            <a:r>
              <a:rPr lang="en-US" dirty="0" smtClean="0"/>
              <a:t>):- prefix(</a:t>
            </a:r>
            <a:r>
              <a:rPr lang="en-US" dirty="0" err="1" smtClean="0"/>
              <a:t>Sub,Suffix</a:t>
            </a:r>
            <a:r>
              <a:rPr lang="en-US" dirty="0" smtClean="0"/>
              <a:t>),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/>
              <a:t>	</a:t>
            </a:r>
            <a:r>
              <a:rPr lang="en-US" dirty="0" smtClean="0"/>
              <a:t>			  suffix(</a:t>
            </a:r>
            <a:r>
              <a:rPr lang="en-US" dirty="0" err="1" smtClean="0"/>
              <a:t>Suffix,List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c) </a:t>
            </a:r>
            <a:r>
              <a:rPr lang="ru-RU" dirty="0" smtClean="0"/>
              <a:t>рекурсивное определение:</a:t>
            </a:r>
          </a:p>
          <a:p>
            <a:pPr>
              <a:buNone/>
            </a:pPr>
            <a:r>
              <a:rPr lang="en-US" dirty="0" err="1"/>
              <a:t>s</a:t>
            </a:r>
            <a:r>
              <a:rPr lang="en-US" dirty="0" err="1" smtClean="0"/>
              <a:t>ublist</a:t>
            </a:r>
            <a:r>
              <a:rPr lang="en-US" dirty="0" smtClean="0"/>
              <a:t>(</a:t>
            </a:r>
            <a:r>
              <a:rPr lang="en-US" dirty="0" err="1" smtClean="0"/>
              <a:t>Sub,List</a:t>
            </a:r>
            <a:r>
              <a:rPr lang="en-US" dirty="0" smtClean="0"/>
              <a:t>):- prefix(</a:t>
            </a:r>
            <a:r>
              <a:rPr lang="en-US" dirty="0" err="1" smtClean="0"/>
              <a:t>Sub,List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err="1" smtClean="0"/>
              <a:t>sublist</a:t>
            </a:r>
            <a:r>
              <a:rPr lang="en-US" dirty="0" smtClean="0"/>
              <a:t>(Sub,[H|T]):- </a:t>
            </a:r>
            <a:r>
              <a:rPr lang="en-US" dirty="0" err="1" smtClean="0"/>
              <a:t>sublist</a:t>
            </a:r>
            <a:r>
              <a:rPr lang="en-US" dirty="0" smtClean="0"/>
              <a:t>(</a:t>
            </a:r>
            <a:r>
              <a:rPr lang="en-US" dirty="0" err="1" smtClean="0"/>
              <a:t>Sub,T</a:t>
            </a:r>
            <a:r>
              <a:rPr lang="en-US" dirty="0" smtClean="0"/>
              <a:t>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d) </a:t>
            </a:r>
            <a:r>
              <a:rPr lang="ru-RU" dirty="0" smtClean="0"/>
              <a:t>Суффикс префикса с использованием </a:t>
            </a:r>
            <a:r>
              <a:rPr lang="en-US" dirty="0" smtClean="0"/>
              <a:t>append:</a:t>
            </a:r>
          </a:p>
          <a:p>
            <a:pPr>
              <a:buNone/>
            </a:pPr>
            <a:r>
              <a:rPr lang="en-US" dirty="0" err="1"/>
              <a:t>s</a:t>
            </a:r>
            <a:r>
              <a:rPr lang="en-US" dirty="0" err="1" smtClean="0"/>
              <a:t>ublist</a:t>
            </a:r>
            <a:r>
              <a:rPr lang="en-US" dirty="0" smtClean="0"/>
              <a:t>(</a:t>
            </a:r>
            <a:r>
              <a:rPr lang="en-US" dirty="0" err="1" smtClean="0"/>
              <a:t>Sub,List</a:t>
            </a:r>
            <a:r>
              <a:rPr lang="en-US" dirty="0" smtClean="0"/>
              <a:t>):- </a:t>
            </a:r>
            <a:r>
              <a:rPr lang="en-US" dirty="0" err="1" smtClean="0"/>
              <a:t>appenf</a:t>
            </a:r>
            <a:r>
              <a:rPr lang="en-US" dirty="0" smtClean="0"/>
              <a:t>(_,</a:t>
            </a:r>
            <a:r>
              <a:rPr lang="en-US" dirty="0" err="1" smtClean="0"/>
              <a:t>Sub,Prefix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append(</a:t>
            </a:r>
            <a:r>
              <a:rPr lang="en-US" dirty="0" err="1" smtClean="0"/>
              <a:t>Prefix,_,List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e) </a:t>
            </a:r>
            <a:r>
              <a:rPr lang="ru-RU" dirty="0" smtClean="0"/>
              <a:t>Префикс суффикса с использованием </a:t>
            </a:r>
            <a:r>
              <a:rPr lang="en-US" dirty="0" smtClean="0"/>
              <a:t>append: </a:t>
            </a:r>
            <a:r>
              <a:rPr lang="ru-RU" dirty="0" smtClean="0"/>
              <a:t>предложите свою версию.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Как было уже отмечено, отношение </a:t>
            </a:r>
            <a:r>
              <a:rPr lang="en-US" dirty="0" err="1" smtClean="0"/>
              <a:t>sublist</a:t>
            </a:r>
            <a:r>
              <a:rPr lang="ru-RU" dirty="0" smtClean="0"/>
              <a:t> является одним из базовых отношений при работе со списками, в частности его можно использовать для определения новых отношений. Например, предикат принадлежности элемента списку можно определить в терминах данного предиката:</a:t>
            </a:r>
          </a:p>
          <a:p>
            <a:pPr>
              <a:buNone/>
            </a:pPr>
            <a:r>
              <a:rPr lang="en-US" dirty="0" smtClean="0"/>
              <a:t>member(</a:t>
            </a:r>
            <a:r>
              <a:rPr lang="en-US" dirty="0" err="1" smtClean="0"/>
              <a:t>El,Lst</a:t>
            </a:r>
            <a:r>
              <a:rPr lang="en-US" dirty="0" smtClean="0"/>
              <a:t>):-</a:t>
            </a:r>
            <a:r>
              <a:rPr lang="en-US" dirty="0" err="1" smtClean="0"/>
              <a:t>sublist</a:t>
            </a:r>
            <a:r>
              <a:rPr lang="en-US" dirty="0" smtClean="0"/>
              <a:t>([El],</a:t>
            </a:r>
            <a:r>
              <a:rPr lang="en-US" dirty="0" err="1" smtClean="0"/>
              <a:t>Lst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Следующий основной предикат, работающий со списками, предикат объединения двух списков. Это отношение можно использовать как для объединения, так и разъединения списков. Его также часто используют для определения новых отношений, в частности, для определения префикса и суффикса списка.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refix(</a:t>
            </a:r>
            <a:r>
              <a:rPr lang="en-US" dirty="0" err="1" smtClean="0"/>
              <a:t>Prefix,List</a:t>
            </a:r>
            <a:r>
              <a:rPr lang="en-US" dirty="0" smtClean="0"/>
              <a:t>):- append(Prefix,_&lt;List).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uffix(</a:t>
            </a:r>
            <a:r>
              <a:rPr lang="en-US" dirty="0" err="1" smtClean="0"/>
              <a:t>Suffix,List</a:t>
            </a:r>
            <a:r>
              <a:rPr lang="en-US" dirty="0" smtClean="0"/>
              <a:t>):- append(_,</a:t>
            </a:r>
            <a:r>
              <a:rPr lang="en-US" dirty="0" err="1" smtClean="0"/>
              <a:t>Suffix,List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Отношение принадлежности также можно определит через предикат </a:t>
            </a:r>
            <a:r>
              <a:rPr lang="en-US" dirty="0" smtClean="0"/>
              <a:t>append: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en-US" smtClean="0"/>
              <a:t>ember(</a:t>
            </a:r>
            <a:r>
              <a:rPr lang="en-US" dirty="0" err="1" smtClean="0"/>
              <a:t>El,Lst</a:t>
            </a:r>
            <a:r>
              <a:rPr lang="en-US" dirty="0" smtClean="0"/>
              <a:t>):- append(_,[El|_],</a:t>
            </a:r>
            <a:r>
              <a:rPr lang="en-US" dirty="0" err="1" smtClean="0"/>
              <a:t>Lst</a:t>
            </a:r>
            <a:r>
              <a:rPr lang="en-US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Рассмотрим пример рекурсивной процедуры: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rocedure </a:t>
            </a:r>
            <a:r>
              <a:rPr lang="en-US" dirty="0" err="1" smtClean="0"/>
              <a:t>Rec</a:t>
            </a:r>
            <a:r>
              <a:rPr lang="en-US" dirty="0" smtClean="0"/>
              <a:t>(a: integer);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egin</a:t>
            </a:r>
          </a:p>
          <a:p>
            <a:pPr>
              <a:buNone/>
            </a:pPr>
            <a:r>
              <a:rPr lang="en-US" dirty="0" smtClean="0"/>
              <a:t>	if a&gt;0 then </a:t>
            </a:r>
            <a:r>
              <a:rPr lang="en-US" dirty="0" err="1" smtClean="0"/>
              <a:t>Rec</a:t>
            </a:r>
            <a:r>
              <a:rPr lang="en-US" dirty="0" smtClean="0"/>
              <a:t>(a-1);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write(a);</a:t>
            </a:r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nd;</a:t>
            </a:r>
          </a:p>
          <a:p>
            <a:pPr>
              <a:buNone/>
            </a:pPr>
            <a:r>
              <a:rPr lang="ru-RU" dirty="0" smtClean="0"/>
              <a:t>Посмотрим, что произойдет, если в основной программе имеется  вызов, например, </a:t>
            </a:r>
            <a:r>
              <a:rPr lang="en-US" dirty="0" err="1" smtClean="0"/>
              <a:t>Rec</a:t>
            </a:r>
            <a:r>
              <a:rPr lang="en-US" dirty="0" smtClean="0"/>
              <a:t>(3).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Другое отношение, легко задаваемое с помощью отношения </a:t>
            </a:r>
            <a:r>
              <a:rPr lang="en-US" dirty="0" smtClean="0"/>
              <a:t>append</a:t>
            </a:r>
            <a:r>
              <a:rPr lang="ru-RU" dirty="0" smtClean="0"/>
              <a:t>, состоит в определении последнего элемента в списке:</a:t>
            </a:r>
          </a:p>
          <a:p>
            <a:pPr>
              <a:buNone/>
            </a:pPr>
            <a:r>
              <a:rPr lang="en-US" dirty="0"/>
              <a:t>l</a:t>
            </a:r>
            <a:r>
              <a:rPr lang="en-US" dirty="0" smtClean="0"/>
              <a:t>ast(</a:t>
            </a:r>
            <a:r>
              <a:rPr lang="en-US" dirty="0" err="1" smtClean="0"/>
              <a:t>Last,Lst</a:t>
            </a:r>
            <a:r>
              <a:rPr lang="en-US" dirty="0" smtClean="0"/>
              <a:t>):- append(_,[Last],</a:t>
            </a:r>
            <a:r>
              <a:rPr lang="en-US" dirty="0" err="1" smtClean="0"/>
              <a:t>Lst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Мы определили достаточно много отношений (операций) по отношению к спискам. Если попытаться выполнить эти же операции на императивном языке, объем кода </a:t>
            </a:r>
            <a:r>
              <a:rPr lang="ru-RU" smtClean="0"/>
              <a:t>будет существенно больше.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Очень полезный предикат – реверсирование списка. Один из возможных способов:</a:t>
            </a:r>
          </a:p>
          <a:p>
            <a:pPr>
              <a:buNone/>
            </a:pPr>
            <a:r>
              <a:rPr lang="en-US" dirty="0" smtClean="0"/>
              <a:t>reverse([],[]).</a:t>
            </a:r>
          </a:p>
          <a:p>
            <a:pPr>
              <a:buNone/>
            </a:pPr>
            <a:r>
              <a:rPr lang="en-US" dirty="0" smtClean="0"/>
              <a:t>reverse([H|T],Rev):- reverse(T,T1), append(T1,[H],Rev).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Во многих приложениях пользуются предикатом, определяющим длину списка.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length([],0).</a:t>
            </a:r>
          </a:p>
          <a:p>
            <a:pPr>
              <a:buNone/>
            </a:pPr>
            <a:r>
              <a:rPr lang="en-US" dirty="0" smtClean="0"/>
              <a:t>length([H|T], N):- length(T,N1),</a:t>
            </a:r>
          </a:p>
          <a:p>
            <a:pPr>
              <a:buNone/>
            </a:pPr>
            <a:r>
              <a:rPr lang="en-US" dirty="0" smtClean="0"/>
              <a:t>N is N1+1.</a:t>
            </a:r>
          </a:p>
          <a:p>
            <a:pPr>
              <a:buNone/>
            </a:pPr>
            <a:r>
              <a:rPr lang="ru-RU" dirty="0" smtClean="0"/>
              <a:t>Обратите внимание на порядок следования целей во втором предложении. Менять местами их нельзя.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Следующая серия предикатов будет связана с </a:t>
            </a:r>
            <a:r>
              <a:rPr lang="ru-RU" smtClean="0"/>
              <a:t>сортировкой списков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683568" y="1772816"/>
            <a:ext cx="1296144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321297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</a:t>
            </a:r>
            <a:r>
              <a:rPr lang="en-US" dirty="0" smtClean="0"/>
              <a:t>(3)</a:t>
            </a:r>
            <a:endParaRPr lang="ru-RU" dirty="0"/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683568" y="4509120"/>
            <a:ext cx="1296144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67744" y="1844824"/>
            <a:ext cx="15121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Recc</a:t>
            </a:r>
            <a:r>
              <a:rPr lang="en-US" dirty="0" smtClean="0"/>
              <a:t>(3)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364502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Вызов</a:t>
            </a:r>
          </a:p>
          <a:p>
            <a:pPr algn="ctr"/>
            <a:r>
              <a:rPr lang="en-US" dirty="0" err="1" smtClean="0"/>
              <a:t>Rec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83768" y="429309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Печать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23928" y="1844824"/>
            <a:ext cx="136815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08104" y="1844824"/>
            <a:ext cx="136815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</a:t>
            </a:r>
            <a:r>
              <a:rPr lang="en-US" dirty="0" smtClean="0"/>
              <a:t>(1)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092280" y="1844824"/>
            <a:ext cx="136815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</a:t>
            </a:r>
            <a:r>
              <a:rPr lang="en-US" dirty="0" smtClean="0"/>
              <a:t>(0)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995936" y="364502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Вызов</a:t>
            </a:r>
          </a:p>
          <a:p>
            <a:pPr algn="ctr"/>
            <a:r>
              <a:rPr lang="en-US" dirty="0" err="1" smtClean="0"/>
              <a:t>Rec</a:t>
            </a:r>
            <a:r>
              <a:rPr lang="en-US" dirty="0" smtClean="0"/>
              <a:t>(1)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580112" y="364502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Вызов</a:t>
            </a:r>
          </a:p>
          <a:p>
            <a:pPr algn="ctr"/>
            <a:r>
              <a:rPr lang="en-US" dirty="0" err="1" smtClean="0"/>
              <a:t>Rec</a:t>
            </a:r>
            <a:r>
              <a:rPr lang="en-US" dirty="0" smtClean="0"/>
              <a:t>(0)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64288" y="364502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=0</a:t>
            </a:r>
            <a:endParaRPr lang="ru-RU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3995936" y="429309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Печать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580112" y="429309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Печать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164288" y="429309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Печать</a:t>
            </a:r>
            <a:r>
              <a:rPr lang="en-US" dirty="0" smtClean="0"/>
              <a:t> 0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4" idx="2"/>
            <a:endCxn id="6" idx="0"/>
          </p:cNvCxnSpPr>
          <p:nvPr/>
        </p:nvCxnSpPr>
        <p:spPr>
          <a:xfrm>
            <a:off x="1331640" y="220486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9" idx="0"/>
          </p:cNvCxnSpPr>
          <p:nvPr/>
        </p:nvCxnSpPr>
        <p:spPr>
          <a:xfrm>
            <a:off x="2987824" y="3501008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трелка вправо 27"/>
          <p:cNvSpPr/>
          <p:nvPr/>
        </p:nvSpPr>
        <p:spPr>
          <a:xfrm>
            <a:off x="3635896" y="314096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5220072" y="314096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6732240" y="314096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>
            <a:off x="1763688" y="314096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лево 33"/>
          <p:cNvSpPr/>
          <p:nvPr/>
        </p:nvSpPr>
        <p:spPr>
          <a:xfrm>
            <a:off x="1979712" y="4437112"/>
            <a:ext cx="50405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лево 36"/>
          <p:cNvSpPr/>
          <p:nvPr/>
        </p:nvSpPr>
        <p:spPr>
          <a:xfrm>
            <a:off x="6732240" y="4365104"/>
            <a:ext cx="50405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лево 37"/>
          <p:cNvSpPr/>
          <p:nvPr/>
        </p:nvSpPr>
        <p:spPr>
          <a:xfrm>
            <a:off x="5148064" y="4365104"/>
            <a:ext cx="50405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лево 38"/>
          <p:cNvSpPr/>
          <p:nvPr/>
        </p:nvSpPr>
        <p:spPr>
          <a:xfrm>
            <a:off x="3563888" y="4365104"/>
            <a:ext cx="50405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Процедура </a:t>
            </a:r>
            <a:r>
              <a:rPr lang="en-US" dirty="0" err="1" smtClean="0"/>
              <a:t>Rec</a:t>
            </a:r>
            <a:r>
              <a:rPr lang="ru-RU" dirty="0" smtClean="0"/>
              <a:t> вызывается с параметром </a:t>
            </a:r>
            <a:r>
              <a:rPr lang="en-US" dirty="0" smtClean="0"/>
              <a:t>a=3</a:t>
            </a:r>
            <a:r>
              <a:rPr lang="ru-RU" dirty="0" smtClean="0"/>
              <a:t>. В ней содержится вызов с параметром </a:t>
            </a:r>
            <a:r>
              <a:rPr lang="en-US" dirty="0" smtClean="0"/>
              <a:t>a=2</a:t>
            </a:r>
            <a:r>
              <a:rPr lang="ru-RU" dirty="0" smtClean="0"/>
              <a:t>. При этом предыдущий вызов еще не закончился, кроме того, в теле функции содержится еще один вызов и так до тех пор, пока параметр не будет равен нулю.</a:t>
            </a:r>
          </a:p>
          <a:p>
            <a:pPr>
              <a:buNone/>
            </a:pPr>
            <a:r>
              <a:rPr lang="ru-RU" dirty="0" smtClean="0"/>
              <a:t>Не законченные вызовы процедуры заносятся в стек, и в момент достижения граничного условия, стек начинает «раскручиваться» в противоположном направлении.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Процесс продолжается до тех пор, пока стек обратных вызовов не окажется пустым.</a:t>
            </a:r>
          </a:p>
          <a:p>
            <a:pPr>
              <a:buNone/>
            </a:pPr>
            <a:r>
              <a:rPr lang="ru-RU" dirty="0" smtClean="0"/>
              <a:t>Подобная процедура обработки рекурсивных вызовов используется в большинстве известных языков программирования, в Прологе в том числе.</a:t>
            </a:r>
          </a:p>
          <a:p>
            <a:pPr>
              <a:buNone/>
            </a:pPr>
            <a:r>
              <a:rPr lang="ru-RU" dirty="0" smtClean="0"/>
              <a:t>Следует отметить, что Пролог рассчитан для работы именно с рекурсивными структурами данных, кроме того, внутренняя структура самого языка является рекурсивной.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Для понимания основных принципов рекурсии рассмотрим простые рекурсивные данные – натуральные числа.</a:t>
            </a:r>
          </a:p>
          <a:p>
            <a:pPr>
              <a:buNone/>
            </a:pPr>
            <a:r>
              <a:rPr lang="ru-RU" dirty="0" smtClean="0"/>
              <a:t>Натуральные числа лежат в основе арифметики.  Они строятся с помощью двух объектов – константного символ </a:t>
            </a:r>
            <a:r>
              <a:rPr lang="en-US" dirty="0" smtClean="0"/>
              <a:t>‘0’</a:t>
            </a:r>
            <a:r>
              <a:rPr lang="ru-RU" dirty="0" smtClean="0"/>
              <a:t> и унарной функции следования </a:t>
            </a:r>
            <a:r>
              <a:rPr lang="en-US" dirty="0" smtClean="0"/>
              <a:t>S. </a:t>
            </a:r>
            <a:r>
              <a:rPr lang="ru-RU" dirty="0" smtClean="0"/>
              <a:t>Таким образом, все натуральные числа рекурсивно представляются в виде </a:t>
            </a:r>
            <a:r>
              <a:rPr lang="en-US" dirty="0" smtClean="0"/>
              <a:t>0, S(0), S(S(0)), … S(S..S(0)..).</a:t>
            </a:r>
            <a:r>
              <a:rPr lang="ru-RU" dirty="0" smtClean="0"/>
              <a:t> Используем сокращение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(0) </a:t>
            </a:r>
            <a:r>
              <a:rPr lang="ru-RU" dirty="0" smtClean="0"/>
              <a:t>для обозначения любого натурального числа </a:t>
            </a:r>
            <a:r>
              <a:rPr lang="en-US" dirty="0" smtClean="0"/>
              <a:t>n</a:t>
            </a:r>
            <a:r>
              <a:rPr lang="ru-RU" dirty="0" smtClean="0"/>
              <a:t>.</a:t>
            </a:r>
            <a:endParaRPr lang="ru-RU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Определим предикат, описывающий натуральные числа на Прологе:</a:t>
            </a:r>
          </a:p>
          <a:p>
            <a:pPr>
              <a:buNone/>
            </a:pPr>
            <a:r>
              <a:rPr lang="en-US" dirty="0" err="1"/>
              <a:t>natural_number</a:t>
            </a:r>
            <a:r>
              <a:rPr lang="en-US" dirty="0"/>
              <a:t>(0).</a:t>
            </a:r>
          </a:p>
          <a:p>
            <a:pPr>
              <a:buNone/>
            </a:pPr>
            <a:r>
              <a:rPr lang="en-US" dirty="0" err="1"/>
              <a:t>natural_number</a:t>
            </a:r>
            <a:r>
              <a:rPr lang="en-US" dirty="0"/>
              <a:t>(X):- Y is X-1, </a:t>
            </a:r>
            <a:r>
              <a:rPr lang="en-US" dirty="0" err="1"/>
              <a:t>natural_number</a:t>
            </a:r>
            <a:r>
              <a:rPr lang="en-US" dirty="0"/>
              <a:t>(Y).</a:t>
            </a:r>
          </a:p>
          <a:p>
            <a:pPr>
              <a:buNone/>
            </a:pPr>
            <a:r>
              <a:rPr lang="en-US" dirty="0"/>
              <a:t>?- </a:t>
            </a:r>
            <a:r>
              <a:rPr lang="en-US" dirty="0" err="1"/>
              <a:t>natural_number</a:t>
            </a:r>
            <a:r>
              <a:rPr lang="en-US" dirty="0"/>
              <a:t>(13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Ответом на заданный вопрос будет </a:t>
            </a:r>
            <a:r>
              <a:rPr lang="en-US" dirty="0" smtClean="0"/>
              <a:t>yes.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Функция следования </a:t>
            </a:r>
            <a:r>
              <a:rPr lang="en-US" dirty="0" smtClean="0"/>
              <a:t>S </a:t>
            </a:r>
            <a:r>
              <a:rPr lang="ru-RU" dirty="0" smtClean="0"/>
              <a:t>в этом отношении</a:t>
            </a:r>
            <a:r>
              <a:rPr lang="en-US" dirty="0" smtClean="0"/>
              <a:t> </a:t>
            </a:r>
            <a:r>
              <a:rPr lang="ru-RU" dirty="0" smtClean="0"/>
              <a:t>выполнена на основе операции вычитания.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Рекурсивное программирование в Прологе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Программа состоит из одного единичного предложения (граничное условие, условие выхода) и одного итерационного предложения, содержащего две цели. Такая программа носит название минимально рекурсивной. В этом же предложении мы можем заметить, так называемую, рекурсию по хвосту. Это говорит о том, что рекурсия развивается в глубь структуры.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1468</Words>
  <Application>Microsoft Office PowerPoint</Application>
  <PresentationFormat>Экран (4:3)</PresentationFormat>
  <Paragraphs>158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  <vt:lpstr>Рекурсивное программирование в Прологе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Рекурсивное программирование в Прологе</dc:title>
  <dc:creator>Игорь</dc:creator>
  <cp:lastModifiedBy>Игорь</cp:lastModifiedBy>
  <cp:revision>68</cp:revision>
  <dcterms:created xsi:type="dcterms:W3CDTF">2020-09-29T16:28:32Z</dcterms:created>
  <dcterms:modified xsi:type="dcterms:W3CDTF">2021-10-06T10:31:12Z</dcterms:modified>
</cp:coreProperties>
</file>