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0672-E0CD-4750-A439-6001F52545AF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E2D8-AE57-480D-997A-4741A5C2CB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Рекурсивное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левое поддерево одного дерева изоморфно правому поддереву другого и два других поддерева тоже изоморфны. </a:t>
            </a:r>
          </a:p>
          <a:p>
            <a:pPr>
              <a:buNone/>
            </a:pPr>
            <a:r>
              <a:rPr lang="ru-RU" dirty="0" smtClean="0"/>
              <a:t>Пример </a:t>
            </a:r>
            <a:r>
              <a:rPr lang="ru-RU" dirty="0" err="1" smtClean="0"/>
              <a:t>изоморфности</a:t>
            </a:r>
            <a:r>
              <a:rPr lang="ru-RU" dirty="0" smtClean="0"/>
              <a:t> деревьев.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619672" y="41490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971600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051720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483768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547664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4644008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4067944" y="49411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203848" y="49411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563888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956376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7020272" y="49411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7524328" y="43651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516216" y="43651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948264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4" idx="3"/>
            <a:endCxn id="5" idx="0"/>
          </p:cNvCxnSpPr>
          <p:nvPr/>
        </p:nvCxnSpPr>
        <p:spPr>
          <a:xfrm flipH="1">
            <a:off x="1115616" y="4394931"/>
            <a:ext cx="54623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5"/>
            <a:endCxn id="6" idx="1"/>
          </p:cNvCxnSpPr>
          <p:nvPr/>
        </p:nvCxnSpPr>
        <p:spPr>
          <a:xfrm>
            <a:off x="1865523" y="4394931"/>
            <a:ext cx="228378" cy="15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5"/>
            <a:endCxn id="7" idx="0"/>
          </p:cNvCxnSpPr>
          <p:nvPr/>
        </p:nvCxnSpPr>
        <p:spPr>
          <a:xfrm>
            <a:off x="2297571" y="4754971"/>
            <a:ext cx="330213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3"/>
            <a:endCxn id="10" idx="7"/>
          </p:cNvCxnSpPr>
          <p:nvPr/>
        </p:nvCxnSpPr>
        <p:spPr>
          <a:xfrm flipH="1">
            <a:off x="1793515" y="4754971"/>
            <a:ext cx="300386" cy="300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3"/>
            <a:endCxn id="14" idx="0"/>
          </p:cNvCxnSpPr>
          <p:nvPr/>
        </p:nvCxnSpPr>
        <p:spPr>
          <a:xfrm flipH="1">
            <a:off x="3707904" y="4250915"/>
            <a:ext cx="40222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3"/>
            <a:endCxn id="13" idx="0"/>
          </p:cNvCxnSpPr>
          <p:nvPr/>
        </p:nvCxnSpPr>
        <p:spPr>
          <a:xfrm flipH="1">
            <a:off x="3347864" y="4682963"/>
            <a:ext cx="258205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4" idx="5"/>
            <a:endCxn id="12" idx="0"/>
          </p:cNvCxnSpPr>
          <p:nvPr/>
        </p:nvCxnSpPr>
        <p:spPr>
          <a:xfrm>
            <a:off x="3809739" y="4682963"/>
            <a:ext cx="402221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5"/>
            <a:endCxn id="11" idx="1"/>
          </p:cNvCxnSpPr>
          <p:nvPr/>
        </p:nvCxnSpPr>
        <p:spPr>
          <a:xfrm>
            <a:off x="4313795" y="4250915"/>
            <a:ext cx="372394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0" idx="3"/>
            <a:endCxn id="19" idx="0"/>
          </p:cNvCxnSpPr>
          <p:nvPr/>
        </p:nvCxnSpPr>
        <p:spPr>
          <a:xfrm flipH="1">
            <a:off x="6660232" y="4106899"/>
            <a:ext cx="330213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5"/>
            <a:endCxn id="18" idx="1"/>
          </p:cNvCxnSpPr>
          <p:nvPr/>
        </p:nvCxnSpPr>
        <p:spPr>
          <a:xfrm>
            <a:off x="7194115" y="4106899"/>
            <a:ext cx="372394" cy="300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8" idx="3"/>
            <a:endCxn id="17" idx="0"/>
          </p:cNvCxnSpPr>
          <p:nvPr/>
        </p:nvCxnSpPr>
        <p:spPr>
          <a:xfrm flipH="1">
            <a:off x="7164288" y="4610955"/>
            <a:ext cx="402221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8" idx="5"/>
            <a:endCxn id="16" idx="0"/>
          </p:cNvCxnSpPr>
          <p:nvPr/>
        </p:nvCxnSpPr>
        <p:spPr>
          <a:xfrm>
            <a:off x="7770179" y="4610955"/>
            <a:ext cx="330213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Отношение </a:t>
            </a:r>
            <a:r>
              <a:rPr lang="ru-RU" dirty="0" err="1" smtClean="0"/>
              <a:t>изоморфности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sotree</a:t>
            </a:r>
            <a:r>
              <a:rPr lang="en-US" dirty="0" smtClean="0"/>
              <a:t>(</a:t>
            </a:r>
            <a:r>
              <a:rPr lang="en-US" dirty="0" err="1" smtClean="0"/>
              <a:t>void,void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iIsotree</a:t>
            </a:r>
            <a:r>
              <a:rPr lang="en-US" dirty="0" smtClean="0"/>
              <a:t>(tree(X,L1,R1), tree(X,L2,R2)):-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isotree</a:t>
            </a:r>
            <a:r>
              <a:rPr lang="en-US" dirty="0" smtClean="0"/>
              <a:t>(L1,L2),</a:t>
            </a:r>
            <a:r>
              <a:rPr lang="en-US" dirty="0" err="1" smtClean="0"/>
              <a:t>isotree</a:t>
            </a:r>
            <a:r>
              <a:rPr lang="en-US" dirty="0" smtClean="0"/>
              <a:t>(R1,R2).</a:t>
            </a:r>
          </a:p>
          <a:p>
            <a:pPr>
              <a:buNone/>
            </a:pPr>
            <a:r>
              <a:rPr lang="en-US" dirty="0" err="1" smtClean="0"/>
              <a:t>iIsotree</a:t>
            </a:r>
            <a:r>
              <a:rPr lang="en-US" dirty="0" smtClean="0"/>
              <a:t>(tree(X,L1,R1), tree(X,L2,R2)):-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isotree</a:t>
            </a:r>
            <a:r>
              <a:rPr lang="en-US" dirty="0" smtClean="0"/>
              <a:t>(L1,R2),</a:t>
            </a:r>
            <a:r>
              <a:rPr lang="en-US" dirty="0" err="1" smtClean="0"/>
              <a:t>isotree</a:t>
            </a:r>
            <a:r>
              <a:rPr lang="en-US" smtClean="0"/>
              <a:t>(R1,L2).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Сейчас мы отвлечемся от операций над деревьями и рассмотрим еще одну рекурсивную структуру – граф.</a:t>
            </a:r>
          </a:p>
          <a:p>
            <a:pPr>
              <a:buNone/>
            </a:pPr>
            <a:r>
              <a:rPr lang="ru-RU" dirty="0" smtClean="0"/>
              <a:t>Ориентированный граф может быть задан в виде логической программы с помощью набора фактов вида: </a:t>
            </a:r>
          </a:p>
          <a:p>
            <a:pPr>
              <a:buNone/>
            </a:pPr>
            <a:r>
              <a:rPr lang="en-US" dirty="0" smtClean="0"/>
              <a:t>edge(Node1,Node2).</a:t>
            </a:r>
          </a:p>
          <a:p>
            <a:pPr>
              <a:buNone/>
            </a:pPr>
            <a:r>
              <a:rPr lang="ru-RU" dirty="0" smtClean="0"/>
              <a:t>Этот факт входит в программу, если в графе существует ребро, ведущее из вершины </a:t>
            </a:r>
            <a:r>
              <a:rPr lang="en-US" dirty="0" smtClean="0"/>
              <a:t>Node1</a:t>
            </a:r>
            <a:r>
              <a:rPr lang="ru-RU" dirty="0" smtClean="0"/>
              <a:t> в вершину </a:t>
            </a:r>
            <a:r>
              <a:rPr lang="en-US" dirty="0" smtClean="0"/>
              <a:t>Node</a:t>
            </a:r>
            <a:r>
              <a:rPr lang="ru-RU" dirty="0" smtClean="0"/>
              <a:t>2.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 простого графа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Это пример простого ациклического графа.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267744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331640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267744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491880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148064" y="35010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4" idx="4"/>
            <a:endCxn id="6" idx="0"/>
          </p:cNvCxnSpPr>
          <p:nvPr/>
        </p:nvCxnSpPr>
        <p:spPr>
          <a:xfrm>
            <a:off x="1475656" y="29249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6"/>
            <a:endCxn id="5" idx="2"/>
          </p:cNvCxnSpPr>
          <p:nvPr/>
        </p:nvCxnSpPr>
        <p:spPr>
          <a:xfrm>
            <a:off x="1619672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4"/>
            <a:endCxn id="7" idx="0"/>
          </p:cNvCxnSpPr>
          <p:nvPr/>
        </p:nvCxnSpPr>
        <p:spPr>
          <a:xfrm>
            <a:off x="2411760" y="29249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6"/>
            <a:endCxn id="7" idx="2"/>
          </p:cNvCxnSpPr>
          <p:nvPr/>
        </p:nvCxnSpPr>
        <p:spPr>
          <a:xfrm>
            <a:off x="1619672" y="37170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6"/>
            <a:endCxn id="9" idx="2"/>
          </p:cNvCxnSpPr>
          <p:nvPr/>
        </p:nvCxnSpPr>
        <p:spPr>
          <a:xfrm>
            <a:off x="2555776" y="37170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4"/>
            <a:endCxn id="11" idx="0"/>
          </p:cNvCxnSpPr>
          <p:nvPr/>
        </p:nvCxnSpPr>
        <p:spPr>
          <a:xfrm>
            <a:off x="5292080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Определим логическую программу, описывающую данный граф, а также предикат, позволяющий вычислить связность двух вершин в графе.</a:t>
            </a:r>
          </a:p>
          <a:p>
            <a:pPr>
              <a:buNone/>
            </a:pPr>
            <a:r>
              <a:rPr lang="ru-RU" dirty="0" smtClean="0"/>
              <a:t>Последовательность фактов определяет собственно сам граф.</a:t>
            </a:r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c,d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a,c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d,e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b,d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f,g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Ребро вида </a:t>
            </a: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ru-RU" dirty="0" smtClean="0"/>
              <a:t> задает направленность данного отношения.</a:t>
            </a:r>
          </a:p>
          <a:p>
            <a:pPr>
              <a:buNone/>
            </a:pPr>
            <a:r>
              <a:rPr lang="ru-RU" dirty="0" smtClean="0"/>
              <a:t>Две вершины в графе считаются связными, если существует последовательность ребер, ведущая из первой во вторую. Таким образом, </a:t>
            </a:r>
            <a:r>
              <a:rPr lang="en-US" dirty="0" smtClean="0"/>
              <a:t>connected(Node1,Node2)</a:t>
            </a:r>
            <a:r>
              <a:rPr lang="ru-RU" dirty="0" smtClean="0"/>
              <a:t>, является истинным, если вершины </a:t>
            </a:r>
            <a:r>
              <a:rPr lang="en-US" dirty="0" smtClean="0"/>
              <a:t>Node1</a:t>
            </a:r>
            <a:r>
              <a:rPr lang="ru-RU" dirty="0" smtClean="0"/>
              <a:t> и</a:t>
            </a:r>
            <a:r>
              <a:rPr lang="en-US" dirty="0" smtClean="0"/>
              <a:t>Node</a:t>
            </a:r>
            <a:r>
              <a:rPr lang="ru-RU" dirty="0" smtClean="0"/>
              <a:t>2 связны.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connected(</a:t>
            </a:r>
            <a:r>
              <a:rPr lang="en-US" dirty="0" err="1" smtClean="0"/>
              <a:t>Node,Node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connected(Node1,Node2):-</a:t>
            </a:r>
          </a:p>
          <a:p>
            <a:pPr>
              <a:buNone/>
            </a:pPr>
            <a:r>
              <a:rPr lang="en-US" dirty="0" smtClean="0"/>
              <a:t>	edge(Node1,Link), connected(Link, Node2).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Несложно заметить аналогию данной программы с программой о родственных отношениях, в частности, с отношениями родитель и предок.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Этот классически пример раскрывает суть программирования на языке Пролог. Сама Пролог-система использует подобный «алгоритм» при нахождении ответов на вопросы к программе. Такой метод нахождения ответов на поставленные вопросы мы будем называть методом поиска в глубину.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Этот метод рассматривает программу как ориентированный ациклический граф, в котором цели связан между собой последовательностью ребер. Если цель достижима из программы, то есть связана с некой целевой вершиной, Пролог-система дает утвердительный ответ.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случае циклического графа Пролог-система может не найти положительного решения, и в худшем случае, может попасть в замкнутый цикл.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Следующий рекурсивный тип данных, широко используемый в символьном программировании – двоичные (бинарные) деревья.</a:t>
            </a:r>
          </a:p>
          <a:p>
            <a:pPr>
              <a:buNone/>
            </a:pPr>
            <a:r>
              <a:rPr lang="ru-RU" dirty="0" smtClean="0"/>
              <a:t>Бинарные деревья задаются </a:t>
            </a:r>
            <a:r>
              <a:rPr lang="ru-RU" dirty="0" err="1" smtClean="0"/>
              <a:t>тренарным</a:t>
            </a:r>
            <a:r>
              <a:rPr lang="ru-RU" dirty="0" smtClean="0"/>
              <a:t> функтором </a:t>
            </a:r>
            <a:r>
              <a:rPr lang="en-US" dirty="0" smtClean="0"/>
              <a:t>tree(Element, Left, R</a:t>
            </a:r>
            <a:r>
              <a:rPr lang="en-US" dirty="0"/>
              <a:t>i</a:t>
            </a:r>
            <a:r>
              <a:rPr lang="en-US" dirty="0" smtClean="0"/>
              <a:t>ght)</a:t>
            </a:r>
            <a:r>
              <a:rPr lang="ru-RU" dirty="0" smtClean="0"/>
              <a:t>, где</a:t>
            </a:r>
          </a:p>
          <a:p>
            <a:pPr>
              <a:buNone/>
            </a:pPr>
            <a:r>
              <a:rPr lang="en-US" dirty="0" smtClean="0"/>
              <a:t>Element</a:t>
            </a:r>
            <a:r>
              <a:rPr lang="ru-RU" dirty="0" smtClean="0"/>
              <a:t> – элемент, находящийся в вершине дерев, </a:t>
            </a:r>
            <a:r>
              <a:rPr lang="en-US" dirty="0" smtClean="0"/>
              <a:t>Left</a:t>
            </a:r>
            <a:r>
              <a:rPr lang="ru-RU" dirty="0" smtClean="0"/>
              <a:t> – левое поддерево и </a:t>
            </a:r>
            <a:r>
              <a:rPr lang="en-US" dirty="0" smtClean="0"/>
              <a:t>Right</a:t>
            </a:r>
            <a:r>
              <a:rPr lang="ru-RU" dirty="0" smtClean="0"/>
              <a:t> – правое поддерево.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отступление поможет нам продолжить рассмотрение отдельных операций над бинарными деревьями.</a:t>
            </a:r>
          </a:p>
          <a:p>
            <a:pPr algn="ctr">
              <a:buNone/>
            </a:pPr>
            <a:r>
              <a:rPr lang="ru-RU" i="1" dirty="0" smtClean="0"/>
              <a:t>Замена в дереве всех вхождений элемента на другое значение</a:t>
            </a:r>
          </a:p>
          <a:p>
            <a:pPr>
              <a:buNone/>
            </a:pPr>
            <a:r>
              <a:rPr lang="ru-RU" dirty="0" smtClean="0"/>
              <a:t>Это отношение базируется на двух правилах:</a:t>
            </a:r>
          </a:p>
          <a:p>
            <a:pPr>
              <a:buNone/>
            </a:pPr>
            <a:r>
              <a:rPr lang="ru-RU" dirty="0" smtClean="0"/>
              <a:t>- из пустого дерева можно получить только пустое дерево;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- если дерево не пусто, то проверяется принадлежность заменяемого значение вершине дерева и если оно является вершиной, производится замена. После чего осуществляется переход на замену значения в левом и в правом поддеревьях.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tree_replace</a:t>
            </a:r>
            <a:r>
              <a:rPr lang="en-US" dirty="0" smtClean="0"/>
              <a:t>(_,_,</a:t>
            </a:r>
            <a:r>
              <a:rPr lang="en-US" dirty="0" err="1" smtClean="0"/>
              <a:t>void,void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sz="2800" dirty="0" err="1" smtClean="0"/>
              <a:t>tree_replace</a:t>
            </a:r>
            <a:r>
              <a:rPr lang="en-US" sz="2800" dirty="0" smtClean="0"/>
              <a:t>(Old, New, tree(</a:t>
            </a:r>
            <a:r>
              <a:rPr lang="en-US" sz="2800" dirty="0" err="1" smtClean="0"/>
              <a:t>Old,L,R</a:t>
            </a:r>
            <a:r>
              <a:rPr lang="en-US" sz="2800" dirty="0" smtClean="0"/>
              <a:t>),tree(New,L1,R1)):- !,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tree_replace</a:t>
            </a:r>
            <a:r>
              <a:rPr lang="en-US" dirty="0" smtClean="0"/>
              <a:t>(Old,New,L,L1),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tree_replace</a:t>
            </a:r>
            <a:r>
              <a:rPr lang="en-US" dirty="0" smtClean="0"/>
              <a:t>(Old,New,R,R1).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/>
              <a:t>tree_replace</a:t>
            </a:r>
            <a:r>
              <a:rPr lang="en-US" sz="2800" dirty="0" smtClean="0"/>
              <a:t>(Old, New, tree(K,L,R),tree(K,L1,R1)):-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tree_replace</a:t>
            </a:r>
            <a:r>
              <a:rPr lang="en-US" dirty="0" smtClean="0"/>
              <a:t>(Old,New,L,L1),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tree_replace</a:t>
            </a:r>
            <a:r>
              <a:rPr lang="en-US" dirty="0" smtClean="0"/>
              <a:t>(Old,New,R,R1).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Подсчет числа вершин в бинарном дереве</a:t>
            </a:r>
          </a:p>
          <a:p>
            <a:pPr>
              <a:buNone/>
            </a:pPr>
            <a:r>
              <a:rPr lang="ru-RU" dirty="0" smtClean="0"/>
              <a:t>Это отношение очень похоже на отношение для вычисления длины списка. Рассуждения те же самые: если дерево пустое,  количество вершин равно нулю. Если не пустое, то вычисляется количество вершин левого и правого поддеревьев и плюс 1 – вершина в корне.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tree_length</a:t>
            </a:r>
            <a:r>
              <a:rPr lang="en-US" dirty="0" smtClean="0"/>
              <a:t>(void,0).</a:t>
            </a:r>
          </a:p>
          <a:p>
            <a:pPr>
              <a:buNone/>
            </a:pPr>
            <a:r>
              <a:rPr lang="en-US" dirty="0" err="1" smtClean="0"/>
              <a:t>tree_length</a:t>
            </a:r>
            <a:r>
              <a:rPr lang="en-US" dirty="0" smtClean="0"/>
              <a:t>(tree(_,L,R), N):-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tree_length</a:t>
            </a:r>
            <a:r>
              <a:rPr lang="en-US" dirty="0" smtClean="0"/>
              <a:t>(L,N1),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tree_length</a:t>
            </a:r>
            <a:r>
              <a:rPr lang="en-US" dirty="0" smtClean="0"/>
              <a:t>(R,N2),</a:t>
            </a:r>
          </a:p>
          <a:p>
            <a:pPr>
              <a:buNone/>
            </a:pPr>
            <a:r>
              <a:rPr lang="en-US" dirty="0" smtClean="0"/>
              <a:t>	N is N1+N2+1.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Несмотря на кажущуюся сложность бинарных деревьев, операции над ними не сложнее, чем аналогичные операции над списками.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i="1" dirty="0" smtClean="0"/>
              <a:t>Количество листьев бинарного дерева</a:t>
            </a:r>
          </a:p>
          <a:p>
            <a:pPr>
              <a:buNone/>
            </a:pPr>
            <a:r>
              <a:rPr lang="ru-RU" dirty="0" smtClean="0"/>
              <a:t>Подобная задача – подсчет числа листьев. Напомню, что листом дерева считается любая вершина, не имеющая потомков.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Понятно, что в пустом дереве нет вершин, являющихся листьями. Это базис рекурсии. Второй базис будет заключаться в очевидном факте, что в дереве в котором одна вершина , количество листьев равно 1.</a:t>
            </a:r>
          </a:p>
          <a:p>
            <a:pPr>
              <a:buNone/>
            </a:pPr>
            <a:r>
              <a:rPr lang="ru-RU" dirty="0" smtClean="0"/>
              <a:t>Шаг рекурсии – подсчет листьев в левом поддереве и подсчет листьев в правом поддереве.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tree_leaves</a:t>
            </a:r>
            <a:r>
              <a:rPr lang="en-US" dirty="0" smtClean="0"/>
              <a:t>(void,0).</a:t>
            </a:r>
          </a:p>
          <a:p>
            <a:pPr>
              <a:buNone/>
            </a:pPr>
            <a:r>
              <a:rPr lang="en-US" dirty="0" err="1" smtClean="0"/>
              <a:t>tree_leaves</a:t>
            </a:r>
            <a:r>
              <a:rPr lang="en-US" dirty="0" smtClean="0"/>
              <a:t>(tree(_,</a:t>
            </a:r>
            <a:r>
              <a:rPr lang="en-US" dirty="0" err="1" smtClean="0"/>
              <a:t>void,void</a:t>
            </a:r>
            <a:r>
              <a:rPr lang="en-US" dirty="0" smtClean="0"/>
              <a:t>), 1):- !.</a:t>
            </a:r>
          </a:p>
          <a:p>
            <a:pPr>
              <a:buNone/>
            </a:pPr>
            <a:r>
              <a:rPr lang="en-US" dirty="0" err="1" smtClean="0"/>
              <a:t>tree_leaves</a:t>
            </a:r>
            <a:r>
              <a:rPr lang="en-US" dirty="0" smtClean="0"/>
              <a:t>(tree(_,L,R), N):-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tree_leaves</a:t>
            </a:r>
            <a:r>
              <a:rPr lang="en-US" dirty="0" smtClean="0"/>
              <a:t>(L,N1),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tree_leaves</a:t>
            </a:r>
            <a:r>
              <a:rPr lang="en-US" dirty="0" smtClean="0"/>
              <a:t>(R,N2),</a:t>
            </a:r>
          </a:p>
          <a:p>
            <a:pPr>
              <a:buNone/>
            </a:pPr>
            <a:r>
              <a:rPr lang="en-US" dirty="0" smtClean="0"/>
              <a:t>	N is N1+N2.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Сумма чисел, расположенных в числовом бинарном дереве</a:t>
            </a:r>
          </a:p>
          <a:p>
            <a:pPr>
              <a:buNone/>
            </a:pPr>
            <a:r>
              <a:rPr lang="ru-RU" dirty="0" smtClean="0"/>
              <a:t>Это отношение похоже на предыдущие и основывается на том, что сумма числовых величин пустого дерева равна 0. Если дерево не пустое, то сумма равна сумме числовых величин левого и правого поддеревьев.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Пустое дерево будем обозначать через </a:t>
            </a:r>
            <a:r>
              <a:rPr lang="en-US" dirty="0" smtClean="0"/>
              <a:t>void.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Рассмотрим пример самого простого дерева.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Его можно описать следующим образом.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843808" y="30689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63589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19573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6" idx="0"/>
          </p:cNvCxnSpPr>
          <p:nvPr/>
        </p:nvCxnSpPr>
        <p:spPr>
          <a:xfrm flipH="1">
            <a:off x="2652936" y="3849449"/>
            <a:ext cx="324783" cy="371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5" idx="0"/>
          </p:cNvCxnSpPr>
          <p:nvPr/>
        </p:nvCxnSpPr>
        <p:spPr>
          <a:xfrm>
            <a:off x="3624297" y="3849449"/>
            <a:ext cx="468799" cy="371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tree_summa</a:t>
            </a:r>
            <a:r>
              <a:rPr lang="en-US" dirty="0" smtClean="0"/>
              <a:t>(void,0).</a:t>
            </a:r>
          </a:p>
          <a:p>
            <a:pPr>
              <a:buNone/>
            </a:pPr>
            <a:r>
              <a:rPr lang="en-US" dirty="0" err="1" smtClean="0"/>
              <a:t>tree_summa</a:t>
            </a:r>
            <a:r>
              <a:rPr lang="en-US" dirty="0" smtClean="0"/>
              <a:t>(tree(X,L,R), N):-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tree_summa</a:t>
            </a:r>
            <a:r>
              <a:rPr lang="en-US" dirty="0" smtClean="0"/>
              <a:t>(L,N1),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tree_summa</a:t>
            </a:r>
            <a:r>
              <a:rPr lang="en-US" dirty="0" smtClean="0"/>
              <a:t>(R,N2),</a:t>
            </a:r>
          </a:p>
          <a:p>
            <a:pPr>
              <a:buNone/>
            </a:pPr>
            <a:r>
              <a:rPr lang="en-US" dirty="0" smtClean="0"/>
              <a:t>	N is N1+N2+X.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i="1" dirty="0" smtClean="0"/>
              <a:t>Высота бинарного дерева</a:t>
            </a:r>
          </a:p>
          <a:p>
            <a:pPr>
              <a:buNone/>
            </a:pPr>
            <a:r>
              <a:rPr lang="ru-RU" dirty="0" smtClean="0"/>
              <a:t>Высотой бинарного дерева считается наибольшая длина пути от вершины дерева до его листа.</a:t>
            </a:r>
          </a:p>
          <a:p>
            <a:pPr>
              <a:buNone/>
            </a:pPr>
            <a:r>
              <a:rPr lang="ru-RU" dirty="0" smtClean="0"/>
              <a:t>Базис рекурсии прост – высота пустого дерева равна 0. </a:t>
            </a:r>
          </a:p>
          <a:p>
            <a:pPr>
              <a:buNone/>
            </a:pPr>
            <a:r>
              <a:rPr lang="ru-RU" dirty="0" smtClean="0"/>
              <a:t>Шаг рекурсии состоит в вычислении высоты левого и правого поддеревьев, вычисления максимума из них плюс 1 (высота вершины).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tree_hight</a:t>
            </a:r>
            <a:r>
              <a:rPr lang="en-US" dirty="0" smtClean="0"/>
              <a:t>(void, 0).</a:t>
            </a:r>
          </a:p>
          <a:p>
            <a:pPr>
              <a:buNone/>
            </a:pPr>
            <a:r>
              <a:rPr lang="en-US" dirty="0" err="1" smtClean="0"/>
              <a:t>tree_high</a:t>
            </a:r>
            <a:r>
              <a:rPr lang="en-US" dirty="0" smtClean="0"/>
              <a:t>(tree(_,L,R),D):-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tree_high</a:t>
            </a:r>
            <a:r>
              <a:rPr lang="en-US" dirty="0" smtClean="0"/>
              <a:t>(L,D1),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tree_high</a:t>
            </a:r>
            <a:r>
              <a:rPr lang="en-US" dirty="0" smtClean="0"/>
              <a:t>(R,D2),</a:t>
            </a:r>
          </a:p>
          <a:p>
            <a:pPr>
              <a:buNone/>
            </a:pPr>
            <a:r>
              <a:rPr lang="en-US" dirty="0" smtClean="0"/>
              <a:t>	max(D1,D2,Max),</a:t>
            </a:r>
          </a:p>
          <a:p>
            <a:pPr>
              <a:buNone/>
            </a:pPr>
            <a:r>
              <a:rPr lang="en-US" dirty="0" smtClean="0"/>
              <a:t>	D is Max+1.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Существует особый вид бинарных деревьев – двоичные справочники. В двоичном справочнике все величины, которые меньше значения, находящегося в вершине, принадлежат левому поддереву, а те значения, которые больше – принадлежат правому поддереву.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Усовершенствуем предикат принадлежности элемента двоичному справочнику:</a:t>
            </a:r>
          </a:p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(El,_,_)):- </a:t>
            </a:r>
            <a:r>
              <a:rPr lang="en-US" dirty="0" smtClean="0"/>
              <a:t>!.</a:t>
            </a:r>
          </a:p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(K,L,_)):-</a:t>
            </a:r>
          </a:p>
          <a:p>
            <a:pPr>
              <a:buNone/>
            </a:pPr>
            <a:r>
              <a:rPr lang="en-US" dirty="0" smtClean="0"/>
              <a:t>	El&lt;K, !,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El,L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(K,_,R)):-</a:t>
            </a:r>
          </a:p>
          <a:p>
            <a:pPr>
              <a:buNone/>
            </a:pPr>
            <a:r>
              <a:rPr lang="en-US" dirty="0" smtClean="0"/>
              <a:t>	El&gt;K, !,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El,R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Это отношение можно существенно упростить, предложите свои варианты.</a:t>
            </a:r>
          </a:p>
          <a:p>
            <a:pPr>
              <a:buNone/>
            </a:pPr>
            <a:r>
              <a:rPr lang="ru-RU" i="1" dirty="0" smtClean="0"/>
              <a:t>Добавление в двоичный справочник нового значения</a:t>
            </a:r>
          </a:p>
          <a:p>
            <a:pPr>
              <a:buNone/>
            </a:pPr>
            <a:r>
              <a:rPr lang="ru-RU" dirty="0" smtClean="0"/>
              <a:t>Это отношение будет содержать два граничных условия и два рекурсивных правила.</a:t>
            </a:r>
          </a:p>
          <a:p>
            <a:pPr>
              <a:buNone/>
            </a:pPr>
            <a:r>
              <a:rPr lang="ru-RU" dirty="0" smtClean="0"/>
              <a:t>Первое граничное условие говорит о том, что если исходное дерево пустое, то добавляемый элемент становится вершиной этого дерева. 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Второе граничное условие – если вставляемое значение совпадает со значением в вершине дерева, то результат не будет отличаться от исходного дерева ( в двоичном справочнике все значения различны).</a:t>
            </a:r>
          </a:p>
          <a:p>
            <a:pPr>
              <a:buNone/>
            </a:pPr>
            <a:r>
              <a:rPr lang="ru-RU" dirty="0" smtClean="0"/>
              <a:t>Два правила определяют поведение программы в случае не выполнения граничных условий.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tree_insert</a:t>
            </a:r>
            <a:r>
              <a:rPr lang="en-US" dirty="0" smtClean="0"/>
              <a:t>(</a:t>
            </a:r>
            <a:r>
              <a:rPr lang="en-US" dirty="0" err="1" smtClean="0"/>
              <a:t>El,void</a:t>
            </a:r>
            <a:r>
              <a:rPr lang="en-US" dirty="0" smtClean="0"/>
              <a:t>, tree(</a:t>
            </a:r>
            <a:r>
              <a:rPr lang="en-US" dirty="0" err="1" smtClean="0"/>
              <a:t>El,void,void</a:t>
            </a:r>
            <a:r>
              <a:rPr lang="en-US" dirty="0" smtClean="0"/>
              <a:t>)).</a:t>
            </a:r>
          </a:p>
          <a:p>
            <a:pPr>
              <a:buNone/>
            </a:pPr>
            <a:r>
              <a:rPr lang="en-US" dirty="0" err="1" smtClean="0"/>
              <a:t>tree_insert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</a:t>
            </a:r>
            <a:r>
              <a:rPr lang="en-US" dirty="0" err="1" smtClean="0"/>
              <a:t>El,L,R</a:t>
            </a:r>
            <a:r>
              <a:rPr lang="en-US" dirty="0" smtClean="0"/>
              <a:t>),tree(El,L1,R)):-!,</a:t>
            </a:r>
          </a:p>
          <a:p>
            <a:pPr>
              <a:buNone/>
            </a:pPr>
            <a:r>
              <a:rPr lang="en-US" dirty="0" err="1" smtClean="0"/>
              <a:t>tree_insert</a:t>
            </a:r>
            <a:r>
              <a:rPr lang="en-US" dirty="0" smtClean="0"/>
              <a:t>(El,L,L1).</a:t>
            </a:r>
          </a:p>
          <a:p>
            <a:pPr>
              <a:buNone/>
            </a:pPr>
            <a:r>
              <a:rPr lang="en-US" dirty="0" err="1" smtClean="0"/>
              <a:t>tree_insert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</a:t>
            </a:r>
            <a:r>
              <a:rPr lang="en-US" dirty="0" err="1" smtClean="0"/>
              <a:t>El,L,R</a:t>
            </a:r>
            <a:r>
              <a:rPr lang="en-US" dirty="0" smtClean="0"/>
              <a:t>),tree(El,L,R1)):-</a:t>
            </a:r>
          </a:p>
          <a:p>
            <a:pPr>
              <a:buNone/>
            </a:pPr>
            <a:r>
              <a:rPr lang="en-US" dirty="0" err="1" smtClean="0"/>
              <a:t>tree_insert</a:t>
            </a:r>
            <a:r>
              <a:rPr lang="en-US" dirty="0" smtClean="0"/>
              <a:t>(El,L,R1).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i="1" dirty="0" smtClean="0"/>
              <a:t>Генерация двоичного дерева</a:t>
            </a:r>
          </a:p>
          <a:p>
            <a:pPr>
              <a:buNone/>
            </a:pPr>
            <a:r>
              <a:rPr lang="ru-RU" dirty="0" smtClean="0"/>
              <a:t>Записывать двоичные деревья вручную достаточно сложно, определим предикат, который генерирует дерево самостоятельно.</a:t>
            </a:r>
          </a:p>
          <a:p>
            <a:pPr>
              <a:buNone/>
            </a:pPr>
            <a:r>
              <a:rPr lang="en-US" dirty="0" err="1" smtClean="0"/>
              <a:t>tree_gen</a:t>
            </a:r>
            <a:r>
              <a:rPr lang="en-US" dirty="0" smtClean="0"/>
              <a:t>(0, void).</a:t>
            </a:r>
          </a:p>
          <a:p>
            <a:pPr>
              <a:buNone/>
            </a:pPr>
            <a:r>
              <a:rPr lang="en-US" dirty="0" err="1" smtClean="0"/>
              <a:t>tree_gen</a:t>
            </a:r>
            <a:r>
              <a:rPr lang="en-US" dirty="0" smtClean="0"/>
              <a:t>(N,T):- random(100,X),</a:t>
            </a:r>
          </a:p>
          <a:p>
            <a:pPr>
              <a:buNone/>
            </a:pPr>
            <a:r>
              <a:rPr lang="en-US" dirty="0" smtClean="0"/>
              <a:t>	N1 is N-1,</a:t>
            </a:r>
          </a:p>
          <a:p>
            <a:pPr>
              <a:buNone/>
            </a:pPr>
            <a:r>
              <a:rPr lang="en-US" dirty="0" err="1" smtClean="0"/>
              <a:t>tree_gen</a:t>
            </a:r>
            <a:r>
              <a:rPr lang="en-US" dirty="0" smtClean="0"/>
              <a:t>(N1,T1), </a:t>
            </a:r>
            <a:r>
              <a:rPr lang="en-US" dirty="0" err="1" smtClean="0"/>
              <a:t>tree_insert</a:t>
            </a:r>
            <a:r>
              <a:rPr lang="en-US" smtClean="0"/>
              <a:t>(X,T1,T).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ree(a, tree(b, </a:t>
            </a:r>
            <a:r>
              <a:rPr lang="en-US" dirty="0" err="1" smtClean="0"/>
              <a:t>void,void</a:t>
            </a:r>
            <a:r>
              <a:rPr lang="en-US" dirty="0" smtClean="0"/>
              <a:t>), tree(c, </a:t>
            </a:r>
            <a:r>
              <a:rPr lang="en-US" dirty="0" err="1" smtClean="0"/>
              <a:t>void,void</a:t>
            </a:r>
            <a:r>
              <a:rPr lang="en-US" dirty="0" smtClean="0"/>
              <a:t>)).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Логические программы, работающие с деревьями, подобны программам, работающими со списками. Как и в случае натуральных чисел и списков, начнем с типового определения двоичного дерева.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b</a:t>
            </a:r>
            <a:r>
              <a:rPr lang="en-US" dirty="0" err="1" smtClean="0"/>
              <a:t>inary_tree</a:t>
            </a:r>
            <a:r>
              <a:rPr lang="en-US" dirty="0" smtClean="0"/>
              <a:t>(void).</a:t>
            </a:r>
          </a:p>
          <a:p>
            <a:pPr>
              <a:buNone/>
            </a:pPr>
            <a:r>
              <a:rPr lang="en-US" dirty="0" err="1" smtClean="0"/>
              <a:t>binary_tree</a:t>
            </a:r>
            <a:r>
              <a:rPr lang="en-US" dirty="0" smtClean="0"/>
              <a:t>(tree(</a:t>
            </a:r>
            <a:r>
              <a:rPr lang="en-US" dirty="0" err="1" smtClean="0"/>
              <a:t>Element,Left,Right</a:t>
            </a:r>
            <a:r>
              <a:rPr lang="en-US" dirty="0" smtClean="0"/>
              <a:t>)):-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binary_tree</a:t>
            </a:r>
            <a:r>
              <a:rPr lang="en-US" dirty="0" smtClean="0"/>
              <a:t>(Left), </a:t>
            </a:r>
            <a:r>
              <a:rPr lang="en-US" dirty="0" err="1" smtClean="0"/>
              <a:t>binary_tree</a:t>
            </a:r>
            <a:r>
              <a:rPr lang="en-US" dirty="0" smtClean="0"/>
              <a:t>(Right).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Следует сразу отметить что отношение с двойной рекурсией, то есть в теле рекурсивного правила имеются две цели с тем же предикатом, что и в заголовке правила.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Этот эффект возникает благодаря двойной рекурсивной природе бинарных деревьев.</a:t>
            </a:r>
          </a:p>
          <a:p>
            <a:pPr>
              <a:buNone/>
            </a:pPr>
            <a:r>
              <a:rPr lang="ru-RU" dirty="0" smtClean="0"/>
              <a:t>Давайте, как в случае со списками, определим некоторые типовые операции над деревьями.</a:t>
            </a:r>
          </a:p>
          <a:p>
            <a:pPr algn="ctr">
              <a:buNone/>
            </a:pPr>
            <a:r>
              <a:rPr lang="ru-RU" i="1" dirty="0" smtClean="0"/>
              <a:t>Принадлежность элемента дереву.</a:t>
            </a:r>
          </a:p>
          <a:p>
            <a:pPr>
              <a:buNone/>
            </a:pPr>
            <a:r>
              <a:rPr lang="ru-RU" dirty="0" smtClean="0"/>
              <a:t>По аналогии со списками можно определить предикат, проверяющий вхождение элемента в дерево.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</a:t>
            </a:r>
            <a:r>
              <a:rPr lang="en-US" dirty="0" err="1" smtClean="0"/>
              <a:t>El,L,R</a:t>
            </a:r>
            <a:r>
              <a:rPr lang="en-US" dirty="0" smtClean="0"/>
              <a:t>)).</a:t>
            </a:r>
          </a:p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(X,L,R)):- </a:t>
            </a: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El,L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El,tree</a:t>
            </a:r>
            <a:r>
              <a:rPr lang="en-US" dirty="0" smtClean="0"/>
              <a:t>(X,L,R)):- </a:t>
            </a:r>
            <a:r>
              <a:rPr lang="en-US" dirty="0" err="1" smtClean="0"/>
              <a:t>tree_member</a:t>
            </a:r>
            <a:r>
              <a:rPr lang="en-US" dirty="0" smtClean="0"/>
              <a:t>(</a:t>
            </a:r>
            <a:r>
              <a:rPr lang="en-US" dirty="0" err="1" smtClean="0"/>
              <a:t>El,R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Декларативный смысл отношения очевиден. Элемент принадлежит дереву, если он является вершиной дерева. Это граничное условие.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Если искомый элемент не является вершиной дерева, то он может принадлежать либо левому поддереву, либо правому поддереву.</a:t>
            </a:r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i="1" dirty="0" err="1" smtClean="0"/>
              <a:t>Изоморфность</a:t>
            </a:r>
            <a:r>
              <a:rPr lang="ru-RU" i="1" dirty="0" smtClean="0"/>
              <a:t> двух бинарных деревьев</a:t>
            </a:r>
          </a:p>
          <a:p>
            <a:pPr>
              <a:buNone/>
            </a:pPr>
            <a:r>
              <a:rPr lang="ru-RU" dirty="0" smtClean="0"/>
              <a:t>Две ветви бинарного дерева различны, но во многих приложениях это различие не существенно</a:t>
            </a:r>
            <a:r>
              <a:rPr lang="ru-RU" i="1" dirty="0" smtClean="0"/>
              <a:t>. </a:t>
            </a:r>
            <a:r>
              <a:rPr lang="ru-RU" dirty="0" smtClean="0"/>
              <a:t>Следовательно, возникает полезное изоморфизма, которое определяет, являются ли два дерева одинаковыми.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Два бинарных дерева Т1 и Т2 изоморфны, если Т2 может быть получено из Т2 изменением порядка ветвей в поддеревьях.</a:t>
            </a:r>
          </a:p>
          <a:p>
            <a:pPr>
              <a:buNone/>
            </a:pPr>
            <a:r>
              <a:rPr lang="ru-RU" dirty="0" smtClean="0"/>
              <a:t>В случае непустых деревьев два дерева изоморфны, если элементы в вершинах совпадают, и</a:t>
            </a:r>
            <a:r>
              <a:rPr lang="en-US" dirty="0" smtClean="0"/>
              <a:t>/</a:t>
            </a:r>
            <a:r>
              <a:rPr lang="ru-RU" dirty="0" smtClean="0"/>
              <a:t>или оба левых поддерева и оба правых поддерева изоморфны, или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1218</Words>
  <Application>Microsoft Office PowerPoint</Application>
  <PresentationFormat>Экран (4:3)</PresentationFormat>
  <Paragraphs>201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Рекурсивное программирование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Двоичные деревья</vt:lpstr>
      <vt:lpstr>Слайд 40</vt:lpstr>
      <vt:lpstr>Слайд 41</vt:lpstr>
      <vt:lpstr>Слайд 42</vt:lpstr>
      <vt:lpstr>Слайд 43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Рекурсивное программирование</dc:title>
  <dc:creator>Игорь</dc:creator>
  <cp:lastModifiedBy>Игорь</cp:lastModifiedBy>
  <cp:revision>77</cp:revision>
  <dcterms:created xsi:type="dcterms:W3CDTF">2020-10-06T21:58:41Z</dcterms:created>
  <dcterms:modified xsi:type="dcterms:W3CDTF">2021-10-13T10:07:41Z</dcterms:modified>
</cp:coreProperties>
</file>