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6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3C10-BB98-4A72-8F9E-41ABD971EA64}" type="datetimeFigureOut">
              <a:rPr lang="ru-RU" smtClean="0"/>
              <a:pPr/>
              <a:t>06.10.2021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77F53-67E3-413B-A964-AD960E442D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3C10-BB98-4A72-8F9E-41ABD971EA64}" type="datetimeFigureOut">
              <a:rPr lang="ru-RU" smtClean="0"/>
              <a:pPr/>
              <a:t>06.10.2021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77F53-67E3-413B-A964-AD960E442D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3C10-BB98-4A72-8F9E-41ABD971EA64}" type="datetimeFigureOut">
              <a:rPr lang="ru-RU" smtClean="0"/>
              <a:pPr/>
              <a:t>06.10.2021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77F53-67E3-413B-A964-AD960E442D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3C10-BB98-4A72-8F9E-41ABD971EA64}" type="datetimeFigureOut">
              <a:rPr lang="ru-RU" smtClean="0"/>
              <a:pPr/>
              <a:t>06.10.2021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77F53-67E3-413B-A964-AD960E442D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3C10-BB98-4A72-8F9E-41ABD971EA64}" type="datetimeFigureOut">
              <a:rPr lang="ru-RU" smtClean="0"/>
              <a:pPr/>
              <a:t>06.10.2021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77F53-67E3-413B-A964-AD960E442D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3C10-BB98-4A72-8F9E-41ABD971EA64}" type="datetimeFigureOut">
              <a:rPr lang="ru-RU" smtClean="0"/>
              <a:pPr/>
              <a:t>06.10.2021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77F53-67E3-413B-A964-AD960E442D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3C10-BB98-4A72-8F9E-41ABD971EA64}" type="datetimeFigureOut">
              <a:rPr lang="ru-RU" smtClean="0"/>
              <a:pPr/>
              <a:t>06.10.2021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77F53-67E3-413B-A964-AD960E442D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3C10-BB98-4A72-8F9E-41ABD971EA64}" type="datetimeFigureOut">
              <a:rPr lang="ru-RU" smtClean="0"/>
              <a:pPr/>
              <a:t>06.10.2021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77F53-67E3-413B-A964-AD960E442D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3C10-BB98-4A72-8F9E-41ABD971EA64}" type="datetimeFigureOut">
              <a:rPr lang="ru-RU" smtClean="0"/>
              <a:pPr/>
              <a:t>06.10.2021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77F53-67E3-413B-A964-AD960E442D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3C10-BB98-4A72-8F9E-41ABD971EA64}" type="datetimeFigureOut">
              <a:rPr lang="ru-RU" smtClean="0"/>
              <a:pPr/>
              <a:t>06.10.2021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77F53-67E3-413B-A964-AD960E442D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3C10-BB98-4A72-8F9E-41ABD971EA64}" type="datetimeFigureOut">
              <a:rPr lang="ru-RU" smtClean="0"/>
              <a:pPr/>
              <a:t>06.10.2021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77F53-67E3-413B-A964-AD960E442DD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93C10-BB98-4A72-8F9E-41ABD971EA64}" type="datetimeFigureOut">
              <a:rPr lang="ru-RU" smtClean="0"/>
              <a:pPr/>
              <a:t>06.10.2021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77F53-67E3-413B-A964-AD960E442DD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Рекурсивное программирование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Сортировка списков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dirty="0" smtClean="0"/>
              <a:t>Для дальнейших рассуждений будем рассматривать числовые списки.</a:t>
            </a:r>
          </a:p>
          <a:p>
            <a:pPr algn="ctr">
              <a:buNone/>
            </a:pPr>
            <a:r>
              <a:rPr lang="ru-RU" i="1" dirty="0" smtClean="0"/>
              <a:t>Пузырьковая сортировка</a:t>
            </a:r>
          </a:p>
          <a:p>
            <a:pPr>
              <a:buNone/>
            </a:pPr>
            <a:r>
              <a:rPr lang="ru-RU" dirty="0" smtClean="0"/>
              <a:t>Этот метод один из самых известных, иногда его называют методом прямого обмена. Идея метода состоит в том, что на каждом шаге сравниваются два соседних элемента списка. Если оказывается, что предыдущий элемент больше следующего, то они меняются местами.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Сортировка списков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dirty="0" smtClean="0"/>
              <a:t>Процесс продолжается до тех пор, пока есть пары соседних элементов, расположенные «не правильно».</a:t>
            </a:r>
          </a:p>
          <a:p>
            <a:pPr>
              <a:buNone/>
            </a:pPr>
            <a:r>
              <a:rPr lang="ru-RU" dirty="0" smtClean="0"/>
              <a:t>Аналогия с пузырьком вызвана тем, что при каждом шаге минимальные элементы как бы «всплывают» над остальными в начало списка.</a:t>
            </a:r>
          </a:p>
          <a:p>
            <a:pPr>
              <a:buNone/>
            </a:pPr>
            <a:r>
              <a:rPr lang="ru-RU" dirty="0" smtClean="0"/>
              <a:t>Реализуем сортировку посредством двух предикатов. Один из них будет сравнивать соседние элементы и если первый больше, чем второй, менять их местами. 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Сортировка списков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dirty="0" smtClean="0"/>
              <a:t>Основной предикат будет осуществлять саму сортировку, пользуясь услугами первого.</a:t>
            </a:r>
          </a:p>
          <a:p>
            <a:pPr>
              <a:buNone/>
            </a:pPr>
            <a:r>
              <a:rPr lang="en-US" b="1" dirty="0" err="1"/>
              <a:t>peremutation</a:t>
            </a:r>
            <a:r>
              <a:rPr lang="en-US" b="1" dirty="0"/>
              <a:t>([X,Y|T], [Y,X|T]):- X&gt;Y,!.</a:t>
            </a:r>
          </a:p>
          <a:p>
            <a:pPr>
              <a:buNone/>
            </a:pPr>
            <a:r>
              <a:rPr lang="en-US" b="1" dirty="0" err="1"/>
              <a:t>peremutation</a:t>
            </a:r>
            <a:r>
              <a:rPr lang="en-US" b="1" dirty="0"/>
              <a:t>([X|T],[X|T1]):- </a:t>
            </a:r>
            <a:r>
              <a:rPr lang="en-US" b="1" dirty="0" err="1"/>
              <a:t>peremutation</a:t>
            </a:r>
            <a:r>
              <a:rPr lang="en-US" b="1" dirty="0"/>
              <a:t>(T,T1).</a:t>
            </a:r>
          </a:p>
          <a:p>
            <a:endParaRPr lang="en-US" b="1" dirty="0"/>
          </a:p>
          <a:p>
            <a:pPr>
              <a:buNone/>
            </a:pPr>
            <a:r>
              <a:rPr lang="en-US" b="1" dirty="0" smtClean="0"/>
              <a:t>bubble(L,L1</a:t>
            </a:r>
            <a:r>
              <a:rPr lang="en-US" b="1" dirty="0"/>
              <a:t>):- </a:t>
            </a:r>
            <a:r>
              <a:rPr lang="en-US" b="1" dirty="0" err="1"/>
              <a:t>peremutation</a:t>
            </a:r>
            <a:r>
              <a:rPr lang="en-US" b="1" dirty="0"/>
              <a:t>(L,LL),!, bubble(LL,L1).</a:t>
            </a:r>
          </a:p>
          <a:p>
            <a:pPr>
              <a:buNone/>
            </a:pPr>
            <a:r>
              <a:rPr lang="en-US" b="1" dirty="0"/>
              <a:t>bubble(L,L</a:t>
            </a:r>
            <a:r>
              <a:rPr lang="en-US" b="1" dirty="0" smtClean="0"/>
              <a:t>).</a:t>
            </a: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?- bubble([3,2,5,1,7, 4],List), write(List).</a:t>
            </a:r>
            <a:endParaRPr lang="ru-RU" b="1" dirty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Сортировка списков</a:t>
            </a:r>
            <a:endParaRPr lang="ru-RU" dirty="0"/>
          </a:p>
        </p:txBody>
      </p:sp>
      <p:pic>
        <p:nvPicPr>
          <p:cNvPr id="5" name="Содержимое 4" descr="Fig_2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71600" y="1268760"/>
            <a:ext cx="6717159" cy="496855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Сортировка списков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dirty="0" smtClean="0"/>
              <a:t>Пузырьковый метод работает до тех пор, пока есть хотя бы одна пара элементов списка, расположенных в неправильном порядке.</a:t>
            </a:r>
          </a:p>
          <a:p>
            <a:pPr>
              <a:buNone/>
            </a:pPr>
            <a:endParaRPr lang="ru-RU" dirty="0"/>
          </a:p>
          <a:p>
            <a:pPr algn="ctr">
              <a:buNone/>
            </a:pPr>
            <a:r>
              <a:rPr lang="ru-RU" i="1" dirty="0" smtClean="0"/>
              <a:t>Сортировка вставкой</a:t>
            </a:r>
          </a:p>
          <a:p>
            <a:pPr>
              <a:buNone/>
            </a:pPr>
            <a:r>
              <a:rPr lang="ru-RU" dirty="0" smtClean="0"/>
              <a:t>Этот способ основан на том, что если хвост списка уже отсортирован, то достаточно поставить первый элемент списка на его место в хвосте. Для  реализации метода определим два предиката.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Сортировка списков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Задача предиката </a:t>
            </a:r>
            <a:r>
              <a:rPr lang="en-US" dirty="0" smtClean="0"/>
              <a:t>insert </a:t>
            </a:r>
            <a:r>
              <a:rPr lang="ru-RU" dirty="0" smtClean="0"/>
              <a:t>– вставить значение (голову исходного списка) в уже отсортированный список, при условии, что останется упорядоченным.</a:t>
            </a:r>
          </a:p>
          <a:p>
            <a:pPr>
              <a:buNone/>
            </a:pPr>
            <a:r>
              <a:rPr lang="ru-RU" dirty="0" smtClean="0"/>
              <a:t>Второй предикат – </a:t>
            </a:r>
            <a:r>
              <a:rPr lang="en-US" dirty="0" err="1" smtClean="0"/>
              <a:t>ins_sort</a:t>
            </a:r>
            <a:r>
              <a:rPr lang="ru-RU" dirty="0" smtClean="0"/>
              <a:t>, собственно, и будет организовывать сортировку вставкой.</a:t>
            </a:r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Сортировка списков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err="1"/>
              <a:t>ins_sort</a:t>
            </a:r>
            <a:r>
              <a:rPr lang="en-US" b="1" dirty="0"/>
              <a:t>([],[]).</a:t>
            </a:r>
          </a:p>
          <a:p>
            <a:pPr>
              <a:buNone/>
            </a:pPr>
            <a:r>
              <a:rPr lang="de-DE" b="1" dirty="0" err="1"/>
              <a:t>ins_sort</a:t>
            </a:r>
            <a:r>
              <a:rPr lang="de-DE" b="1" dirty="0"/>
              <a:t>([H|T],L):- </a:t>
            </a:r>
            <a:r>
              <a:rPr lang="de-DE" b="1" dirty="0" err="1"/>
              <a:t>ins_sort</a:t>
            </a:r>
            <a:r>
              <a:rPr lang="de-DE" b="1" dirty="0"/>
              <a:t>(T, </a:t>
            </a:r>
            <a:r>
              <a:rPr lang="de-DE" b="1" dirty="0" err="1"/>
              <a:t>T_Sort</a:t>
            </a:r>
            <a:r>
              <a:rPr lang="de-DE" b="1" dirty="0" smtClean="0"/>
              <a:t>), </a:t>
            </a:r>
            <a:r>
              <a:rPr lang="de-DE" b="1" dirty="0" err="1" smtClean="0"/>
              <a:t>insert</a:t>
            </a:r>
            <a:r>
              <a:rPr lang="de-DE" b="1" dirty="0" smtClean="0"/>
              <a:t>(</a:t>
            </a:r>
            <a:r>
              <a:rPr lang="de-DE" b="1" dirty="0" err="1" smtClean="0"/>
              <a:t>H,T_Sort,L</a:t>
            </a:r>
            <a:r>
              <a:rPr lang="de-DE" b="1" dirty="0"/>
              <a:t>).</a:t>
            </a:r>
          </a:p>
          <a:p>
            <a:endParaRPr lang="en-US" b="1" dirty="0"/>
          </a:p>
          <a:p>
            <a:pPr>
              <a:buNone/>
            </a:pPr>
            <a:r>
              <a:rPr lang="en-US" b="1" dirty="0"/>
              <a:t>insert(X,[],[X]).</a:t>
            </a:r>
          </a:p>
          <a:p>
            <a:pPr>
              <a:buNone/>
            </a:pPr>
            <a:r>
              <a:rPr lang="de-DE" b="1" dirty="0" err="1"/>
              <a:t>insert</a:t>
            </a:r>
            <a:r>
              <a:rPr lang="de-DE" b="1" dirty="0"/>
              <a:t>(X,[H|T],[H|T1]):- X&gt;H,!, </a:t>
            </a:r>
            <a:r>
              <a:rPr lang="de-DE" b="1" dirty="0" err="1"/>
              <a:t>insert</a:t>
            </a:r>
            <a:r>
              <a:rPr lang="de-DE" b="1" dirty="0"/>
              <a:t>(X,T,T1).</a:t>
            </a:r>
          </a:p>
          <a:p>
            <a:pPr>
              <a:buNone/>
            </a:pPr>
            <a:r>
              <a:rPr lang="en-US" b="1" dirty="0"/>
              <a:t>insert(X,T,[X|T]).</a:t>
            </a:r>
          </a:p>
          <a:p>
            <a:endParaRPr lang="en-US" b="1" dirty="0"/>
          </a:p>
          <a:p>
            <a:pPr>
              <a:buNone/>
            </a:pPr>
            <a:r>
              <a:rPr lang="de-DE" b="1" dirty="0"/>
              <a:t>?- </a:t>
            </a:r>
            <a:r>
              <a:rPr lang="de-DE" b="1" dirty="0" err="1"/>
              <a:t>ins_sort</a:t>
            </a:r>
            <a:r>
              <a:rPr lang="de-DE" b="1" dirty="0"/>
              <a:t>([13, 1, 55, 17, 8, 3, 62], List), </a:t>
            </a:r>
            <a:r>
              <a:rPr lang="de-DE" b="1" dirty="0" err="1"/>
              <a:t>write</a:t>
            </a:r>
            <a:r>
              <a:rPr lang="de-DE" b="1" dirty="0"/>
              <a:t>(List), </a:t>
            </a:r>
            <a:r>
              <a:rPr lang="de-DE" b="1" dirty="0" err="1"/>
              <a:t>nl</a:t>
            </a:r>
            <a:r>
              <a:rPr lang="de-DE" b="1" dirty="0"/>
              <a:t>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Сортировка списков</a:t>
            </a:r>
            <a:endParaRPr lang="ru-RU" dirty="0"/>
          </a:p>
        </p:txBody>
      </p:sp>
      <p:pic>
        <p:nvPicPr>
          <p:cNvPr id="4" name="Содержимое 3" descr="Fig_3.bmp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15616" y="1340768"/>
            <a:ext cx="6429127" cy="5143301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Сортировка списков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ru-RU" i="1" dirty="0" smtClean="0"/>
              <a:t>Сортировка выбором (+)</a:t>
            </a:r>
          </a:p>
          <a:p>
            <a:pPr>
              <a:buNone/>
            </a:pPr>
            <a:r>
              <a:rPr lang="ru-RU" dirty="0" smtClean="0"/>
              <a:t>Алгоритм метода следующий. В списке находится минимальный элемент, который удаляется из списка в промежуточный результат. Оставшаяся часть списка сортируем тем же способом. Приписывается минимальный элемент к отсортированному списку (добавить как новую голову отсортированного хвоста).</a:t>
            </a:r>
          </a:p>
          <a:p>
            <a:pPr>
              <a:buNone/>
            </a:pPr>
            <a:r>
              <a:rPr lang="ru-RU" dirty="0" smtClean="0"/>
              <a:t>Метод реализовать самостоятельно.</a:t>
            </a:r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Сортировка списков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ctr">
              <a:buNone/>
            </a:pPr>
            <a:r>
              <a:rPr lang="ru-RU" i="1" dirty="0" smtClean="0"/>
              <a:t>Быстрая </a:t>
            </a:r>
            <a:r>
              <a:rPr lang="ru-RU" i="1" smtClean="0"/>
              <a:t>сортировка </a:t>
            </a:r>
            <a:endParaRPr lang="ru-RU" i="1" dirty="0" smtClean="0"/>
          </a:p>
          <a:p>
            <a:pPr>
              <a:buNone/>
            </a:pPr>
            <a:r>
              <a:rPr lang="ru-RU" dirty="0" smtClean="0"/>
              <a:t>Автором быстрой сортировки является Хоар. Он назвал ее быстрой потому, что в общем случае эффективность этого метода достаточно высока. Идея метода следующая. </a:t>
            </a:r>
          </a:p>
          <a:p>
            <a:pPr>
              <a:buNone/>
            </a:pPr>
            <a:r>
              <a:rPr lang="ru-RU" dirty="0" smtClean="0"/>
              <a:t>Выбирается некоторый «барьерный» элемент, относительно которого разбивается исходный список на два подсписка.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Как было уже отмечено, отношение </a:t>
            </a:r>
            <a:r>
              <a:rPr lang="en-US" dirty="0" err="1" smtClean="0"/>
              <a:t>sublist</a:t>
            </a:r>
            <a:r>
              <a:rPr lang="ru-RU" dirty="0" smtClean="0"/>
              <a:t> является одним из базовых отношений при работе со списками, в частности его можно использовать для определения новых отношений. Например, предикат принадлежности элемента списку можно определить в терминах данного предиката:</a:t>
            </a:r>
          </a:p>
          <a:p>
            <a:pPr>
              <a:buNone/>
            </a:pPr>
            <a:r>
              <a:rPr lang="en-US" dirty="0" smtClean="0"/>
              <a:t>member(</a:t>
            </a:r>
            <a:r>
              <a:rPr lang="en-US" dirty="0" err="1" smtClean="0"/>
              <a:t>El,Lst</a:t>
            </a:r>
            <a:r>
              <a:rPr lang="en-US" dirty="0" smtClean="0"/>
              <a:t>):-</a:t>
            </a:r>
            <a:r>
              <a:rPr lang="en-US" dirty="0" err="1" smtClean="0"/>
              <a:t>sublist</a:t>
            </a:r>
            <a:r>
              <a:rPr lang="en-US" dirty="0" smtClean="0"/>
              <a:t>([El],</a:t>
            </a:r>
            <a:r>
              <a:rPr lang="en-US" dirty="0" err="1" smtClean="0"/>
              <a:t>Lst</a:t>
            </a:r>
            <a:r>
              <a:rPr lang="en-US" dirty="0" smtClean="0"/>
              <a:t>).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Сортировка списков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В первый подсписок помещаются элементы, меньшие барьерного элемента, во второй – большие либо равные. Каждый из этих подсписков сортируется тем же методом, после чего приписывается к списку тех элементов, которые меньше барьерного, вначале сам барьерный элемент, а затем – список элементов не меньше барьерного.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Сортировка списков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При реализации метода понадобятся пара предикатов. Первый – </a:t>
            </a:r>
            <a:r>
              <a:rPr lang="en-US" dirty="0" smtClean="0"/>
              <a:t>partition </a:t>
            </a:r>
            <a:r>
              <a:rPr lang="ru-RU" dirty="0" smtClean="0"/>
              <a:t>отвечает за разбиение исходного списка на два подсписка. Он имеет четыре параметра: первый – исходный список, второй – барьерный элемент, третий – подсписок, элементы которого меньше барьерного, четвертый – подсписок элементов, которые не меньше барьерного. Предикат </a:t>
            </a:r>
            <a:r>
              <a:rPr lang="en-US" dirty="0" smtClean="0"/>
              <a:t>qui</a:t>
            </a:r>
            <a:r>
              <a:rPr lang="ru-RU" dirty="0" smtClean="0"/>
              <a:t>с</a:t>
            </a:r>
            <a:r>
              <a:rPr lang="en-US" dirty="0" err="1" smtClean="0"/>
              <a:t>k_sort</a:t>
            </a:r>
            <a:r>
              <a:rPr lang="en-US" dirty="0" smtClean="0"/>
              <a:t> </a:t>
            </a:r>
            <a:r>
              <a:rPr lang="ru-RU" dirty="0" smtClean="0"/>
              <a:t>реализует собственно сам метод.</a:t>
            </a:r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Сортировка списков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/>
              <a:t>%</a:t>
            </a:r>
            <a:r>
              <a:rPr lang="en-US" b="1" dirty="0" err="1"/>
              <a:t>appand</a:t>
            </a:r>
            <a:r>
              <a:rPr lang="en-US" b="1" dirty="0"/>
              <a:t>(L1,L2,L</a:t>
            </a:r>
            <a:r>
              <a:rPr lang="en-US" b="1" dirty="0" smtClean="0"/>
              <a:t>).</a:t>
            </a:r>
            <a:r>
              <a:rPr lang="ru-RU" b="1" dirty="0" smtClean="0"/>
              <a:t>	Не забудьте определить</a:t>
            </a:r>
            <a:endParaRPr lang="en-US" b="1" dirty="0"/>
          </a:p>
          <a:p>
            <a:endParaRPr lang="en-US" b="1" dirty="0"/>
          </a:p>
          <a:p>
            <a:pPr>
              <a:buNone/>
            </a:pPr>
            <a:r>
              <a:rPr lang="en-US" b="1" dirty="0" err="1"/>
              <a:t>quick_sort</a:t>
            </a:r>
            <a:r>
              <a:rPr lang="en-US" b="1" dirty="0"/>
              <a:t>([],[]).</a:t>
            </a:r>
          </a:p>
          <a:p>
            <a:pPr>
              <a:buNone/>
            </a:pPr>
            <a:r>
              <a:rPr lang="en-US" b="1" dirty="0" err="1"/>
              <a:t>quick_sort</a:t>
            </a:r>
            <a:r>
              <a:rPr lang="en-US" b="1" dirty="0"/>
              <a:t>([H|T], </a:t>
            </a:r>
            <a:r>
              <a:rPr lang="en-US" b="1" dirty="0" err="1"/>
              <a:t>Rez</a:t>
            </a:r>
            <a:r>
              <a:rPr lang="en-US" b="1" dirty="0"/>
              <a:t>):- partition(T,H,L,G), </a:t>
            </a:r>
          </a:p>
          <a:p>
            <a:pPr>
              <a:buNone/>
            </a:pPr>
            <a:r>
              <a:rPr lang="en-US" b="1" dirty="0" err="1"/>
              <a:t>quick_sort</a:t>
            </a:r>
            <a:r>
              <a:rPr lang="en-US" b="1" dirty="0"/>
              <a:t>(L,L_S), </a:t>
            </a:r>
          </a:p>
          <a:p>
            <a:pPr>
              <a:buNone/>
            </a:pPr>
            <a:r>
              <a:rPr lang="en-US" b="1" dirty="0" err="1"/>
              <a:t>quick_sort</a:t>
            </a:r>
            <a:r>
              <a:rPr lang="en-US" b="1" dirty="0"/>
              <a:t>(G,G_S),</a:t>
            </a:r>
          </a:p>
          <a:p>
            <a:pPr>
              <a:buNone/>
            </a:pPr>
            <a:r>
              <a:rPr lang="en-US" b="1" dirty="0"/>
              <a:t>append(L_S,[H|G_S],</a:t>
            </a:r>
            <a:r>
              <a:rPr lang="en-US" b="1" dirty="0" err="1"/>
              <a:t>Rez</a:t>
            </a:r>
            <a:r>
              <a:rPr lang="en-US" b="1" dirty="0"/>
              <a:t>).</a:t>
            </a:r>
          </a:p>
          <a:p>
            <a:endParaRPr lang="en-US" b="1" dirty="0"/>
          </a:p>
          <a:p>
            <a:pPr>
              <a:buNone/>
            </a:pPr>
            <a:r>
              <a:rPr lang="en-US" b="1" dirty="0"/>
              <a:t>partition([],_[],[]).</a:t>
            </a:r>
          </a:p>
          <a:p>
            <a:pPr>
              <a:buNone/>
            </a:pPr>
            <a:r>
              <a:rPr lang="fr-FR" b="1" dirty="0"/>
              <a:t>partition([X|T],Y,[X|T1],Bs):- X&lt;Y, ! , </a:t>
            </a:r>
            <a:r>
              <a:rPr lang="fr-FR" b="1" dirty="0" smtClean="0"/>
              <a:t>partition(T,Y,T</a:t>
            </a:r>
            <a:r>
              <a:rPr lang="ru-RU" b="1" dirty="0" smtClean="0"/>
              <a:t>1</a:t>
            </a:r>
            <a:r>
              <a:rPr lang="fr-FR" b="1" dirty="0" smtClean="0"/>
              <a:t>,Bs</a:t>
            </a:r>
            <a:r>
              <a:rPr lang="fr-FR" b="1" dirty="0"/>
              <a:t>).</a:t>
            </a:r>
          </a:p>
          <a:p>
            <a:pPr>
              <a:buNone/>
            </a:pPr>
            <a:r>
              <a:rPr lang="fr-FR" b="1" dirty="0"/>
              <a:t>partition([X|T], Y, T1, [X|Bs]):- partition(T,Y,T1,Bs).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Сортировка списков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Протестируйте этот метод, дополните его своими идеями.</a:t>
            </a:r>
          </a:p>
          <a:p>
            <a:pPr>
              <a:buNone/>
            </a:pPr>
            <a:endParaRPr lang="ru-RU" dirty="0"/>
          </a:p>
          <a:p>
            <a:pPr algn="ctr">
              <a:buNone/>
            </a:pPr>
            <a:r>
              <a:rPr lang="ru-RU" i="1" dirty="0" smtClean="0"/>
              <a:t>Сортировка слияниями (+)</a:t>
            </a:r>
          </a:p>
          <a:p>
            <a:pPr>
              <a:buNone/>
            </a:pPr>
            <a:r>
              <a:rPr lang="ru-RU" dirty="0" smtClean="0"/>
              <a:t>Сортировка слияниями – один из самых «древних» способов сортировки. Придумал его Джон фон Нейман в 1945 году. Идея метода заключается в следующем.</a:t>
            </a:r>
            <a:endParaRPr lang="ru-RU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Сортировка списков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Исходный список, который необходимо упорядочить,  разбивается на два подсписка. Далее, каждый из подсписков упорядочивается тем же способом, после чего списки сливаются в один общий список.</a:t>
            </a:r>
          </a:p>
          <a:p>
            <a:pPr>
              <a:buNone/>
            </a:pPr>
            <a:r>
              <a:rPr lang="ru-RU" dirty="0" smtClean="0"/>
              <a:t>Предложить самостоятельный вариант решения.</a:t>
            </a:r>
            <a:endParaRPr lang="ru-R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Множества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dirty="0" smtClean="0"/>
              <a:t>Сейчас мы попробуем реализовать приближенное понятие математического множества. Заметим, что в Прологе нет понятия множества, принятого в императивных языках. Его можно реализовать как список, с учетом того, </a:t>
            </a:r>
            <a:r>
              <a:rPr lang="ru-RU" dirty="0"/>
              <a:t>к</a:t>
            </a:r>
            <a:r>
              <a:rPr lang="ru-RU" dirty="0" smtClean="0"/>
              <a:t>аждый элемент такого списка уникален.</a:t>
            </a:r>
          </a:p>
          <a:p>
            <a:pPr>
              <a:buNone/>
            </a:pPr>
            <a:r>
              <a:rPr lang="ru-RU" dirty="0" smtClean="0"/>
              <a:t>Начнем с предиката, который будет преобразовывать произвольный список во множество.</a:t>
            </a:r>
            <a:endParaRPr lang="ru-RU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Множества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Суть предиката можно описать следующими правилами. В пустом списке никакой элемент не встречается  повторно. В случае не пустого списка отделяется голова и эта голова удаляется из остальной части списка, то есть хвоста. Причем удаляются все вхождения этого элемента.</a:t>
            </a:r>
          </a:p>
          <a:p>
            <a:pPr>
              <a:buNone/>
            </a:pPr>
            <a:r>
              <a:rPr lang="ru-RU" dirty="0" smtClean="0"/>
              <a:t>Опишем эти правила на Прологе .</a:t>
            </a:r>
            <a:endParaRPr lang="ru-RU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Множества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/>
              <a:t>l</a:t>
            </a:r>
            <a:r>
              <a:rPr lang="en-US" dirty="0" err="1" smtClean="0"/>
              <a:t>ist_set</a:t>
            </a:r>
            <a:r>
              <a:rPr lang="en-US" dirty="0" smtClean="0"/>
              <a:t>([],[]).</a:t>
            </a:r>
          </a:p>
          <a:p>
            <a:pPr>
              <a:buNone/>
            </a:pPr>
            <a:r>
              <a:rPr lang="en-US" dirty="0" err="1"/>
              <a:t>l</a:t>
            </a:r>
            <a:r>
              <a:rPr lang="en-US" dirty="0" err="1" smtClean="0"/>
              <a:t>ist_set</a:t>
            </a:r>
            <a:r>
              <a:rPr lang="en-US" dirty="0" smtClean="0"/>
              <a:t>([H|T], [H|T1]):-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err="1" smtClean="0"/>
              <a:t>delete_all</a:t>
            </a:r>
            <a:r>
              <a:rPr lang="en-US" dirty="0" smtClean="0"/>
              <a:t>(H,T,T2),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 smtClean="0"/>
              <a:t>list_set</a:t>
            </a:r>
            <a:r>
              <a:rPr lang="en-US" dirty="0" smtClean="0"/>
              <a:t>(T2,T1).</a:t>
            </a:r>
          </a:p>
          <a:p>
            <a:pPr>
              <a:buNone/>
            </a:pPr>
            <a:r>
              <a:rPr lang="ru-RU" dirty="0" smtClean="0"/>
              <a:t>Предикат </a:t>
            </a:r>
            <a:r>
              <a:rPr lang="en-US" dirty="0" err="1" smtClean="0"/>
              <a:t>delete_all</a:t>
            </a:r>
            <a:r>
              <a:rPr lang="ru-RU" dirty="0" smtClean="0"/>
              <a:t> мы уже определяли ранее.</a:t>
            </a:r>
          </a:p>
          <a:p>
            <a:pPr>
              <a:buNone/>
            </a:pPr>
            <a:r>
              <a:rPr lang="ru-RU" dirty="0" smtClean="0"/>
              <a:t>Теперь определим теоретико-множественные операции над множествами.</a:t>
            </a:r>
            <a:endParaRPr lang="ru-RU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Множества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Первым предикатом будет являться предикат принадлежности элемента множеству. </a:t>
            </a:r>
            <a:endParaRPr lang="en-US" dirty="0" smtClean="0"/>
          </a:p>
          <a:p>
            <a:pPr>
              <a:buNone/>
            </a:pPr>
            <a:r>
              <a:rPr lang="en-US" dirty="0" err="1"/>
              <a:t>m</a:t>
            </a:r>
            <a:r>
              <a:rPr lang="en-US" dirty="0" err="1" smtClean="0"/>
              <a:t>ember_set</a:t>
            </a:r>
            <a:r>
              <a:rPr lang="en-US" dirty="0" smtClean="0"/>
              <a:t>(El,[El|_]).</a:t>
            </a:r>
          </a:p>
          <a:p>
            <a:pPr>
              <a:buNone/>
            </a:pPr>
            <a:r>
              <a:rPr lang="en-US" dirty="0" err="1"/>
              <a:t>m</a:t>
            </a:r>
            <a:r>
              <a:rPr lang="en-US" dirty="0" err="1" smtClean="0"/>
              <a:t>ember_set</a:t>
            </a:r>
            <a:r>
              <a:rPr lang="en-US" dirty="0" smtClean="0"/>
              <a:t>(El,[_|T]):- </a:t>
            </a:r>
            <a:r>
              <a:rPr lang="en-US" dirty="0" err="1" smtClean="0"/>
              <a:t>member_set</a:t>
            </a:r>
            <a:r>
              <a:rPr lang="en-US" dirty="0" smtClean="0"/>
              <a:t>(</a:t>
            </a:r>
            <a:r>
              <a:rPr lang="en-US" dirty="0" err="1" smtClean="0"/>
              <a:t>El,T</a:t>
            </a:r>
            <a:r>
              <a:rPr lang="en-US" dirty="0" smtClean="0"/>
              <a:t>).</a:t>
            </a:r>
          </a:p>
          <a:p>
            <a:pPr>
              <a:buNone/>
            </a:pPr>
            <a:r>
              <a:rPr lang="ru-RU" dirty="0" smtClean="0"/>
              <a:t>Абсолютно ничем не отличается от предиката принадлежности элемента </a:t>
            </a:r>
            <a:r>
              <a:rPr lang="ru-RU" dirty="0" err="1" smtClean="0"/>
              <a:t>спску</a:t>
            </a:r>
            <a:r>
              <a:rPr lang="ru-RU" dirty="0" smtClean="0"/>
              <a:t>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Множества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Следующий предикат </a:t>
            </a:r>
            <a:r>
              <a:rPr lang="en-US" dirty="0" smtClean="0"/>
              <a:t>length </a:t>
            </a:r>
            <a:r>
              <a:rPr lang="ru-RU" dirty="0" smtClean="0"/>
              <a:t>– вычисляет мощность множества, то есть подсчитывающий количество элементов множества. Он аналогичен подобному предикату для списков.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Следующий основной предикат, работающий со списками, предикат объединения двух списков. Это отношение можно использовать как для объединения, так и разъединения списков. Его также часто используют для определения новых отношений, в частности, для определения префикса и суффикса списка.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Множества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i="1" dirty="0" smtClean="0"/>
              <a:t>Объединение множеств</a:t>
            </a:r>
          </a:p>
          <a:p>
            <a:pPr>
              <a:buNone/>
            </a:pPr>
            <a:r>
              <a:rPr lang="ru-RU" dirty="0" smtClean="0"/>
              <a:t>Объединением двух множеств является множество, элементы которого принадлежат или первому, или второму множеству. Объединение множеств </a:t>
            </a:r>
            <a:r>
              <a:rPr lang="en-US" dirty="0" smtClean="0"/>
              <a:t>A </a:t>
            </a:r>
            <a:r>
              <a:rPr lang="ru-RU" dirty="0" smtClean="0"/>
              <a:t>и </a:t>
            </a:r>
            <a:r>
              <a:rPr lang="en-US" dirty="0" smtClean="0"/>
              <a:t>B</a:t>
            </a:r>
            <a:r>
              <a:rPr lang="ru-RU" dirty="0" smtClean="0"/>
              <a:t> обозначается как </a:t>
            </a:r>
            <a:r>
              <a:rPr lang="en-US" dirty="0" smtClean="0"/>
              <a:t>AUB</a:t>
            </a:r>
            <a:r>
              <a:rPr lang="ru-RU" dirty="0" smtClean="0"/>
              <a:t>. В математической записи это выглядит следующим образом: </a:t>
            </a:r>
          </a:p>
          <a:p>
            <a:pPr>
              <a:buNone/>
            </a:pPr>
            <a:r>
              <a:rPr lang="en-US" dirty="0" smtClean="0"/>
              <a:t>AUB</a:t>
            </a:r>
            <a:r>
              <a:rPr lang="ru-RU" dirty="0" smtClean="0"/>
              <a:t> =</a:t>
            </a:r>
            <a:r>
              <a:rPr lang="en-US" dirty="0" smtClean="0"/>
              <a:t>{x </a:t>
            </a:r>
            <a:r>
              <a:rPr lang="ru-RU" dirty="0" err="1" smtClean="0"/>
              <a:t>є</a:t>
            </a:r>
            <a:r>
              <a:rPr lang="en-US" dirty="0" smtClean="0"/>
              <a:t> </a:t>
            </a:r>
            <a:r>
              <a:rPr lang="en-US" dirty="0" err="1" smtClean="0"/>
              <a:t>A|x</a:t>
            </a:r>
            <a:r>
              <a:rPr lang="ru-RU" dirty="0" smtClean="0"/>
              <a:t> </a:t>
            </a:r>
            <a:r>
              <a:rPr lang="ru-RU" dirty="0" err="1" smtClean="0"/>
              <a:t>є</a:t>
            </a:r>
            <a:r>
              <a:rPr lang="en-US" dirty="0" smtClean="0"/>
              <a:t> B}.</a:t>
            </a:r>
            <a:endParaRPr lang="ru-RU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Множества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Реализуем этот предикат.</a:t>
            </a:r>
          </a:p>
          <a:p>
            <a:pPr>
              <a:buNone/>
            </a:pPr>
            <a:r>
              <a:rPr lang="en-US" dirty="0"/>
              <a:t>u</a:t>
            </a:r>
            <a:r>
              <a:rPr lang="en-US" dirty="0" smtClean="0"/>
              <a:t>nion([],S,S).</a:t>
            </a:r>
          </a:p>
          <a:p>
            <a:pPr>
              <a:buNone/>
            </a:pPr>
            <a:r>
              <a:rPr lang="en-US" dirty="0"/>
              <a:t>u</a:t>
            </a:r>
            <a:r>
              <a:rPr lang="en-US" dirty="0" smtClean="0"/>
              <a:t>nion([H|T], S2, S):- </a:t>
            </a:r>
            <a:r>
              <a:rPr lang="en-US" dirty="0" err="1" smtClean="0"/>
              <a:t>member_set</a:t>
            </a:r>
            <a:r>
              <a:rPr lang="en-US" dirty="0" smtClean="0"/>
              <a:t>(H,S2),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union(N,S2,S).</a:t>
            </a:r>
          </a:p>
          <a:p>
            <a:pPr>
              <a:buNone/>
            </a:pPr>
            <a:r>
              <a:rPr lang="en-US" dirty="0"/>
              <a:t>u</a:t>
            </a:r>
            <a:r>
              <a:rPr lang="en-US" dirty="0" smtClean="0"/>
              <a:t>nion([H|T],S2,[H|S]):- union(T,S2,S).</a:t>
            </a:r>
          </a:p>
          <a:p>
            <a:pPr>
              <a:buNone/>
            </a:pPr>
            <a:r>
              <a:rPr lang="ru-RU" dirty="0" smtClean="0"/>
              <a:t>Испытайте этот предикат и оцените его работу.</a:t>
            </a:r>
            <a:endParaRPr lang="en-US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Множества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i="1" dirty="0"/>
              <a:t>П</a:t>
            </a:r>
            <a:r>
              <a:rPr lang="ru-RU" i="1" dirty="0" smtClean="0"/>
              <a:t>ересечение множеств</a:t>
            </a:r>
          </a:p>
          <a:p>
            <a:pPr>
              <a:buNone/>
            </a:pPr>
            <a:r>
              <a:rPr lang="ru-RU" dirty="0" smtClean="0"/>
              <a:t>Пересечением двух множеств является множество состоящее из элементов, принадлежащих первому и второму множеству. В математике пересечение обозначается как </a:t>
            </a:r>
            <a:r>
              <a:rPr lang="en-US" dirty="0" smtClean="0"/>
              <a:t>A ∩ B</a:t>
            </a:r>
            <a:r>
              <a:rPr lang="ru-RU" dirty="0" smtClean="0"/>
              <a:t>и записывается в следующем виде: </a:t>
            </a:r>
            <a:r>
              <a:rPr lang="en-US" dirty="0" smtClean="0"/>
              <a:t>A ∩ B = {x </a:t>
            </a:r>
            <a:r>
              <a:rPr lang="ru-RU" dirty="0" err="1" smtClean="0"/>
              <a:t>є</a:t>
            </a:r>
            <a:r>
              <a:rPr lang="en-US" dirty="0" smtClean="0"/>
              <a:t> A &amp; x</a:t>
            </a:r>
            <a:r>
              <a:rPr lang="ru-RU" dirty="0" smtClean="0"/>
              <a:t> </a:t>
            </a:r>
            <a:r>
              <a:rPr lang="ru-RU" dirty="0" err="1" smtClean="0"/>
              <a:t>є</a:t>
            </a:r>
            <a:r>
              <a:rPr lang="en-US" dirty="0" smtClean="0"/>
              <a:t> B}</a:t>
            </a:r>
            <a:r>
              <a:rPr lang="ru-RU" dirty="0" smtClean="0"/>
              <a:t>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Множества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i</a:t>
            </a:r>
            <a:r>
              <a:rPr lang="en-US" dirty="0" smtClean="0"/>
              <a:t>ntersection([],_,[]).</a:t>
            </a:r>
          </a:p>
          <a:p>
            <a:pPr>
              <a:buNone/>
            </a:pPr>
            <a:r>
              <a:rPr lang="en-US" dirty="0" smtClean="0"/>
              <a:t>intersection([H|T1],S2,[H|T]):- </a:t>
            </a:r>
            <a:r>
              <a:rPr lang="en-US" dirty="0" err="1" smtClean="0"/>
              <a:t>member_set</a:t>
            </a:r>
            <a:r>
              <a:rPr lang="en-US" dirty="0" smtClean="0"/>
              <a:t>(H,S2), !,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intersection(T1,S2,T).</a:t>
            </a:r>
          </a:p>
          <a:p>
            <a:pPr>
              <a:buNone/>
            </a:pPr>
            <a:r>
              <a:rPr lang="en-US" dirty="0"/>
              <a:t>i</a:t>
            </a:r>
            <a:r>
              <a:rPr lang="en-US" dirty="0" smtClean="0"/>
              <a:t>ntersection([_T],S2,S):-</a:t>
            </a:r>
          </a:p>
          <a:p>
            <a:pPr>
              <a:buNone/>
            </a:pPr>
            <a:r>
              <a:rPr lang="en-US" dirty="0" smtClean="0"/>
              <a:t>	intersection(T,S2,S).</a:t>
            </a:r>
          </a:p>
          <a:p>
            <a:pPr>
              <a:buNone/>
            </a:pPr>
            <a:r>
              <a:rPr lang="ru-RU" dirty="0" smtClean="0"/>
              <a:t>Испытайте этот предикат.</a:t>
            </a:r>
            <a:r>
              <a:rPr lang="en-US" dirty="0"/>
              <a:t>	</a:t>
            </a:r>
            <a:endParaRPr lang="ru-RU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Множества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i="1" dirty="0" smtClean="0"/>
              <a:t>Разность</a:t>
            </a:r>
            <a:r>
              <a:rPr lang="ru-RU" dirty="0" smtClean="0"/>
              <a:t> множеств</a:t>
            </a:r>
          </a:p>
          <a:p>
            <a:pPr>
              <a:buNone/>
            </a:pPr>
            <a:r>
              <a:rPr lang="ru-RU" dirty="0" smtClean="0"/>
              <a:t>Разностью множеств называется множество, элементы которого принадлежат первому множеству и не принадлежат второму.</a:t>
            </a:r>
          </a:p>
          <a:p>
            <a:pPr>
              <a:buNone/>
            </a:pPr>
            <a:r>
              <a:rPr lang="ru-RU" dirty="0" smtClean="0"/>
              <a:t>Математическое обозначение </a:t>
            </a:r>
            <a:r>
              <a:rPr lang="en-US" dirty="0" smtClean="0"/>
              <a:t>A\B </a:t>
            </a:r>
            <a:r>
              <a:rPr lang="ru-RU" dirty="0" smtClean="0"/>
              <a:t>или </a:t>
            </a:r>
          </a:p>
          <a:p>
            <a:pPr>
              <a:buNone/>
            </a:pPr>
            <a:r>
              <a:rPr lang="en-US" dirty="0" smtClean="0"/>
              <a:t>A\B</a:t>
            </a:r>
            <a:r>
              <a:rPr lang="ru-RU" dirty="0" smtClean="0"/>
              <a:t> = </a:t>
            </a:r>
            <a:r>
              <a:rPr lang="en-US" dirty="0" smtClean="0"/>
              <a:t>{x </a:t>
            </a:r>
            <a:r>
              <a:rPr lang="ru-RU" dirty="0" err="1" smtClean="0"/>
              <a:t>є</a:t>
            </a:r>
            <a:r>
              <a:rPr lang="en-US" dirty="0" smtClean="0"/>
              <a:t> A &amp; x</a:t>
            </a:r>
            <a:r>
              <a:rPr lang="ru-RU" dirty="0" smtClean="0"/>
              <a:t> </a:t>
            </a:r>
            <a:r>
              <a:rPr lang="en-US" dirty="0"/>
              <a:t>~</a:t>
            </a:r>
            <a:r>
              <a:rPr lang="ru-RU" dirty="0" err="1" smtClean="0"/>
              <a:t>є</a:t>
            </a:r>
            <a:r>
              <a:rPr lang="en-US" dirty="0" smtClean="0"/>
              <a:t> B}</a:t>
            </a:r>
            <a:r>
              <a:rPr lang="ru-RU" dirty="0" smtClean="0"/>
              <a:t>. </a:t>
            </a:r>
            <a:endParaRPr lang="ru-RU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Множества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Реализация предиката.</a:t>
            </a:r>
          </a:p>
          <a:p>
            <a:pPr>
              <a:buNone/>
            </a:pPr>
            <a:r>
              <a:rPr lang="en-US" dirty="0"/>
              <a:t>m</a:t>
            </a:r>
            <a:r>
              <a:rPr lang="en-US" dirty="0" smtClean="0"/>
              <a:t>inus([],_[]).</a:t>
            </a:r>
          </a:p>
          <a:p>
            <a:pPr>
              <a:buNone/>
            </a:pPr>
            <a:r>
              <a:rPr lang="en-US" dirty="0" smtClean="0"/>
              <a:t>minus([H|T], S2,S):- </a:t>
            </a:r>
            <a:r>
              <a:rPr lang="en-US" dirty="0" err="1" smtClean="0"/>
              <a:t>member_set</a:t>
            </a:r>
            <a:r>
              <a:rPr lang="en-US" dirty="0" smtClean="0"/>
              <a:t>(H,S2), ! </a:t>
            </a:r>
            <a:r>
              <a:rPr lang="en-US" dirty="0"/>
              <a:t>,</a:t>
            </a: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minus(T,S2,S).</a:t>
            </a:r>
          </a:p>
          <a:p>
            <a:pPr>
              <a:buNone/>
            </a:pPr>
            <a:r>
              <a:rPr lang="en-US" dirty="0"/>
              <a:t>m</a:t>
            </a:r>
            <a:r>
              <a:rPr lang="en-US" dirty="0" smtClean="0"/>
              <a:t>inus([H|T],S2,[H|S]):- minus(T,S2,S).</a:t>
            </a:r>
            <a:endParaRPr lang="ru-RU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Множества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i="1" dirty="0" smtClean="0"/>
              <a:t>Подмножество</a:t>
            </a:r>
          </a:p>
          <a:p>
            <a:pPr>
              <a:buNone/>
            </a:pPr>
            <a:r>
              <a:rPr lang="ru-RU" dirty="0" smtClean="0"/>
              <a:t>Определите </a:t>
            </a:r>
            <a:r>
              <a:rPr lang="ru-RU" smtClean="0"/>
              <a:t>это отношение </a:t>
            </a:r>
            <a:r>
              <a:rPr lang="ru-RU" dirty="0" smtClean="0"/>
              <a:t>самостоятельно.</a:t>
            </a:r>
            <a:endParaRPr lang="ru-RU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Множества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Множества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Множества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prefix(</a:t>
            </a:r>
            <a:r>
              <a:rPr lang="en-US" dirty="0" err="1" smtClean="0"/>
              <a:t>Prefix,List</a:t>
            </a:r>
            <a:r>
              <a:rPr lang="en-US" dirty="0" smtClean="0"/>
              <a:t>):- append(Prefix,_&lt;List).</a:t>
            </a:r>
          </a:p>
          <a:p>
            <a:pPr>
              <a:buNone/>
            </a:pPr>
            <a:r>
              <a:rPr lang="en-US" dirty="0" smtClean="0"/>
              <a:t>suffix(</a:t>
            </a:r>
            <a:r>
              <a:rPr lang="en-US" dirty="0" err="1" smtClean="0"/>
              <a:t>Suffix,List</a:t>
            </a:r>
            <a:r>
              <a:rPr lang="en-US" dirty="0" smtClean="0"/>
              <a:t>):- append(_,</a:t>
            </a:r>
            <a:r>
              <a:rPr lang="en-US" dirty="0" err="1" smtClean="0"/>
              <a:t>Suffix,List</a:t>
            </a:r>
            <a:r>
              <a:rPr lang="en-US" dirty="0" smtClean="0"/>
              <a:t>).</a:t>
            </a:r>
          </a:p>
          <a:p>
            <a:pPr>
              <a:buNone/>
            </a:pPr>
            <a:r>
              <a:rPr lang="ru-RU" dirty="0" smtClean="0"/>
              <a:t>Отношение принадлежности также можно определит через предикат </a:t>
            </a:r>
            <a:r>
              <a:rPr lang="en-US" dirty="0" smtClean="0"/>
              <a:t>append:</a:t>
            </a:r>
          </a:p>
          <a:p>
            <a:pPr>
              <a:buNone/>
            </a:pPr>
            <a:r>
              <a:rPr lang="en-US" dirty="0" smtClean="0"/>
              <a:t>member(</a:t>
            </a:r>
            <a:r>
              <a:rPr lang="en-US" dirty="0" err="1" smtClean="0"/>
              <a:t>El,Lst</a:t>
            </a:r>
            <a:r>
              <a:rPr lang="en-US" dirty="0" smtClean="0"/>
              <a:t>):- append(_,[El|_],</a:t>
            </a:r>
            <a:r>
              <a:rPr lang="en-US" dirty="0" err="1" smtClean="0"/>
              <a:t>Lst</a:t>
            </a:r>
            <a:r>
              <a:rPr lang="en-US" dirty="0" smtClean="0"/>
              <a:t>).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Множества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Множества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Множества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Множества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ru-RU" dirty="0" smtClean="0"/>
              <a:t>Другое отношение, легко задаваемое с помощью отношения </a:t>
            </a:r>
            <a:r>
              <a:rPr lang="en-US" dirty="0" smtClean="0"/>
              <a:t>append</a:t>
            </a:r>
            <a:r>
              <a:rPr lang="ru-RU" dirty="0" smtClean="0"/>
              <a:t>, состоит в определении последнего элемента в списке:</a:t>
            </a:r>
          </a:p>
          <a:p>
            <a:pPr>
              <a:buNone/>
            </a:pPr>
            <a:r>
              <a:rPr lang="en-US" dirty="0" smtClean="0"/>
              <a:t>last(</a:t>
            </a:r>
            <a:r>
              <a:rPr lang="en-US" dirty="0" err="1" smtClean="0"/>
              <a:t>Last,Lst</a:t>
            </a:r>
            <a:r>
              <a:rPr lang="en-US" dirty="0" smtClean="0"/>
              <a:t>):- append(_,[Last],</a:t>
            </a:r>
            <a:r>
              <a:rPr lang="en-US" dirty="0" err="1" smtClean="0"/>
              <a:t>Lst</a:t>
            </a:r>
            <a:r>
              <a:rPr lang="en-US" dirty="0" smtClean="0"/>
              <a:t>).</a:t>
            </a:r>
          </a:p>
          <a:p>
            <a:pPr>
              <a:buNone/>
            </a:pPr>
            <a:r>
              <a:rPr lang="ru-RU" dirty="0" smtClean="0"/>
              <a:t>Мы определили достаточно много отношений (операций) по отношению к спискам. Если попытаться выполнить эти же операции на императивном языке, объем кода будет существенно больше.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Очень полезный предикат – реверсирование списка. Один из возможных способов:</a:t>
            </a:r>
          </a:p>
          <a:p>
            <a:pPr>
              <a:buNone/>
            </a:pPr>
            <a:r>
              <a:rPr lang="en-US" dirty="0" smtClean="0"/>
              <a:t>reverse([],[]).</a:t>
            </a:r>
          </a:p>
          <a:p>
            <a:pPr>
              <a:buNone/>
            </a:pPr>
            <a:r>
              <a:rPr lang="en-US" dirty="0" smtClean="0"/>
              <a:t>reverse([H|T],Rev):- reverse(T,T1), append(T1,[H],Rev).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Во многих приложениях пользуются предикатом, определяющим длину списка.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length([],0).</a:t>
            </a:r>
          </a:p>
          <a:p>
            <a:pPr>
              <a:buNone/>
            </a:pPr>
            <a:r>
              <a:rPr lang="en-US" dirty="0" smtClean="0"/>
              <a:t>length([H|T], N):- length(T,N1),</a:t>
            </a:r>
          </a:p>
          <a:p>
            <a:pPr>
              <a:buNone/>
            </a:pPr>
            <a:r>
              <a:rPr lang="en-US" dirty="0" smtClean="0"/>
              <a:t>N is N1+1.</a:t>
            </a:r>
          </a:p>
          <a:p>
            <a:pPr>
              <a:buNone/>
            </a:pPr>
            <a:r>
              <a:rPr lang="ru-RU" dirty="0" smtClean="0"/>
              <a:t>Обратите внимание на порядок следования целей во втором предложении. Менять местами их нельзя.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Сортировка списков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Следующая серия предикатов связана с сортировкой списков.</a:t>
            </a:r>
          </a:p>
          <a:p>
            <a:pPr>
              <a:buNone/>
            </a:pPr>
            <a:r>
              <a:rPr lang="ru-RU" dirty="0" smtClean="0"/>
              <a:t>Перед тем как начинать сортировку, сделаем некоторое отступление, подсчитаем сумму элементов числового списка.</a:t>
            </a:r>
          </a:p>
          <a:p>
            <a:pPr>
              <a:buNone/>
            </a:pPr>
            <a:r>
              <a:rPr lang="en-US" dirty="0"/>
              <a:t>s</a:t>
            </a:r>
            <a:r>
              <a:rPr lang="en-US" dirty="0" smtClean="0"/>
              <a:t>umma([], 0).</a:t>
            </a:r>
          </a:p>
          <a:p>
            <a:pPr>
              <a:buNone/>
            </a:pPr>
            <a:r>
              <a:rPr lang="en-US" dirty="0"/>
              <a:t>s</a:t>
            </a:r>
            <a:r>
              <a:rPr lang="en-US" dirty="0" smtClean="0"/>
              <a:t>umma([H|T], S):- summa(T,S_T), S is S_T+H.</a:t>
            </a: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Сортировка списков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 smtClean="0"/>
              <a:t>Те же рассуждения по поводу порядка следований целей во втором предложении данного определения. Менять местами цели нельзя.</a:t>
            </a:r>
          </a:p>
          <a:p>
            <a:pPr algn="ctr">
              <a:buNone/>
            </a:pPr>
            <a:r>
              <a:rPr lang="ru-RU" b="1" dirty="0" smtClean="0"/>
              <a:t>Сортировка списков</a:t>
            </a:r>
          </a:p>
          <a:p>
            <a:pPr>
              <a:buNone/>
            </a:pPr>
            <a:r>
              <a:rPr lang="ru-RU" dirty="0" smtClean="0"/>
              <a:t>Существует множество алгоритмов сортировки. Мы рассмотрим алгоритмы внутренней сортировки данных расположенных в основной памяти машины. Внешнюю сортировку данных (расположенных в файлах) рассматривать не будем.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1329</Words>
  <Application>Microsoft Office PowerPoint</Application>
  <PresentationFormat>Экран (4:3)</PresentationFormat>
  <Paragraphs>165</Paragraphs>
  <Slides>43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43</vt:i4>
      </vt:variant>
    </vt:vector>
  </HeadingPairs>
  <TitlesOfParts>
    <vt:vector size="44" baseType="lpstr">
      <vt:lpstr>Тема Office</vt:lpstr>
      <vt:lpstr>Рекурсивное программирование</vt:lpstr>
      <vt:lpstr>Списки</vt:lpstr>
      <vt:lpstr>Списки</vt:lpstr>
      <vt:lpstr>Списки</vt:lpstr>
      <vt:lpstr>Списки</vt:lpstr>
      <vt:lpstr>Списки</vt:lpstr>
      <vt:lpstr>Списки</vt:lpstr>
      <vt:lpstr>Сортировка списков</vt:lpstr>
      <vt:lpstr>Сортировка списков</vt:lpstr>
      <vt:lpstr>Сортировка списков</vt:lpstr>
      <vt:lpstr>Сортировка списков</vt:lpstr>
      <vt:lpstr>Сортировка списков</vt:lpstr>
      <vt:lpstr>Сортировка списков</vt:lpstr>
      <vt:lpstr>Сортировка списков</vt:lpstr>
      <vt:lpstr>Сортировка списков</vt:lpstr>
      <vt:lpstr>Сортировка списков</vt:lpstr>
      <vt:lpstr>Сортировка списков</vt:lpstr>
      <vt:lpstr>Сортировка списков</vt:lpstr>
      <vt:lpstr>Сортировка списков</vt:lpstr>
      <vt:lpstr>Сортировка списков</vt:lpstr>
      <vt:lpstr>Сортировка списков</vt:lpstr>
      <vt:lpstr>Сортировка списков</vt:lpstr>
      <vt:lpstr>Сортировка списков</vt:lpstr>
      <vt:lpstr>Сортировка списков</vt:lpstr>
      <vt:lpstr>Множества</vt:lpstr>
      <vt:lpstr>Множества</vt:lpstr>
      <vt:lpstr>Множества</vt:lpstr>
      <vt:lpstr>Множества</vt:lpstr>
      <vt:lpstr>Множества</vt:lpstr>
      <vt:lpstr>Множества</vt:lpstr>
      <vt:lpstr>Множества</vt:lpstr>
      <vt:lpstr>Множества</vt:lpstr>
      <vt:lpstr>Множества</vt:lpstr>
      <vt:lpstr>Множества</vt:lpstr>
      <vt:lpstr>Множества</vt:lpstr>
      <vt:lpstr>Множества</vt:lpstr>
      <vt:lpstr>Множества</vt:lpstr>
      <vt:lpstr>Множества</vt:lpstr>
      <vt:lpstr>Множества</vt:lpstr>
      <vt:lpstr>Множества</vt:lpstr>
      <vt:lpstr>Множества</vt:lpstr>
      <vt:lpstr>Множества</vt:lpstr>
      <vt:lpstr>Множества</vt:lpstr>
    </vt:vector>
  </TitlesOfParts>
  <Company>Krokoz™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Рекурсивное программирование</dc:title>
  <dc:creator>Игорь</dc:creator>
  <cp:lastModifiedBy>Игорь</cp:lastModifiedBy>
  <cp:revision>59</cp:revision>
  <dcterms:created xsi:type="dcterms:W3CDTF">2020-10-06T16:40:37Z</dcterms:created>
  <dcterms:modified xsi:type="dcterms:W3CDTF">2021-10-06T10:38:29Z</dcterms:modified>
</cp:coreProperties>
</file>