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306"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618"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23A56924-389C-45CA-86D9-2F5F40769C52}" type="datetimeFigureOut">
              <a:rPr lang="ru-RU" smtClean="0"/>
              <a:pPr/>
              <a:t>08.12.2021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83A09DB-9659-440D-B9A4-19134C5EB2B0}" type="slidenum">
              <a:rPr lang="ru-RU" smtClean="0"/>
              <a:pPr/>
              <a:t>‹#›</a:t>
            </a:fld>
            <a:endParaRPr lang="ru-R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3A56924-389C-45CA-86D9-2F5F40769C52}" type="datetimeFigureOut">
              <a:rPr lang="ru-RU" smtClean="0"/>
              <a:pPr/>
              <a:t>08.12.2021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83A09DB-9659-440D-B9A4-19134C5EB2B0}"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3A56924-389C-45CA-86D9-2F5F40769C52}" type="datetimeFigureOut">
              <a:rPr lang="ru-RU" smtClean="0"/>
              <a:pPr/>
              <a:t>08.12.2021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83A09DB-9659-440D-B9A4-19134C5EB2B0}" type="slidenum">
              <a:rPr lang="ru-RU" smtClean="0"/>
              <a:pPr/>
              <a:t>‹#›</a:t>
            </a:fld>
            <a:endParaRPr 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3A56924-389C-45CA-86D9-2F5F40769C52}" type="datetimeFigureOut">
              <a:rPr lang="ru-RU" smtClean="0"/>
              <a:pPr/>
              <a:t>08.12.2021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83A09DB-9659-440D-B9A4-19134C5EB2B0}"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23A56924-389C-45CA-86D9-2F5F40769C52}" type="datetimeFigureOut">
              <a:rPr lang="ru-RU" smtClean="0"/>
              <a:pPr/>
              <a:t>08.12.2021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483A09DB-9659-440D-B9A4-19134C5EB2B0}" type="slidenum">
              <a:rPr lang="ru-RU" smtClean="0"/>
              <a:pPr/>
              <a:t>‹#›</a:t>
            </a:fld>
            <a:endParaRPr 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Содержимое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Содержимое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23A56924-389C-45CA-86D9-2F5F40769C52}" type="datetimeFigureOut">
              <a:rPr lang="ru-RU" smtClean="0"/>
              <a:pPr/>
              <a:t>08.12.2021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83A09DB-9659-440D-B9A4-19134C5EB2B0}"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Содержимое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Содержимое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23A56924-389C-45CA-86D9-2F5F40769C52}" type="datetimeFigureOut">
              <a:rPr lang="ru-RU" smtClean="0"/>
              <a:pPr/>
              <a:t>08.12.2021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483A09DB-9659-440D-B9A4-19134C5EB2B0}"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23A56924-389C-45CA-86D9-2F5F40769C52}" type="datetimeFigureOut">
              <a:rPr lang="ru-RU" smtClean="0"/>
              <a:pPr/>
              <a:t>08.12.2021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483A09DB-9659-440D-B9A4-19134C5EB2B0}"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3A56924-389C-45CA-86D9-2F5F40769C52}" type="datetimeFigureOut">
              <a:rPr lang="ru-RU" smtClean="0"/>
              <a:pPr/>
              <a:t>08.12.2021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483A09DB-9659-440D-B9A4-19134C5EB2B0}"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Содержимое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3A56924-389C-45CA-86D9-2F5F40769C52}" type="datetimeFigureOut">
              <a:rPr lang="ru-RU" smtClean="0"/>
              <a:pPr/>
              <a:t>08.12.2021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83A09DB-9659-440D-B9A4-19134C5EB2B0}" type="slidenum">
              <a:rPr lang="ru-RU" smtClean="0"/>
              <a:pPr/>
              <a:t>‹#›</a:t>
            </a:fld>
            <a:endParaRPr 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23A56924-389C-45CA-86D9-2F5F40769C52}" type="datetimeFigureOut">
              <a:rPr lang="ru-RU" smtClean="0"/>
              <a:pPr/>
              <a:t>08.12.2021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483A09DB-9659-440D-B9A4-19134C5EB2B0}" type="slidenum">
              <a:rPr lang="ru-RU" smtClean="0"/>
              <a:pPr/>
              <a:t>‹#›</a:t>
            </a:fld>
            <a:endParaRPr 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A56924-389C-45CA-86D9-2F5F40769C52}" type="datetimeFigureOut">
              <a:rPr lang="ru-RU" smtClean="0"/>
              <a:pPr/>
              <a:t>08.12.2021</a:t>
            </a:fld>
            <a:endParaRPr lang="ru-RU"/>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3A09DB-9659-440D-B9A4-19134C5EB2B0}"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smtClean="0"/>
              <a:t>Рекурсия в Лиспе</a:t>
            </a:r>
            <a:endParaRPr lang="ru-RU" dirty="0"/>
          </a:p>
        </p:txBody>
      </p:sp>
      <p:sp>
        <p:nvSpPr>
          <p:cNvPr id="3" name="Подзаголовок 2"/>
          <p:cNvSpPr>
            <a:spLocks noGrp="1"/>
          </p:cNvSpPr>
          <p:nvPr>
            <p:ph type="subTitle" idx="1"/>
          </p:nvPr>
        </p:nvSpPr>
        <p:spPr/>
        <p:txBody>
          <a:bodyPr/>
          <a:lstStyle/>
          <a:p>
            <a:r>
              <a:rPr lang="ru-RU" dirty="0" smtClean="0"/>
              <a:t>Простая рекурсия</a:t>
            </a:r>
            <a:endParaRPr lang="ru-RU"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	3. элемент может принадлежать хвосту.</a:t>
            </a:r>
          </a:p>
          <a:p>
            <a:pPr>
              <a:buNone/>
            </a:pPr>
            <a:r>
              <a:rPr lang="ru-RU" dirty="0" smtClean="0"/>
              <a:t>В Лиспе существует стандартная функция, называется она </a:t>
            </a:r>
            <a:r>
              <a:rPr lang="en-US" dirty="0" smtClean="0"/>
              <a:t>member</a:t>
            </a:r>
            <a:r>
              <a:rPr lang="ru-RU" dirty="0" smtClean="0"/>
              <a:t>, ею можно пользоваться. Мы определим свой вариант.</a:t>
            </a:r>
          </a:p>
          <a:p>
            <a:pPr>
              <a:buNone/>
            </a:pPr>
            <a:r>
              <a:rPr lang="ru-RU" dirty="0" smtClean="0"/>
              <a:t>	</a:t>
            </a:r>
            <a:r>
              <a:rPr lang="en-US" dirty="0" smtClean="0"/>
              <a:t>(</a:t>
            </a:r>
            <a:r>
              <a:rPr lang="en-US" dirty="0" err="1" smtClean="0"/>
              <a:t>defun</a:t>
            </a:r>
            <a:r>
              <a:rPr lang="en-US" dirty="0" smtClean="0"/>
              <a:t> member_1(el </a:t>
            </a:r>
            <a:r>
              <a:rPr lang="en-US" dirty="0" err="1" smtClean="0"/>
              <a:t>lst</a:t>
            </a:r>
            <a:r>
              <a:rPr lang="en-US" dirty="0" smtClean="0"/>
              <a:t>)</a:t>
            </a:r>
          </a:p>
          <a:p>
            <a:pPr>
              <a:buNone/>
            </a:pPr>
            <a:r>
              <a:rPr lang="en-US" dirty="0" smtClean="0"/>
              <a:t>	(</a:t>
            </a:r>
            <a:r>
              <a:rPr lang="en-US" dirty="0" err="1" smtClean="0"/>
              <a:t>cond</a:t>
            </a:r>
            <a:r>
              <a:rPr lang="en-US" dirty="0" smtClean="0"/>
              <a:t> ((null </a:t>
            </a:r>
            <a:r>
              <a:rPr lang="en-US" dirty="0" err="1" smtClean="0"/>
              <a:t>lst</a:t>
            </a:r>
            <a:r>
              <a:rPr lang="en-US" dirty="0" smtClean="0"/>
              <a:t>) </a:t>
            </a:r>
            <a:r>
              <a:rPr lang="en-US" dirty="0" err="1" smtClean="0"/>
              <a:t>lst</a:t>
            </a:r>
            <a:r>
              <a:rPr lang="en-US" dirty="0" smtClean="0"/>
              <a:t>)</a:t>
            </a:r>
          </a:p>
          <a:p>
            <a:pPr>
              <a:buNone/>
            </a:pPr>
            <a:r>
              <a:rPr lang="en-US" dirty="0" smtClean="0"/>
              <a:t>		     ((</a:t>
            </a:r>
            <a:r>
              <a:rPr lang="en-US" dirty="0" err="1" smtClean="0"/>
              <a:t>eql</a:t>
            </a:r>
            <a:r>
              <a:rPr lang="en-US" dirty="0" smtClean="0"/>
              <a:t> (car </a:t>
            </a:r>
            <a:r>
              <a:rPr lang="en-US" dirty="0" err="1" smtClean="0"/>
              <a:t>lst</a:t>
            </a:r>
            <a:r>
              <a:rPr lang="en-US" dirty="0" smtClean="0"/>
              <a:t>) el) </a:t>
            </a:r>
            <a:r>
              <a:rPr lang="en-US" dirty="0" err="1" smtClean="0"/>
              <a:t>lst</a:t>
            </a:r>
            <a:r>
              <a:rPr lang="en-US" dirty="0" smtClean="0"/>
              <a:t>)		; </a:t>
            </a:r>
            <a:r>
              <a:rPr lang="en-US" dirty="0" err="1" smtClean="0"/>
              <a:t>lst</a:t>
            </a:r>
            <a:r>
              <a:rPr lang="en-US" smtClean="0"/>
              <a:t> </a:t>
            </a:r>
            <a:r>
              <a:rPr lang="ru-RU" smtClean="0"/>
              <a:t>или </a:t>
            </a:r>
            <a:r>
              <a:rPr lang="en-US" dirty="0" smtClean="0"/>
              <a:t>t</a:t>
            </a:r>
          </a:p>
          <a:p>
            <a:pPr>
              <a:buNone/>
            </a:pPr>
            <a:r>
              <a:rPr lang="en-US" dirty="0" smtClean="0"/>
              <a:t>		     (t (member_1 el (</a:t>
            </a:r>
            <a:r>
              <a:rPr lang="en-US" dirty="0" err="1" smtClean="0"/>
              <a:t>cdr</a:t>
            </a:r>
            <a:r>
              <a:rPr lang="en-US" dirty="0" smtClean="0"/>
              <a:t> </a:t>
            </a:r>
            <a:r>
              <a:rPr lang="en-US" dirty="0" err="1" smtClean="0"/>
              <a:t>lst</a:t>
            </a:r>
            <a:r>
              <a:rPr lang="en-US" dirty="0" smtClean="0"/>
              <a:t>))))) </a:t>
            </a:r>
            <a:endParaRPr lang="ru-RU"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В случае, если элемент входит в список, функция возвращает ту часть списка, в которой искомый элемент является головой. Можно вернуть значение «истина».</a:t>
            </a:r>
          </a:p>
          <a:p>
            <a:pPr>
              <a:buNone/>
            </a:pPr>
            <a:r>
              <a:rPr lang="ru-RU" dirty="0" smtClean="0"/>
              <a:t>Очень хорошо повторить эту функцию и пропустить ее через отладчик.</a:t>
            </a:r>
          </a:p>
          <a:p>
            <a:pPr>
              <a:buNone/>
            </a:pPr>
            <a:r>
              <a:rPr lang="ru-RU" dirty="0" smtClean="0"/>
              <a:t>В определении функции </a:t>
            </a:r>
            <a:r>
              <a:rPr lang="en-US" dirty="0" smtClean="0"/>
              <a:t>member_1</a:t>
            </a:r>
            <a:r>
              <a:rPr lang="ru-RU" dirty="0" smtClean="0"/>
              <a:t> исходная</a:t>
            </a:r>
            <a:endParaRPr lang="ru-RU"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Задача разбита на три подзадачи. Первые две из них сводятся к простым условиям окончания. Третья решает исходную задачу, но на один шаг короче.</a:t>
            </a:r>
          </a:p>
          <a:p>
            <a:pPr>
              <a:buNone/>
            </a:pPr>
            <a:r>
              <a:rPr lang="ru-RU" dirty="0" smtClean="0"/>
              <a:t>На каждом шаге рекурсии первый аргумент остается неизменным, в то время как второй (список), уменьшается в сторону хвоста.</a:t>
            </a:r>
            <a:endParaRPr lang="ru-RU"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normAutofit lnSpcReduction="10000"/>
          </a:bodyPr>
          <a:lstStyle/>
          <a:p>
            <a:pPr>
              <a:buNone/>
            </a:pPr>
            <a:r>
              <a:rPr lang="ru-RU" dirty="0" smtClean="0"/>
              <a:t>В определении рекурсивных функций порядок следования ветвей имеет важный смысл. Их следует располагать так, чтобы нужная ветвь была выбрана после отбрасывания условия или ряда условий. Бесспорно, что порядок следования ветвей может повлиять на эффективность вычислений. При неверном варианте следования можно попасть в бесконечный цикл.</a:t>
            </a:r>
            <a:endParaRPr lang="ru-RU"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Предикат </a:t>
            </a:r>
            <a:r>
              <a:rPr lang="en-US" dirty="0" smtClean="0"/>
              <a:t>member</a:t>
            </a:r>
            <a:r>
              <a:rPr lang="ru-RU" dirty="0" smtClean="0"/>
              <a:t> в </a:t>
            </a:r>
            <a:r>
              <a:rPr lang="ru-RU" dirty="0" err="1" smtClean="0"/>
              <a:t>Коммон</a:t>
            </a:r>
            <a:r>
              <a:rPr lang="ru-RU" dirty="0" smtClean="0"/>
              <a:t> Лиспе представлен в более общем виде. Ему можно вместо предиката </a:t>
            </a:r>
            <a:r>
              <a:rPr lang="en-US" dirty="0" err="1" smtClean="0"/>
              <a:t>eql</a:t>
            </a:r>
            <a:r>
              <a:rPr lang="ru-RU" dirty="0" smtClean="0"/>
              <a:t> ( по умолчанию) задать при вызове с помощью ключевого параметра </a:t>
            </a:r>
            <a:r>
              <a:rPr lang="en-US" dirty="0" smtClean="0"/>
              <a:t>test</a:t>
            </a:r>
            <a:r>
              <a:rPr lang="ru-RU" dirty="0" smtClean="0"/>
              <a:t> другой предикат, например, </a:t>
            </a:r>
            <a:r>
              <a:rPr lang="en-US" dirty="0" smtClean="0"/>
              <a:t>equal</a:t>
            </a:r>
            <a:r>
              <a:rPr lang="ru-RU" dirty="0" smtClean="0"/>
              <a:t>:</a:t>
            </a:r>
          </a:p>
          <a:p>
            <a:pPr>
              <a:buNone/>
            </a:pPr>
            <a:r>
              <a:rPr lang="ru-RU" dirty="0" smtClean="0"/>
              <a:t>	</a:t>
            </a:r>
            <a:r>
              <a:rPr lang="en-US" dirty="0" smtClean="0"/>
              <a:t>&gt;(member '(a s) '(c (a s) d e) :test 'equal) </a:t>
            </a:r>
            <a:endParaRPr lang="ru-RU" dirty="0" smtClean="0"/>
          </a:p>
          <a:p>
            <a:pPr>
              <a:buNone/>
            </a:pPr>
            <a:r>
              <a:rPr lang="ru-RU" dirty="0" smtClean="0"/>
              <a:t>	</a:t>
            </a:r>
            <a:r>
              <a:rPr lang="en-US" dirty="0" smtClean="0"/>
              <a:t>((A S) D E) </a:t>
            </a:r>
            <a:endParaRPr lang="ru-RU"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Последнее по отношению к функции </a:t>
            </a:r>
            <a:r>
              <a:rPr lang="en-US" dirty="0" smtClean="0"/>
              <a:t>member</a:t>
            </a:r>
            <a:r>
              <a:rPr lang="ru-RU" dirty="0" smtClean="0"/>
              <a:t>, функция рекурсивна по значению.</a:t>
            </a:r>
          </a:p>
          <a:p>
            <a:pPr algn="ctr">
              <a:buNone/>
            </a:pPr>
            <a:r>
              <a:rPr lang="en-US" i="1" smtClean="0"/>
              <a:t>*</a:t>
            </a:r>
            <a:r>
              <a:rPr lang="ru-RU" i="1" smtClean="0"/>
              <a:t>Объединение </a:t>
            </a:r>
            <a:r>
              <a:rPr lang="ru-RU" i="1" dirty="0" smtClean="0"/>
              <a:t>двух списков</a:t>
            </a:r>
          </a:p>
          <a:p>
            <a:pPr>
              <a:buNone/>
            </a:pPr>
            <a:r>
              <a:rPr lang="ru-RU" dirty="0" smtClean="0"/>
              <a:t>Функция объединения также относится к стандартным функциям </a:t>
            </a:r>
            <a:r>
              <a:rPr lang="en-US" dirty="0" smtClean="0"/>
              <a:t>(append</a:t>
            </a:r>
            <a:r>
              <a:rPr lang="ru-RU" dirty="0" smtClean="0"/>
              <a:t>), имеет переменное число аргументов. </a:t>
            </a:r>
          </a:p>
          <a:p>
            <a:pPr>
              <a:buNone/>
            </a:pPr>
            <a:r>
              <a:rPr lang="en-US" dirty="0" smtClean="0"/>
              <a:t>&gt;</a:t>
            </a:r>
            <a:r>
              <a:rPr lang="pl-PL" dirty="0" smtClean="0"/>
              <a:t>(append '(a s) '(q w) '(z x))</a:t>
            </a:r>
            <a:endParaRPr lang="ru-RU" dirty="0" smtClean="0"/>
          </a:p>
          <a:p>
            <a:pPr>
              <a:buNone/>
            </a:pPr>
            <a:r>
              <a:rPr lang="en-US" dirty="0" smtClean="0"/>
              <a:t>&gt;</a:t>
            </a:r>
            <a:r>
              <a:rPr lang="pl-PL" dirty="0" smtClean="0"/>
              <a:t>(A S Q W Z X)</a:t>
            </a:r>
            <a:endParaRPr lang="ru-RU" dirty="0" smtClean="0"/>
          </a:p>
          <a:p>
            <a:pPr>
              <a:buNone/>
            </a:pPr>
            <a:endParaRPr lang="ru-RU" dirty="0" smtClean="0"/>
          </a:p>
          <a:p>
            <a:pPr>
              <a:buNone/>
            </a:pPr>
            <a:endParaRPr lang="ru-RU"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normAutofit fontScale="92500"/>
          </a:bodyPr>
          <a:lstStyle/>
          <a:p>
            <a:pPr>
              <a:buNone/>
            </a:pPr>
            <a:r>
              <a:rPr lang="ru-RU" dirty="0" smtClean="0"/>
              <a:t>Мы рассмотрим свой вариант, работающий с двумя списками.</a:t>
            </a:r>
          </a:p>
          <a:p>
            <a:pPr>
              <a:buNone/>
            </a:pPr>
            <a:r>
              <a:rPr lang="ru-RU" dirty="0" smtClean="0"/>
              <a:t>Функция </a:t>
            </a:r>
            <a:r>
              <a:rPr lang="en-US" dirty="0" smtClean="0"/>
              <a:t>append_1</a:t>
            </a:r>
            <a:r>
              <a:rPr lang="ru-RU" dirty="0" smtClean="0"/>
              <a:t> подобно функции </a:t>
            </a:r>
            <a:r>
              <a:rPr lang="en-US" dirty="0" smtClean="0"/>
              <a:t>copy-list</a:t>
            </a:r>
            <a:r>
              <a:rPr lang="ru-RU" dirty="0" smtClean="0"/>
              <a:t> строит новый список из значений, сохраненных на различных уровнях рекурсии.</a:t>
            </a:r>
          </a:p>
          <a:p>
            <a:pPr>
              <a:buNone/>
            </a:pPr>
            <a:r>
              <a:rPr lang="ru-RU" dirty="0" smtClean="0"/>
              <a:t>Идея работы функции состоит в том, что рекурсивно откладываются вызовы функции </a:t>
            </a:r>
            <a:r>
              <a:rPr lang="en-US" dirty="0" smtClean="0"/>
              <a:t>cons</a:t>
            </a:r>
            <a:r>
              <a:rPr lang="ru-RU" dirty="0" smtClean="0"/>
              <a:t> с элементами первого списка до тех пор, пока он не исчерпается. </a:t>
            </a:r>
            <a:endParaRPr lang="en-US"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После чего в качестве результата возвращается указатель на второй список и отложенные вызовы, завершая свою работу, формируют результат.</a:t>
            </a:r>
          </a:p>
          <a:p>
            <a:pPr>
              <a:buNone/>
            </a:pPr>
            <a:r>
              <a:rPr lang="en-US" dirty="0" smtClean="0"/>
              <a:t>&gt; (</a:t>
            </a:r>
            <a:r>
              <a:rPr lang="en-US" dirty="0" err="1" smtClean="0"/>
              <a:t>defun</a:t>
            </a:r>
            <a:r>
              <a:rPr lang="en-US" dirty="0" smtClean="0"/>
              <a:t> append_1(lst1 lst2)                              </a:t>
            </a:r>
          </a:p>
          <a:p>
            <a:pPr>
              <a:buNone/>
            </a:pPr>
            <a:r>
              <a:rPr lang="en-US" dirty="0" smtClean="0"/>
              <a:t>  </a:t>
            </a:r>
            <a:r>
              <a:rPr lang="ru-RU" dirty="0" smtClean="0"/>
              <a:t> </a:t>
            </a:r>
            <a:r>
              <a:rPr lang="en-US" dirty="0" smtClean="0"/>
              <a:t>(</a:t>
            </a:r>
            <a:r>
              <a:rPr lang="en-US" dirty="0" err="1" smtClean="0"/>
              <a:t>cond</a:t>
            </a:r>
            <a:r>
              <a:rPr lang="en-US" dirty="0" smtClean="0"/>
              <a:t> ((null lst1) lst2)                                </a:t>
            </a:r>
          </a:p>
          <a:p>
            <a:pPr>
              <a:buNone/>
            </a:pPr>
            <a:r>
              <a:rPr lang="en-US" dirty="0" smtClean="0"/>
              <a:t>        (t (cons (car lst1)(append_1 (</a:t>
            </a:r>
            <a:r>
              <a:rPr lang="en-US" dirty="0" err="1" smtClean="0"/>
              <a:t>cdr</a:t>
            </a:r>
            <a:r>
              <a:rPr lang="en-US" dirty="0" smtClean="0"/>
              <a:t> lst1) lst2)))))</a:t>
            </a:r>
            <a:endParaRPr lang="ru-RU" dirty="0" smtClean="0"/>
          </a:p>
          <a:p>
            <a:pPr>
              <a:buNone/>
            </a:pPr>
            <a:endParaRPr lang="ru-RU"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Вызов функции:</a:t>
            </a:r>
          </a:p>
          <a:p>
            <a:pPr>
              <a:buNone/>
            </a:pPr>
            <a:r>
              <a:rPr lang="pl-PL" dirty="0" smtClean="0"/>
              <a:t>&gt; (append_1 '(a s) '(q w)) </a:t>
            </a:r>
          </a:p>
          <a:p>
            <a:pPr>
              <a:buNone/>
            </a:pPr>
            <a:r>
              <a:rPr lang="pl-PL" dirty="0" smtClean="0"/>
              <a:t>(A S Q W)</a:t>
            </a:r>
            <a:endParaRPr lang="ru-RU" dirty="0" smtClean="0"/>
          </a:p>
          <a:p>
            <a:pPr>
              <a:buNone/>
            </a:pPr>
            <a:r>
              <a:rPr lang="ru-RU" dirty="0" smtClean="0"/>
              <a:t>Интересно посмотреть трассу  функции.</a:t>
            </a:r>
            <a:endParaRPr lang="ru-RU"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pic>
        <p:nvPicPr>
          <p:cNvPr id="1026" name="Picture 2"/>
          <p:cNvPicPr>
            <a:picLocks noGrp="1" noChangeAspect="1" noChangeArrowheads="1"/>
          </p:cNvPicPr>
          <p:nvPr>
            <p:ph idx="1"/>
          </p:nvPr>
        </p:nvPicPr>
        <p:blipFill>
          <a:blip r:embed="rId2" cstate="print"/>
          <a:srcRect/>
          <a:stretch>
            <a:fillRect/>
          </a:stretch>
        </p:blipFill>
        <p:spPr bwMode="auto">
          <a:xfrm>
            <a:off x="1743273" y="1600200"/>
            <a:ext cx="5657454" cy="4525963"/>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lgn="ctr">
              <a:buNone/>
            </a:pPr>
            <a:r>
              <a:rPr lang="ru-RU" b="1" dirty="0" smtClean="0"/>
              <a:t>Простая рекурсия</a:t>
            </a:r>
          </a:p>
          <a:p>
            <a:pPr>
              <a:buNone/>
            </a:pPr>
            <a:r>
              <a:rPr lang="ru-RU" dirty="0" smtClean="0"/>
              <a:t>Функция является рекурсивной, если в ее определении содержится вызов смой этой функции. </a:t>
            </a:r>
          </a:p>
          <a:p>
            <a:pPr>
              <a:buNone/>
            </a:pPr>
            <a:r>
              <a:rPr lang="ru-RU" dirty="0" smtClean="0"/>
              <a:t>Мы будем говорит о </a:t>
            </a:r>
            <a:r>
              <a:rPr lang="ru-RU" i="1" dirty="0" smtClean="0"/>
              <a:t>рекурсии по значению</a:t>
            </a:r>
            <a:r>
              <a:rPr lang="ru-RU" dirty="0" smtClean="0"/>
              <a:t>, когда рекурсивный вызов является выражением, определяющим результат функции.</a:t>
            </a:r>
          </a:p>
          <a:p>
            <a:pPr>
              <a:buNone/>
            </a:pPr>
            <a:endParaRPr lang="ru-RU"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Особенностью работы функции объединения является то, что результирующий список строится функцией </a:t>
            </a:r>
            <a:r>
              <a:rPr lang="en-US" dirty="0" smtClean="0"/>
              <a:t>cons </a:t>
            </a:r>
            <a:r>
              <a:rPr lang="ru-RU" dirty="0" smtClean="0"/>
              <a:t>от конца первого списка к началу.</a:t>
            </a:r>
          </a:p>
          <a:p>
            <a:pPr>
              <a:buNone/>
            </a:pPr>
            <a:r>
              <a:rPr lang="ru-RU" dirty="0" smtClean="0"/>
              <a:t>В определении данной функции использовалась рекурсия по аргументу.</a:t>
            </a:r>
          </a:p>
          <a:p>
            <a:pPr>
              <a:buNone/>
            </a:pPr>
            <a:r>
              <a:rPr lang="ru-RU" dirty="0" smtClean="0"/>
              <a:t>Определение можно сделать рекурсивным по значению.  </a:t>
            </a:r>
            <a:endParaRPr lang="ru-RU"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normAutofit fontScale="92500" lnSpcReduction="10000"/>
          </a:bodyPr>
          <a:lstStyle/>
          <a:p>
            <a:pPr>
              <a:buNone/>
            </a:pPr>
            <a:r>
              <a:rPr lang="en-US" dirty="0" smtClean="0"/>
              <a:t>	&gt;(</a:t>
            </a:r>
            <a:r>
              <a:rPr lang="en-US" dirty="0" err="1" smtClean="0"/>
              <a:t>defun</a:t>
            </a:r>
            <a:r>
              <a:rPr lang="en-US" dirty="0" smtClean="0"/>
              <a:t> append_2(lst1 lst2)</a:t>
            </a:r>
          </a:p>
          <a:p>
            <a:pPr>
              <a:buNone/>
            </a:pPr>
            <a:r>
              <a:rPr lang="en-US" dirty="0" smtClean="0"/>
              <a:t>    (</a:t>
            </a:r>
            <a:r>
              <a:rPr lang="en-US" dirty="0" err="1" smtClean="0"/>
              <a:t>cond</a:t>
            </a:r>
            <a:r>
              <a:rPr lang="en-US" dirty="0" smtClean="0"/>
              <a:t> ((null lst1) lst2)</a:t>
            </a:r>
          </a:p>
          <a:p>
            <a:pPr>
              <a:buNone/>
            </a:pPr>
            <a:r>
              <a:rPr lang="en-US" dirty="0" smtClean="0"/>
              <a:t>	            (t (append_2 (</a:t>
            </a:r>
            <a:r>
              <a:rPr lang="en-US" dirty="0" err="1" smtClean="0"/>
              <a:t>cdr</a:t>
            </a:r>
            <a:r>
              <a:rPr lang="en-US" dirty="0" smtClean="0"/>
              <a:t> lst1)</a:t>
            </a:r>
          </a:p>
          <a:p>
            <a:pPr>
              <a:buNone/>
            </a:pPr>
            <a:r>
              <a:rPr lang="en-US" dirty="0" smtClean="0"/>
              <a:t>				          (cons (car lst1 ) lst2)))))</a:t>
            </a:r>
            <a:endParaRPr lang="ru-RU" dirty="0" smtClean="0"/>
          </a:p>
          <a:p>
            <a:pPr>
              <a:buNone/>
            </a:pPr>
            <a:r>
              <a:rPr lang="ru-RU" dirty="0" smtClean="0"/>
              <a:t>Испытайте этот вариант, посмотрите трассу рекурсивных вызовов.</a:t>
            </a:r>
          </a:p>
          <a:p>
            <a:pPr>
              <a:buNone/>
            </a:pPr>
            <a:r>
              <a:rPr lang="ru-RU" dirty="0" smtClean="0"/>
              <a:t>Как уже говорилось, во многих версиях языка функция </a:t>
            </a:r>
            <a:r>
              <a:rPr lang="en-US" dirty="0" smtClean="0"/>
              <a:t>append</a:t>
            </a:r>
            <a:r>
              <a:rPr lang="ru-RU" dirty="0" smtClean="0"/>
              <a:t> имеет переменное число параметров.</a:t>
            </a:r>
            <a:endParaRPr lang="ru-RU"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lgn="ctr">
              <a:buNone/>
            </a:pPr>
            <a:r>
              <a:rPr lang="ru-RU" i="1" dirty="0" smtClean="0"/>
              <a:t>Удаление элемента из списка</a:t>
            </a:r>
          </a:p>
          <a:p>
            <a:pPr>
              <a:buNone/>
            </a:pPr>
            <a:r>
              <a:rPr lang="ru-RU" dirty="0" smtClean="0"/>
              <a:t>Все предыдущие определения имели один рекурсивный вызов. Рассмотрим пример удаления элемента из списка, содержащую две рекурсивные ветви. Функция </a:t>
            </a:r>
            <a:r>
              <a:rPr lang="en-US" dirty="0" smtClean="0"/>
              <a:t>remove</a:t>
            </a:r>
            <a:r>
              <a:rPr lang="ru-RU" dirty="0" smtClean="0"/>
              <a:t> определена как стандартный примитив Лиспа, который удаляет все вхождения заданного элемента.</a:t>
            </a:r>
            <a:endParaRPr lang="ru-RU"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	</a:t>
            </a:r>
            <a:r>
              <a:rPr lang="en-US" dirty="0" smtClean="0"/>
              <a:t>&gt;(</a:t>
            </a:r>
            <a:r>
              <a:rPr lang="en-US" dirty="0" err="1" smtClean="0"/>
              <a:t>defun</a:t>
            </a:r>
            <a:r>
              <a:rPr lang="en-US" dirty="0" smtClean="0"/>
              <a:t> remove_1(el </a:t>
            </a:r>
            <a:r>
              <a:rPr lang="en-US" dirty="0" err="1" smtClean="0"/>
              <a:t>lst</a:t>
            </a:r>
            <a:r>
              <a:rPr lang="en-US" dirty="0" smtClean="0"/>
              <a:t>)</a:t>
            </a:r>
          </a:p>
          <a:p>
            <a:pPr>
              <a:buNone/>
            </a:pPr>
            <a:r>
              <a:rPr lang="en-US" dirty="0" smtClean="0"/>
              <a:t>	   (</a:t>
            </a:r>
            <a:r>
              <a:rPr lang="en-US" dirty="0" err="1" smtClean="0"/>
              <a:t>cond</a:t>
            </a:r>
            <a:r>
              <a:rPr lang="en-US" dirty="0" smtClean="0"/>
              <a:t> ((null </a:t>
            </a:r>
            <a:r>
              <a:rPr lang="en-US" dirty="0" err="1" smtClean="0"/>
              <a:t>lst</a:t>
            </a:r>
            <a:r>
              <a:rPr lang="en-US" dirty="0" smtClean="0"/>
              <a:t>) nil)</a:t>
            </a:r>
          </a:p>
          <a:p>
            <a:pPr>
              <a:buNone/>
            </a:pPr>
            <a:r>
              <a:rPr lang="en-US" dirty="0" smtClean="0"/>
              <a:t>	</a:t>
            </a:r>
            <a:r>
              <a:rPr lang="en-US" dirty="0" smtClean="0"/>
              <a:t>   </a:t>
            </a:r>
            <a:r>
              <a:rPr lang="en-US" dirty="0" smtClean="0"/>
              <a:t>(</a:t>
            </a:r>
            <a:r>
              <a:rPr lang="en-US" dirty="0" err="1" smtClean="0"/>
              <a:t>eq</a:t>
            </a:r>
            <a:r>
              <a:rPr lang="en-US" dirty="0" smtClean="0"/>
              <a:t> el (car </a:t>
            </a:r>
            <a:r>
              <a:rPr lang="en-US" dirty="0" err="1" smtClean="0"/>
              <a:t>lst</a:t>
            </a:r>
            <a:r>
              <a:rPr lang="en-US" dirty="0" smtClean="0"/>
              <a:t>)</a:t>
            </a:r>
            <a:r>
              <a:rPr lang="ru-RU" dirty="0" smtClean="0"/>
              <a:t>) </a:t>
            </a:r>
            <a:r>
              <a:rPr lang="en-US" dirty="0" smtClean="0"/>
              <a:t>(remove_1 el (</a:t>
            </a:r>
            <a:r>
              <a:rPr lang="en-US" dirty="0" err="1" smtClean="0"/>
              <a:t>cdr</a:t>
            </a:r>
            <a:r>
              <a:rPr lang="en-US" dirty="0" smtClean="0"/>
              <a:t> </a:t>
            </a:r>
            <a:r>
              <a:rPr lang="en-US" dirty="0" err="1" smtClean="0"/>
              <a:t>lst</a:t>
            </a:r>
            <a:r>
              <a:rPr lang="en-US" dirty="0" smtClean="0"/>
              <a:t>)))</a:t>
            </a:r>
          </a:p>
          <a:p>
            <a:pPr>
              <a:buNone/>
            </a:pPr>
            <a:r>
              <a:rPr lang="en-US" dirty="0" smtClean="0"/>
              <a:t>	   (t (cons (car </a:t>
            </a:r>
            <a:r>
              <a:rPr lang="en-US" dirty="0" err="1" smtClean="0"/>
              <a:t>lst</a:t>
            </a:r>
            <a:r>
              <a:rPr lang="en-US" dirty="0" smtClean="0"/>
              <a:t>)(remove_1 el (</a:t>
            </a:r>
            <a:r>
              <a:rPr lang="en-US" dirty="0" err="1" smtClean="0"/>
              <a:t>cdr</a:t>
            </a:r>
            <a:r>
              <a:rPr lang="en-US" dirty="0" smtClean="0"/>
              <a:t> </a:t>
            </a:r>
            <a:r>
              <a:rPr lang="en-US" dirty="0" err="1" smtClean="0"/>
              <a:t>lst</a:t>
            </a:r>
            <a:r>
              <a:rPr lang="en-US" dirty="0" smtClean="0"/>
              <a:t>))) )))</a:t>
            </a:r>
          </a:p>
          <a:p>
            <a:pPr>
              <a:buNone/>
            </a:pPr>
            <a:r>
              <a:rPr lang="ru-RU" dirty="0" smtClean="0"/>
              <a:t>Очень полезно посмотреть трассу функции.</a:t>
            </a:r>
          </a:p>
          <a:p>
            <a:pPr>
              <a:buNone/>
            </a:pPr>
            <a:r>
              <a:rPr lang="ru-RU" dirty="0" smtClean="0"/>
              <a:t>Отметим еще особенность данного определения – здесь рекурсия как по значению, так и по аргументу.</a:t>
            </a:r>
            <a:r>
              <a:rPr lang="en-US" dirty="0" smtClean="0"/>
              <a:t>		</a:t>
            </a:r>
            <a:endParaRPr lang="ru-RU"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Еще одно замечание: функция позволяет удалять простые элементы, она не позволит удалять списковые компоненты. Попробуйте реализовать такую версию, используя предикат </a:t>
            </a:r>
            <a:r>
              <a:rPr lang="en-US" dirty="0" smtClean="0"/>
              <a:t>equal</a:t>
            </a:r>
            <a:r>
              <a:rPr lang="ru-RU" dirty="0" smtClean="0"/>
              <a:t>. </a:t>
            </a:r>
            <a:endParaRPr lang="ru-RU"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lgn="ctr">
              <a:buNone/>
            </a:pPr>
            <a:r>
              <a:rPr lang="ru-RU" i="1" dirty="0" smtClean="0"/>
              <a:t>Замена всех вхождений элемента </a:t>
            </a:r>
          </a:p>
          <a:p>
            <a:pPr>
              <a:buNone/>
            </a:pPr>
            <a:r>
              <a:rPr lang="ru-RU" dirty="0" smtClean="0"/>
              <a:t>Функция </a:t>
            </a:r>
            <a:r>
              <a:rPr lang="en-US" dirty="0" smtClean="0"/>
              <a:t>substitute</a:t>
            </a:r>
            <a:r>
              <a:rPr lang="ru-RU" dirty="0" smtClean="0"/>
              <a:t>, относящаяся к стандартным, заменяет все вхождения элемента  </a:t>
            </a:r>
            <a:r>
              <a:rPr lang="en-US" dirty="0" smtClean="0"/>
              <a:t>old </a:t>
            </a:r>
            <a:r>
              <a:rPr lang="ru-RU" dirty="0" smtClean="0"/>
              <a:t>на </a:t>
            </a:r>
            <a:r>
              <a:rPr lang="en-US" dirty="0" smtClean="0"/>
              <a:t>new</a:t>
            </a:r>
            <a:r>
              <a:rPr lang="ru-RU" dirty="0" smtClean="0"/>
              <a:t> в списке </a:t>
            </a:r>
            <a:r>
              <a:rPr lang="en-US" dirty="0" err="1" smtClean="0"/>
              <a:t>lst</a:t>
            </a:r>
            <a:r>
              <a:rPr lang="ru-RU" dirty="0" smtClean="0"/>
              <a:t>.</a:t>
            </a:r>
          </a:p>
          <a:p>
            <a:pPr>
              <a:buNone/>
            </a:pPr>
            <a:r>
              <a:rPr lang="ru-RU" dirty="0" smtClean="0"/>
              <a:t>Обратим внимание на то, что замена осуществляется на самом верхнем уровне списка, то есть рекурсия осуществляется только по хвостовой части списка.</a:t>
            </a:r>
            <a:endParaRPr lang="ru-RU"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normAutofit lnSpcReduction="10000"/>
          </a:bodyPr>
          <a:lstStyle/>
          <a:p>
            <a:pPr>
              <a:buNone/>
            </a:pPr>
            <a:r>
              <a:rPr lang="ru-RU" dirty="0" smtClean="0"/>
              <a:t>	</a:t>
            </a:r>
            <a:r>
              <a:rPr lang="en-US" dirty="0" smtClean="0"/>
              <a:t>&gt;(</a:t>
            </a:r>
            <a:r>
              <a:rPr lang="en-US" dirty="0" err="1" smtClean="0"/>
              <a:t>defun</a:t>
            </a:r>
            <a:r>
              <a:rPr lang="en-US" dirty="0" smtClean="0"/>
              <a:t> </a:t>
            </a:r>
            <a:r>
              <a:rPr lang="en-US" dirty="0" err="1" smtClean="0"/>
              <a:t>subst</a:t>
            </a:r>
            <a:r>
              <a:rPr lang="en-US" dirty="0" smtClean="0"/>
              <a:t>( new old </a:t>
            </a:r>
            <a:r>
              <a:rPr lang="en-US" dirty="0" err="1" smtClean="0"/>
              <a:t>lst</a:t>
            </a:r>
            <a:r>
              <a:rPr lang="en-US" dirty="0" smtClean="0"/>
              <a:t>)</a:t>
            </a:r>
          </a:p>
          <a:p>
            <a:pPr>
              <a:buNone/>
            </a:pPr>
            <a:r>
              <a:rPr lang="en-US" dirty="0" smtClean="0"/>
              <a:t>      (</a:t>
            </a:r>
            <a:r>
              <a:rPr lang="en-US" dirty="0" err="1" smtClean="0"/>
              <a:t>cond</a:t>
            </a:r>
            <a:r>
              <a:rPr lang="en-US" dirty="0" smtClean="0"/>
              <a:t> ((null   </a:t>
            </a:r>
            <a:r>
              <a:rPr lang="en-US" dirty="0" err="1" smtClean="0"/>
              <a:t>lst</a:t>
            </a:r>
            <a:r>
              <a:rPr lang="en-US" dirty="0" smtClean="0"/>
              <a:t>) nil)</a:t>
            </a:r>
          </a:p>
          <a:p>
            <a:pPr>
              <a:buNone/>
            </a:pPr>
            <a:r>
              <a:rPr lang="en-US" dirty="0" smtClean="0"/>
              <a:t>	   ((</a:t>
            </a:r>
            <a:r>
              <a:rPr lang="en-US" dirty="0" err="1" smtClean="0"/>
              <a:t>eql</a:t>
            </a:r>
            <a:r>
              <a:rPr lang="en-US" dirty="0" smtClean="0"/>
              <a:t> old (car </a:t>
            </a:r>
            <a:r>
              <a:rPr lang="en-US" dirty="0" err="1" smtClean="0"/>
              <a:t>lst</a:t>
            </a:r>
            <a:r>
              <a:rPr lang="en-US" dirty="0" smtClean="0"/>
              <a:t>)(</a:t>
            </a:r>
            <a:r>
              <a:rPr lang="en-US" dirty="0" err="1" smtClean="0"/>
              <a:t>subst</a:t>
            </a:r>
            <a:r>
              <a:rPr lang="en-US" dirty="0" smtClean="0"/>
              <a:t> new old (</a:t>
            </a:r>
            <a:r>
              <a:rPr lang="en-US" dirty="0" err="1" smtClean="0"/>
              <a:t>cdr</a:t>
            </a:r>
            <a:r>
              <a:rPr lang="en-US" dirty="0" smtClean="0"/>
              <a:t> </a:t>
            </a:r>
            <a:r>
              <a:rPr lang="en-US" dirty="0" err="1" smtClean="0"/>
              <a:t>lst</a:t>
            </a:r>
            <a:r>
              <a:rPr lang="en-US" dirty="0" smtClean="0"/>
              <a:t>))))</a:t>
            </a:r>
          </a:p>
          <a:p>
            <a:pPr>
              <a:buNone/>
            </a:pPr>
            <a:r>
              <a:rPr lang="en-US" dirty="0" smtClean="0"/>
              <a:t>	   (t (cons (car </a:t>
            </a:r>
            <a:r>
              <a:rPr lang="en-US" dirty="0" err="1" smtClean="0"/>
              <a:t>lst</a:t>
            </a:r>
            <a:r>
              <a:rPr lang="en-US" dirty="0" smtClean="0"/>
              <a:t>) (</a:t>
            </a:r>
            <a:r>
              <a:rPr lang="en-US" dirty="0" err="1" smtClean="0"/>
              <a:t>subst</a:t>
            </a:r>
            <a:r>
              <a:rPr lang="en-US" dirty="0" smtClean="0"/>
              <a:t> new old (</a:t>
            </a:r>
            <a:r>
              <a:rPr lang="en-US" dirty="0" err="1" smtClean="0"/>
              <a:t>cdr</a:t>
            </a:r>
            <a:r>
              <a:rPr lang="en-US" dirty="0" smtClean="0"/>
              <a:t> </a:t>
            </a:r>
            <a:r>
              <a:rPr lang="en-US" dirty="0" err="1" smtClean="0"/>
              <a:t>lst</a:t>
            </a:r>
            <a:r>
              <a:rPr lang="en-US" dirty="0" smtClean="0"/>
              <a:t>))) )))</a:t>
            </a:r>
          </a:p>
          <a:p>
            <a:pPr>
              <a:buNone/>
            </a:pPr>
            <a:r>
              <a:rPr lang="en-US" dirty="0" smtClean="0"/>
              <a:t>	&gt;(</a:t>
            </a:r>
            <a:r>
              <a:rPr lang="en-US" dirty="0" err="1" smtClean="0"/>
              <a:t>subst</a:t>
            </a:r>
            <a:r>
              <a:rPr lang="en-US" dirty="0" smtClean="0"/>
              <a:t> ‘b ‘a ‘(a x </a:t>
            </a:r>
            <a:r>
              <a:rPr lang="en-US" dirty="0" err="1" smtClean="0"/>
              <a:t>x</a:t>
            </a:r>
            <a:r>
              <a:rPr lang="en-US" dirty="0" smtClean="0"/>
              <a:t> a))</a:t>
            </a:r>
          </a:p>
          <a:p>
            <a:pPr>
              <a:buNone/>
            </a:pPr>
            <a:r>
              <a:rPr lang="en-US" dirty="0" smtClean="0"/>
              <a:t>	   (a b </a:t>
            </a:r>
            <a:r>
              <a:rPr lang="en-US" dirty="0" err="1" smtClean="0"/>
              <a:t>b</a:t>
            </a:r>
            <a:r>
              <a:rPr lang="en-US" dirty="0" smtClean="0"/>
              <a:t> a)</a:t>
            </a:r>
          </a:p>
          <a:p>
            <a:pPr>
              <a:buNone/>
            </a:pPr>
            <a:r>
              <a:rPr lang="ru-RU" dirty="0" smtClean="0"/>
              <a:t>Попытайтесь реализовать замену на всех уровнях. Не забывайте о трассировке.</a:t>
            </a:r>
            <a:endParaRPr lang="ru-RU"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normAutofit lnSpcReduction="10000"/>
          </a:bodyPr>
          <a:lstStyle/>
          <a:p>
            <a:pPr algn="ctr">
              <a:buNone/>
            </a:pPr>
            <a:r>
              <a:rPr lang="ru-RU" i="1" dirty="0" smtClean="0"/>
              <a:t>Реверсирование (обращение списка)</a:t>
            </a:r>
          </a:p>
          <a:p>
            <a:pPr>
              <a:buNone/>
            </a:pPr>
            <a:r>
              <a:rPr lang="ru-RU" dirty="0" smtClean="0"/>
              <a:t>Функция </a:t>
            </a:r>
            <a:r>
              <a:rPr lang="en-US" dirty="0" smtClean="0"/>
              <a:t>reverse</a:t>
            </a:r>
            <a:r>
              <a:rPr lang="ru-RU" dirty="0" smtClean="0"/>
              <a:t> является одной из основных примитивов языка. Определим свой собственный вариант.</a:t>
            </a:r>
          </a:p>
          <a:p>
            <a:pPr>
              <a:buNone/>
            </a:pPr>
            <a:r>
              <a:rPr lang="ru-RU" dirty="0" smtClean="0"/>
              <a:t>Вспомним «наивный» алгоритм, в котором для обращения списка  необходимо дойти до его конца. После чего, последний элемент сделать первым элементом результирующего списка. </a:t>
            </a:r>
          </a:p>
          <a:p>
            <a:pPr>
              <a:buNone/>
            </a:pPr>
            <a:endParaRPr lang="ru-RU"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en-US" dirty="0" smtClean="0"/>
              <a:t>	&gt;(</a:t>
            </a:r>
            <a:r>
              <a:rPr lang="en-US" dirty="0" err="1" smtClean="0"/>
              <a:t>defun</a:t>
            </a:r>
            <a:r>
              <a:rPr lang="en-US" dirty="0" smtClean="0"/>
              <a:t> reverse_1(</a:t>
            </a:r>
            <a:r>
              <a:rPr lang="en-US" dirty="0" err="1" smtClean="0"/>
              <a:t>lst</a:t>
            </a:r>
            <a:endParaRPr lang="en-US" dirty="0" smtClean="0"/>
          </a:p>
          <a:p>
            <a:pPr>
              <a:buNone/>
            </a:pPr>
            <a:r>
              <a:rPr lang="en-US" dirty="0" smtClean="0"/>
              <a:t>	  (</a:t>
            </a:r>
            <a:r>
              <a:rPr lang="en-US" dirty="0" err="1" smtClean="0"/>
              <a:t>cond</a:t>
            </a:r>
            <a:r>
              <a:rPr lang="en-US" dirty="0" smtClean="0"/>
              <a:t> ((null </a:t>
            </a:r>
            <a:r>
              <a:rPr lang="en-US" dirty="0" err="1" smtClean="0"/>
              <a:t>lst</a:t>
            </a:r>
            <a:r>
              <a:rPr lang="en-US" dirty="0" smtClean="0"/>
              <a:t>) nil)</a:t>
            </a:r>
          </a:p>
          <a:p>
            <a:pPr>
              <a:buNone/>
            </a:pPr>
            <a:r>
              <a:rPr lang="en-US" dirty="0" smtClean="0"/>
              <a:t>	  (t (append (reverse_1 (</a:t>
            </a:r>
            <a:r>
              <a:rPr lang="en-US" dirty="0" err="1" smtClean="0"/>
              <a:t>cdr</a:t>
            </a:r>
            <a:r>
              <a:rPr lang="en-US" dirty="0" smtClean="0"/>
              <a:t> </a:t>
            </a:r>
            <a:r>
              <a:rPr lang="en-US" dirty="0" err="1" smtClean="0"/>
              <a:t>lst</a:t>
            </a:r>
            <a:r>
              <a:rPr lang="en-US" dirty="0" smtClean="0"/>
              <a:t>) </a:t>
            </a:r>
          </a:p>
          <a:p>
            <a:pPr>
              <a:buNone/>
            </a:pPr>
            <a:r>
              <a:rPr lang="en-US" dirty="0" smtClean="0"/>
              <a:t>		               (cons (car </a:t>
            </a:r>
            <a:r>
              <a:rPr lang="en-US" dirty="0" err="1" smtClean="0"/>
              <a:t>lst</a:t>
            </a:r>
            <a:r>
              <a:rPr lang="en-US" dirty="0" smtClean="0"/>
              <a:t>) nil ))) ))</a:t>
            </a:r>
          </a:p>
          <a:p>
            <a:pPr>
              <a:buNone/>
            </a:pPr>
            <a:r>
              <a:rPr lang="ru-RU" dirty="0" smtClean="0"/>
              <a:t>Вызов </a:t>
            </a:r>
            <a:r>
              <a:rPr lang="en-US" dirty="0" smtClean="0"/>
              <a:t>(cons (car </a:t>
            </a:r>
            <a:r>
              <a:rPr lang="en-US" dirty="0" err="1" smtClean="0"/>
              <a:t>lst</a:t>
            </a:r>
            <a:r>
              <a:rPr lang="en-US" dirty="0" smtClean="0"/>
              <a:t>) nil)</a:t>
            </a:r>
            <a:r>
              <a:rPr lang="ru-RU" dirty="0" smtClean="0"/>
              <a:t> создает  одноэлементный список, который объединяется  с реверсивным хвостом.</a:t>
            </a:r>
          </a:p>
          <a:p>
            <a:pPr>
              <a:buNone/>
            </a:pPr>
            <a:r>
              <a:rPr lang="ru-RU" dirty="0" smtClean="0"/>
              <a:t>Проследите трассу вызова функции.</a:t>
            </a:r>
          </a:p>
          <a:p>
            <a:pPr>
              <a:buNone/>
            </a:pPr>
            <a:endParaRPr lang="ru-RU"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Обязательно испытайте рассмотренные функции, попытайтесь реализовать собственные варианты, используя рекурсию по аргументу и значению.</a:t>
            </a:r>
          </a:p>
          <a:p>
            <a:pPr>
              <a:buNone/>
            </a:pPr>
            <a:r>
              <a:rPr lang="ru-RU" dirty="0" smtClean="0"/>
              <a:t>Рассмотрите другие возможные операции над списками.</a:t>
            </a:r>
            <a:endParaRPr lang="ru-RU"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Если же в качестве результата функции возвращается значение некоторой другой функции,  а рекурсивный вызов участвует в вычислении аргументов для этой функции, будем говорить о </a:t>
            </a:r>
            <a:r>
              <a:rPr lang="ru-RU" i="1" dirty="0" smtClean="0"/>
              <a:t>рекурсии по аргументам</a:t>
            </a:r>
            <a:r>
              <a:rPr lang="ru-RU" dirty="0" smtClean="0"/>
              <a:t>.</a:t>
            </a:r>
          </a:p>
          <a:p>
            <a:pPr>
              <a:buNone/>
            </a:pPr>
            <a:r>
              <a:rPr lang="ru-RU" dirty="0" smtClean="0"/>
              <a:t> Рассмотрим сначала пример простой рекурсии, который соответствует циклу.</a:t>
            </a:r>
          </a:p>
          <a:p>
            <a:pPr>
              <a:buNone/>
            </a:pPr>
            <a:endParaRPr lang="ru-RU"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normAutofit fontScale="92500" lnSpcReduction="20000"/>
          </a:bodyPr>
          <a:lstStyle/>
          <a:p>
            <a:pPr algn="ctr">
              <a:buNone/>
            </a:pPr>
            <a:r>
              <a:rPr lang="ru-RU" b="1" dirty="0" smtClean="0"/>
              <a:t>Другие формы рекурсии</a:t>
            </a:r>
          </a:p>
          <a:p>
            <a:pPr algn="ctr">
              <a:buNone/>
            </a:pPr>
            <a:r>
              <a:rPr lang="ru-RU" i="1" dirty="0" smtClean="0"/>
              <a:t>Параллельная</a:t>
            </a:r>
            <a:r>
              <a:rPr lang="ru-RU" dirty="0" smtClean="0"/>
              <a:t> рекурсия</a:t>
            </a:r>
          </a:p>
          <a:p>
            <a:pPr>
              <a:buNone/>
            </a:pPr>
            <a:r>
              <a:rPr lang="ru-RU" dirty="0" smtClean="0"/>
              <a:t>Рекурсия называют параллельной, если она встречается одновременно в нескольких аргументах функции.</a:t>
            </a:r>
          </a:p>
          <a:p>
            <a:pPr>
              <a:buNone/>
            </a:pPr>
            <a:r>
              <a:rPr lang="ru-RU" dirty="0" smtClean="0"/>
              <a:t>Общий формат параллельной рекурсии:</a:t>
            </a:r>
          </a:p>
          <a:p>
            <a:pPr>
              <a:buNone/>
            </a:pPr>
            <a:r>
              <a:rPr lang="en-US" dirty="0" smtClean="0"/>
              <a:t>(</a:t>
            </a:r>
            <a:r>
              <a:rPr lang="en-US" dirty="0" err="1" smtClean="0"/>
              <a:t>defun</a:t>
            </a:r>
            <a:r>
              <a:rPr lang="en-US" dirty="0" smtClean="0"/>
              <a:t> f …</a:t>
            </a:r>
          </a:p>
          <a:p>
            <a:pPr>
              <a:buNone/>
            </a:pPr>
            <a:r>
              <a:rPr lang="en-US" dirty="0" smtClean="0"/>
              <a:t>… (g … (f …) … (f …) …</a:t>
            </a:r>
            <a:r>
              <a:rPr lang="ru-RU" dirty="0" smtClean="0"/>
              <a:t>) …</a:t>
            </a:r>
            <a:r>
              <a:rPr lang="en-US" dirty="0" smtClean="0"/>
              <a:t> )</a:t>
            </a:r>
          </a:p>
          <a:p>
            <a:pPr>
              <a:buNone/>
            </a:pPr>
            <a:r>
              <a:rPr lang="ru-RU" dirty="0" smtClean="0"/>
              <a:t>Аргументами некоторой функции являются рекурсивные вызовы функции </a:t>
            </a:r>
            <a:r>
              <a:rPr lang="en-US" dirty="0" smtClean="0"/>
              <a:t>f </a:t>
            </a:r>
            <a:r>
              <a:rPr lang="ru-RU" dirty="0" smtClean="0"/>
              <a:t>.</a:t>
            </a:r>
          </a:p>
          <a:p>
            <a:pPr>
              <a:buNone/>
            </a:pPr>
            <a:endParaRPr lang="ru-RU"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В качестве примера рассмотрим копирование списочной структуры на всех уровнях. Ранее мы рассмотрели копирование  списка в направлении </a:t>
            </a:r>
            <a:r>
              <a:rPr lang="en-US" dirty="0" err="1" smtClean="0"/>
              <a:t>cdr</a:t>
            </a:r>
            <a:r>
              <a:rPr lang="ru-RU" dirty="0" smtClean="0"/>
              <a:t>. На возможные подсписки не обращалось внимания.</a:t>
            </a:r>
          </a:p>
          <a:p>
            <a:pPr>
              <a:buNone/>
            </a:pPr>
            <a:endParaRPr lang="ru-RU"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В </a:t>
            </a:r>
            <a:r>
              <a:rPr lang="ru-RU" dirty="0" err="1" smtClean="0"/>
              <a:t>Коммон</a:t>
            </a:r>
            <a:r>
              <a:rPr lang="ru-RU" dirty="0" smtClean="0"/>
              <a:t> Лиспе существует обобщенная функция копирования, называемая </a:t>
            </a:r>
          </a:p>
          <a:p>
            <a:pPr>
              <a:buNone/>
            </a:pPr>
            <a:r>
              <a:rPr lang="ru-RU" dirty="0" smtClean="0"/>
              <a:t>	</a:t>
            </a:r>
            <a:r>
              <a:rPr lang="en-US" dirty="0" smtClean="0"/>
              <a:t>copy-tree</a:t>
            </a:r>
            <a:r>
              <a:rPr lang="ru-RU" dirty="0" smtClean="0"/>
              <a:t>, которая создает копию на всех уровнях. Слово </a:t>
            </a:r>
            <a:r>
              <a:rPr lang="en-US" dirty="0" smtClean="0"/>
              <a:t>tree</a:t>
            </a:r>
            <a:r>
              <a:rPr lang="ru-RU" dirty="0" smtClean="0"/>
              <a:t> в названии функции возникло в связи с тем, что список трактуется как соответствующее точеной паре бинарное дерево. </a:t>
            </a:r>
            <a:endParaRPr lang="ru-RU"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В общем виде грамматику бинарного дерева можно описать следующими продукциями:</a:t>
            </a:r>
          </a:p>
          <a:p>
            <a:pPr>
              <a:buNone/>
            </a:pPr>
            <a:r>
              <a:rPr lang="ru-RU" dirty="0" smtClean="0"/>
              <a:t>	</a:t>
            </a:r>
            <a:r>
              <a:rPr lang="en-US" dirty="0" smtClean="0"/>
              <a:t>&lt;tree&gt; -&gt; NIL</a:t>
            </a:r>
          </a:p>
          <a:p>
            <a:pPr>
              <a:buNone/>
            </a:pPr>
            <a:r>
              <a:rPr lang="en-US" dirty="0" smtClean="0"/>
              <a:t>	&lt;tree&gt; -&gt;atom</a:t>
            </a:r>
          </a:p>
          <a:p>
            <a:pPr>
              <a:buNone/>
            </a:pPr>
            <a:r>
              <a:rPr lang="en-US" dirty="0" smtClean="0"/>
              <a:t>	&lt;tree&gt; -&gt; &lt;(tree . tree)&gt;</a:t>
            </a:r>
          </a:p>
          <a:p>
            <a:pPr>
              <a:buNone/>
            </a:pPr>
            <a:r>
              <a:rPr lang="ru-RU" dirty="0" smtClean="0"/>
              <a:t>Несложно заметить, что рекурсия имеется как по хвосту, так и по голове. Вспомните левое и правое поддерева в Прологе.</a:t>
            </a:r>
            <a:endParaRPr lang="ru-RU"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normAutofit fontScale="92500" lnSpcReduction="10000"/>
          </a:bodyPr>
          <a:lstStyle/>
          <a:p>
            <a:pPr>
              <a:buNone/>
            </a:pPr>
            <a:r>
              <a:rPr lang="ru-RU" dirty="0" smtClean="0"/>
              <a:t>А теперь функция копирования:</a:t>
            </a:r>
          </a:p>
          <a:p>
            <a:pPr>
              <a:buNone/>
            </a:pPr>
            <a:r>
              <a:rPr lang="ru-RU" dirty="0" smtClean="0"/>
              <a:t>	</a:t>
            </a:r>
            <a:r>
              <a:rPr lang="en-US" dirty="0" smtClean="0"/>
              <a:t>&gt;(</a:t>
            </a:r>
            <a:r>
              <a:rPr lang="en-US" dirty="0" err="1" smtClean="0"/>
              <a:t>defun</a:t>
            </a:r>
            <a:r>
              <a:rPr lang="en-US" dirty="0" smtClean="0"/>
              <a:t> copy-tree(</a:t>
            </a:r>
            <a:r>
              <a:rPr lang="en-US" dirty="0" err="1" smtClean="0"/>
              <a:t>lst</a:t>
            </a:r>
            <a:r>
              <a:rPr lang="en-US" dirty="0" smtClean="0"/>
              <a:t>)</a:t>
            </a:r>
          </a:p>
          <a:p>
            <a:pPr>
              <a:buNone/>
            </a:pPr>
            <a:r>
              <a:rPr lang="en-US" dirty="0" smtClean="0"/>
              <a:t>	   (</a:t>
            </a:r>
            <a:r>
              <a:rPr lang="en-US" dirty="0" err="1" smtClean="0"/>
              <a:t>cond</a:t>
            </a:r>
            <a:r>
              <a:rPr lang="en-US" dirty="0" smtClean="0"/>
              <a:t> ((null </a:t>
            </a:r>
            <a:r>
              <a:rPr lang="en-US" dirty="0" err="1" smtClean="0"/>
              <a:t>lst</a:t>
            </a:r>
            <a:r>
              <a:rPr lang="en-US" dirty="0" smtClean="0"/>
              <a:t>) nil)</a:t>
            </a:r>
          </a:p>
          <a:p>
            <a:pPr>
              <a:buNone/>
            </a:pPr>
            <a:r>
              <a:rPr lang="en-US" dirty="0" smtClean="0"/>
              <a:t>	   	        ((atom </a:t>
            </a:r>
            <a:r>
              <a:rPr lang="en-US" dirty="0" err="1" smtClean="0"/>
              <a:t>lst</a:t>
            </a:r>
            <a:r>
              <a:rPr lang="en-US" dirty="0" smtClean="0"/>
              <a:t>) </a:t>
            </a:r>
            <a:r>
              <a:rPr lang="en-US" dirty="0" err="1" smtClean="0"/>
              <a:t>lst</a:t>
            </a:r>
            <a:r>
              <a:rPr lang="en-US" dirty="0" smtClean="0"/>
              <a:t>)</a:t>
            </a:r>
          </a:p>
          <a:p>
            <a:pPr>
              <a:buNone/>
            </a:pPr>
            <a:r>
              <a:rPr lang="en-US" dirty="0" smtClean="0"/>
              <a:t>	   (t (cons (copy-tree (car </a:t>
            </a:r>
            <a:r>
              <a:rPr lang="en-US" dirty="0" err="1" smtClean="0"/>
              <a:t>lst</a:t>
            </a:r>
            <a:r>
              <a:rPr lang="en-US" dirty="0" smtClean="0"/>
              <a:t>)) </a:t>
            </a:r>
          </a:p>
          <a:p>
            <a:pPr>
              <a:buNone/>
            </a:pPr>
            <a:r>
              <a:rPr lang="en-US" dirty="0" smtClean="0"/>
              <a:t>			 (copy-tree (</a:t>
            </a:r>
            <a:r>
              <a:rPr lang="en-US" dirty="0" err="1" smtClean="0"/>
              <a:t>cdr</a:t>
            </a:r>
            <a:r>
              <a:rPr lang="en-US" dirty="0" smtClean="0"/>
              <a:t> </a:t>
            </a:r>
            <a:r>
              <a:rPr lang="en-US" dirty="0" err="1" smtClean="0"/>
              <a:t>lst</a:t>
            </a:r>
            <a:r>
              <a:rPr lang="en-US" dirty="0" smtClean="0"/>
              <a:t>)) ))))</a:t>
            </a:r>
          </a:p>
          <a:p>
            <a:pPr>
              <a:buNone/>
            </a:pPr>
            <a:r>
              <a:rPr lang="ru-RU" dirty="0" smtClean="0"/>
              <a:t>Отличия функции </a:t>
            </a:r>
            <a:r>
              <a:rPr lang="en-US" dirty="0" smtClean="0"/>
              <a:t>copy-tree</a:t>
            </a:r>
            <a:r>
              <a:rPr lang="ru-RU" dirty="0" smtClean="0"/>
              <a:t> от функции </a:t>
            </a:r>
            <a:r>
              <a:rPr lang="en-US" dirty="0" smtClean="0"/>
              <a:t>copy-list</a:t>
            </a:r>
            <a:r>
              <a:rPr lang="ru-RU" dirty="0" smtClean="0"/>
              <a:t> есть, во-первых, рекурсия как по голове, так и по хвосту.</a:t>
            </a:r>
            <a:endParaRPr lang="ru-RU"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Во-вторых, здесь предполагается использование предиката </a:t>
            </a:r>
            <a:r>
              <a:rPr lang="en-US" dirty="0" smtClean="0"/>
              <a:t>atom</a:t>
            </a:r>
            <a:r>
              <a:rPr lang="ru-RU" dirty="0" smtClean="0"/>
              <a:t>, проверяющего атомарное дерево (лист дерева).</a:t>
            </a:r>
          </a:p>
          <a:p>
            <a:pPr>
              <a:buNone/>
            </a:pPr>
            <a:r>
              <a:rPr lang="ru-RU" dirty="0" smtClean="0"/>
              <a:t>В- третьих,  рекурсивный вызов представляет собой два аргумента функции </a:t>
            </a:r>
            <a:r>
              <a:rPr lang="en-US" dirty="0" smtClean="0"/>
              <a:t>cons</a:t>
            </a:r>
            <a:r>
              <a:rPr lang="ru-RU" dirty="0" smtClean="0"/>
              <a:t>.</a:t>
            </a:r>
          </a:p>
          <a:p>
            <a:pPr>
              <a:buNone/>
            </a:pPr>
            <a:r>
              <a:rPr lang="ru-RU" dirty="0" smtClean="0"/>
              <a:t>Заметим, что функция рекурсивна по аргументу.</a:t>
            </a:r>
            <a:endParaRPr lang="ru-RU"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lgn="ctr">
              <a:buNone/>
            </a:pPr>
            <a:r>
              <a:rPr lang="ru-RU" i="1" dirty="0" smtClean="0"/>
              <a:t>Взаимная рекурсия</a:t>
            </a:r>
          </a:p>
          <a:p>
            <a:pPr>
              <a:buNone/>
            </a:pPr>
            <a:r>
              <a:rPr lang="ru-RU" dirty="0" smtClean="0"/>
              <a:t>Под взаимной рекурсией понимается, что в определении одной рекурсивной функции используется вызов некой другой функции, в определении которой используется вызов первой функции. Количество функций может быть больше двух.</a:t>
            </a:r>
            <a:endParaRPr lang="ru-RU"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Общий формат взаимной рекурсии следующий:</a:t>
            </a:r>
          </a:p>
          <a:p>
            <a:pPr>
              <a:buNone/>
            </a:pPr>
            <a:r>
              <a:rPr lang="ru-RU" dirty="0" smtClean="0"/>
              <a:t>	(</a:t>
            </a:r>
            <a:r>
              <a:rPr lang="en-US" dirty="0" err="1" smtClean="0"/>
              <a:t>defun</a:t>
            </a:r>
            <a:r>
              <a:rPr lang="en-US" dirty="0" smtClean="0"/>
              <a:t> f…</a:t>
            </a:r>
          </a:p>
          <a:p>
            <a:pPr>
              <a:buNone/>
            </a:pPr>
            <a:r>
              <a:rPr lang="en-US" dirty="0" smtClean="0"/>
              <a:t>	…(g …) …)</a:t>
            </a:r>
          </a:p>
          <a:p>
            <a:pPr>
              <a:buNone/>
            </a:pPr>
            <a:r>
              <a:rPr lang="en-US" dirty="0" smtClean="0"/>
              <a:t>	(</a:t>
            </a:r>
            <a:r>
              <a:rPr lang="en-US" dirty="0" err="1" smtClean="0"/>
              <a:t>defun</a:t>
            </a:r>
            <a:r>
              <a:rPr lang="en-US" dirty="0" smtClean="0"/>
              <a:t> g...</a:t>
            </a:r>
          </a:p>
          <a:p>
            <a:pPr>
              <a:buNone/>
            </a:pPr>
            <a:r>
              <a:rPr lang="en-US" dirty="0" smtClean="0"/>
              <a:t>	…(f …) …)</a:t>
            </a:r>
            <a:endParaRPr lang="ru-RU" dirty="0" smtClean="0"/>
          </a:p>
          <a:p>
            <a:pPr>
              <a:buNone/>
            </a:pPr>
            <a:endParaRPr lang="ru-RU"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Классический пример взаимной рекурсии – реверсирование списка в котором основная функция пользуется услугами вспомогательной функции, а последняя, в свою очередь, вызывает основную.</a:t>
            </a:r>
            <a:r>
              <a:rPr lang="en-US" dirty="0" smtClean="0"/>
              <a:t>	</a:t>
            </a:r>
            <a:endParaRPr lang="ru-RU" dirty="0" smtClean="0"/>
          </a:p>
          <a:p>
            <a:pPr>
              <a:buNone/>
            </a:pPr>
            <a:r>
              <a:rPr lang="en-US" dirty="0" smtClean="0"/>
              <a:t>	&gt;(</a:t>
            </a:r>
            <a:r>
              <a:rPr lang="en-US" dirty="0" err="1" smtClean="0"/>
              <a:t>defun</a:t>
            </a:r>
            <a:r>
              <a:rPr lang="en-US" dirty="0" smtClean="0"/>
              <a:t> rev(</a:t>
            </a:r>
            <a:r>
              <a:rPr lang="en-US" dirty="0" err="1" smtClean="0"/>
              <a:t>lst</a:t>
            </a:r>
            <a:r>
              <a:rPr lang="en-US" dirty="0" smtClean="0"/>
              <a:t>)</a:t>
            </a:r>
          </a:p>
          <a:p>
            <a:pPr>
              <a:buNone/>
            </a:pPr>
            <a:r>
              <a:rPr lang="en-US" dirty="0" smtClean="0"/>
              <a:t>	   (</a:t>
            </a:r>
            <a:r>
              <a:rPr lang="en-US" dirty="0" err="1" smtClean="0"/>
              <a:t>cond</a:t>
            </a:r>
            <a:r>
              <a:rPr lang="en-US" dirty="0" smtClean="0"/>
              <a:t> ((atom </a:t>
            </a:r>
            <a:r>
              <a:rPr lang="en-US" dirty="0" err="1" smtClean="0"/>
              <a:t>lst</a:t>
            </a:r>
            <a:r>
              <a:rPr lang="en-US" dirty="0" smtClean="0"/>
              <a:t>) </a:t>
            </a:r>
            <a:r>
              <a:rPr lang="en-US" dirty="0" err="1" smtClean="0"/>
              <a:t>lst</a:t>
            </a:r>
            <a:r>
              <a:rPr lang="en-US" dirty="0" smtClean="0"/>
              <a:t>)</a:t>
            </a:r>
          </a:p>
          <a:p>
            <a:pPr>
              <a:buNone/>
            </a:pPr>
            <a:r>
              <a:rPr lang="en-US" dirty="0" smtClean="0"/>
              <a:t>		(t (</a:t>
            </a:r>
            <a:r>
              <a:rPr lang="en-US" dirty="0" err="1" smtClean="0"/>
              <a:t>perem</a:t>
            </a:r>
            <a:r>
              <a:rPr lang="en-US" dirty="0" smtClean="0"/>
              <a:t> </a:t>
            </a:r>
            <a:r>
              <a:rPr lang="en-US" dirty="0" err="1" smtClean="0"/>
              <a:t>lst</a:t>
            </a:r>
            <a:r>
              <a:rPr lang="en-US" dirty="0" smtClean="0"/>
              <a:t> nil))))</a:t>
            </a:r>
            <a:endParaRPr lang="ru-RU"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Вспомогательная функция перестановки:</a:t>
            </a:r>
          </a:p>
          <a:p>
            <a:pPr>
              <a:buNone/>
            </a:pPr>
            <a:r>
              <a:rPr lang="en-US" dirty="0" smtClean="0"/>
              <a:t>	&gt;(</a:t>
            </a:r>
            <a:r>
              <a:rPr lang="en-US" dirty="0" err="1" smtClean="0"/>
              <a:t>defun</a:t>
            </a:r>
            <a:r>
              <a:rPr lang="en-US" dirty="0" smtClean="0"/>
              <a:t> </a:t>
            </a:r>
            <a:r>
              <a:rPr lang="en-US" dirty="0" err="1" smtClean="0"/>
              <a:t>perem</a:t>
            </a:r>
            <a:r>
              <a:rPr lang="en-US" dirty="0" smtClean="0"/>
              <a:t>(</a:t>
            </a:r>
            <a:r>
              <a:rPr lang="en-US" dirty="0" err="1" smtClean="0"/>
              <a:t>lst</a:t>
            </a:r>
            <a:r>
              <a:rPr lang="en-US" dirty="0" smtClean="0"/>
              <a:t> </a:t>
            </a:r>
            <a:r>
              <a:rPr lang="en-US" dirty="0" err="1" smtClean="0"/>
              <a:t>rez</a:t>
            </a:r>
            <a:r>
              <a:rPr lang="en-US" dirty="0" smtClean="0"/>
              <a:t>)</a:t>
            </a:r>
          </a:p>
          <a:p>
            <a:pPr>
              <a:buNone/>
            </a:pPr>
            <a:r>
              <a:rPr lang="en-US" dirty="0" smtClean="0"/>
              <a:t>	  (</a:t>
            </a:r>
            <a:r>
              <a:rPr lang="en-US" dirty="0" err="1" smtClean="0"/>
              <a:t>cond</a:t>
            </a:r>
            <a:r>
              <a:rPr lang="en-US" dirty="0" smtClean="0"/>
              <a:t> ((null </a:t>
            </a:r>
            <a:r>
              <a:rPr lang="en-US" dirty="0" err="1" smtClean="0"/>
              <a:t>lst</a:t>
            </a:r>
            <a:r>
              <a:rPr lang="en-US" dirty="0" smtClean="0"/>
              <a:t>) </a:t>
            </a:r>
            <a:r>
              <a:rPr lang="en-US" dirty="0" err="1" smtClean="0"/>
              <a:t>rez</a:t>
            </a:r>
            <a:r>
              <a:rPr lang="en-US" dirty="0" smtClean="0"/>
              <a:t>)</a:t>
            </a:r>
          </a:p>
          <a:p>
            <a:pPr>
              <a:buNone/>
            </a:pPr>
            <a:r>
              <a:rPr lang="en-US" dirty="0" smtClean="0"/>
              <a:t>	    	        (t (</a:t>
            </a:r>
            <a:r>
              <a:rPr lang="en-US" dirty="0" err="1" smtClean="0"/>
              <a:t>perem</a:t>
            </a:r>
            <a:r>
              <a:rPr lang="en-US" dirty="0" smtClean="0"/>
              <a:t> (</a:t>
            </a:r>
            <a:r>
              <a:rPr lang="en-US" dirty="0" err="1" smtClean="0"/>
              <a:t>cdr</a:t>
            </a:r>
            <a:r>
              <a:rPr lang="en-US" dirty="0" smtClean="0"/>
              <a:t> </a:t>
            </a:r>
            <a:r>
              <a:rPr lang="en-US" dirty="0" err="1" smtClean="0"/>
              <a:t>lst</a:t>
            </a:r>
            <a:r>
              <a:rPr lang="en-US" dirty="0" smtClean="0"/>
              <a:t>)</a:t>
            </a:r>
          </a:p>
          <a:p>
            <a:pPr>
              <a:buNone/>
            </a:pPr>
            <a:r>
              <a:rPr lang="en-US" dirty="0" smtClean="0"/>
              <a:t>			  (cons (rev (car </a:t>
            </a:r>
            <a:r>
              <a:rPr lang="en-US" dirty="0" err="1" smtClean="0"/>
              <a:t>lst</a:t>
            </a:r>
            <a:r>
              <a:rPr lang="en-US" dirty="0" smtClean="0"/>
              <a:t>)) </a:t>
            </a:r>
            <a:r>
              <a:rPr lang="en-US" dirty="0" err="1" smtClean="0"/>
              <a:t>rez</a:t>
            </a:r>
            <a:r>
              <a:rPr lang="en-US" dirty="0" smtClean="0"/>
              <a:t>))) ))</a:t>
            </a:r>
          </a:p>
          <a:p>
            <a:pPr>
              <a:buNone/>
            </a:pPr>
            <a:r>
              <a:rPr lang="ru-RU" dirty="0" smtClean="0"/>
              <a:t>Функция </a:t>
            </a:r>
            <a:r>
              <a:rPr lang="en-US" dirty="0" err="1" smtClean="0"/>
              <a:t>perem</a:t>
            </a:r>
            <a:r>
              <a:rPr lang="ru-RU" dirty="0" smtClean="0"/>
              <a:t> в процессе построения списка вызывает основную функцию с целью обращения подсписков исходного списка.</a:t>
            </a:r>
            <a:endParaRPr lang="ru-RU"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Первый пример связан с простой рекурсией, при котором рекурсивный вызов встречается в некоторой ветви один лишь раз.</a:t>
            </a:r>
          </a:p>
          <a:p>
            <a:pPr>
              <a:buNone/>
            </a:pPr>
            <a:r>
              <a:rPr lang="ru-RU" dirty="0" smtClean="0"/>
              <a:t>В качестве примера определим функцию </a:t>
            </a:r>
            <a:r>
              <a:rPr lang="en-US" dirty="0" smtClean="0"/>
              <a:t>copy</a:t>
            </a:r>
            <a:r>
              <a:rPr lang="ru-RU" dirty="0" smtClean="0"/>
              <a:t>, которая строит копию списка.</a:t>
            </a:r>
          </a:p>
          <a:p>
            <a:pPr>
              <a:buNone/>
            </a:pPr>
            <a:endParaRPr lang="ru-RU"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normAutofit lnSpcReduction="10000"/>
          </a:bodyPr>
          <a:lstStyle/>
          <a:p>
            <a:pPr>
              <a:buNone/>
            </a:pPr>
            <a:r>
              <a:rPr lang="ru-RU" dirty="0" smtClean="0"/>
              <a:t>Кроме того вспомогательная функция рекурсивна сама по себе.</a:t>
            </a:r>
          </a:p>
          <a:p>
            <a:pPr>
              <a:buNone/>
            </a:pPr>
            <a:r>
              <a:rPr lang="ru-RU" dirty="0" smtClean="0"/>
              <a:t>Другой классический пример взаимной рекурсии – функции более высокого порядка, например, функция интерпретатор в своем определении вызывает функционал </a:t>
            </a:r>
            <a:r>
              <a:rPr lang="en-US" dirty="0" smtClean="0"/>
              <a:t>apply</a:t>
            </a:r>
            <a:r>
              <a:rPr lang="ru-RU" dirty="0" smtClean="0"/>
              <a:t>, который, в свою очередь, в своем определении вызывает интерпретатор </a:t>
            </a:r>
            <a:r>
              <a:rPr lang="en-US" dirty="0" err="1" smtClean="0"/>
              <a:t>eval</a:t>
            </a:r>
            <a:r>
              <a:rPr lang="ru-RU" dirty="0" smtClean="0"/>
              <a:t>.</a:t>
            </a:r>
            <a:endParaRPr lang="ru-RU"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normAutofit fontScale="92500" lnSpcReduction="20000"/>
          </a:bodyPr>
          <a:lstStyle/>
          <a:p>
            <a:pPr>
              <a:buNone/>
            </a:pPr>
            <a:r>
              <a:rPr lang="ru-RU" dirty="0" smtClean="0"/>
              <a:t>С помощью взаимной рекурсии в Лиспе часто программируют вложенные циклы.</a:t>
            </a:r>
          </a:p>
          <a:p>
            <a:pPr algn="ctr">
              <a:buNone/>
            </a:pPr>
            <a:r>
              <a:rPr lang="ru-RU" i="1" dirty="0" smtClean="0"/>
              <a:t>Рекурсия более высокого порядка</a:t>
            </a:r>
          </a:p>
          <a:p>
            <a:pPr>
              <a:buNone/>
            </a:pPr>
            <a:r>
              <a:rPr lang="ru-RU" dirty="0" smtClean="0"/>
              <a:t>В теоретических разделах рекурсивного программирования выделяют понятие порядка (уровня) рекурсии. До чих пор мы рассматривали рекурсию нулевого порядка.</a:t>
            </a:r>
          </a:p>
          <a:p>
            <a:pPr>
              <a:buNone/>
            </a:pPr>
            <a:r>
              <a:rPr lang="ru-RU" dirty="0" smtClean="0"/>
              <a:t>Далее рассмотрим рекурсию более высокого порядка, при которой аргументом рекурсивного вызова является рекурсивный вызов.</a:t>
            </a:r>
          </a:p>
          <a:p>
            <a:pPr>
              <a:buNone/>
            </a:pPr>
            <a:endParaRPr lang="ru-RU"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Классический пример функции более  высокого порядка – функция </a:t>
            </a:r>
            <a:r>
              <a:rPr lang="ru-RU" dirty="0" err="1" smtClean="0"/>
              <a:t>Аккермана</a:t>
            </a:r>
            <a:r>
              <a:rPr lang="ru-RU" dirty="0" smtClean="0"/>
              <a:t>, пользующаяся славой «плохой» функции.</a:t>
            </a:r>
          </a:p>
          <a:p>
            <a:pPr>
              <a:buNone/>
            </a:pPr>
            <a:r>
              <a:rPr lang="ru-RU" dirty="0" smtClean="0"/>
              <a:t>Она является функцией с рекурсией первого порядка. Несмотря на это, ресурсы машины «поедает» очень быстро.</a:t>
            </a:r>
            <a:endParaRPr lang="ru-RU"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en-US" dirty="0" smtClean="0"/>
              <a:t>	&gt;(</a:t>
            </a:r>
            <a:r>
              <a:rPr lang="en-US" dirty="0" err="1" smtClean="0"/>
              <a:t>defun</a:t>
            </a:r>
            <a:r>
              <a:rPr lang="en-US" dirty="0" smtClean="0"/>
              <a:t> </a:t>
            </a:r>
            <a:r>
              <a:rPr lang="en-US" dirty="0" err="1" smtClean="0"/>
              <a:t>ackerman</a:t>
            </a:r>
            <a:r>
              <a:rPr lang="en-US" dirty="0" smtClean="0"/>
              <a:t>(m n)</a:t>
            </a:r>
          </a:p>
          <a:p>
            <a:pPr>
              <a:buNone/>
            </a:pPr>
            <a:r>
              <a:rPr lang="en-US" dirty="0" smtClean="0"/>
              <a:t>	   (</a:t>
            </a:r>
            <a:r>
              <a:rPr lang="en-US" dirty="0" err="1" smtClean="0"/>
              <a:t>cond</a:t>
            </a:r>
            <a:r>
              <a:rPr lang="en-US" dirty="0" smtClean="0"/>
              <a:t> ((= m 0) (+ n 1))</a:t>
            </a:r>
          </a:p>
          <a:p>
            <a:pPr>
              <a:buNone/>
            </a:pPr>
            <a:r>
              <a:rPr lang="en-US" dirty="0" smtClean="0"/>
              <a:t>		        ((= n 0) (</a:t>
            </a:r>
            <a:r>
              <a:rPr lang="en-US" dirty="0" err="1" smtClean="0"/>
              <a:t>ackerman</a:t>
            </a:r>
            <a:r>
              <a:rPr lang="en-US" dirty="0" smtClean="0"/>
              <a:t> (- m 1) 1))</a:t>
            </a:r>
          </a:p>
          <a:p>
            <a:pPr>
              <a:buNone/>
            </a:pPr>
            <a:r>
              <a:rPr lang="en-US" dirty="0" smtClean="0"/>
              <a:t>	  	        (t (</a:t>
            </a:r>
            <a:r>
              <a:rPr lang="en-US" dirty="0" err="1" smtClean="0"/>
              <a:t>ackerman</a:t>
            </a:r>
            <a:r>
              <a:rPr lang="en-US" dirty="0" smtClean="0"/>
              <a:t> (- m 1)</a:t>
            </a:r>
          </a:p>
          <a:p>
            <a:pPr>
              <a:buNone/>
            </a:pPr>
            <a:r>
              <a:rPr lang="en-US" dirty="0" smtClean="0"/>
              <a:t>				(</a:t>
            </a:r>
            <a:r>
              <a:rPr lang="en-US" dirty="0" err="1" smtClean="0"/>
              <a:t>ackerman</a:t>
            </a:r>
            <a:r>
              <a:rPr lang="en-US" dirty="0" smtClean="0"/>
              <a:t> m (- n 1))) ))) 	</a:t>
            </a:r>
            <a:endParaRPr lang="ru-RU"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Вычисление данной функции достаточно сложно, время вычислений растет лавинообразно даже при небольших значениях аргументов.</a:t>
            </a:r>
          </a:p>
          <a:p>
            <a:pPr>
              <a:buNone/>
            </a:pPr>
            <a:r>
              <a:rPr lang="ru-RU" dirty="0" smtClean="0"/>
              <a:t>	</a:t>
            </a:r>
            <a:r>
              <a:rPr lang="en-US" dirty="0" smtClean="0"/>
              <a:t>&gt;</a:t>
            </a:r>
            <a:r>
              <a:rPr lang="en-US" dirty="0" err="1" smtClean="0"/>
              <a:t>ackerman</a:t>
            </a:r>
            <a:r>
              <a:rPr lang="en-US" dirty="0" smtClean="0"/>
              <a:t>(3 2)</a:t>
            </a:r>
            <a:endParaRPr lang="ru-RU" dirty="0" smtClean="0"/>
          </a:p>
          <a:p>
            <a:pPr>
              <a:buNone/>
            </a:pPr>
            <a:r>
              <a:rPr lang="ru-RU" dirty="0" smtClean="0"/>
              <a:t>	</a:t>
            </a:r>
            <a:r>
              <a:rPr lang="en-US" dirty="0" smtClean="0"/>
              <a:t>27</a:t>
            </a:r>
            <a:endParaRPr lang="ru-RU" dirty="0" smtClean="0"/>
          </a:p>
          <a:p>
            <a:pPr>
              <a:buNone/>
            </a:pPr>
            <a:r>
              <a:rPr lang="ru-RU" dirty="0" smtClean="0"/>
              <a:t>При больших значениях аргументов машина </a:t>
            </a:r>
            <a:r>
              <a:rPr lang="ru-RU" smtClean="0"/>
              <a:t>может зациклится.</a:t>
            </a:r>
            <a:endParaRPr lang="en-US" dirty="0" smtClean="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en-US" dirty="0" smtClean="0"/>
              <a:t>&gt;(</a:t>
            </a:r>
            <a:r>
              <a:rPr lang="en-US" dirty="0" err="1" smtClean="0"/>
              <a:t>defun</a:t>
            </a:r>
            <a:r>
              <a:rPr lang="en-US" dirty="0" smtClean="0"/>
              <a:t> copy(</a:t>
            </a:r>
            <a:r>
              <a:rPr lang="en-US" dirty="0" err="1" smtClean="0"/>
              <a:t>lst</a:t>
            </a:r>
            <a:r>
              <a:rPr lang="en-US" dirty="0" smtClean="0"/>
              <a:t>)</a:t>
            </a:r>
          </a:p>
          <a:p>
            <a:pPr>
              <a:buNone/>
            </a:pPr>
            <a:r>
              <a:rPr lang="en-US" dirty="0" smtClean="0"/>
              <a:t>	  (</a:t>
            </a:r>
            <a:r>
              <a:rPr lang="en-US" dirty="0" err="1" smtClean="0"/>
              <a:t>cond</a:t>
            </a:r>
            <a:r>
              <a:rPr lang="en-US" dirty="0" smtClean="0"/>
              <a:t> ((null </a:t>
            </a:r>
            <a:r>
              <a:rPr lang="en-US" dirty="0" err="1" smtClean="0"/>
              <a:t>lst</a:t>
            </a:r>
            <a:r>
              <a:rPr lang="en-US" dirty="0" smtClean="0"/>
              <a:t>) nil)</a:t>
            </a:r>
          </a:p>
          <a:p>
            <a:pPr>
              <a:buNone/>
            </a:pPr>
            <a:r>
              <a:rPr lang="en-US" dirty="0" smtClean="0"/>
              <a:t>	  	       (t (cons (car </a:t>
            </a:r>
            <a:r>
              <a:rPr lang="en-US" dirty="0" err="1" smtClean="0"/>
              <a:t>lst</a:t>
            </a:r>
            <a:r>
              <a:rPr lang="en-US" dirty="0" smtClean="0"/>
              <a:t>) (copy (</a:t>
            </a:r>
            <a:r>
              <a:rPr lang="en-US" dirty="0" err="1" smtClean="0"/>
              <a:t>cdr</a:t>
            </a:r>
            <a:r>
              <a:rPr lang="en-US" dirty="0" smtClean="0"/>
              <a:t> </a:t>
            </a:r>
            <a:r>
              <a:rPr lang="en-US" dirty="0" err="1" smtClean="0"/>
              <a:t>lst</a:t>
            </a:r>
            <a:r>
              <a:rPr lang="en-US" dirty="0" smtClean="0"/>
              <a:t>))) )))</a:t>
            </a:r>
          </a:p>
          <a:p>
            <a:pPr>
              <a:buNone/>
            </a:pPr>
            <a:r>
              <a:rPr lang="en-US" dirty="0" smtClean="0"/>
              <a:t>	&gt;(copy ‘(q w e r)) -&gt; (q w e r)</a:t>
            </a:r>
          </a:p>
          <a:p>
            <a:pPr>
              <a:buNone/>
            </a:pPr>
            <a:r>
              <a:rPr lang="ru-RU" dirty="0" smtClean="0"/>
              <a:t>Попросту говоря, эта функция строит копию списка, переданного ей в качестве параметра. Она является рекурсивной по аргументу (!).</a:t>
            </a:r>
          </a:p>
          <a:p>
            <a:pPr>
              <a:buNone/>
            </a:pPr>
            <a:endParaRPr lang="ru-RU"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endParaRPr lang="ru-RU"/>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normAutofit lnSpcReduction="10000"/>
          </a:bodyPr>
          <a:lstStyle/>
          <a:p>
            <a:pPr>
              <a:buNone/>
            </a:pPr>
            <a:r>
              <a:rPr lang="ru-RU" dirty="0" smtClean="0"/>
              <a:t>Условное предложение в теле функции имеет две ветви: ветвь с условием окончания и ветвь с рекурсией,  с помощью которой функция проходит по списку, укорачивая его по направлению </a:t>
            </a:r>
            <a:r>
              <a:rPr lang="en-US" dirty="0" err="1" smtClean="0"/>
              <a:t>cdr</a:t>
            </a:r>
            <a:r>
              <a:rPr lang="ru-RU" dirty="0" smtClean="0"/>
              <a:t>. </a:t>
            </a:r>
          </a:p>
          <a:p>
            <a:pPr>
              <a:buNone/>
            </a:pPr>
            <a:r>
              <a:rPr lang="ru-RU" dirty="0" smtClean="0"/>
              <a:t>За работой (поведением) рекурсивных функций можно наблюдать при помощи имеющихся в интерпретаторе средств трассировки.</a:t>
            </a:r>
          </a:p>
          <a:p>
            <a:pPr>
              <a:buNone/>
            </a:pPr>
            <a:endParaRPr lang="ru-RU"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normAutofit lnSpcReduction="10000"/>
          </a:bodyPr>
          <a:lstStyle/>
          <a:p>
            <a:pPr>
              <a:buNone/>
            </a:pPr>
            <a:r>
              <a:rPr lang="ru-RU" dirty="0" smtClean="0"/>
              <a:t>Трассировка функции включается с помощью директивы </a:t>
            </a:r>
            <a:r>
              <a:rPr lang="en-US" dirty="0" smtClean="0"/>
              <a:t>trace</a:t>
            </a:r>
            <a:r>
              <a:rPr lang="ru-RU" dirty="0" smtClean="0"/>
              <a:t>:</a:t>
            </a:r>
          </a:p>
          <a:p>
            <a:pPr>
              <a:buNone/>
            </a:pPr>
            <a:r>
              <a:rPr lang="ru-RU" dirty="0" smtClean="0"/>
              <a:t>	</a:t>
            </a:r>
            <a:r>
              <a:rPr lang="en-US" dirty="0" smtClean="0"/>
              <a:t>&gt;(trace copy)</a:t>
            </a:r>
          </a:p>
          <a:p>
            <a:pPr>
              <a:buNone/>
            </a:pPr>
            <a:r>
              <a:rPr lang="ru-RU" dirty="0" smtClean="0"/>
              <a:t>Апостроф перед именем функции ставит не нужно, поскольку директива не вычисляет значение своего аргумента. </a:t>
            </a:r>
          </a:p>
          <a:p>
            <a:pPr>
              <a:buNone/>
            </a:pPr>
            <a:r>
              <a:rPr lang="ru-RU" dirty="0" smtClean="0"/>
              <a:t>После включения трассировки можно вызвать функцию и посмотреть результат, например, </a:t>
            </a:r>
            <a:r>
              <a:rPr lang="en-US" dirty="0" smtClean="0"/>
              <a:t>(copy ‘(a s d f))</a:t>
            </a:r>
            <a:r>
              <a:rPr lang="ru-RU" dirty="0" smtClean="0"/>
              <a:t>.</a:t>
            </a:r>
          </a:p>
          <a:p>
            <a:pPr>
              <a:buNone/>
            </a:pPr>
            <a:endParaRPr lang="ru-RU"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buNone/>
            </a:pPr>
            <a:r>
              <a:rPr lang="ru-RU" dirty="0" smtClean="0"/>
              <a:t>Вывод системы может быть достаточно длинный, но его смысл, суть обычно понятны с первого взгляда. Пример на следующем слайде.</a:t>
            </a:r>
          </a:p>
          <a:p>
            <a:pPr>
              <a:buNone/>
            </a:pPr>
            <a:r>
              <a:rPr lang="ru-RU" dirty="0" smtClean="0"/>
              <a:t>Отменить трассировку можно директивой </a:t>
            </a:r>
            <a:r>
              <a:rPr lang="en-US" dirty="0" err="1" smtClean="0"/>
              <a:t>untrace</a:t>
            </a:r>
            <a:r>
              <a:rPr lang="ru-RU" dirty="0" smtClean="0"/>
              <a:t>. Формат ее аналогичен </a:t>
            </a:r>
            <a:r>
              <a:rPr lang="en-US" dirty="0" smtClean="0"/>
              <a:t>trace</a:t>
            </a:r>
            <a:r>
              <a:rPr lang="ru-RU" dirty="0" smtClean="0"/>
              <a:t>. </a:t>
            </a:r>
          </a:p>
          <a:p>
            <a:pPr>
              <a:buNone/>
            </a:pPr>
            <a:r>
              <a:rPr lang="ru-RU" dirty="0" smtClean="0"/>
              <a:t>Директивы очень удобны для отладки рекурсивных функций (определений).</a:t>
            </a:r>
          </a:p>
          <a:p>
            <a:pPr>
              <a:buNone/>
            </a:pPr>
            <a:endParaRPr lang="ru-RU" dirty="0" smtClean="0"/>
          </a:p>
          <a:p>
            <a:pPr>
              <a:buNone/>
            </a:pPr>
            <a:endParaRPr lang="ru-RU"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smtClean="0"/>
              <a:t>Рекурсия в Лиспе</a:t>
            </a:r>
            <a:br>
              <a:rPr lang="ru-RU" dirty="0" smtClean="0"/>
            </a:br>
            <a:endParaRPr lang="ru-RU" dirty="0"/>
          </a:p>
        </p:txBody>
      </p:sp>
      <p:sp>
        <p:nvSpPr>
          <p:cNvPr id="3" name="Содержимое 2"/>
          <p:cNvSpPr>
            <a:spLocks noGrp="1"/>
          </p:cNvSpPr>
          <p:nvPr>
            <p:ph idx="1"/>
          </p:nvPr>
        </p:nvSpPr>
        <p:spPr/>
        <p:txBody>
          <a:bodyPr/>
          <a:lstStyle/>
          <a:p>
            <a:pPr algn="ctr">
              <a:buNone/>
            </a:pPr>
            <a:r>
              <a:rPr lang="ru-RU" b="1" dirty="0" smtClean="0"/>
              <a:t>Некоторые операции над списками</a:t>
            </a:r>
          </a:p>
          <a:p>
            <a:pPr algn="ctr">
              <a:buNone/>
            </a:pPr>
            <a:r>
              <a:rPr lang="ru-RU" i="1" dirty="0" smtClean="0"/>
              <a:t>Принадлежность элемента списку</a:t>
            </a:r>
          </a:p>
          <a:p>
            <a:pPr>
              <a:buNone/>
            </a:pPr>
            <a:r>
              <a:rPr lang="ru-RU" dirty="0" smtClean="0"/>
              <a:t>Следующий пример простой рекурсии – принадлежность элемента списку. </a:t>
            </a:r>
          </a:p>
          <a:p>
            <a:pPr>
              <a:buNone/>
            </a:pPr>
            <a:r>
              <a:rPr lang="ru-RU" dirty="0" smtClean="0"/>
              <a:t>Алгоритм функции:</a:t>
            </a:r>
          </a:p>
          <a:p>
            <a:pPr>
              <a:buNone/>
            </a:pPr>
            <a:r>
              <a:rPr lang="ru-RU" dirty="0" smtClean="0"/>
              <a:t>	1. проверка списка на пустоту;</a:t>
            </a:r>
          </a:p>
          <a:p>
            <a:pPr>
              <a:buNone/>
            </a:pPr>
            <a:r>
              <a:rPr lang="ru-RU" dirty="0" smtClean="0"/>
              <a:t>	2. искомый элемент является головой списка;</a:t>
            </a:r>
          </a:p>
          <a:p>
            <a:pPr>
              <a:buNone/>
            </a:pPr>
            <a:endParaRPr lang="ru-RU" dirty="0"/>
          </a:p>
        </p:txBody>
      </p:sp>
    </p:spTree>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311</TotalTime>
  <Words>1324</Words>
  <Application>Microsoft Office PowerPoint</Application>
  <PresentationFormat>Экран (4:3)</PresentationFormat>
  <Paragraphs>208</Paragraphs>
  <Slides>51</Slides>
  <Notes>0</Notes>
  <HiddenSlides>0</HiddenSlides>
  <MMClips>0</MMClips>
  <ScaleCrop>false</ScaleCrop>
  <HeadingPairs>
    <vt:vector size="4" baseType="variant">
      <vt:variant>
        <vt:lpstr>Тема</vt:lpstr>
      </vt:variant>
      <vt:variant>
        <vt:i4>1</vt:i4>
      </vt:variant>
      <vt:variant>
        <vt:lpstr>Заголовки слайдов</vt:lpstr>
      </vt:variant>
      <vt:variant>
        <vt:i4>51</vt:i4>
      </vt:variant>
    </vt:vector>
  </HeadingPairs>
  <TitlesOfParts>
    <vt:vector size="52" baseType="lpstr">
      <vt:lpstr>Тема Office</vt:lpstr>
      <vt:lpstr>Рекурсия в Лиспе</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lpstr>Рекурсия в Лиспе </vt:lpstr>
    </vt:vector>
  </TitlesOfParts>
  <Company>Krokoz™</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Игорь</dc:creator>
  <cp:lastModifiedBy>Игорь</cp:lastModifiedBy>
  <cp:revision>111</cp:revision>
  <dcterms:created xsi:type="dcterms:W3CDTF">2020-12-08T14:46:51Z</dcterms:created>
  <dcterms:modified xsi:type="dcterms:W3CDTF">2021-12-08T11:05:01Z</dcterms:modified>
</cp:coreProperties>
</file>