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61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0D714746-87E5-4F04-9375-FC58505ECFB4}" type="datetimeFigureOut">
              <a:rPr lang="ru-RU" smtClean="0"/>
              <a:pPr/>
              <a:t>27.10.2021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37290B2-A971-4F80-9E2A-3530B6F7402E}"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0D714746-87E5-4F04-9375-FC58505ECFB4}" type="datetimeFigureOut">
              <a:rPr lang="ru-RU" smtClean="0"/>
              <a:pPr/>
              <a:t>27.10.2021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37290B2-A971-4F80-9E2A-3530B6F7402E}"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0D714746-87E5-4F04-9375-FC58505ECFB4}" type="datetimeFigureOut">
              <a:rPr lang="ru-RU" smtClean="0"/>
              <a:pPr/>
              <a:t>27.10.2021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37290B2-A971-4F80-9E2A-3530B6F7402E}"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0D714746-87E5-4F04-9375-FC58505ECFB4}" type="datetimeFigureOut">
              <a:rPr lang="ru-RU" smtClean="0"/>
              <a:pPr/>
              <a:t>27.10.2021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37290B2-A971-4F80-9E2A-3530B6F7402E}"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0D714746-87E5-4F04-9375-FC58505ECFB4}" type="datetimeFigureOut">
              <a:rPr lang="ru-RU" smtClean="0"/>
              <a:pPr/>
              <a:t>27.10.2021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37290B2-A971-4F80-9E2A-3530B6F7402E}"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0D714746-87E5-4F04-9375-FC58505ECFB4}" type="datetimeFigureOut">
              <a:rPr lang="ru-RU" smtClean="0"/>
              <a:pPr/>
              <a:t>27.10.2021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37290B2-A971-4F80-9E2A-3530B6F7402E}"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0D714746-87E5-4F04-9375-FC58505ECFB4}" type="datetimeFigureOut">
              <a:rPr lang="ru-RU" smtClean="0"/>
              <a:pPr/>
              <a:t>27.10.2021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437290B2-A971-4F80-9E2A-3530B6F7402E}"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0D714746-87E5-4F04-9375-FC58505ECFB4}" type="datetimeFigureOut">
              <a:rPr lang="ru-RU" smtClean="0"/>
              <a:pPr/>
              <a:t>27.10.2021</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437290B2-A971-4F80-9E2A-3530B6F7402E}"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0D714746-87E5-4F04-9375-FC58505ECFB4}" type="datetimeFigureOut">
              <a:rPr lang="ru-RU" smtClean="0"/>
              <a:pPr/>
              <a:t>27.10.2021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437290B2-A971-4F80-9E2A-3530B6F7402E}"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0D714746-87E5-4F04-9375-FC58505ECFB4}" type="datetimeFigureOut">
              <a:rPr lang="ru-RU" smtClean="0"/>
              <a:pPr/>
              <a:t>27.10.2021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37290B2-A971-4F80-9E2A-3530B6F7402E}"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0D714746-87E5-4F04-9375-FC58505ECFB4}" type="datetimeFigureOut">
              <a:rPr lang="ru-RU" smtClean="0"/>
              <a:pPr/>
              <a:t>27.10.2021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37290B2-A971-4F80-9E2A-3530B6F7402E}"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714746-87E5-4F04-9375-FC58505ECFB4}" type="datetimeFigureOut">
              <a:rPr lang="ru-RU" smtClean="0"/>
              <a:pPr/>
              <a:t>27.10.2021</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7290B2-A971-4F80-9E2A-3530B6F7402E}"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smtClean="0"/>
              <a:t>Решение логических задач</a:t>
            </a:r>
            <a:endParaRPr lang="ru-RU" dirty="0"/>
          </a:p>
        </p:txBody>
      </p:sp>
      <p:sp>
        <p:nvSpPr>
          <p:cNvPr id="3" name="Подзаголовок 2"/>
          <p:cNvSpPr>
            <a:spLocks noGrp="1"/>
          </p:cNvSpPr>
          <p:nvPr>
            <p:ph type="subTitle" idx="1"/>
          </p:nvPr>
        </p:nvSpPr>
        <p:spPr/>
        <p:txBody>
          <a:bodyPr/>
          <a:lstStyle/>
          <a:p>
            <a:r>
              <a:rPr lang="ru-RU" dirty="0" smtClean="0"/>
              <a:t>Логические задачи</a:t>
            </a:r>
            <a:endParaRPr lang="ru-RU"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Логические задачи</a:t>
            </a:r>
            <a:br>
              <a:rPr lang="ru-RU" dirty="0" smtClean="0"/>
            </a:br>
            <a:endParaRPr lang="ru-RU" dirty="0"/>
          </a:p>
        </p:txBody>
      </p:sp>
      <p:sp>
        <p:nvSpPr>
          <p:cNvPr id="3" name="Содержимое 2"/>
          <p:cNvSpPr>
            <a:spLocks noGrp="1"/>
          </p:cNvSpPr>
          <p:nvPr>
            <p:ph idx="1"/>
          </p:nvPr>
        </p:nvSpPr>
        <p:spPr/>
        <p:txBody>
          <a:bodyPr>
            <a:normAutofit fontScale="92500" lnSpcReduction="10000"/>
          </a:bodyPr>
          <a:lstStyle/>
          <a:p>
            <a:pPr>
              <a:buNone/>
            </a:pPr>
            <a:r>
              <a:rPr lang="ru-RU" dirty="0" smtClean="0"/>
              <a:t>Очевидным фактом является посылка 2, говорящая о том, что мистер Робинсон живет в </a:t>
            </a:r>
            <a:r>
              <a:rPr lang="ru-RU" dirty="0" err="1" smtClean="0"/>
              <a:t>Лос-Анжелосе</a:t>
            </a:r>
            <a:r>
              <a:rPr lang="ru-RU" dirty="0" smtClean="0"/>
              <a:t>, поэтому в левый нижний угол второй таблицы записываем 1, а во все клетки нижней строки – нули.</a:t>
            </a:r>
          </a:p>
          <a:p>
            <a:pPr>
              <a:buNone/>
            </a:pPr>
            <a:r>
              <a:rPr lang="ru-RU" dirty="0" smtClean="0"/>
              <a:t>Это очевидные факты, а теперь придется немного подумать. Из условий 3 и 6 известно, что специалист по математической физике живет в Омахе, но мы не знаем его фамилию. Он не может быть ни мистером Робинсоном,</a:t>
            </a:r>
            <a:endParaRPr lang="ru-RU"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Логические задачи</a:t>
            </a:r>
            <a:br>
              <a:rPr lang="ru-RU" dirty="0" smtClean="0"/>
            </a:br>
            <a:endParaRPr lang="ru-RU" dirty="0"/>
          </a:p>
        </p:txBody>
      </p:sp>
      <p:sp>
        <p:nvSpPr>
          <p:cNvPr id="3" name="Содержимое 2"/>
          <p:cNvSpPr>
            <a:spLocks noGrp="1"/>
          </p:cNvSpPr>
          <p:nvPr>
            <p:ph idx="1"/>
          </p:nvPr>
        </p:nvSpPr>
        <p:spPr/>
        <p:txBody>
          <a:bodyPr/>
          <a:lstStyle/>
          <a:p>
            <a:pPr>
              <a:buNone/>
            </a:pPr>
            <a:r>
              <a:rPr lang="ru-RU" dirty="0" smtClean="0"/>
              <a:t>(Робинсон живет в </a:t>
            </a:r>
            <a:r>
              <a:rPr lang="ru-RU" dirty="0" err="1" smtClean="0"/>
              <a:t>Лос-Анжелосе</a:t>
            </a:r>
            <a:r>
              <a:rPr lang="ru-RU" dirty="0" smtClean="0"/>
              <a:t> – условие 2), ни  мистером Джонсоном (он забыл всю математику – условие 4). Следовательно, им должен быть мистер Смит. Это обстоятельство мы отметим, поставив 1 в среднюю клетку верхней строки второй таблицы. Дальнейшие рассуждения и окончательный ответ от Вас.</a:t>
            </a:r>
            <a:endParaRPr lang="ru-RU"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Логические задачи</a:t>
            </a:r>
            <a:br>
              <a:rPr lang="ru-RU" dirty="0" smtClean="0"/>
            </a:br>
            <a:endParaRPr lang="ru-RU" dirty="0"/>
          </a:p>
        </p:txBody>
      </p:sp>
      <p:sp>
        <p:nvSpPr>
          <p:cNvPr id="3" name="Содержимое 2"/>
          <p:cNvSpPr>
            <a:spLocks noGrp="1"/>
          </p:cNvSpPr>
          <p:nvPr>
            <p:ph idx="1"/>
          </p:nvPr>
        </p:nvSpPr>
        <p:spPr/>
        <p:txBody>
          <a:bodyPr>
            <a:normAutofit fontScale="92500" lnSpcReduction="20000"/>
          </a:bodyPr>
          <a:lstStyle/>
          <a:p>
            <a:pPr>
              <a:buNone/>
            </a:pPr>
            <a:r>
              <a:rPr lang="ru-RU" dirty="0" smtClean="0"/>
              <a:t>Ответ – фамилия машиниста …….</a:t>
            </a:r>
          </a:p>
          <a:p>
            <a:pPr>
              <a:buNone/>
            </a:pPr>
            <a:endParaRPr lang="ru-RU" dirty="0" smtClean="0"/>
          </a:p>
          <a:p>
            <a:pPr>
              <a:buNone/>
            </a:pPr>
            <a:r>
              <a:rPr lang="ru-RU" dirty="0" smtClean="0"/>
              <a:t>А теперь вернемся к задаче о туземцах и попробуем воспроизвести ее на Прологе.</a:t>
            </a:r>
          </a:p>
          <a:p>
            <a:pPr>
              <a:buNone/>
            </a:pPr>
            <a:r>
              <a:rPr lang="ru-RU" dirty="0" smtClean="0"/>
              <a:t>	</a:t>
            </a:r>
            <a:r>
              <a:rPr lang="ru-RU" dirty="0" err="1" smtClean="0"/>
              <a:t>может_быть</a:t>
            </a:r>
            <a:r>
              <a:rPr lang="ru-RU" dirty="0" smtClean="0"/>
              <a:t>(лжец, правдивый).</a:t>
            </a:r>
          </a:p>
          <a:p>
            <a:pPr>
              <a:buNone/>
            </a:pPr>
            <a:r>
              <a:rPr lang="ru-RU" dirty="0" smtClean="0"/>
              <a:t>	</a:t>
            </a:r>
            <a:r>
              <a:rPr lang="ru-RU" dirty="0" err="1" smtClean="0"/>
              <a:t>может_быть</a:t>
            </a:r>
            <a:r>
              <a:rPr lang="ru-RU" dirty="0" smtClean="0"/>
              <a:t>(правдивый, лжец).</a:t>
            </a:r>
          </a:p>
          <a:p>
            <a:pPr>
              <a:buNone/>
            </a:pPr>
            <a:r>
              <a:rPr lang="ru-RU" dirty="0" smtClean="0"/>
              <a:t>	</a:t>
            </a:r>
            <a:r>
              <a:rPr lang="ru-RU" dirty="0" err="1" smtClean="0"/>
              <a:t>сказал_высокий</a:t>
            </a:r>
            <a:r>
              <a:rPr lang="ru-RU" dirty="0" smtClean="0"/>
              <a:t>(</a:t>
            </a:r>
            <a:r>
              <a:rPr lang="en-US" dirty="0" smtClean="0"/>
              <a:t>X,Y):-</a:t>
            </a:r>
          </a:p>
          <a:p>
            <a:pPr>
              <a:buNone/>
            </a:pPr>
            <a:r>
              <a:rPr lang="en-US" dirty="0" smtClean="0"/>
              <a:t>		X=</a:t>
            </a:r>
            <a:r>
              <a:rPr lang="ru-RU" dirty="0" smtClean="0"/>
              <a:t> лжец</a:t>
            </a:r>
            <a:r>
              <a:rPr lang="en-US" smtClean="0"/>
              <a:t>; </a:t>
            </a:r>
            <a:r>
              <a:rPr lang="en-US" smtClean="0"/>
              <a:t>X=</a:t>
            </a:r>
            <a:r>
              <a:rPr lang="ru-RU" dirty="0" smtClean="0"/>
              <a:t> </a:t>
            </a:r>
            <a:r>
              <a:rPr lang="ru-RU" dirty="0" smtClean="0"/>
              <a:t>правдивый.</a:t>
            </a:r>
          </a:p>
          <a:p>
            <a:pPr>
              <a:buNone/>
            </a:pPr>
            <a:r>
              <a:rPr lang="ru-RU" dirty="0" smtClean="0"/>
              <a:t>	</a:t>
            </a:r>
            <a:r>
              <a:rPr lang="ru-RU" dirty="0" err="1" smtClean="0"/>
              <a:t>сказал_не_высокий</a:t>
            </a:r>
            <a:r>
              <a:rPr lang="ru-RU" dirty="0" smtClean="0"/>
              <a:t>(</a:t>
            </a:r>
            <a:r>
              <a:rPr lang="en-US" dirty="0" smtClean="0"/>
              <a:t>X,Y</a:t>
            </a:r>
            <a:r>
              <a:rPr lang="ru-RU" dirty="0" smtClean="0"/>
              <a:t>)</a:t>
            </a:r>
            <a:r>
              <a:rPr lang="en-US" dirty="0" smtClean="0"/>
              <a:t>:-</a:t>
            </a:r>
          </a:p>
          <a:p>
            <a:pPr>
              <a:buNone/>
            </a:pPr>
            <a:r>
              <a:rPr lang="en-US" dirty="0" smtClean="0"/>
              <a:t>		X= </a:t>
            </a:r>
            <a:r>
              <a:rPr lang="ru-RU" dirty="0" smtClean="0"/>
              <a:t>лжец.</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Логические задачи</a:t>
            </a:r>
            <a:br>
              <a:rPr lang="ru-RU" dirty="0" smtClean="0"/>
            </a:br>
            <a:endParaRPr lang="ru-RU" dirty="0"/>
          </a:p>
        </p:txBody>
      </p:sp>
      <p:sp>
        <p:nvSpPr>
          <p:cNvPr id="3" name="Содержимое 2"/>
          <p:cNvSpPr>
            <a:spLocks noGrp="1"/>
          </p:cNvSpPr>
          <p:nvPr>
            <p:ph idx="1"/>
          </p:nvPr>
        </p:nvSpPr>
        <p:spPr/>
        <p:txBody>
          <a:bodyPr/>
          <a:lstStyle/>
          <a:p>
            <a:pPr>
              <a:buNone/>
            </a:pPr>
            <a:r>
              <a:rPr lang="ru-RU" dirty="0" err="1" smtClean="0"/>
              <a:t>кто_есть_кто</a:t>
            </a:r>
            <a:r>
              <a:rPr lang="ru-RU" dirty="0" smtClean="0"/>
              <a:t>(</a:t>
            </a:r>
            <a:r>
              <a:rPr lang="en-US" dirty="0" smtClean="0"/>
              <a:t>X,Y</a:t>
            </a:r>
            <a:r>
              <a:rPr lang="ru-RU" dirty="0" smtClean="0"/>
              <a:t>)</a:t>
            </a:r>
            <a:r>
              <a:rPr lang="en-US" dirty="0" smtClean="0"/>
              <a:t>:- </a:t>
            </a:r>
            <a:endParaRPr lang="ru-RU" dirty="0" smtClean="0"/>
          </a:p>
          <a:p>
            <a:pPr>
              <a:buNone/>
            </a:pPr>
            <a:r>
              <a:rPr lang="ru-RU" dirty="0" smtClean="0"/>
              <a:t>	</a:t>
            </a:r>
            <a:r>
              <a:rPr lang="ru-RU" dirty="0" err="1" smtClean="0"/>
              <a:t>может_быть</a:t>
            </a:r>
            <a:r>
              <a:rPr lang="ru-RU" dirty="0" smtClean="0"/>
              <a:t>(</a:t>
            </a:r>
            <a:r>
              <a:rPr lang="en-US" dirty="0" smtClean="0"/>
              <a:t>X,Y</a:t>
            </a:r>
            <a:r>
              <a:rPr lang="ru-RU" dirty="0" smtClean="0"/>
              <a:t>), </a:t>
            </a:r>
          </a:p>
          <a:p>
            <a:pPr>
              <a:buNone/>
            </a:pPr>
            <a:r>
              <a:rPr lang="ru-RU" dirty="0" smtClean="0"/>
              <a:t>	</a:t>
            </a:r>
            <a:r>
              <a:rPr lang="ru-RU" dirty="0" err="1" smtClean="0"/>
              <a:t>сказал_высокий</a:t>
            </a:r>
            <a:r>
              <a:rPr lang="ru-RU" dirty="0" smtClean="0"/>
              <a:t>(</a:t>
            </a:r>
            <a:r>
              <a:rPr lang="en-US" dirty="0" smtClean="0"/>
              <a:t>X,Y</a:t>
            </a:r>
            <a:r>
              <a:rPr lang="ru-RU" dirty="0" smtClean="0"/>
              <a:t>), </a:t>
            </a:r>
            <a:r>
              <a:rPr lang="ru-RU" dirty="0" err="1" smtClean="0"/>
              <a:t>сказал_не_высокий</a:t>
            </a:r>
            <a:r>
              <a:rPr lang="ru-RU" dirty="0" smtClean="0"/>
              <a:t>(</a:t>
            </a:r>
            <a:r>
              <a:rPr lang="en-US" dirty="0" smtClean="0"/>
              <a:t>X,Y</a:t>
            </a:r>
            <a:r>
              <a:rPr lang="ru-RU" dirty="0" smtClean="0"/>
              <a:t>).</a:t>
            </a:r>
            <a:endParaRPr lang="en-US" dirty="0" smtClean="0"/>
          </a:p>
          <a:p>
            <a:pPr>
              <a:buNone/>
            </a:pPr>
            <a:r>
              <a:rPr lang="ru-RU" dirty="0" smtClean="0"/>
              <a:t>Наберите программу и оцените результат.</a:t>
            </a:r>
          </a:p>
          <a:p>
            <a:pPr>
              <a:buNone/>
            </a:pPr>
            <a:endParaRPr lang="ru-RU"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Логические задачи</a:t>
            </a:r>
            <a:br>
              <a:rPr lang="ru-RU" dirty="0" smtClean="0"/>
            </a:br>
            <a:endParaRPr lang="ru-RU" dirty="0"/>
          </a:p>
        </p:txBody>
      </p:sp>
      <p:sp>
        <p:nvSpPr>
          <p:cNvPr id="3" name="Содержимое 2"/>
          <p:cNvSpPr>
            <a:spLocks noGrp="1"/>
          </p:cNvSpPr>
          <p:nvPr>
            <p:ph idx="1"/>
          </p:nvPr>
        </p:nvSpPr>
        <p:spPr/>
        <p:txBody>
          <a:bodyPr/>
          <a:lstStyle/>
          <a:p>
            <a:pPr>
              <a:buNone/>
            </a:pPr>
            <a:r>
              <a:rPr lang="ru-RU" dirty="0" smtClean="0"/>
              <a:t>Еще одна похожая задача. Путешественник встретил трех людей: </a:t>
            </a:r>
            <a:r>
              <a:rPr lang="en-US" dirty="0" smtClean="0"/>
              <a:t>A,</a:t>
            </a:r>
            <a:r>
              <a:rPr lang="ru-RU" dirty="0" smtClean="0"/>
              <a:t> </a:t>
            </a:r>
            <a:r>
              <a:rPr lang="en-US" dirty="0" smtClean="0"/>
              <a:t>B,</a:t>
            </a:r>
            <a:r>
              <a:rPr lang="ru-RU" dirty="0" smtClean="0"/>
              <a:t> </a:t>
            </a:r>
            <a:r>
              <a:rPr lang="en-US" dirty="0" smtClean="0"/>
              <a:t>C</a:t>
            </a:r>
            <a:r>
              <a:rPr lang="ru-RU" dirty="0" smtClean="0"/>
              <a:t>, один из которых рыцарь, другой – лжец, третий – нормальный.</a:t>
            </a:r>
          </a:p>
          <a:p>
            <a:pPr>
              <a:buNone/>
            </a:pPr>
            <a:r>
              <a:rPr lang="ru-RU" dirty="0" smtClean="0"/>
              <a:t>А сказал: «Я нормальный».</a:t>
            </a:r>
          </a:p>
          <a:p>
            <a:pPr>
              <a:buNone/>
            </a:pPr>
            <a:r>
              <a:rPr lang="ru-RU" dirty="0" smtClean="0"/>
              <a:t>В сказал – «Это правда».</a:t>
            </a:r>
          </a:p>
          <a:p>
            <a:pPr>
              <a:buNone/>
            </a:pPr>
            <a:r>
              <a:rPr lang="ru-RU" dirty="0" smtClean="0"/>
              <a:t>С сказал – «Я не нормальный».</a:t>
            </a:r>
          </a:p>
          <a:p>
            <a:pPr>
              <a:buNone/>
            </a:pPr>
            <a:endParaRPr lang="ru-RU"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Логические задачи</a:t>
            </a:r>
            <a:br>
              <a:rPr lang="ru-RU" dirty="0" smtClean="0"/>
            </a:br>
            <a:endParaRPr lang="ru-RU" dirty="0"/>
          </a:p>
        </p:txBody>
      </p:sp>
      <p:sp>
        <p:nvSpPr>
          <p:cNvPr id="3" name="Содержимое 2"/>
          <p:cNvSpPr>
            <a:spLocks noGrp="1"/>
          </p:cNvSpPr>
          <p:nvPr>
            <p:ph idx="1"/>
          </p:nvPr>
        </p:nvSpPr>
        <p:spPr/>
        <p:txBody>
          <a:bodyPr>
            <a:normAutofit lnSpcReduction="10000"/>
          </a:bodyPr>
          <a:lstStyle/>
          <a:p>
            <a:pPr>
              <a:buNone/>
            </a:pPr>
            <a:r>
              <a:rPr lang="ru-RU" dirty="0" smtClean="0"/>
              <a:t>На Прологе:</a:t>
            </a:r>
          </a:p>
          <a:p>
            <a:pPr>
              <a:buNone/>
            </a:pPr>
            <a:r>
              <a:rPr lang="ru-RU" dirty="0" err="1" smtClean="0"/>
              <a:t>может_быть</a:t>
            </a:r>
            <a:r>
              <a:rPr lang="ru-RU" dirty="0" smtClean="0"/>
              <a:t>(лжец, рыцарь, нормальный).</a:t>
            </a:r>
          </a:p>
          <a:p>
            <a:pPr>
              <a:buNone/>
            </a:pPr>
            <a:r>
              <a:rPr lang="ru-RU" dirty="0" smtClean="0"/>
              <a:t> …………………………………………………………………..</a:t>
            </a:r>
          </a:p>
          <a:p>
            <a:pPr>
              <a:buNone/>
            </a:pPr>
            <a:r>
              <a:rPr lang="ru-RU" dirty="0" err="1" smtClean="0"/>
              <a:t>сказал_А</a:t>
            </a:r>
            <a:r>
              <a:rPr lang="ru-RU" dirty="0" smtClean="0"/>
              <a:t>(А,_,_)</a:t>
            </a:r>
            <a:r>
              <a:rPr lang="en-US" dirty="0" smtClean="0"/>
              <a:t>:-</a:t>
            </a:r>
            <a:endParaRPr lang="ru-RU" dirty="0" smtClean="0"/>
          </a:p>
          <a:p>
            <a:pPr>
              <a:buNone/>
            </a:pPr>
            <a:r>
              <a:rPr lang="ru-RU" dirty="0" smtClean="0"/>
              <a:t>	</a:t>
            </a:r>
            <a:r>
              <a:rPr lang="en-US" dirty="0" smtClean="0"/>
              <a:t> A=</a:t>
            </a:r>
            <a:r>
              <a:rPr lang="ru-RU" dirty="0" smtClean="0"/>
              <a:t>нормальный</a:t>
            </a:r>
            <a:r>
              <a:rPr lang="en-US" dirty="0" smtClean="0"/>
              <a:t>; A=</a:t>
            </a:r>
            <a:r>
              <a:rPr lang="ru-RU" dirty="0" smtClean="0"/>
              <a:t>лжец</a:t>
            </a:r>
            <a:r>
              <a:rPr lang="en-US" dirty="0" smtClean="0"/>
              <a:t>.</a:t>
            </a:r>
            <a:endParaRPr lang="ru-RU" dirty="0" smtClean="0"/>
          </a:p>
          <a:p>
            <a:pPr>
              <a:buNone/>
            </a:pPr>
            <a:r>
              <a:rPr lang="ru-RU" dirty="0" err="1" smtClean="0"/>
              <a:t>сказал_В</a:t>
            </a:r>
            <a:r>
              <a:rPr lang="ru-RU" dirty="0" smtClean="0"/>
              <a:t>(А,В,_)</a:t>
            </a:r>
            <a:r>
              <a:rPr lang="en-US" dirty="0" smtClean="0"/>
              <a:t>:-</a:t>
            </a:r>
          </a:p>
          <a:p>
            <a:pPr>
              <a:buNone/>
            </a:pPr>
            <a:r>
              <a:rPr lang="en-US" dirty="0" smtClean="0"/>
              <a:t>	</a:t>
            </a:r>
            <a:r>
              <a:rPr lang="ru-RU" dirty="0" err="1" smtClean="0"/>
              <a:t>А=нормальный</a:t>
            </a:r>
            <a:r>
              <a:rPr lang="ru-RU" dirty="0" smtClean="0"/>
              <a:t>, </a:t>
            </a:r>
            <a:r>
              <a:rPr lang="ru-RU" dirty="0" err="1" smtClean="0"/>
              <a:t>В=рыцарь</a:t>
            </a:r>
            <a:r>
              <a:rPr lang="ru-RU" dirty="0" smtClean="0"/>
              <a:t>; </a:t>
            </a:r>
          </a:p>
          <a:p>
            <a:pPr>
              <a:buNone/>
            </a:pPr>
            <a:r>
              <a:rPr lang="ru-RU" dirty="0" smtClean="0"/>
              <a:t>	</a:t>
            </a:r>
            <a:r>
              <a:rPr lang="ru-RU" dirty="0" err="1" smtClean="0"/>
              <a:t>А=лжец</a:t>
            </a:r>
            <a:r>
              <a:rPr lang="ru-RU" dirty="0" smtClean="0"/>
              <a:t>, </a:t>
            </a:r>
            <a:r>
              <a:rPr lang="ru-RU" dirty="0" err="1" smtClean="0"/>
              <a:t>В=нормальный</a:t>
            </a:r>
            <a:r>
              <a:rPr lang="ru-RU" dirty="0" smtClean="0"/>
              <a:t>.</a:t>
            </a:r>
            <a:endParaRPr lang="ru-RU"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Логические задачи</a:t>
            </a:r>
            <a:br>
              <a:rPr lang="ru-RU" dirty="0" smtClean="0"/>
            </a:br>
            <a:endParaRPr lang="ru-RU" dirty="0"/>
          </a:p>
        </p:txBody>
      </p:sp>
      <p:sp>
        <p:nvSpPr>
          <p:cNvPr id="3" name="Содержимое 2"/>
          <p:cNvSpPr>
            <a:spLocks noGrp="1"/>
          </p:cNvSpPr>
          <p:nvPr>
            <p:ph idx="1"/>
          </p:nvPr>
        </p:nvSpPr>
        <p:spPr/>
        <p:txBody>
          <a:bodyPr/>
          <a:lstStyle/>
          <a:p>
            <a:pPr>
              <a:buNone/>
            </a:pPr>
            <a:r>
              <a:rPr lang="en-US" dirty="0" smtClean="0"/>
              <a:t>c</a:t>
            </a:r>
            <a:r>
              <a:rPr lang="ru-RU" dirty="0" err="1" smtClean="0"/>
              <a:t>казал_С</a:t>
            </a:r>
            <a:r>
              <a:rPr lang="en-US" dirty="0" smtClean="0"/>
              <a:t>(_</a:t>
            </a:r>
            <a:r>
              <a:rPr lang="ru-RU" dirty="0" smtClean="0"/>
              <a:t>,_С)</a:t>
            </a:r>
            <a:r>
              <a:rPr lang="en-US" dirty="0" smtClean="0"/>
              <a:t>:- </a:t>
            </a:r>
            <a:r>
              <a:rPr lang="ru-RU" dirty="0" err="1" smtClean="0"/>
              <a:t>С=рыцарь</a:t>
            </a:r>
            <a:r>
              <a:rPr lang="ru-RU" dirty="0" smtClean="0"/>
              <a:t>; </a:t>
            </a:r>
            <a:r>
              <a:rPr lang="ru-RU" dirty="0" err="1" smtClean="0"/>
              <a:t>С=нормальный</a:t>
            </a:r>
            <a:r>
              <a:rPr lang="ru-RU" dirty="0" smtClean="0"/>
              <a:t>.</a:t>
            </a:r>
          </a:p>
          <a:p>
            <a:pPr>
              <a:buNone/>
            </a:pPr>
            <a:r>
              <a:rPr lang="ru-RU" dirty="0" err="1" smtClean="0"/>
              <a:t>кто_есть_кто</a:t>
            </a:r>
            <a:r>
              <a:rPr lang="ru-RU" dirty="0" smtClean="0"/>
              <a:t>(А,В,С)</a:t>
            </a:r>
            <a:r>
              <a:rPr lang="en-US" dirty="0" smtClean="0"/>
              <a:t>:-</a:t>
            </a:r>
            <a:endParaRPr lang="ru-RU" dirty="0" smtClean="0"/>
          </a:p>
          <a:p>
            <a:pPr>
              <a:buNone/>
            </a:pPr>
            <a:r>
              <a:rPr lang="ru-RU" dirty="0" smtClean="0"/>
              <a:t>	</a:t>
            </a:r>
            <a:r>
              <a:rPr lang="ru-RU" dirty="0" err="1" smtClean="0"/>
              <a:t>может_быть</a:t>
            </a:r>
            <a:r>
              <a:rPr lang="ru-RU" dirty="0" smtClean="0"/>
              <a:t>(А,В,С),</a:t>
            </a:r>
          </a:p>
          <a:p>
            <a:pPr>
              <a:buNone/>
            </a:pPr>
            <a:r>
              <a:rPr lang="ru-RU" dirty="0" smtClean="0"/>
              <a:t>	</a:t>
            </a:r>
            <a:r>
              <a:rPr lang="ru-RU" dirty="0" err="1" smtClean="0"/>
              <a:t>сказал_А</a:t>
            </a:r>
            <a:r>
              <a:rPr lang="ru-RU" dirty="0" smtClean="0"/>
              <a:t>(А,В,С),</a:t>
            </a:r>
            <a:endParaRPr lang="en-US" dirty="0" smtClean="0"/>
          </a:p>
          <a:p>
            <a:pPr>
              <a:buNone/>
            </a:pPr>
            <a:r>
              <a:rPr lang="ru-RU" dirty="0" smtClean="0"/>
              <a:t>	</a:t>
            </a:r>
            <a:r>
              <a:rPr lang="ru-RU" dirty="0" err="1" smtClean="0"/>
              <a:t>сказал_В</a:t>
            </a:r>
            <a:r>
              <a:rPr lang="ru-RU" dirty="0" smtClean="0"/>
              <a:t>(А,В,С),</a:t>
            </a:r>
          </a:p>
          <a:p>
            <a:pPr>
              <a:buNone/>
            </a:pPr>
            <a:r>
              <a:rPr lang="ru-RU" dirty="0" smtClean="0"/>
              <a:t>	</a:t>
            </a:r>
            <a:r>
              <a:rPr lang="ru-RU" dirty="0" err="1" smtClean="0"/>
              <a:t>сказал_С</a:t>
            </a:r>
            <a:r>
              <a:rPr lang="ru-RU" dirty="0" smtClean="0"/>
              <a:t>(А,В,С).</a:t>
            </a:r>
            <a:endParaRPr lang="ru-RU"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Логические задачи</a:t>
            </a:r>
            <a:br>
              <a:rPr lang="ru-RU" dirty="0" smtClean="0"/>
            </a:br>
            <a:endParaRPr lang="ru-RU" dirty="0"/>
          </a:p>
        </p:txBody>
      </p:sp>
      <p:sp>
        <p:nvSpPr>
          <p:cNvPr id="3" name="Содержимое 2"/>
          <p:cNvSpPr>
            <a:spLocks noGrp="1"/>
          </p:cNvSpPr>
          <p:nvPr>
            <p:ph idx="1"/>
          </p:nvPr>
        </p:nvSpPr>
        <p:spPr/>
        <p:txBody>
          <a:bodyPr/>
          <a:lstStyle/>
          <a:p>
            <a:pPr>
              <a:buNone/>
            </a:pPr>
            <a:r>
              <a:rPr lang="ru-RU" dirty="0" smtClean="0"/>
              <a:t>Следующая задача повышенной сложности.</a:t>
            </a:r>
          </a:p>
          <a:p>
            <a:pPr>
              <a:buNone/>
            </a:pPr>
            <a:r>
              <a:rPr lang="ru-RU" dirty="0" smtClean="0"/>
              <a:t>В пяти домах, окрашенных в разные цвета, обитают мужчины разных национальностей. Они держат разных животных, предпочитают различный напитки и курят сигареты разных марок.</a:t>
            </a:r>
          </a:p>
          <a:p>
            <a:pPr>
              <a:buNone/>
            </a:pPr>
            <a:r>
              <a:rPr lang="ru-RU" dirty="0" smtClean="0"/>
              <a:t>Известно, что:</a:t>
            </a:r>
          </a:p>
          <a:p>
            <a:pPr>
              <a:buNone/>
            </a:pPr>
            <a:endParaRPr lang="ru-RU"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Логические задачи</a:t>
            </a:r>
            <a:br>
              <a:rPr lang="ru-RU" dirty="0" smtClean="0"/>
            </a:br>
            <a:endParaRPr lang="ru-RU" dirty="0"/>
          </a:p>
        </p:txBody>
      </p:sp>
      <p:sp>
        <p:nvSpPr>
          <p:cNvPr id="3" name="Содержимое 2"/>
          <p:cNvSpPr>
            <a:spLocks noGrp="1"/>
          </p:cNvSpPr>
          <p:nvPr>
            <p:ph idx="1"/>
          </p:nvPr>
        </p:nvSpPr>
        <p:spPr/>
        <p:txBody>
          <a:bodyPr/>
          <a:lstStyle/>
          <a:p>
            <a:pPr>
              <a:buNone/>
            </a:pPr>
            <a:r>
              <a:rPr lang="ru-RU" dirty="0" smtClean="0"/>
              <a:t>	1. Англичанин живет в красном доме</a:t>
            </a:r>
          </a:p>
          <a:p>
            <a:pPr>
              <a:buNone/>
            </a:pPr>
            <a:r>
              <a:rPr lang="ru-RU" dirty="0" smtClean="0"/>
              <a:t>	2. У испанца есть собака.</a:t>
            </a:r>
          </a:p>
          <a:p>
            <a:pPr>
              <a:buNone/>
            </a:pPr>
            <a:r>
              <a:rPr lang="ru-RU" dirty="0" smtClean="0"/>
              <a:t>	3. Кофе пьют в зеленом доме.</a:t>
            </a:r>
          </a:p>
          <a:p>
            <a:pPr>
              <a:buNone/>
            </a:pPr>
            <a:r>
              <a:rPr lang="ru-RU" dirty="0" smtClean="0"/>
              <a:t>	4. Украинец пьет чай.</a:t>
            </a:r>
          </a:p>
          <a:p>
            <a:pPr>
              <a:buNone/>
            </a:pPr>
            <a:r>
              <a:rPr lang="ru-RU" dirty="0" smtClean="0"/>
              <a:t>	5. Зеленый дом – первый по правую руку от дома цвета слоновой кости.</a:t>
            </a:r>
          </a:p>
          <a:p>
            <a:pPr>
              <a:buNone/>
            </a:pPr>
            <a:r>
              <a:rPr lang="ru-RU" dirty="0" smtClean="0"/>
              <a:t>	6. Курильщик «Уинстона» держит улиток.</a:t>
            </a:r>
            <a:endParaRPr lang="ru-RU"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Логические задачи</a:t>
            </a:r>
            <a:br>
              <a:rPr lang="ru-RU" dirty="0" smtClean="0"/>
            </a:br>
            <a:endParaRPr lang="ru-RU" dirty="0"/>
          </a:p>
        </p:txBody>
      </p:sp>
      <p:sp>
        <p:nvSpPr>
          <p:cNvPr id="3" name="Содержимое 2"/>
          <p:cNvSpPr>
            <a:spLocks noGrp="1"/>
          </p:cNvSpPr>
          <p:nvPr>
            <p:ph idx="1"/>
          </p:nvPr>
        </p:nvSpPr>
        <p:spPr/>
        <p:txBody>
          <a:bodyPr/>
          <a:lstStyle/>
          <a:p>
            <a:pPr>
              <a:buNone/>
            </a:pPr>
            <a:r>
              <a:rPr lang="ru-RU" dirty="0" smtClean="0"/>
              <a:t>	7. Сигареты «</a:t>
            </a:r>
            <a:r>
              <a:rPr lang="ru-RU" dirty="0" err="1" smtClean="0"/>
              <a:t>Кул</a:t>
            </a:r>
            <a:r>
              <a:rPr lang="ru-RU" dirty="0" smtClean="0"/>
              <a:t>» курят в желтом доме.</a:t>
            </a:r>
          </a:p>
          <a:p>
            <a:pPr>
              <a:buNone/>
            </a:pPr>
            <a:r>
              <a:rPr lang="ru-RU" dirty="0" smtClean="0"/>
              <a:t>	8. Молоко пьют в среднем доме.</a:t>
            </a:r>
          </a:p>
          <a:p>
            <a:pPr>
              <a:buNone/>
            </a:pPr>
            <a:r>
              <a:rPr lang="ru-RU" dirty="0" smtClean="0"/>
              <a:t>	9. Норвежец живет в крайнем слева доме.</a:t>
            </a:r>
          </a:p>
          <a:p>
            <a:pPr>
              <a:buNone/>
            </a:pPr>
            <a:r>
              <a:rPr lang="ru-RU" dirty="0" smtClean="0"/>
              <a:t>	10. Мужчина, курящий «Честерфилд», живет в доме, соседнем с домом мужчины, у которого есть лиса.</a:t>
            </a:r>
          </a:p>
          <a:p>
            <a:pPr>
              <a:buNone/>
            </a:pPr>
            <a:r>
              <a:rPr lang="ru-RU" dirty="0" smtClean="0"/>
              <a:t>	11. Сигареты «</a:t>
            </a:r>
            <a:r>
              <a:rPr lang="ru-RU" dirty="0" err="1" smtClean="0"/>
              <a:t>Кул</a:t>
            </a:r>
            <a:r>
              <a:rPr lang="ru-RU" dirty="0" smtClean="0"/>
              <a:t>» курят в доме, соседнем с домом, где есть лошадь.</a:t>
            </a:r>
            <a:endParaRPr lang="ru-RU"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Логические задачи</a:t>
            </a:r>
            <a:br>
              <a:rPr lang="ru-RU" dirty="0" smtClean="0"/>
            </a:br>
            <a:endParaRPr lang="ru-RU" dirty="0"/>
          </a:p>
        </p:txBody>
      </p:sp>
      <p:sp>
        <p:nvSpPr>
          <p:cNvPr id="3" name="Содержимое 2"/>
          <p:cNvSpPr>
            <a:spLocks noGrp="1"/>
          </p:cNvSpPr>
          <p:nvPr>
            <p:ph idx="1"/>
          </p:nvPr>
        </p:nvSpPr>
        <p:spPr/>
        <p:txBody>
          <a:bodyPr/>
          <a:lstStyle/>
          <a:p>
            <a:pPr>
              <a:buNone/>
            </a:pPr>
            <a:r>
              <a:rPr lang="ru-RU" dirty="0" smtClean="0"/>
              <a:t>Литература: Мартин </a:t>
            </a:r>
            <a:r>
              <a:rPr lang="ru-RU" dirty="0" err="1" smtClean="0"/>
              <a:t>Гарднер</a:t>
            </a:r>
            <a:r>
              <a:rPr lang="ru-RU" dirty="0" smtClean="0"/>
              <a:t> «Математические головоломки и развлечения»</a:t>
            </a:r>
            <a:endParaRPr lang="ru-RU"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Логические задачи</a:t>
            </a:r>
            <a:br>
              <a:rPr lang="ru-RU" dirty="0" smtClean="0"/>
            </a:br>
            <a:endParaRPr lang="ru-RU" dirty="0"/>
          </a:p>
        </p:txBody>
      </p:sp>
      <p:sp>
        <p:nvSpPr>
          <p:cNvPr id="3" name="Содержимое 2"/>
          <p:cNvSpPr>
            <a:spLocks noGrp="1"/>
          </p:cNvSpPr>
          <p:nvPr>
            <p:ph idx="1"/>
          </p:nvPr>
        </p:nvSpPr>
        <p:spPr/>
        <p:txBody>
          <a:bodyPr/>
          <a:lstStyle/>
          <a:p>
            <a:pPr>
              <a:buNone/>
            </a:pPr>
            <a:r>
              <a:rPr lang="ru-RU" dirty="0" smtClean="0"/>
              <a:t>	12. Мужчина, предпочитающий «Лаки </a:t>
            </a:r>
            <a:r>
              <a:rPr lang="ru-RU" dirty="0" err="1" smtClean="0"/>
              <a:t>страйк</a:t>
            </a:r>
            <a:r>
              <a:rPr lang="ru-RU" dirty="0" smtClean="0"/>
              <a:t>», пьет апельсиновый сок.</a:t>
            </a:r>
          </a:p>
          <a:p>
            <a:pPr>
              <a:buNone/>
            </a:pPr>
            <a:r>
              <a:rPr lang="ru-RU" dirty="0" smtClean="0"/>
              <a:t>	13. Японец курит сигареты «Парламент».</a:t>
            </a:r>
          </a:p>
          <a:p>
            <a:pPr>
              <a:buNone/>
            </a:pPr>
            <a:r>
              <a:rPr lang="ru-RU" dirty="0" smtClean="0"/>
              <a:t>	14. Норвежец живет в доме рядом с голубым домом.</a:t>
            </a:r>
          </a:p>
          <a:p>
            <a:pPr>
              <a:buNone/>
            </a:pPr>
            <a:r>
              <a:rPr lang="ru-RU" dirty="0" smtClean="0"/>
              <a:t>Вопросы: «У кого есть зебра?» и «Кто пьет воду?»</a:t>
            </a:r>
            <a:endParaRPr lang="ru-RU"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Логические задачи</a:t>
            </a:r>
            <a:br>
              <a:rPr lang="ru-RU" dirty="0" smtClean="0"/>
            </a:br>
            <a:endParaRPr lang="ru-RU" dirty="0"/>
          </a:p>
        </p:txBody>
      </p:sp>
      <p:sp>
        <p:nvSpPr>
          <p:cNvPr id="3" name="Содержимое 2"/>
          <p:cNvSpPr>
            <a:spLocks noGrp="1"/>
          </p:cNvSpPr>
          <p:nvPr>
            <p:ph idx="1"/>
          </p:nvPr>
        </p:nvSpPr>
        <p:spPr/>
        <p:txBody>
          <a:bodyPr>
            <a:normAutofit fontScale="85000" lnSpcReduction="20000"/>
          </a:bodyPr>
          <a:lstStyle/>
          <a:p>
            <a:pPr>
              <a:buNone/>
            </a:pPr>
            <a:r>
              <a:rPr lang="ru-RU" dirty="0" smtClean="0"/>
              <a:t>Один из подходов к решению задачи.</a:t>
            </a:r>
          </a:p>
          <a:p>
            <a:pPr>
              <a:buNone/>
            </a:pPr>
            <a:endParaRPr lang="ru-RU" dirty="0" smtClean="0"/>
          </a:p>
          <a:p>
            <a:pPr>
              <a:buNone/>
            </a:pPr>
            <a:endParaRPr lang="ru-RU" dirty="0" smtClean="0"/>
          </a:p>
          <a:p>
            <a:pPr>
              <a:buNone/>
            </a:pPr>
            <a:endParaRPr lang="ru-RU" dirty="0" smtClean="0"/>
          </a:p>
          <a:p>
            <a:pPr>
              <a:buNone/>
            </a:pPr>
            <a:endParaRPr lang="ru-RU" dirty="0" smtClean="0"/>
          </a:p>
          <a:p>
            <a:pPr>
              <a:buNone/>
            </a:pPr>
            <a:endParaRPr lang="ru-RU" dirty="0" smtClean="0"/>
          </a:p>
          <a:p>
            <a:pPr>
              <a:buNone/>
            </a:pPr>
            <a:r>
              <a:rPr lang="ru-RU" dirty="0" smtClean="0"/>
              <a:t>	национальность: ………………………………………………	</a:t>
            </a:r>
          </a:p>
          <a:p>
            <a:pPr>
              <a:buNone/>
            </a:pPr>
            <a:r>
              <a:rPr lang="ru-RU" dirty="0" smtClean="0"/>
              <a:t>	пьет: ………………………………………………………………….</a:t>
            </a:r>
          </a:p>
          <a:p>
            <a:pPr>
              <a:buNone/>
            </a:pPr>
            <a:r>
              <a:rPr lang="ru-RU" dirty="0" smtClean="0"/>
              <a:t>	курит: ………………………………………………………………..</a:t>
            </a:r>
          </a:p>
          <a:p>
            <a:pPr>
              <a:buNone/>
            </a:pPr>
            <a:r>
              <a:rPr lang="ru-RU" dirty="0" smtClean="0"/>
              <a:t>	держит животное: ……………………………………………</a:t>
            </a:r>
            <a:endParaRPr lang="ru-RU" dirty="0"/>
          </a:p>
        </p:txBody>
      </p:sp>
      <p:sp>
        <p:nvSpPr>
          <p:cNvPr id="4" name="Прямоугольник 3"/>
          <p:cNvSpPr/>
          <p:nvPr/>
        </p:nvSpPr>
        <p:spPr>
          <a:xfrm>
            <a:off x="4211960" y="2924944"/>
            <a:ext cx="2088232"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Цвет дома</a:t>
            </a:r>
            <a:endParaRPr lang="ru-RU" dirty="0"/>
          </a:p>
        </p:txBody>
      </p:sp>
      <p:cxnSp>
        <p:nvCxnSpPr>
          <p:cNvPr id="6" name="Прямая соединительная линия 5"/>
          <p:cNvCxnSpPr/>
          <p:nvPr/>
        </p:nvCxnSpPr>
        <p:spPr>
          <a:xfrm flipV="1">
            <a:off x="4211960" y="2276872"/>
            <a:ext cx="1008112"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Прямая соединительная линия 7"/>
          <p:cNvCxnSpPr/>
          <p:nvPr/>
        </p:nvCxnSpPr>
        <p:spPr>
          <a:xfrm>
            <a:off x="5220072" y="2276872"/>
            <a:ext cx="1080120" cy="648072"/>
          </a:xfrm>
          <a:prstGeom prst="line">
            <a:avLst/>
          </a:prstGeom>
        </p:spPr>
        <p:style>
          <a:lnRef idx="1">
            <a:schemeClr val="accent1"/>
          </a:lnRef>
          <a:fillRef idx="0">
            <a:schemeClr val="accent1"/>
          </a:fillRef>
          <a:effectRef idx="0">
            <a:schemeClr val="accent1"/>
          </a:effectRef>
          <a:fontRef idx="minor">
            <a:schemeClr val="tx1"/>
          </a:fontRef>
        </p:style>
      </p:cxnSp>
      <p:sp>
        <p:nvSpPr>
          <p:cNvPr id="9" name="Прямоугольник 8"/>
          <p:cNvSpPr/>
          <p:nvPr/>
        </p:nvSpPr>
        <p:spPr>
          <a:xfrm>
            <a:off x="6516216" y="2924944"/>
            <a:ext cx="2088232"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Цвет дома</a:t>
            </a:r>
            <a:endParaRPr lang="ru-RU" dirty="0"/>
          </a:p>
        </p:txBody>
      </p:sp>
      <p:cxnSp>
        <p:nvCxnSpPr>
          <p:cNvPr id="10" name="Прямая соединительная линия 9"/>
          <p:cNvCxnSpPr/>
          <p:nvPr/>
        </p:nvCxnSpPr>
        <p:spPr>
          <a:xfrm flipV="1">
            <a:off x="6516216" y="2276872"/>
            <a:ext cx="1008112"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p:nvPr/>
        </p:nvCxnSpPr>
        <p:spPr>
          <a:xfrm>
            <a:off x="7524328" y="2276872"/>
            <a:ext cx="1080120" cy="648072"/>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Динамическая база данных языка Пролог</a:t>
            </a:r>
            <a:endParaRPr lang="ru-RU" dirty="0"/>
          </a:p>
        </p:txBody>
      </p:sp>
      <p:sp>
        <p:nvSpPr>
          <p:cNvPr id="3" name="Содержимое 2"/>
          <p:cNvSpPr>
            <a:spLocks noGrp="1"/>
          </p:cNvSpPr>
          <p:nvPr>
            <p:ph idx="1"/>
          </p:nvPr>
        </p:nvSpPr>
        <p:spPr/>
        <p:txBody>
          <a:bodyPr/>
          <a:lstStyle/>
          <a:p>
            <a:pPr>
              <a:buNone/>
            </a:pPr>
            <a:r>
              <a:rPr lang="ru-RU" dirty="0" smtClean="0"/>
              <a:t>В языке Пролог есть уникальное средство изменять базу данных в период выполнения программы, то есть, по мере выполнения программы в нее можно заносить различные предложения и удалять не нужные. Основные предикаты, работающие с базой данных – это </a:t>
            </a:r>
            <a:r>
              <a:rPr lang="en-US" dirty="0" smtClean="0"/>
              <a:t>assert </a:t>
            </a:r>
            <a:r>
              <a:rPr lang="ru-RU" dirty="0" smtClean="0"/>
              <a:t>и </a:t>
            </a:r>
            <a:r>
              <a:rPr lang="en-US" dirty="0" smtClean="0"/>
              <a:t>retract</a:t>
            </a:r>
            <a:r>
              <a:rPr lang="ru-RU" dirty="0" smtClean="0"/>
              <a:t>.</a:t>
            </a:r>
            <a:endParaRPr lang="ru-RU"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5536" y="260648"/>
            <a:ext cx="8229600" cy="1143000"/>
          </a:xfrm>
        </p:spPr>
        <p:txBody>
          <a:bodyPr>
            <a:normAutofit fontScale="90000"/>
          </a:bodyPr>
          <a:lstStyle/>
          <a:p>
            <a:r>
              <a:rPr lang="ru-RU" dirty="0" smtClean="0"/>
              <a:t>Динамическая база данных языка Пролог</a:t>
            </a:r>
            <a:br>
              <a:rPr lang="ru-RU" dirty="0" smtClean="0"/>
            </a:br>
            <a:endParaRPr lang="ru-RU" dirty="0"/>
          </a:p>
        </p:txBody>
      </p:sp>
      <p:sp>
        <p:nvSpPr>
          <p:cNvPr id="3" name="Содержимое 2"/>
          <p:cNvSpPr>
            <a:spLocks noGrp="1"/>
          </p:cNvSpPr>
          <p:nvPr>
            <p:ph idx="1"/>
          </p:nvPr>
        </p:nvSpPr>
        <p:spPr/>
        <p:txBody>
          <a:bodyPr/>
          <a:lstStyle/>
          <a:p>
            <a:pPr algn="ctr">
              <a:buNone/>
            </a:pPr>
            <a:r>
              <a:rPr lang="ru-RU" b="1" dirty="0" smtClean="0"/>
              <a:t>Добавление предложений в базу данных</a:t>
            </a:r>
          </a:p>
          <a:p>
            <a:pPr>
              <a:buNone/>
            </a:pPr>
            <a:r>
              <a:rPr lang="ru-RU" dirty="0" smtClean="0"/>
              <a:t>Основной предикат добавления – предикат </a:t>
            </a:r>
            <a:r>
              <a:rPr lang="en-US" dirty="0" smtClean="0"/>
              <a:t>assert</a:t>
            </a:r>
            <a:r>
              <a:rPr lang="ru-RU" dirty="0" smtClean="0"/>
              <a:t>. Его общий формат следующий: </a:t>
            </a:r>
            <a:r>
              <a:rPr lang="en-US" dirty="0" smtClean="0"/>
              <a:t>assert(C)</a:t>
            </a:r>
            <a:r>
              <a:rPr lang="ru-RU" dirty="0" smtClean="0"/>
              <a:t>, где С – произвольное предложение языка Пролог (факт, правило).</a:t>
            </a:r>
          </a:p>
          <a:p>
            <a:pPr>
              <a:buNone/>
            </a:pPr>
            <a:r>
              <a:rPr lang="ru-RU" dirty="0" smtClean="0"/>
              <a:t>В </a:t>
            </a:r>
            <a:r>
              <a:rPr lang="en-US" dirty="0" smtClean="0"/>
              <a:t>SP</a:t>
            </a:r>
            <a:r>
              <a:rPr lang="ru-RU" dirty="0" smtClean="0"/>
              <a:t> есть следующие варианты использования этого предиката.</a:t>
            </a:r>
            <a:endParaRPr lang="ru-RU"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Динамическая база данных языка Пролог</a:t>
            </a:r>
            <a:br>
              <a:rPr lang="ru-RU" dirty="0" smtClean="0"/>
            </a:br>
            <a:endParaRPr lang="ru-RU" dirty="0"/>
          </a:p>
        </p:txBody>
      </p:sp>
      <p:sp>
        <p:nvSpPr>
          <p:cNvPr id="3" name="Содержимое 2"/>
          <p:cNvSpPr>
            <a:spLocks noGrp="1"/>
          </p:cNvSpPr>
          <p:nvPr>
            <p:ph idx="1"/>
          </p:nvPr>
        </p:nvSpPr>
        <p:spPr/>
        <p:txBody>
          <a:bodyPr/>
          <a:lstStyle/>
          <a:p>
            <a:pPr>
              <a:buNone/>
            </a:pPr>
            <a:r>
              <a:rPr lang="en-US" dirty="0" smtClean="0"/>
              <a:t>	- assert(C) – </a:t>
            </a:r>
            <a:r>
              <a:rPr lang="ru-RU" dirty="0" smtClean="0"/>
              <a:t>добавление предложения в БД без показа в тексте программы;</a:t>
            </a:r>
            <a:endParaRPr lang="en-US" dirty="0" smtClean="0"/>
          </a:p>
          <a:p>
            <a:pPr>
              <a:buNone/>
            </a:pPr>
            <a:r>
              <a:rPr lang="en-US" dirty="0" smtClean="0"/>
              <a:t>	- </a:t>
            </a:r>
            <a:r>
              <a:rPr lang="en-US" dirty="0" err="1" smtClean="0"/>
              <a:t>assert_in</a:t>
            </a:r>
            <a:r>
              <a:rPr lang="en-US" dirty="0" smtClean="0"/>
              <a:t>(C) –</a:t>
            </a:r>
            <a:r>
              <a:rPr lang="ru-RU" dirty="0" smtClean="0"/>
              <a:t> добавление предложения с показом в тексте программы;</a:t>
            </a:r>
            <a:endParaRPr lang="en-US" dirty="0" smtClean="0"/>
          </a:p>
          <a:p>
            <a:pPr>
              <a:buNone/>
            </a:pPr>
            <a:r>
              <a:rPr lang="en-US" dirty="0" smtClean="0"/>
              <a:t>	- </a:t>
            </a:r>
            <a:r>
              <a:rPr lang="en-US" dirty="0" err="1" smtClean="0"/>
              <a:t>asserta_in</a:t>
            </a:r>
            <a:r>
              <a:rPr lang="en-US" dirty="0" smtClean="0"/>
              <a:t>(C) –</a:t>
            </a:r>
            <a:r>
              <a:rPr lang="ru-RU" dirty="0" smtClean="0"/>
              <a:t> добавление в начало БД и показ его в тексте программы.</a:t>
            </a:r>
          </a:p>
          <a:p>
            <a:pPr>
              <a:buNone/>
            </a:pPr>
            <a:r>
              <a:rPr lang="ru-RU" dirty="0" smtClean="0"/>
              <a:t>Рассмотрим еще раз пример родственных отношений.</a:t>
            </a:r>
            <a:endParaRPr lang="en-US" dirty="0" smtClean="0"/>
          </a:p>
          <a:p>
            <a:pPr>
              <a:buNone/>
            </a:pPr>
            <a:endParaRPr lang="ru-RU"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Динамическая база данных языка Пролог</a:t>
            </a:r>
            <a:endParaRPr lang="ru-RU" dirty="0"/>
          </a:p>
        </p:txBody>
      </p:sp>
      <p:sp>
        <p:nvSpPr>
          <p:cNvPr id="3" name="Содержимое 2"/>
          <p:cNvSpPr>
            <a:spLocks noGrp="1"/>
          </p:cNvSpPr>
          <p:nvPr>
            <p:ph idx="1"/>
          </p:nvPr>
        </p:nvSpPr>
        <p:spPr/>
        <p:txBody>
          <a:bodyPr>
            <a:normAutofit fontScale="85000" lnSpcReduction="20000"/>
          </a:bodyPr>
          <a:lstStyle/>
          <a:p>
            <a:pPr>
              <a:buNone/>
            </a:pPr>
            <a:r>
              <a:rPr lang="en-US" dirty="0" smtClean="0"/>
              <a:t>par(</a:t>
            </a:r>
            <a:r>
              <a:rPr lang="en-US" dirty="0" err="1" smtClean="0"/>
              <a:t>ivan,petr</a:t>
            </a:r>
            <a:r>
              <a:rPr lang="en-US" dirty="0" smtClean="0"/>
              <a:t>).</a:t>
            </a:r>
          </a:p>
          <a:p>
            <a:pPr>
              <a:buNone/>
            </a:pPr>
            <a:r>
              <a:rPr lang="en-US" dirty="0" smtClean="0"/>
              <a:t>par(</a:t>
            </a:r>
            <a:r>
              <a:rPr lang="en-US" dirty="0" err="1" smtClean="0"/>
              <a:t>mary,petr</a:t>
            </a:r>
            <a:r>
              <a:rPr lang="en-US" dirty="0" smtClean="0"/>
              <a:t>).</a:t>
            </a:r>
          </a:p>
          <a:p>
            <a:pPr>
              <a:buNone/>
            </a:pPr>
            <a:r>
              <a:rPr lang="en-US" dirty="0" smtClean="0"/>
              <a:t>par(</a:t>
            </a:r>
            <a:r>
              <a:rPr lang="en-US" dirty="0" err="1" smtClean="0"/>
              <a:t>ivan,serg</a:t>
            </a:r>
            <a:r>
              <a:rPr lang="en-US" dirty="0" smtClean="0"/>
              <a:t>).</a:t>
            </a:r>
          </a:p>
          <a:p>
            <a:pPr>
              <a:buNone/>
            </a:pPr>
            <a:r>
              <a:rPr lang="en-US" dirty="0" smtClean="0"/>
              <a:t>m(</a:t>
            </a:r>
            <a:r>
              <a:rPr lang="en-US" dirty="0" err="1" smtClean="0"/>
              <a:t>ivan</a:t>
            </a:r>
            <a:r>
              <a:rPr lang="en-US" dirty="0" smtClean="0"/>
              <a:t>).</a:t>
            </a:r>
          </a:p>
          <a:p>
            <a:pPr>
              <a:buNone/>
            </a:pPr>
            <a:r>
              <a:rPr lang="en-US" dirty="0" smtClean="0"/>
              <a:t>m(</a:t>
            </a:r>
            <a:r>
              <a:rPr lang="en-US" dirty="0" err="1" smtClean="0"/>
              <a:t>petr</a:t>
            </a:r>
            <a:r>
              <a:rPr lang="en-US" dirty="0" smtClean="0"/>
              <a:t>).</a:t>
            </a:r>
          </a:p>
          <a:p>
            <a:pPr>
              <a:buNone/>
            </a:pPr>
            <a:r>
              <a:rPr lang="en-US" dirty="0" smtClean="0"/>
              <a:t>m(</a:t>
            </a:r>
            <a:r>
              <a:rPr lang="en-US" dirty="0" err="1" smtClean="0"/>
              <a:t>serg</a:t>
            </a:r>
            <a:r>
              <a:rPr lang="en-US" dirty="0" smtClean="0"/>
              <a:t>).</a:t>
            </a:r>
            <a:endParaRPr lang="ru-RU" dirty="0" smtClean="0"/>
          </a:p>
          <a:p>
            <a:pPr>
              <a:buNone/>
            </a:pPr>
            <a:r>
              <a:rPr lang="en-US" dirty="0" smtClean="0"/>
              <a:t>v(</a:t>
            </a:r>
            <a:r>
              <a:rPr lang="en-US" dirty="0" err="1" smtClean="0"/>
              <a:t>mary</a:t>
            </a:r>
            <a:r>
              <a:rPr lang="en-US" dirty="0" smtClean="0"/>
              <a:t>).</a:t>
            </a:r>
          </a:p>
          <a:p>
            <a:endParaRPr lang="en-US" dirty="0" smtClean="0"/>
          </a:p>
          <a:p>
            <a:pPr>
              <a:buNone/>
            </a:pPr>
            <a:r>
              <a:rPr lang="en-US" dirty="0" smtClean="0"/>
              <a:t>?- assert(</a:t>
            </a:r>
            <a:r>
              <a:rPr lang="en-US" dirty="0" smtClean="0">
                <a:solidFill>
                  <a:srgbClr val="FF0000"/>
                </a:solidFill>
              </a:rPr>
              <a:t>par(</a:t>
            </a:r>
            <a:r>
              <a:rPr lang="en-US" dirty="0" err="1" smtClean="0">
                <a:solidFill>
                  <a:srgbClr val="FF0000"/>
                </a:solidFill>
              </a:rPr>
              <a:t>mary,serg</a:t>
            </a:r>
            <a:r>
              <a:rPr lang="en-US" dirty="0" smtClean="0">
                <a:solidFill>
                  <a:srgbClr val="FF0000"/>
                </a:solidFill>
              </a:rPr>
              <a:t>)</a:t>
            </a:r>
            <a:r>
              <a:rPr lang="en-US" dirty="0" smtClean="0"/>
              <a:t>),</a:t>
            </a:r>
          </a:p>
          <a:p>
            <a:pPr>
              <a:buNone/>
            </a:pPr>
            <a:r>
              <a:rPr lang="ru-RU" dirty="0" smtClean="0"/>
              <a:t>	</a:t>
            </a:r>
            <a:r>
              <a:rPr lang="en-US" dirty="0" smtClean="0"/>
              <a:t>par(X,Y), write(X), write("  "), write(Y),</a:t>
            </a:r>
            <a:r>
              <a:rPr lang="en-US" dirty="0" err="1" smtClean="0"/>
              <a:t>nl</a:t>
            </a:r>
            <a:r>
              <a:rPr lang="en-US" dirty="0" smtClean="0"/>
              <a:t>.</a:t>
            </a:r>
            <a:endParaRPr lang="ru-RU" dirty="0" smtClean="0"/>
          </a:p>
          <a:p>
            <a:pPr>
              <a:buNone/>
            </a:pPr>
            <a:endParaRPr lang="ru-RU"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Динамическая база данных языка Пролог</a:t>
            </a:r>
            <a:endParaRPr lang="ru-RU" dirty="0"/>
          </a:p>
        </p:txBody>
      </p:sp>
      <p:sp>
        <p:nvSpPr>
          <p:cNvPr id="3" name="Содержимое 2"/>
          <p:cNvSpPr>
            <a:spLocks noGrp="1"/>
          </p:cNvSpPr>
          <p:nvPr>
            <p:ph idx="1"/>
          </p:nvPr>
        </p:nvSpPr>
        <p:spPr/>
        <p:txBody>
          <a:bodyPr/>
          <a:lstStyle/>
          <a:p>
            <a:pPr>
              <a:buNone/>
            </a:pPr>
            <a:r>
              <a:rPr lang="ru-RU" dirty="0" smtClean="0"/>
              <a:t>Этот вопрос заносит в БД новое предложение </a:t>
            </a:r>
            <a:r>
              <a:rPr lang="en-US" dirty="0" smtClean="0"/>
              <a:t>par(</a:t>
            </a:r>
            <a:r>
              <a:rPr lang="en-US" dirty="0" err="1" smtClean="0"/>
              <a:t>mary,serg</a:t>
            </a:r>
            <a:r>
              <a:rPr lang="en-US" dirty="0" smtClean="0"/>
              <a:t>)</a:t>
            </a:r>
            <a:r>
              <a:rPr lang="ru-RU" dirty="0" smtClean="0"/>
              <a:t>, причем в тексте программы его не увидите, но Пролог система выдаст в качестве одного из результатов ответ, говорящий о том, что Мария есть родитель Сергея.</a:t>
            </a:r>
          </a:p>
          <a:p>
            <a:pPr>
              <a:buNone/>
            </a:pPr>
            <a:r>
              <a:rPr lang="ru-RU" dirty="0" smtClean="0"/>
              <a:t>Чтобы увидеть это предложение в программе, используйте предикат </a:t>
            </a:r>
            <a:r>
              <a:rPr lang="en-US" dirty="0" err="1" smtClean="0"/>
              <a:t>assert_in</a:t>
            </a:r>
            <a:r>
              <a:rPr lang="ru-RU" dirty="0" smtClean="0"/>
              <a:t>.</a:t>
            </a:r>
            <a:endParaRPr lang="ru-RU"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Динамическая база данных языка Пролог</a:t>
            </a:r>
            <a:endParaRPr lang="ru-RU" dirty="0"/>
          </a:p>
        </p:txBody>
      </p:sp>
      <p:sp>
        <p:nvSpPr>
          <p:cNvPr id="3" name="Содержимое 2"/>
          <p:cNvSpPr>
            <a:spLocks noGrp="1"/>
          </p:cNvSpPr>
          <p:nvPr>
            <p:ph idx="1"/>
          </p:nvPr>
        </p:nvSpPr>
        <p:spPr/>
        <p:txBody>
          <a:bodyPr/>
          <a:lstStyle/>
          <a:p>
            <a:pPr>
              <a:buNone/>
            </a:pPr>
            <a:r>
              <a:rPr lang="ru-RU" dirty="0" smtClean="0"/>
              <a:t>Предложение появиться в самом низу по  тексту. Если есть необходимость добавить в начало, используйте предикат </a:t>
            </a:r>
            <a:r>
              <a:rPr lang="en-US" dirty="0" err="1" smtClean="0"/>
              <a:t>asserta_in</a:t>
            </a:r>
            <a:r>
              <a:rPr lang="ru-RU" dirty="0" smtClean="0"/>
              <a:t>.</a:t>
            </a:r>
          </a:p>
          <a:p>
            <a:pPr>
              <a:buNone/>
            </a:pPr>
            <a:r>
              <a:rPr lang="ru-RU" dirty="0" smtClean="0"/>
              <a:t>Сейчас мы добавили факт, это выполняется достаточно просто, вы можете убедиться в этом, добавив несколько отношений.</a:t>
            </a:r>
          </a:p>
          <a:p>
            <a:pPr>
              <a:buNone/>
            </a:pPr>
            <a:r>
              <a:rPr lang="ru-RU" dirty="0" smtClean="0"/>
              <a:t>Следующий пример связан  с добавлением правила.</a:t>
            </a:r>
            <a:endParaRPr lang="ru-RU"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Динамическая база данных языка Пролог</a:t>
            </a:r>
            <a:endParaRPr lang="ru-RU" dirty="0"/>
          </a:p>
        </p:txBody>
      </p:sp>
      <p:sp>
        <p:nvSpPr>
          <p:cNvPr id="3" name="Содержимое 2"/>
          <p:cNvSpPr>
            <a:spLocks noGrp="1"/>
          </p:cNvSpPr>
          <p:nvPr>
            <p:ph idx="1"/>
          </p:nvPr>
        </p:nvSpPr>
        <p:spPr/>
        <p:txBody>
          <a:bodyPr>
            <a:normAutofit fontScale="77500" lnSpcReduction="20000"/>
          </a:bodyPr>
          <a:lstStyle/>
          <a:p>
            <a:pPr>
              <a:buNone/>
            </a:pPr>
            <a:r>
              <a:rPr lang="ru-RU" dirty="0" smtClean="0">
                <a:solidFill>
                  <a:srgbClr val="FF0000"/>
                </a:solidFill>
              </a:rPr>
              <a:t>% </a:t>
            </a:r>
            <a:r>
              <a:rPr lang="fr-FR" dirty="0" smtClean="0">
                <a:solidFill>
                  <a:srgbClr val="FF0000"/>
                </a:solidFill>
              </a:rPr>
              <a:t>':-'(mt(_0,_1),par(_0,_1),v(_0)) </a:t>
            </a:r>
            <a:r>
              <a:rPr lang="fr-FR" dirty="0" smtClean="0"/>
              <a:t>.</a:t>
            </a:r>
          </a:p>
          <a:p>
            <a:pPr>
              <a:buNone/>
            </a:pPr>
            <a:r>
              <a:rPr lang="en-US" dirty="0" smtClean="0"/>
              <a:t>par(</a:t>
            </a:r>
            <a:r>
              <a:rPr lang="en-US" dirty="0" err="1" smtClean="0"/>
              <a:t>ivan,petr</a:t>
            </a:r>
            <a:r>
              <a:rPr lang="en-US" dirty="0" smtClean="0"/>
              <a:t>).</a:t>
            </a:r>
          </a:p>
          <a:p>
            <a:pPr>
              <a:buNone/>
            </a:pPr>
            <a:r>
              <a:rPr lang="en-US" dirty="0" smtClean="0"/>
              <a:t>par(</a:t>
            </a:r>
            <a:r>
              <a:rPr lang="en-US" dirty="0" err="1" smtClean="0"/>
              <a:t>mary,petr</a:t>
            </a:r>
            <a:r>
              <a:rPr lang="en-US" dirty="0" smtClean="0"/>
              <a:t>).</a:t>
            </a:r>
          </a:p>
          <a:p>
            <a:pPr>
              <a:buNone/>
            </a:pPr>
            <a:r>
              <a:rPr lang="en-US" dirty="0" smtClean="0"/>
              <a:t>par(</a:t>
            </a:r>
            <a:r>
              <a:rPr lang="en-US" dirty="0" err="1" smtClean="0"/>
              <a:t>ivan,serg</a:t>
            </a:r>
            <a:r>
              <a:rPr lang="en-US" dirty="0" smtClean="0"/>
              <a:t>).</a:t>
            </a:r>
          </a:p>
          <a:p>
            <a:pPr>
              <a:buNone/>
            </a:pPr>
            <a:r>
              <a:rPr lang="en-US" dirty="0" smtClean="0"/>
              <a:t>m(</a:t>
            </a:r>
            <a:r>
              <a:rPr lang="en-US" dirty="0" err="1" smtClean="0"/>
              <a:t>ivan</a:t>
            </a:r>
            <a:r>
              <a:rPr lang="en-US" dirty="0" smtClean="0"/>
              <a:t>).</a:t>
            </a:r>
          </a:p>
          <a:p>
            <a:pPr>
              <a:buNone/>
            </a:pPr>
            <a:r>
              <a:rPr lang="en-US" dirty="0" smtClean="0"/>
              <a:t>m(</a:t>
            </a:r>
            <a:r>
              <a:rPr lang="en-US" dirty="0" err="1" smtClean="0"/>
              <a:t>petr</a:t>
            </a:r>
            <a:r>
              <a:rPr lang="en-US" dirty="0" smtClean="0"/>
              <a:t>).</a:t>
            </a:r>
          </a:p>
          <a:p>
            <a:pPr>
              <a:buNone/>
            </a:pPr>
            <a:r>
              <a:rPr lang="en-US" dirty="0" smtClean="0"/>
              <a:t>m(</a:t>
            </a:r>
            <a:r>
              <a:rPr lang="en-US" dirty="0" err="1" smtClean="0"/>
              <a:t>serg</a:t>
            </a:r>
            <a:r>
              <a:rPr lang="en-US" dirty="0" smtClean="0"/>
              <a:t>).</a:t>
            </a:r>
          </a:p>
          <a:p>
            <a:pPr>
              <a:buNone/>
            </a:pPr>
            <a:r>
              <a:rPr lang="en-US" dirty="0" smtClean="0"/>
              <a:t>v(</a:t>
            </a:r>
            <a:r>
              <a:rPr lang="en-US" dirty="0" err="1" smtClean="0"/>
              <a:t>mary</a:t>
            </a:r>
            <a:r>
              <a:rPr lang="en-US" dirty="0" smtClean="0"/>
              <a:t>).</a:t>
            </a:r>
          </a:p>
          <a:p>
            <a:endParaRPr lang="en-US" dirty="0" smtClean="0"/>
          </a:p>
          <a:p>
            <a:pPr>
              <a:buNone/>
            </a:pPr>
            <a:r>
              <a:rPr lang="en-US" dirty="0" smtClean="0"/>
              <a:t>?- </a:t>
            </a:r>
            <a:r>
              <a:rPr lang="en-US" dirty="0" err="1" smtClean="0"/>
              <a:t>asserta_in</a:t>
            </a:r>
            <a:r>
              <a:rPr lang="en-US" dirty="0" smtClean="0"/>
              <a:t>(</a:t>
            </a:r>
            <a:r>
              <a:rPr lang="en-US" dirty="0" err="1" smtClean="0">
                <a:solidFill>
                  <a:srgbClr val="FF0000"/>
                </a:solidFill>
              </a:rPr>
              <a:t>mt</a:t>
            </a:r>
            <a:r>
              <a:rPr lang="en-US" dirty="0" smtClean="0">
                <a:solidFill>
                  <a:srgbClr val="FF0000"/>
                </a:solidFill>
              </a:rPr>
              <a:t>(X,Y):- par(X,Y),v(X)</a:t>
            </a:r>
            <a:r>
              <a:rPr lang="en-US" dirty="0" smtClean="0"/>
              <a:t>),</a:t>
            </a:r>
          </a:p>
          <a:p>
            <a:pPr>
              <a:buNone/>
            </a:pPr>
            <a:r>
              <a:rPr lang="ru-RU" dirty="0" smtClean="0"/>
              <a:t>	</a:t>
            </a:r>
            <a:r>
              <a:rPr lang="en-US" dirty="0" err="1" smtClean="0"/>
              <a:t>mt</a:t>
            </a:r>
            <a:r>
              <a:rPr lang="en-US" dirty="0" smtClean="0"/>
              <a:t>(X,Y), write(X), write(" "), write(Y), </a:t>
            </a:r>
            <a:r>
              <a:rPr lang="en-US" dirty="0" err="1" smtClean="0"/>
              <a:t>nl</a:t>
            </a:r>
            <a:r>
              <a:rPr lang="en-US" dirty="0" smtClean="0"/>
              <a:t>.</a:t>
            </a:r>
          </a:p>
          <a:p>
            <a:endParaRPr lang="en-US" dirty="0" smtClean="0"/>
          </a:p>
          <a:p>
            <a:pPr>
              <a:buNone/>
            </a:pPr>
            <a:endParaRPr lang="ru-RU"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Динамическая база данных языка Пролог</a:t>
            </a:r>
            <a:endParaRPr lang="ru-RU" dirty="0"/>
          </a:p>
        </p:txBody>
      </p:sp>
      <p:sp>
        <p:nvSpPr>
          <p:cNvPr id="3" name="Содержимое 2"/>
          <p:cNvSpPr>
            <a:spLocks noGrp="1"/>
          </p:cNvSpPr>
          <p:nvPr>
            <p:ph idx="1"/>
          </p:nvPr>
        </p:nvSpPr>
        <p:spPr/>
        <p:txBody>
          <a:bodyPr/>
          <a:lstStyle/>
          <a:p>
            <a:pPr algn="ctr">
              <a:buNone/>
            </a:pPr>
            <a:r>
              <a:rPr lang="ru-RU" b="1" dirty="0" smtClean="0"/>
              <a:t>Удаление предложений из базы данных</a:t>
            </a:r>
          </a:p>
          <a:p>
            <a:pPr>
              <a:buNone/>
            </a:pPr>
            <a:r>
              <a:rPr lang="ru-RU" dirty="0" smtClean="0"/>
              <a:t>Парной группой предикатов по отношению к предикатам добавления, являются предикаты группы </a:t>
            </a:r>
            <a:r>
              <a:rPr lang="en-US" dirty="0" smtClean="0"/>
              <a:t>retract</a:t>
            </a:r>
            <a:r>
              <a:rPr lang="ru-RU" dirty="0" smtClean="0"/>
              <a:t>. Общий формат их следующий </a:t>
            </a:r>
            <a:r>
              <a:rPr lang="en-US" dirty="0" smtClean="0"/>
              <a:t>retract</a:t>
            </a:r>
            <a:r>
              <a:rPr lang="ru-RU" dirty="0" smtClean="0"/>
              <a:t>(С), где С – произвольное предложение. Рассмотрим программу еще раз.</a:t>
            </a:r>
            <a:endParaRPr lang="ru-RU"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Логические задачи</a:t>
            </a:r>
            <a:br>
              <a:rPr lang="ru-RU" dirty="0" smtClean="0"/>
            </a:br>
            <a:endParaRPr lang="ru-RU" dirty="0"/>
          </a:p>
        </p:txBody>
      </p:sp>
      <p:sp>
        <p:nvSpPr>
          <p:cNvPr id="3" name="Содержимое 2"/>
          <p:cNvSpPr>
            <a:spLocks noGrp="1"/>
          </p:cNvSpPr>
          <p:nvPr>
            <p:ph idx="1"/>
          </p:nvPr>
        </p:nvSpPr>
        <p:spPr/>
        <p:txBody>
          <a:bodyPr/>
          <a:lstStyle/>
          <a:p>
            <a:pPr>
              <a:buNone/>
            </a:pPr>
            <a:r>
              <a:rPr lang="ru-RU" dirty="0" smtClean="0"/>
              <a:t>Первая задача, которую мы рассмотрим, традиционная задача о лжецах и тех, кто говорит всегда правду. В классическом варианте задачи речь идет о путешественнике, попавшем в страну, населенную двумя племенами. Члены одного племени всегда лгут, члены другого говорят только правду.</a:t>
            </a:r>
            <a:endParaRPr lang="ru-RU"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Динамическая база данных языка Пролог</a:t>
            </a:r>
            <a:endParaRPr lang="ru-RU" dirty="0"/>
          </a:p>
        </p:txBody>
      </p:sp>
      <p:sp>
        <p:nvSpPr>
          <p:cNvPr id="3" name="Содержимое 2"/>
          <p:cNvSpPr>
            <a:spLocks noGrp="1"/>
          </p:cNvSpPr>
          <p:nvPr>
            <p:ph idx="1"/>
          </p:nvPr>
        </p:nvSpPr>
        <p:spPr/>
        <p:txBody>
          <a:bodyPr>
            <a:normAutofit fontScale="70000" lnSpcReduction="20000"/>
          </a:bodyPr>
          <a:lstStyle/>
          <a:p>
            <a:pPr>
              <a:buNone/>
            </a:pPr>
            <a:r>
              <a:rPr lang="en-US" dirty="0" smtClean="0"/>
              <a:t>par(</a:t>
            </a:r>
            <a:r>
              <a:rPr lang="en-US" dirty="0" err="1" smtClean="0"/>
              <a:t>ivan,petr</a:t>
            </a:r>
            <a:r>
              <a:rPr lang="en-US" dirty="0" smtClean="0"/>
              <a:t>).</a:t>
            </a:r>
          </a:p>
          <a:p>
            <a:pPr>
              <a:buNone/>
            </a:pPr>
            <a:r>
              <a:rPr lang="en-US" dirty="0" smtClean="0"/>
              <a:t>par(</a:t>
            </a:r>
            <a:r>
              <a:rPr lang="en-US" dirty="0" err="1" smtClean="0"/>
              <a:t>mary,petr</a:t>
            </a:r>
            <a:r>
              <a:rPr lang="en-US" dirty="0" smtClean="0"/>
              <a:t>).</a:t>
            </a:r>
          </a:p>
          <a:p>
            <a:pPr>
              <a:buNone/>
            </a:pPr>
            <a:r>
              <a:rPr lang="en-US" dirty="0" smtClean="0"/>
              <a:t>par(</a:t>
            </a:r>
            <a:r>
              <a:rPr lang="en-US" dirty="0" err="1" smtClean="0"/>
              <a:t>ivan,serg</a:t>
            </a:r>
            <a:r>
              <a:rPr lang="en-US" dirty="0" smtClean="0"/>
              <a:t>).</a:t>
            </a:r>
          </a:p>
          <a:p>
            <a:pPr>
              <a:buNone/>
            </a:pPr>
            <a:r>
              <a:rPr lang="en-US" dirty="0" smtClean="0"/>
              <a:t>par(</a:t>
            </a:r>
            <a:r>
              <a:rPr lang="en-US" dirty="0" err="1" smtClean="0"/>
              <a:t>petr,kat</a:t>
            </a:r>
            <a:r>
              <a:rPr lang="en-US" dirty="0" smtClean="0"/>
              <a:t>).</a:t>
            </a:r>
          </a:p>
          <a:p>
            <a:pPr>
              <a:buNone/>
            </a:pPr>
            <a:r>
              <a:rPr lang="en-US" dirty="0" smtClean="0"/>
              <a:t>m(</a:t>
            </a:r>
            <a:r>
              <a:rPr lang="en-US" dirty="0" err="1" smtClean="0"/>
              <a:t>ivan</a:t>
            </a:r>
            <a:r>
              <a:rPr lang="en-US" dirty="0" smtClean="0"/>
              <a:t>).</a:t>
            </a:r>
          </a:p>
          <a:p>
            <a:pPr>
              <a:buNone/>
            </a:pPr>
            <a:r>
              <a:rPr lang="en-US" dirty="0" smtClean="0"/>
              <a:t>m(</a:t>
            </a:r>
            <a:r>
              <a:rPr lang="en-US" dirty="0" err="1" smtClean="0"/>
              <a:t>petr</a:t>
            </a:r>
            <a:r>
              <a:rPr lang="en-US" dirty="0" smtClean="0"/>
              <a:t>).</a:t>
            </a:r>
          </a:p>
          <a:p>
            <a:pPr>
              <a:buNone/>
            </a:pPr>
            <a:r>
              <a:rPr lang="en-US" dirty="0" smtClean="0"/>
              <a:t>m(</a:t>
            </a:r>
            <a:r>
              <a:rPr lang="en-US" dirty="0" err="1" smtClean="0"/>
              <a:t>serg</a:t>
            </a:r>
            <a:r>
              <a:rPr lang="en-US" dirty="0" smtClean="0"/>
              <a:t>).</a:t>
            </a:r>
          </a:p>
          <a:p>
            <a:pPr>
              <a:buNone/>
            </a:pPr>
            <a:r>
              <a:rPr lang="en-US" dirty="0" smtClean="0"/>
              <a:t>v(</a:t>
            </a:r>
            <a:r>
              <a:rPr lang="en-US" dirty="0" err="1" smtClean="0"/>
              <a:t>mary</a:t>
            </a:r>
            <a:r>
              <a:rPr lang="en-US" dirty="0" smtClean="0"/>
              <a:t>).</a:t>
            </a:r>
          </a:p>
          <a:p>
            <a:pPr>
              <a:buNone/>
            </a:pPr>
            <a:endParaRPr lang="bg-BG" dirty="0" smtClean="0"/>
          </a:p>
          <a:p>
            <a:pPr>
              <a:buNone/>
            </a:pPr>
            <a:r>
              <a:rPr lang="en-US" dirty="0" smtClean="0"/>
              <a:t>dad(X,Y):- par(X,Z), par(Z,Y), m(X).</a:t>
            </a:r>
          </a:p>
          <a:p>
            <a:endParaRPr lang="bg-BG" dirty="0" smtClean="0"/>
          </a:p>
          <a:p>
            <a:pPr>
              <a:buNone/>
            </a:pPr>
            <a:r>
              <a:rPr lang="es-ES" dirty="0" smtClean="0"/>
              <a:t>?- retract(</a:t>
            </a:r>
            <a:r>
              <a:rPr lang="es-ES" dirty="0" smtClean="0">
                <a:solidFill>
                  <a:srgbClr val="FF0000"/>
                </a:solidFill>
              </a:rPr>
              <a:t>dad(X,Y)</a:t>
            </a:r>
            <a:r>
              <a:rPr lang="es-ES" dirty="0" smtClean="0"/>
              <a:t>), dad(X,Y), write(X), write(Y), nl.</a:t>
            </a:r>
          </a:p>
          <a:p>
            <a:pPr>
              <a:buNone/>
            </a:pPr>
            <a:endParaRPr lang="ru-RU"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Динамическая база данных языка Пролог</a:t>
            </a:r>
            <a:endParaRPr lang="ru-RU" dirty="0"/>
          </a:p>
        </p:txBody>
      </p:sp>
      <p:sp>
        <p:nvSpPr>
          <p:cNvPr id="3" name="Содержимое 2"/>
          <p:cNvSpPr>
            <a:spLocks noGrp="1"/>
          </p:cNvSpPr>
          <p:nvPr>
            <p:ph idx="1"/>
          </p:nvPr>
        </p:nvSpPr>
        <p:spPr/>
        <p:txBody>
          <a:bodyPr/>
          <a:lstStyle/>
          <a:p>
            <a:pPr>
              <a:buNone/>
            </a:pPr>
            <a:r>
              <a:rPr lang="ru-RU" dirty="0" smtClean="0"/>
              <a:t>На поставленный вопрос Пролог-система ответит </a:t>
            </a:r>
            <a:r>
              <a:rPr lang="en-US" dirty="0" smtClean="0"/>
              <a:t>no.</a:t>
            </a:r>
            <a:r>
              <a:rPr lang="ru-RU" dirty="0" smtClean="0"/>
              <a:t> Ответ вполне объясним, предложение </a:t>
            </a:r>
            <a:r>
              <a:rPr lang="es-ES" dirty="0" smtClean="0"/>
              <a:t>dad(X,Y)</a:t>
            </a:r>
            <a:r>
              <a:rPr lang="ru-RU" dirty="0" smtClean="0"/>
              <a:t> в базе данных уже отсутствует, хотя в тексте программы оно будет.</a:t>
            </a:r>
          </a:p>
          <a:p>
            <a:pPr>
              <a:buNone/>
            </a:pPr>
            <a:r>
              <a:rPr lang="ru-RU" dirty="0" smtClean="0"/>
              <a:t>Для удаления из программы можно воспользоваться предикатом </a:t>
            </a:r>
            <a:r>
              <a:rPr lang="en-US" dirty="0" err="1" smtClean="0"/>
              <a:t>retract_in</a:t>
            </a:r>
            <a:r>
              <a:rPr lang="ru-RU" dirty="0" smtClean="0"/>
              <a:t>, результат незамедлительно увидите.</a:t>
            </a:r>
            <a:endParaRPr lang="ru-RU"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Динамическая база данных языка Пролог</a:t>
            </a:r>
            <a:endParaRPr lang="ru-RU" dirty="0"/>
          </a:p>
        </p:txBody>
      </p:sp>
      <p:sp>
        <p:nvSpPr>
          <p:cNvPr id="3" name="Содержимое 2"/>
          <p:cNvSpPr>
            <a:spLocks noGrp="1"/>
          </p:cNvSpPr>
          <p:nvPr>
            <p:ph idx="1"/>
          </p:nvPr>
        </p:nvSpPr>
        <p:spPr/>
        <p:txBody>
          <a:bodyPr>
            <a:normAutofit lnSpcReduction="10000"/>
          </a:bodyPr>
          <a:lstStyle/>
          <a:p>
            <a:pPr>
              <a:buNone/>
            </a:pPr>
            <a:r>
              <a:rPr lang="ru-RU" dirty="0" smtClean="0"/>
              <a:t>Мы удалили сейчас правило, обычно оно удаляется сложнее чем факт. Удаление факта можно сделать аналогичным способом, например,</a:t>
            </a:r>
          </a:p>
          <a:p>
            <a:pPr>
              <a:buNone/>
            </a:pPr>
            <a:r>
              <a:rPr lang="ru-RU" dirty="0" smtClean="0"/>
              <a:t>	 </a:t>
            </a:r>
            <a:r>
              <a:rPr lang="en-US" dirty="0" smtClean="0"/>
              <a:t>?- </a:t>
            </a:r>
            <a:r>
              <a:rPr lang="en-US" dirty="0" err="1" smtClean="0"/>
              <a:t>retract_in</a:t>
            </a:r>
            <a:r>
              <a:rPr lang="en-US" dirty="0" smtClean="0"/>
              <a:t>(par(</a:t>
            </a:r>
            <a:r>
              <a:rPr lang="en-US" dirty="0" err="1" smtClean="0"/>
              <a:t>petr,kat</a:t>
            </a:r>
            <a:r>
              <a:rPr lang="en-US" dirty="0" smtClean="0"/>
              <a:t>)).</a:t>
            </a:r>
            <a:endParaRPr lang="ru-RU" dirty="0" smtClean="0"/>
          </a:p>
          <a:p>
            <a:pPr>
              <a:buNone/>
            </a:pPr>
            <a:r>
              <a:rPr lang="ru-RU" dirty="0" smtClean="0"/>
              <a:t>Самый «грозный» предикат из группы </a:t>
            </a:r>
            <a:r>
              <a:rPr lang="en-US" dirty="0" smtClean="0"/>
              <a:t>retract</a:t>
            </a:r>
            <a:r>
              <a:rPr lang="ru-RU" dirty="0" smtClean="0"/>
              <a:t> является предикат </a:t>
            </a:r>
            <a:r>
              <a:rPr lang="en-US" dirty="0" err="1" smtClean="0"/>
              <a:t>retractall</a:t>
            </a:r>
            <a:r>
              <a:rPr lang="ru-RU" dirty="0" smtClean="0"/>
              <a:t>, который удаляет из текущей БД все вхождения предложения.</a:t>
            </a:r>
            <a:endParaRPr lang="ru-RU"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Динамическая база данных языка Пролог</a:t>
            </a:r>
            <a:endParaRPr lang="ru-RU" dirty="0"/>
          </a:p>
        </p:txBody>
      </p:sp>
      <p:sp>
        <p:nvSpPr>
          <p:cNvPr id="3" name="Содержимое 2"/>
          <p:cNvSpPr>
            <a:spLocks noGrp="1"/>
          </p:cNvSpPr>
          <p:nvPr>
            <p:ph idx="1"/>
          </p:nvPr>
        </p:nvSpPr>
        <p:spPr/>
        <p:txBody>
          <a:bodyPr/>
          <a:lstStyle/>
          <a:p>
            <a:pPr>
              <a:buNone/>
            </a:pPr>
            <a:r>
              <a:rPr lang="ru-RU" dirty="0" smtClean="0"/>
              <a:t>Например, </a:t>
            </a:r>
          </a:p>
          <a:p>
            <a:pPr>
              <a:buNone/>
            </a:pPr>
            <a:r>
              <a:rPr lang="es-ES" dirty="0" smtClean="0"/>
              <a:t>?- retractall(par(X,Y)), par(X,Y), write(X), write(Y), nl.</a:t>
            </a:r>
            <a:r>
              <a:rPr lang="ru-RU" dirty="0" smtClean="0"/>
              <a:t> </a:t>
            </a:r>
          </a:p>
          <a:p>
            <a:pPr>
              <a:buNone/>
            </a:pPr>
            <a:r>
              <a:rPr lang="ru-RU" dirty="0" smtClean="0"/>
              <a:t>Удалит из БД всех родителей, хотя в программе они останутся.</a:t>
            </a:r>
          </a:p>
          <a:p>
            <a:pPr>
              <a:buNone/>
            </a:pPr>
            <a:endParaRPr lang="ru-RU"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endParaRPr lang="ru-RU" dirty="0"/>
          </a:p>
        </p:txBody>
      </p:sp>
      <p:sp>
        <p:nvSpPr>
          <p:cNvPr id="3" name="Содержимое 2"/>
          <p:cNvSpPr>
            <a:spLocks noGrp="1"/>
          </p:cNvSpPr>
          <p:nvPr>
            <p:ph idx="1"/>
          </p:nvPr>
        </p:nvSpPr>
        <p:spPr/>
        <p:txBody>
          <a:bodyPr/>
          <a:lstStyle/>
          <a:p>
            <a:endParaRPr lang="ru-RU"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Основные стратегии решения задач</a:t>
            </a:r>
            <a:endParaRPr lang="ru-RU" dirty="0"/>
          </a:p>
        </p:txBody>
      </p:sp>
      <p:sp>
        <p:nvSpPr>
          <p:cNvPr id="3" name="Содержимое 2"/>
          <p:cNvSpPr>
            <a:spLocks noGrp="1"/>
          </p:cNvSpPr>
          <p:nvPr>
            <p:ph idx="1"/>
          </p:nvPr>
        </p:nvSpPr>
        <p:spPr/>
        <p:txBody>
          <a:bodyPr>
            <a:normAutofit lnSpcReduction="10000"/>
          </a:bodyPr>
          <a:lstStyle/>
          <a:p>
            <a:pPr algn="ctr">
              <a:buNone/>
            </a:pPr>
            <a:r>
              <a:rPr lang="ru-RU" i="1" dirty="0" smtClean="0"/>
              <a:t>Предварительные понятия</a:t>
            </a:r>
          </a:p>
          <a:p>
            <a:pPr>
              <a:buNone/>
            </a:pPr>
            <a:r>
              <a:rPr lang="ru-RU" dirty="0" smtClean="0"/>
              <a:t>Рассмотрим задачу переупорядочивания кубиков, поставленных друг на друга, как показано на следующем слайде. На каждом шагу разрешается переставлять только один кубик. Кубик можно взять только тогда, когда его верхняя поверхность свободна. Кубик можно поставить на стол или на другой кубик.</a:t>
            </a:r>
            <a:endParaRPr lang="ru-RU"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Основные стратегии решения задач</a:t>
            </a:r>
            <a:endParaRPr lang="ru-RU" dirty="0"/>
          </a:p>
        </p:txBody>
      </p:sp>
      <p:sp>
        <p:nvSpPr>
          <p:cNvPr id="3" name="Содержимое 2"/>
          <p:cNvSpPr>
            <a:spLocks noGrp="1"/>
          </p:cNvSpPr>
          <p:nvPr>
            <p:ph idx="1"/>
          </p:nvPr>
        </p:nvSpPr>
        <p:spPr/>
        <p:txBody>
          <a:bodyPr/>
          <a:lstStyle/>
          <a:p>
            <a:pPr>
              <a:buNone/>
            </a:pPr>
            <a:endParaRPr lang="ru-RU" dirty="0" smtClean="0"/>
          </a:p>
          <a:p>
            <a:pPr>
              <a:buNone/>
            </a:pPr>
            <a:endParaRPr lang="ru-RU" dirty="0" smtClean="0"/>
          </a:p>
          <a:p>
            <a:pPr>
              <a:buNone/>
            </a:pPr>
            <a:endParaRPr lang="ru-RU" dirty="0" smtClean="0"/>
          </a:p>
          <a:p>
            <a:pPr>
              <a:buNone/>
            </a:pPr>
            <a:endParaRPr lang="ru-RU" dirty="0" smtClean="0"/>
          </a:p>
          <a:p>
            <a:pPr>
              <a:buNone/>
            </a:pPr>
            <a:endParaRPr lang="ru-RU" dirty="0" smtClean="0"/>
          </a:p>
          <a:p>
            <a:pPr>
              <a:buNone/>
            </a:pPr>
            <a:endParaRPr lang="ru-RU" dirty="0" smtClean="0"/>
          </a:p>
          <a:p>
            <a:pPr>
              <a:buNone/>
            </a:pPr>
            <a:endParaRPr lang="ru-RU" dirty="0" smtClean="0"/>
          </a:p>
          <a:p>
            <a:pPr>
              <a:buNone/>
            </a:pPr>
            <a:endParaRPr lang="ru-RU" dirty="0"/>
          </a:p>
        </p:txBody>
      </p:sp>
      <p:cxnSp>
        <p:nvCxnSpPr>
          <p:cNvPr id="5" name="Прямая соединительная линия 4"/>
          <p:cNvCxnSpPr/>
          <p:nvPr/>
        </p:nvCxnSpPr>
        <p:spPr>
          <a:xfrm>
            <a:off x="827584" y="4077072"/>
            <a:ext cx="72008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Прямоугольник 5"/>
          <p:cNvSpPr/>
          <p:nvPr/>
        </p:nvSpPr>
        <p:spPr>
          <a:xfrm>
            <a:off x="1187624" y="3356992"/>
            <a:ext cx="720080"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В</a:t>
            </a:r>
            <a:endParaRPr lang="ru-RU" dirty="0"/>
          </a:p>
        </p:txBody>
      </p:sp>
      <p:sp>
        <p:nvSpPr>
          <p:cNvPr id="7" name="Прямоугольник 6"/>
          <p:cNvSpPr/>
          <p:nvPr/>
        </p:nvSpPr>
        <p:spPr>
          <a:xfrm>
            <a:off x="1187624" y="2636912"/>
            <a:ext cx="720080"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А</a:t>
            </a:r>
            <a:endParaRPr lang="ru-RU" dirty="0"/>
          </a:p>
        </p:txBody>
      </p:sp>
      <p:sp>
        <p:nvSpPr>
          <p:cNvPr id="8" name="Прямоугольник 7"/>
          <p:cNvSpPr/>
          <p:nvPr/>
        </p:nvSpPr>
        <p:spPr>
          <a:xfrm>
            <a:off x="1187624" y="1916832"/>
            <a:ext cx="720080"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С</a:t>
            </a:r>
            <a:endParaRPr lang="ru-RU" dirty="0"/>
          </a:p>
        </p:txBody>
      </p:sp>
      <p:sp>
        <p:nvSpPr>
          <p:cNvPr id="9" name="Прямоугольник 8"/>
          <p:cNvSpPr/>
          <p:nvPr/>
        </p:nvSpPr>
        <p:spPr>
          <a:xfrm>
            <a:off x="6084168" y="1916832"/>
            <a:ext cx="720080"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А</a:t>
            </a:r>
            <a:endParaRPr lang="ru-RU" dirty="0"/>
          </a:p>
        </p:txBody>
      </p:sp>
      <p:sp>
        <p:nvSpPr>
          <p:cNvPr id="10" name="Прямоугольник 9"/>
          <p:cNvSpPr/>
          <p:nvPr/>
        </p:nvSpPr>
        <p:spPr>
          <a:xfrm>
            <a:off x="6084168" y="2636912"/>
            <a:ext cx="720080"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В</a:t>
            </a:r>
            <a:endParaRPr lang="ru-RU" dirty="0"/>
          </a:p>
        </p:txBody>
      </p:sp>
      <p:sp>
        <p:nvSpPr>
          <p:cNvPr id="11" name="Прямоугольник 10"/>
          <p:cNvSpPr/>
          <p:nvPr/>
        </p:nvSpPr>
        <p:spPr>
          <a:xfrm>
            <a:off x="6084168" y="3356992"/>
            <a:ext cx="720080"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С</a:t>
            </a:r>
            <a:endParaRPr lang="ru-RU" dirty="0"/>
          </a:p>
        </p:txBody>
      </p:sp>
      <p:sp>
        <p:nvSpPr>
          <p:cNvPr id="12" name="Стрелка вправо 11"/>
          <p:cNvSpPr/>
          <p:nvPr/>
        </p:nvSpPr>
        <p:spPr>
          <a:xfrm>
            <a:off x="2987824" y="2996952"/>
            <a:ext cx="1944216"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Основные стратегии решения задач</a:t>
            </a:r>
            <a:endParaRPr lang="ru-RU" dirty="0"/>
          </a:p>
        </p:txBody>
      </p:sp>
      <p:sp>
        <p:nvSpPr>
          <p:cNvPr id="3" name="Содержимое 2"/>
          <p:cNvSpPr>
            <a:spLocks noGrp="1"/>
          </p:cNvSpPr>
          <p:nvPr>
            <p:ph idx="1"/>
          </p:nvPr>
        </p:nvSpPr>
        <p:spPr/>
        <p:txBody>
          <a:bodyPr>
            <a:normAutofit lnSpcReduction="10000"/>
          </a:bodyPr>
          <a:lstStyle/>
          <a:p>
            <a:pPr>
              <a:buNone/>
            </a:pPr>
            <a:r>
              <a:rPr lang="ru-RU" dirty="0" smtClean="0"/>
              <a:t>Для того, чтобы построить требуемый план, мы должны отыскать последовательность ходов, реализующих данную задачу.</a:t>
            </a:r>
          </a:p>
          <a:p>
            <a:pPr>
              <a:buNone/>
            </a:pPr>
            <a:r>
              <a:rPr lang="ru-RU" dirty="0" smtClean="0"/>
              <a:t>Эту задачу можно представить как проблему выбора среди множественных альтернатив.</a:t>
            </a:r>
          </a:p>
          <a:p>
            <a:pPr>
              <a:buNone/>
            </a:pPr>
            <a:r>
              <a:rPr lang="ru-RU" dirty="0" smtClean="0"/>
              <a:t>В исходной ситуации альтернатива всего одна – поставить кубик С на стол. После того как кубик С поставлен на стол, можно выделить еще три альтернативы:</a:t>
            </a:r>
            <a:endParaRPr lang="ru-RU"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Основные стратегии решения задач</a:t>
            </a:r>
            <a:endParaRPr lang="ru-RU" dirty="0"/>
          </a:p>
        </p:txBody>
      </p:sp>
      <p:sp>
        <p:nvSpPr>
          <p:cNvPr id="3" name="Содержимое 2"/>
          <p:cNvSpPr>
            <a:spLocks noGrp="1"/>
          </p:cNvSpPr>
          <p:nvPr>
            <p:ph idx="1"/>
          </p:nvPr>
        </p:nvSpPr>
        <p:spPr/>
        <p:txBody>
          <a:bodyPr/>
          <a:lstStyle/>
          <a:p>
            <a:pPr>
              <a:buNone/>
            </a:pPr>
            <a:r>
              <a:rPr lang="ru-RU" dirty="0" smtClean="0"/>
              <a:t>	- поставить А на стол или</a:t>
            </a:r>
          </a:p>
          <a:p>
            <a:pPr>
              <a:buNone/>
            </a:pPr>
            <a:r>
              <a:rPr lang="ru-RU" dirty="0" smtClean="0"/>
              <a:t>	- поставить А на С или</a:t>
            </a:r>
          </a:p>
          <a:p>
            <a:pPr>
              <a:buNone/>
            </a:pPr>
            <a:r>
              <a:rPr lang="ru-RU" dirty="0" smtClean="0"/>
              <a:t>	 - поставить С на А.</a:t>
            </a:r>
          </a:p>
          <a:p>
            <a:pPr>
              <a:buNone/>
            </a:pPr>
            <a:r>
              <a:rPr lang="ru-RU" dirty="0" smtClean="0"/>
              <a:t>Ясно, что «поставить С    на А»  не следует рассматривать в серьез. Тем не менее, это один из допустимых ходов.</a:t>
            </a:r>
            <a:endParaRPr lang="ru-RU"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Основные стратегии решения задач</a:t>
            </a:r>
            <a:br>
              <a:rPr lang="ru-RU" dirty="0" smtClean="0"/>
            </a:br>
            <a:endParaRPr lang="ru-RU" dirty="0"/>
          </a:p>
        </p:txBody>
      </p:sp>
      <p:sp>
        <p:nvSpPr>
          <p:cNvPr id="3" name="Содержимое 2"/>
          <p:cNvSpPr>
            <a:spLocks noGrp="1"/>
          </p:cNvSpPr>
          <p:nvPr>
            <p:ph idx="1"/>
          </p:nvPr>
        </p:nvSpPr>
        <p:spPr/>
        <p:txBody>
          <a:bodyPr/>
          <a:lstStyle/>
          <a:p>
            <a:pPr>
              <a:buNone/>
            </a:pPr>
            <a:r>
              <a:rPr lang="ru-RU" dirty="0" smtClean="0"/>
              <a:t>Как показывает рассмотренный пример, с задачами такого рода связано два типа понятий:</a:t>
            </a:r>
          </a:p>
          <a:p>
            <a:pPr>
              <a:buNone/>
            </a:pPr>
            <a:r>
              <a:rPr lang="ru-RU" dirty="0" smtClean="0"/>
              <a:t>	- проблемные ситуации</a:t>
            </a:r>
          </a:p>
          <a:p>
            <a:pPr>
              <a:buNone/>
            </a:pPr>
            <a:r>
              <a:rPr lang="ru-RU" dirty="0" smtClean="0"/>
              <a:t>	- разрешенный ходы или действия, преобразующие одни проблемные ситуации в другие.</a:t>
            </a:r>
            <a:endParaRPr lang="ru-RU"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Логические задачи</a:t>
            </a:r>
            <a:br>
              <a:rPr lang="ru-RU" dirty="0" smtClean="0"/>
            </a:br>
            <a:endParaRPr lang="ru-RU" dirty="0"/>
          </a:p>
        </p:txBody>
      </p:sp>
      <p:sp>
        <p:nvSpPr>
          <p:cNvPr id="3" name="Содержимое 2"/>
          <p:cNvSpPr>
            <a:spLocks noGrp="1"/>
          </p:cNvSpPr>
          <p:nvPr>
            <p:ph idx="1"/>
          </p:nvPr>
        </p:nvSpPr>
        <p:spPr/>
        <p:txBody>
          <a:bodyPr/>
          <a:lstStyle/>
          <a:p>
            <a:pPr>
              <a:buNone/>
            </a:pPr>
            <a:r>
              <a:rPr lang="ru-RU" dirty="0" smtClean="0"/>
              <a:t>Путешественник встречает двух туземцев. «Вы всегда говорите только правду?» – спрашивает он высокого туземца. Тот отвечает: «</a:t>
            </a:r>
            <a:r>
              <a:rPr lang="ru-RU" dirty="0" err="1" smtClean="0"/>
              <a:t>Тарабара</a:t>
            </a:r>
            <a:r>
              <a:rPr lang="ru-RU" dirty="0" smtClean="0"/>
              <a:t>». «Он сказал «да», - поясняет туземец поменьше ростом, знающий английский язык, - но он ужасный лжец». К какому племени принадлежит каждый из туземцев?</a:t>
            </a:r>
            <a:endParaRPr lang="ru-RU"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Основные стратегии решения задач</a:t>
            </a:r>
            <a:endParaRPr lang="ru-RU" dirty="0"/>
          </a:p>
        </p:txBody>
      </p:sp>
      <p:sp>
        <p:nvSpPr>
          <p:cNvPr id="3" name="Содержимое 2"/>
          <p:cNvSpPr>
            <a:spLocks noGrp="1"/>
          </p:cNvSpPr>
          <p:nvPr>
            <p:ph idx="1"/>
          </p:nvPr>
        </p:nvSpPr>
        <p:spPr/>
        <p:txBody>
          <a:bodyPr/>
          <a:lstStyle/>
          <a:p>
            <a:pPr>
              <a:buNone/>
            </a:pPr>
            <a:r>
              <a:rPr lang="ru-RU" dirty="0" smtClean="0"/>
              <a:t>Проблемные ситуации вместе с возможными ходами образуют направленный граф, называемый </a:t>
            </a:r>
            <a:r>
              <a:rPr lang="ru-RU" i="1" dirty="0" smtClean="0"/>
              <a:t>графом пространства состояний.</a:t>
            </a:r>
          </a:p>
          <a:p>
            <a:pPr>
              <a:buNone/>
            </a:pPr>
            <a:r>
              <a:rPr lang="ru-RU" dirty="0" smtClean="0"/>
              <a:t>Пространство состояний для рассмотренного примера представлено на следующем слайде.</a:t>
            </a:r>
            <a:endParaRPr lang="ru-RU"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Основные стратегии решения задач</a:t>
            </a:r>
            <a:endParaRPr lang="ru-RU" dirty="0"/>
          </a:p>
        </p:txBody>
      </p:sp>
      <p:sp>
        <p:nvSpPr>
          <p:cNvPr id="3" name="Содержимое 2"/>
          <p:cNvSpPr>
            <a:spLocks noGrp="1"/>
          </p:cNvSpPr>
          <p:nvPr>
            <p:ph idx="1"/>
          </p:nvPr>
        </p:nvSpPr>
        <p:spPr/>
        <p:txBody>
          <a:bodyPr/>
          <a:lstStyle/>
          <a:p>
            <a:pPr>
              <a:buNone/>
            </a:pPr>
            <a:endParaRPr lang="ru-RU" dirty="0" smtClean="0"/>
          </a:p>
          <a:p>
            <a:pPr>
              <a:buNone/>
            </a:pPr>
            <a:endParaRPr lang="ru-RU" dirty="0" smtClean="0"/>
          </a:p>
          <a:p>
            <a:pPr>
              <a:buNone/>
            </a:pPr>
            <a:endParaRPr lang="ru-RU" dirty="0" smtClean="0"/>
          </a:p>
          <a:p>
            <a:pPr>
              <a:buNone/>
            </a:pPr>
            <a:endParaRPr lang="ru-RU" dirty="0" smtClean="0"/>
          </a:p>
          <a:p>
            <a:pPr>
              <a:buNone/>
            </a:pPr>
            <a:endParaRPr lang="ru-RU" dirty="0" smtClean="0"/>
          </a:p>
          <a:p>
            <a:pPr>
              <a:buNone/>
            </a:pPr>
            <a:endParaRPr lang="ru-RU" dirty="0" smtClean="0"/>
          </a:p>
          <a:p>
            <a:pPr>
              <a:buNone/>
            </a:pPr>
            <a:endParaRPr lang="ru-RU" dirty="0" smtClean="0"/>
          </a:p>
          <a:p>
            <a:pPr>
              <a:buNone/>
            </a:pPr>
            <a:endParaRPr lang="ru-RU" dirty="0"/>
          </a:p>
        </p:txBody>
      </p:sp>
      <p:sp>
        <p:nvSpPr>
          <p:cNvPr id="4" name="Прямоугольник 3"/>
          <p:cNvSpPr/>
          <p:nvPr/>
        </p:nvSpPr>
        <p:spPr>
          <a:xfrm>
            <a:off x="3995936" y="3789040"/>
            <a:ext cx="720080"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А В С</a:t>
            </a:r>
            <a:endParaRPr lang="ru-RU" dirty="0"/>
          </a:p>
        </p:txBody>
      </p:sp>
      <p:sp>
        <p:nvSpPr>
          <p:cNvPr id="5" name="Прямоугольник 4"/>
          <p:cNvSpPr/>
          <p:nvPr/>
        </p:nvSpPr>
        <p:spPr>
          <a:xfrm>
            <a:off x="1763688" y="5877272"/>
            <a:ext cx="720080"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  А </a:t>
            </a:r>
            <a:r>
              <a:rPr lang="ru-RU" baseline="-25000" dirty="0" smtClean="0"/>
              <a:t> </a:t>
            </a:r>
            <a:r>
              <a:rPr lang="ru-RU" dirty="0" smtClean="0"/>
              <a:t> + </a:t>
            </a:r>
          </a:p>
          <a:p>
            <a:pPr algn="ctr"/>
            <a:r>
              <a:rPr lang="ru-RU" dirty="0" smtClean="0"/>
              <a:t>В</a:t>
            </a:r>
          </a:p>
          <a:p>
            <a:pPr algn="ctr"/>
            <a:r>
              <a:rPr lang="ru-RU" dirty="0" smtClean="0"/>
              <a:t>С</a:t>
            </a:r>
            <a:endParaRPr lang="ru-RU" dirty="0"/>
          </a:p>
        </p:txBody>
      </p:sp>
      <p:sp>
        <p:nvSpPr>
          <p:cNvPr id="6" name="Прямоугольник 5"/>
          <p:cNvSpPr/>
          <p:nvPr/>
        </p:nvSpPr>
        <p:spPr>
          <a:xfrm>
            <a:off x="1763688" y="1772816"/>
            <a:ext cx="720080"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С  +</a:t>
            </a:r>
          </a:p>
          <a:p>
            <a:pPr algn="ctr"/>
            <a:r>
              <a:rPr lang="ru-RU" dirty="0" smtClean="0"/>
              <a:t>А</a:t>
            </a:r>
          </a:p>
          <a:p>
            <a:pPr algn="ctr"/>
            <a:r>
              <a:rPr lang="ru-RU" dirty="0" smtClean="0"/>
              <a:t>В  </a:t>
            </a:r>
            <a:endParaRPr lang="ru-RU" dirty="0"/>
          </a:p>
        </p:txBody>
      </p:sp>
      <p:sp>
        <p:nvSpPr>
          <p:cNvPr id="8" name="Прямоугольник 7"/>
          <p:cNvSpPr/>
          <p:nvPr/>
        </p:nvSpPr>
        <p:spPr>
          <a:xfrm>
            <a:off x="4932040" y="2708920"/>
            <a:ext cx="720080"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   А</a:t>
            </a:r>
          </a:p>
          <a:p>
            <a:pPr algn="ctr"/>
            <a:r>
              <a:rPr lang="ru-RU" dirty="0" smtClean="0"/>
              <a:t>В С</a:t>
            </a:r>
            <a:endParaRPr lang="ru-RU" dirty="0"/>
          </a:p>
        </p:txBody>
      </p:sp>
      <p:sp>
        <p:nvSpPr>
          <p:cNvPr id="9" name="Прямоугольник 8"/>
          <p:cNvSpPr/>
          <p:nvPr/>
        </p:nvSpPr>
        <p:spPr>
          <a:xfrm>
            <a:off x="2987824" y="2708920"/>
            <a:ext cx="720080"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А</a:t>
            </a:r>
          </a:p>
          <a:p>
            <a:pPr algn="ctr"/>
            <a:r>
              <a:rPr lang="ru-RU" dirty="0" smtClean="0"/>
              <a:t>   В С</a:t>
            </a:r>
            <a:endParaRPr lang="ru-RU" dirty="0"/>
          </a:p>
        </p:txBody>
      </p:sp>
      <p:sp>
        <p:nvSpPr>
          <p:cNvPr id="11" name="Прямоугольник 10"/>
          <p:cNvSpPr/>
          <p:nvPr/>
        </p:nvSpPr>
        <p:spPr>
          <a:xfrm>
            <a:off x="755576" y="3717032"/>
            <a:ext cx="720080"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С</a:t>
            </a:r>
          </a:p>
          <a:p>
            <a:pPr algn="ctr"/>
            <a:r>
              <a:rPr lang="ru-RU" dirty="0" smtClean="0"/>
              <a:t>В</a:t>
            </a:r>
          </a:p>
          <a:p>
            <a:pPr algn="ctr"/>
            <a:r>
              <a:rPr lang="ru-RU" dirty="0" smtClean="0"/>
              <a:t>А</a:t>
            </a:r>
            <a:endParaRPr lang="ru-RU" dirty="0"/>
          </a:p>
        </p:txBody>
      </p:sp>
      <p:sp>
        <p:nvSpPr>
          <p:cNvPr id="12" name="Прямоугольник 11"/>
          <p:cNvSpPr/>
          <p:nvPr/>
        </p:nvSpPr>
        <p:spPr>
          <a:xfrm>
            <a:off x="2123728" y="3717032"/>
            <a:ext cx="720080"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В</a:t>
            </a:r>
          </a:p>
          <a:p>
            <a:pPr algn="ctr"/>
            <a:r>
              <a:rPr lang="ru-RU" dirty="0" smtClean="0"/>
              <a:t>  А С</a:t>
            </a:r>
            <a:endParaRPr lang="ru-RU" dirty="0"/>
          </a:p>
        </p:txBody>
      </p:sp>
      <p:sp>
        <p:nvSpPr>
          <p:cNvPr id="13" name="Прямоугольник 12"/>
          <p:cNvSpPr/>
          <p:nvPr/>
        </p:nvSpPr>
        <p:spPr>
          <a:xfrm>
            <a:off x="5004048" y="4797152"/>
            <a:ext cx="720080"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   С</a:t>
            </a:r>
          </a:p>
          <a:p>
            <a:pPr algn="ctr"/>
            <a:r>
              <a:rPr lang="ru-RU" dirty="0" smtClean="0"/>
              <a:t>А В</a:t>
            </a:r>
            <a:endParaRPr lang="ru-RU" dirty="0"/>
          </a:p>
        </p:txBody>
      </p:sp>
      <p:sp>
        <p:nvSpPr>
          <p:cNvPr id="14" name="Прямоугольник 13"/>
          <p:cNvSpPr/>
          <p:nvPr/>
        </p:nvSpPr>
        <p:spPr>
          <a:xfrm>
            <a:off x="2987824" y="4797152"/>
            <a:ext cx="720080"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   В</a:t>
            </a:r>
          </a:p>
          <a:p>
            <a:pPr algn="ctr"/>
            <a:r>
              <a:rPr lang="ru-RU" dirty="0" smtClean="0"/>
              <a:t>А С</a:t>
            </a:r>
            <a:endParaRPr lang="ru-RU" dirty="0"/>
          </a:p>
        </p:txBody>
      </p:sp>
      <p:sp>
        <p:nvSpPr>
          <p:cNvPr id="15" name="Прямоугольник 14"/>
          <p:cNvSpPr/>
          <p:nvPr/>
        </p:nvSpPr>
        <p:spPr>
          <a:xfrm>
            <a:off x="6012160" y="5805264"/>
            <a:ext cx="720080"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А</a:t>
            </a:r>
          </a:p>
          <a:p>
            <a:pPr algn="ctr"/>
            <a:r>
              <a:rPr lang="ru-RU" dirty="0" smtClean="0"/>
              <a:t>С</a:t>
            </a:r>
          </a:p>
          <a:p>
            <a:pPr algn="ctr"/>
            <a:r>
              <a:rPr lang="ru-RU" dirty="0" smtClean="0"/>
              <a:t>В</a:t>
            </a:r>
            <a:endParaRPr lang="ru-RU" dirty="0"/>
          </a:p>
        </p:txBody>
      </p:sp>
      <p:sp>
        <p:nvSpPr>
          <p:cNvPr id="16" name="Прямоугольник 15"/>
          <p:cNvSpPr/>
          <p:nvPr/>
        </p:nvSpPr>
        <p:spPr>
          <a:xfrm>
            <a:off x="6228184" y="1700808"/>
            <a:ext cx="720080"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В</a:t>
            </a:r>
          </a:p>
          <a:p>
            <a:pPr algn="ctr"/>
            <a:r>
              <a:rPr lang="ru-RU" dirty="0" smtClean="0"/>
              <a:t>А</a:t>
            </a:r>
          </a:p>
          <a:p>
            <a:pPr algn="ctr"/>
            <a:r>
              <a:rPr lang="ru-RU" dirty="0" smtClean="0"/>
              <a:t>С</a:t>
            </a:r>
            <a:endParaRPr lang="ru-RU" dirty="0"/>
          </a:p>
        </p:txBody>
      </p:sp>
      <p:sp>
        <p:nvSpPr>
          <p:cNvPr id="17" name="Прямоугольник 16"/>
          <p:cNvSpPr/>
          <p:nvPr/>
        </p:nvSpPr>
        <p:spPr>
          <a:xfrm>
            <a:off x="7092280" y="3717032"/>
            <a:ext cx="720080"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В</a:t>
            </a:r>
          </a:p>
          <a:p>
            <a:pPr algn="ctr"/>
            <a:r>
              <a:rPr lang="ru-RU" dirty="0" smtClean="0"/>
              <a:t>С</a:t>
            </a:r>
          </a:p>
          <a:p>
            <a:pPr algn="ctr"/>
            <a:r>
              <a:rPr lang="ru-RU" dirty="0" smtClean="0"/>
              <a:t>А</a:t>
            </a:r>
            <a:endParaRPr lang="ru-RU" dirty="0"/>
          </a:p>
        </p:txBody>
      </p:sp>
      <p:sp>
        <p:nvSpPr>
          <p:cNvPr id="18" name="Прямоугольник 17"/>
          <p:cNvSpPr/>
          <p:nvPr/>
        </p:nvSpPr>
        <p:spPr>
          <a:xfrm>
            <a:off x="5796136" y="3789040"/>
            <a:ext cx="720080"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С</a:t>
            </a:r>
          </a:p>
          <a:p>
            <a:pPr algn="ctr"/>
            <a:r>
              <a:rPr lang="ru-RU" dirty="0" smtClean="0"/>
              <a:t>   А В</a:t>
            </a:r>
            <a:endParaRPr lang="ru-RU" dirty="0"/>
          </a:p>
        </p:txBody>
      </p:sp>
      <p:sp>
        <p:nvSpPr>
          <p:cNvPr id="21" name="Двойная стрелка влево/вправо 20"/>
          <p:cNvSpPr/>
          <p:nvPr/>
        </p:nvSpPr>
        <p:spPr>
          <a:xfrm>
            <a:off x="2483768" y="2564904"/>
            <a:ext cx="432048" cy="2880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2" name="Двойная стрелка влево/вправо 21"/>
          <p:cNvSpPr/>
          <p:nvPr/>
        </p:nvSpPr>
        <p:spPr>
          <a:xfrm>
            <a:off x="3707904" y="3068960"/>
            <a:ext cx="1224136" cy="14401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Двойная стрелка влево/вправо 22"/>
          <p:cNvSpPr/>
          <p:nvPr/>
        </p:nvSpPr>
        <p:spPr>
          <a:xfrm>
            <a:off x="5724128" y="2564904"/>
            <a:ext cx="432048" cy="21602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4" name="Двойная стрелка влево/вправо 23"/>
          <p:cNvSpPr/>
          <p:nvPr/>
        </p:nvSpPr>
        <p:spPr>
          <a:xfrm>
            <a:off x="1475656" y="4077072"/>
            <a:ext cx="720080" cy="14401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Двойная стрелка влево/вправо 24"/>
          <p:cNvSpPr/>
          <p:nvPr/>
        </p:nvSpPr>
        <p:spPr>
          <a:xfrm>
            <a:off x="2843808" y="4149080"/>
            <a:ext cx="1152128" cy="14401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6" name="Двойная стрелка влево/вправо 25"/>
          <p:cNvSpPr/>
          <p:nvPr/>
        </p:nvSpPr>
        <p:spPr>
          <a:xfrm>
            <a:off x="2339752" y="5589240"/>
            <a:ext cx="576064" cy="21602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Двойная стрелка влево/вправо 26"/>
          <p:cNvSpPr/>
          <p:nvPr/>
        </p:nvSpPr>
        <p:spPr>
          <a:xfrm>
            <a:off x="4716016" y="4149080"/>
            <a:ext cx="1080120" cy="14401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8" name="Двойная стрелка влево/вправо 27"/>
          <p:cNvSpPr/>
          <p:nvPr/>
        </p:nvSpPr>
        <p:spPr>
          <a:xfrm>
            <a:off x="6516216" y="4149080"/>
            <a:ext cx="576064" cy="14401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9" name="Двойная стрелка влево/вправо 28"/>
          <p:cNvSpPr/>
          <p:nvPr/>
        </p:nvSpPr>
        <p:spPr>
          <a:xfrm>
            <a:off x="5724128" y="5517232"/>
            <a:ext cx="504056" cy="21602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0" name="Двойная стрелка влево/вправо 29"/>
          <p:cNvSpPr/>
          <p:nvPr/>
        </p:nvSpPr>
        <p:spPr>
          <a:xfrm>
            <a:off x="3707904" y="3573016"/>
            <a:ext cx="360040" cy="14401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1" name="Двойная стрелка влево/вправо 30"/>
          <p:cNvSpPr/>
          <p:nvPr/>
        </p:nvSpPr>
        <p:spPr>
          <a:xfrm>
            <a:off x="4644008" y="3573016"/>
            <a:ext cx="360040" cy="14401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2" name="Двойная стрелка влево/вправо 31"/>
          <p:cNvSpPr/>
          <p:nvPr/>
        </p:nvSpPr>
        <p:spPr>
          <a:xfrm>
            <a:off x="3707904" y="4653136"/>
            <a:ext cx="360040" cy="14401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3" name="Двойная стрелка влево/вправо 32"/>
          <p:cNvSpPr/>
          <p:nvPr/>
        </p:nvSpPr>
        <p:spPr>
          <a:xfrm>
            <a:off x="4716016" y="4581128"/>
            <a:ext cx="360040" cy="14401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4" name="Двойная стрелка влево/вправо 33"/>
          <p:cNvSpPr/>
          <p:nvPr/>
        </p:nvSpPr>
        <p:spPr>
          <a:xfrm>
            <a:off x="2555776" y="4509120"/>
            <a:ext cx="648072" cy="21602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5" name="Двойная стрелка влево/вправо 34"/>
          <p:cNvSpPr/>
          <p:nvPr/>
        </p:nvSpPr>
        <p:spPr>
          <a:xfrm>
            <a:off x="5508104" y="4581128"/>
            <a:ext cx="576064" cy="21602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37" name="Прямая со стрелкой 36"/>
          <p:cNvCxnSpPr>
            <a:endCxn id="21" idx="7"/>
          </p:cNvCxnSpPr>
          <p:nvPr/>
        </p:nvCxnSpPr>
        <p:spPr>
          <a:xfrm>
            <a:off x="2483768" y="2564904"/>
            <a:ext cx="432048"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Прямая со стрелкой 38"/>
          <p:cNvCxnSpPr/>
          <p:nvPr/>
        </p:nvCxnSpPr>
        <p:spPr>
          <a:xfrm>
            <a:off x="3707904" y="3429000"/>
            <a:ext cx="288032"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Прямая со стрелкой 40"/>
          <p:cNvCxnSpPr/>
          <p:nvPr/>
        </p:nvCxnSpPr>
        <p:spPr>
          <a:xfrm flipH="1">
            <a:off x="4644008" y="3429000"/>
            <a:ext cx="288032"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Прямая со стрелкой 42"/>
          <p:cNvCxnSpPr/>
          <p:nvPr/>
        </p:nvCxnSpPr>
        <p:spPr>
          <a:xfrm flipH="1">
            <a:off x="5652120" y="2492896"/>
            <a:ext cx="576064"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Прямая со стрелкой 44"/>
          <p:cNvCxnSpPr>
            <a:endCxn id="14" idx="0"/>
          </p:cNvCxnSpPr>
          <p:nvPr/>
        </p:nvCxnSpPr>
        <p:spPr>
          <a:xfrm>
            <a:off x="2843808" y="4437112"/>
            <a:ext cx="504056"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Прямая со стрелкой 46"/>
          <p:cNvCxnSpPr>
            <a:endCxn id="14" idx="0"/>
          </p:cNvCxnSpPr>
          <p:nvPr/>
        </p:nvCxnSpPr>
        <p:spPr>
          <a:xfrm flipH="1">
            <a:off x="3347864" y="4509120"/>
            <a:ext cx="648072"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Прямая со стрелкой 51"/>
          <p:cNvCxnSpPr/>
          <p:nvPr/>
        </p:nvCxnSpPr>
        <p:spPr>
          <a:xfrm flipH="1">
            <a:off x="2339752" y="5517232"/>
            <a:ext cx="648072"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Прямая со стрелкой 53"/>
          <p:cNvCxnSpPr/>
          <p:nvPr/>
        </p:nvCxnSpPr>
        <p:spPr>
          <a:xfrm>
            <a:off x="4716016" y="4509120"/>
            <a:ext cx="36004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Прямая со стрелкой 55"/>
          <p:cNvCxnSpPr>
            <a:endCxn id="13" idx="0"/>
          </p:cNvCxnSpPr>
          <p:nvPr/>
        </p:nvCxnSpPr>
        <p:spPr>
          <a:xfrm flipH="1">
            <a:off x="5364088" y="4437112"/>
            <a:ext cx="432048"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Прямая со стрелкой 57"/>
          <p:cNvCxnSpPr/>
          <p:nvPr/>
        </p:nvCxnSpPr>
        <p:spPr>
          <a:xfrm>
            <a:off x="5724128" y="5517232"/>
            <a:ext cx="576064"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Основные стратегии решения задач</a:t>
            </a:r>
            <a:endParaRPr lang="ru-RU" dirty="0"/>
          </a:p>
        </p:txBody>
      </p:sp>
      <p:sp>
        <p:nvSpPr>
          <p:cNvPr id="3" name="Содержимое 2"/>
          <p:cNvSpPr>
            <a:spLocks noGrp="1"/>
          </p:cNvSpPr>
          <p:nvPr>
            <p:ph idx="1"/>
          </p:nvPr>
        </p:nvSpPr>
        <p:spPr/>
        <p:txBody>
          <a:bodyPr/>
          <a:lstStyle/>
          <a:p>
            <a:pPr>
              <a:buNone/>
            </a:pPr>
            <a:r>
              <a:rPr lang="ru-RU" dirty="0" smtClean="0"/>
              <a:t>Вершины графа соответствуют проблемным ситуациям, дуги – разрешенным ходам из одних состояний в другие. Задача отыскания плана решения эквивалентна задаче построения пути между заданной начальной вершиной (стартовая вершина, ситуация) и некоторой конечной (целевая вершина).</a:t>
            </a:r>
            <a:endParaRPr lang="ru-RU"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Основные стратегии решения задач</a:t>
            </a:r>
            <a:endParaRPr lang="ru-RU" dirty="0"/>
          </a:p>
        </p:txBody>
      </p:sp>
      <p:sp>
        <p:nvSpPr>
          <p:cNvPr id="3" name="Содержимое 2"/>
          <p:cNvSpPr>
            <a:spLocks noGrp="1"/>
          </p:cNvSpPr>
          <p:nvPr>
            <p:ph idx="1"/>
          </p:nvPr>
        </p:nvSpPr>
        <p:spPr/>
        <p:txBody>
          <a:bodyPr/>
          <a:lstStyle/>
          <a:p>
            <a:pPr>
              <a:buNone/>
            </a:pPr>
            <a:r>
              <a:rPr lang="ru-RU" dirty="0" smtClean="0"/>
              <a:t>Аналогичная задача – игра «в восемь». Суть игры состоит в переупорядочивании коечного числа фишек, обозначенных цифрами от 1 до 8 на ограниченном поле в определенную комбинацию. Перемещение фишки допускается только в том случае, если рядом с ней имеется пустая позиция. Обратный ход также допускается.</a:t>
            </a:r>
            <a:endParaRPr lang="ru-RU"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Основные стратегии решения задач</a:t>
            </a:r>
            <a:endParaRPr lang="ru-RU" dirty="0"/>
          </a:p>
        </p:txBody>
      </p:sp>
      <p:sp>
        <p:nvSpPr>
          <p:cNvPr id="3" name="Содержимое 2"/>
          <p:cNvSpPr>
            <a:spLocks noGrp="1"/>
          </p:cNvSpPr>
          <p:nvPr>
            <p:ph idx="1"/>
          </p:nvPr>
        </p:nvSpPr>
        <p:spPr>
          <a:xfrm>
            <a:off x="467544" y="1700808"/>
            <a:ext cx="8229600" cy="4525963"/>
          </a:xfrm>
        </p:spPr>
        <p:txBody>
          <a:bodyPr/>
          <a:lstStyle/>
          <a:p>
            <a:pPr>
              <a:buNone/>
            </a:pPr>
            <a:endParaRPr lang="ru-RU" dirty="0" smtClean="0"/>
          </a:p>
          <a:p>
            <a:pPr>
              <a:buNone/>
            </a:pPr>
            <a:endParaRPr lang="ru-RU" dirty="0" smtClean="0"/>
          </a:p>
          <a:p>
            <a:pPr>
              <a:buNone/>
            </a:pPr>
            <a:endParaRPr lang="ru-RU" dirty="0" smtClean="0"/>
          </a:p>
          <a:p>
            <a:pPr>
              <a:buNone/>
            </a:pPr>
            <a:endParaRPr lang="ru-RU" dirty="0" smtClean="0"/>
          </a:p>
          <a:p>
            <a:pPr>
              <a:buNone/>
            </a:pPr>
            <a:endParaRPr lang="ru-RU" dirty="0" smtClean="0"/>
          </a:p>
          <a:p>
            <a:pPr>
              <a:buNone/>
            </a:pPr>
            <a:endParaRPr lang="ru-RU" dirty="0" smtClean="0"/>
          </a:p>
          <a:p>
            <a:pPr>
              <a:buNone/>
            </a:pPr>
            <a:endParaRPr lang="ru-RU" dirty="0" smtClean="0"/>
          </a:p>
          <a:p>
            <a:pPr>
              <a:buNone/>
            </a:pPr>
            <a:endParaRPr lang="ru-RU" dirty="0"/>
          </a:p>
        </p:txBody>
      </p:sp>
      <p:graphicFrame>
        <p:nvGraphicFramePr>
          <p:cNvPr id="4" name="Таблица 3"/>
          <p:cNvGraphicFramePr>
            <a:graphicFrameLocks noGrp="1"/>
          </p:cNvGraphicFramePr>
          <p:nvPr/>
        </p:nvGraphicFramePr>
        <p:xfrm>
          <a:off x="1475656" y="1988840"/>
          <a:ext cx="1679847" cy="1584177"/>
        </p:xfrm>
        <a:graphic>
          <a:graphicData uri="http://schemas.openxmlformats.org/drawingml/2006/table">
            <a:tbl>
              <a:tblPr firstRow="1" bandRow="1">
                <a:tableStyleId>{5C22544A-7EE6-4342-B048-85BDC9FD1C3A}</a:tableStyleId>
              </a:tblPr>
              <a:tblGrid>
                <a:gridCol w="559949"/>
                <a:gridCol w="559949"/>
                <a:gridCol w="559949"/>
              </a:tblGrid>
              <a:tr h="528059">
                <a:tc>
                  <a:txBody>
                    <a:bodyPr/>
                    <a:lstStyle/>
                    <a:p>
                      <a:r>
                        <a:rPr lang="ru-RU" dirty="0" smtClean="0"/>
                        <a:t>1</a:t>
                      </a:r>
                      <a:endParaRPr lang="ru-RU" dirty="0"/>
                    </a:p>
                  </a:txBody>
                  <a:tcPr/>
                </a:tc>
                <a:tc>
                  <a:txBody>
                    <a:bodyPr/>
                    <a:lstStyle/>
                    <a:p>
                      <a:r>
                        <a:rPr lang="ru-RU" dirty="0" smtClean="0"/>
                        <a:t>3</a:t>
                      </a:r>
                      <a:endParaRPr lang="ru-RU" dirty="0"/>
                    </a:p>
                  </a:txBody>
                  <a:tcPr/>
                </a:tc>
                <a:tc>
                  <a:txBody>
                    <a:bodyPr/>
                    <a:lstStyle/>
                    <a:p>
                      <a:endParaRPr lang="ru-RU" dirty="0"/>
                    </a:p>
                  </a:txBody>
                  <a:tcPr/>
                </a:tc>
              </a:tr>
              <a:tr h="528059">
                <a:tc>
                  <a:txBody>
                    <a:bodyPr/>
                    <a:lstStyle/>
                    <a:p>
                      <a:r>
                        <a:rPr lang="ru-RU" dirty="0" smtClean="0"/>
                        <a:t>8</a:t>
                      </a:r>
                      <a:endParaRPr lang="ru-RU" dirty="0"/>
                    </a:p>
                  </a:txBody>
                  <a:tcPr/>
                </a:tc>
                <a:tc>
                  <a:txBody>
                    <a:bodyPr/>
                    <a:lstStyle/>
                    <a:p>
                      <a:r>
                        <a:rPr lang="ru-RU" dirty="0" smtClean="0"/>
                        <a:t>2</a:t>
                      </a:r>
                      <a:endParaRPr lang="ru-RU" dirty="0"/>
                    </a:p>
                  </a:txBody>
                  <a:tcPr/>
                </a:tc>
                <a:tc>
                  <a:txBody>
                    <a:bodyPr/>
                    <a:lstStyle/>
                    <a:p>
                      <a:r>
                        <a:rPr lang="ru-RU" dirty="0" smtClean="0"/>
                        <a:t>4</a:t>
                      </a:r>
                      <a:endParaRPr lang="ru-RU" dirty="0"/>
                    </a:p>
                  </a:txBody>
                  <a:tcPr/>
                </a:tc>
              </a:tr>
              <a:tr h="528059">
                <a:tc>
                  <a:txBody>
                    <a:bodyPr/>
                    <a:lstStyle/>
                    <a:p>
                      <a:r>
                        <a:rPr lang="ru-RU" dirty="0" smtClean="0"/>
                        <a:t>7</a:t>
                      </a:r>
                      <a:endParaRPr lang="ru-RU" dirty="0"/>
                    </a:p>
                  </a:txBody>
                  <a:tcPr/>
                </a:tc>
                <a:tc>
                  <a:txBody>
                    <a:bodyPr/>
                    <a:lstStyle/>
                    <a:p>
                      <a:r>
                        <a:rPr lang="ru-RU" dirty="0" smtClean="0"/>
                        <a:t>6</a:t>
                      </a:r>
                      <a:endParaRPr lang="ru-RU" dirty="0"/>
                    </a:p>
                  </a:txBody>
                  <a:tcPr/>
                </a:tc>
                <a:tc>
                  <a:txBody>
                    <a:bodyPr/>
                    <a:lstStyle/>
                    <a:p>
                      <a:r>
                        <a:rPr lang="ru-RU" dirty="0" smtClean="0"/>
                        <a:t>5</a:t>
                      </a:r>
                      <a:endParaRPr lang="ru-RU" dirty="0"/>
                    </a:p>
                  </a:txBody>
                  <a:tcPr/>
                </a:tc>
              </a:tr>
            </a:tbl>
          </a:graphicData>
        </a:graphic>
      </p:graphicFrame>
      <p:graphicFrame>
        <p:nvGraphicFramePr>
          <p:cNvPr id="5" name="Таблица 4"/>
          <p:cNvGraphicFramePr>
            <a:graphicFrameLocks noGrp="1"/>
          </p:cNvGraphicFramePr>
          <p:nvPr/>
        </p:nvGraphicFramePr>
        <p:xfrm>
          <a:off x="4427984" y="1988840"/>
          <a:ext cx="1512168" cy="1512168"/>
        </p:xfrm>
        <a:graphic>
          <a:graphicData uri="http://schemas.openxmlformats.org/drawingml/2006/table">
            <a:tbl>
              <a:tblPr firstRow="1" bandRow="1">
                <a:tableStyleId>{5C22544A-7EE6-4342-B048-85BDC9FD1C3A}</a:tableStyleId>
              </a:tblPr>
              <a:tblGrid>
                <a:gridCol w="504056"/>
                <a:gridCol w="504056"/>
                <a:gridCol w="504056"/>
              </a:tblGrid>
              <a:tr h="504056">
                <a:tc>
                  <a:txBody>
                    <a:bodyPr/>
                    <a:lstStyle/>
                    <a:p>
                      <a:r>
                        <a:rPr lang="ru-RU" dirty="0" smtClean="0"/>
                        <a:t>1</a:t>
                      </a:r>
                      <a:endParaRPr lang="ru-RU" dirty="0"/>
                    </a:p>
                  </a:txBody>
                  <a:tcPr/>
                </a:tc>
                <a:tc>
                  <a:txBody>
                    <a:bodyPr/>
                    <a:lstStyle/>
                    <a:p>
                      <a:r>
                        <a:rPr lang="ru-RU" dirty="0" smtClean="0"/>
                        <a:t>2</a:t>
                      </a:r>
                      <a:endParaRPr lang="ru-RU" dirty="0"/>
                    </a:p>
                  </a:txBody>
                  <a:tcPr/>
                </a:tc>
                <a:tc>
                  <a:txBody>
                    <a:bodyPr/>
                    <a:lstStyle/>
                    <a:p>
                      <a:r>
                        <a:rPr lang="ru-RU" dirty="0" smtClean="0"/>
                        <a:t>3</a:t>
                      </a:r>
                      <a:endParaRPr lang="ru-RU" dirty="0"/>
                    </a:p>
                  </a:txBody>
                  <a:tcPr/>
                </a:tc>
              </a:tr>
              <a:tr h="504056">
                <a:tc>
                  <a:txBody>
                    <a:bodyPr/>
                    <a:lstStyle/>
                    <a:p>
                      <a:r>
                        <a:rPr lang="ru-RU" dirty="0" smtClean="0"/>
                        <a:t>4</a:t>
                      </a:r>
                      <a:endParaRPr lang="ru-RU" dirty="0"/>
                    </a:p>
                  </a:txBody>
                  <a:tcPr/>
                </a:tc>
                <a:tc>
                  <a:txBody>
                    <a:bodyPr/>
                    <a:lstStyle/>
                    <a:p>
                      <a:r>
                        <a:rPr lang="ru-RU" dirty="0" smtClean="0"/>
                        <a:t>5</a:t>
                      </a:r>
                      <a:endParaRPr lang="ru-RU" dirty="0"/>
                    </a:p>
                  </a:txBody>
                  <a:tcPr/>
                </a:tc>
                <a:tc>
                  <a:txBody>
                    <a:bodyPr/>
                    <a:lstStyle/>
                    <a:p>
                      <a:r>
                        <a:rPr lang="ru-RU" dirty="0" smtClean="0"/>
                        <a:t>6</a:t>
                      </a:r>
                      <a:endParaRPr lang="ru-RU" dirty="0"/>
                    </a:p>
                  </a:txBody>
                  <a:tcPr/>
                </a:tc>
              </a:tr>
              <a:tr h="504056">
                <a:tc>
                  <a:txBody>
                    <a:bodyPr/>
                    <a:lstStyle/>
                    <a:p>
                      <a:r>
                        <a:rPr lang="ru-RU" dirty="0" smtClean="0"/>
                        <a:t>7</a:t>
                      </a:r>
                      <a:endParaRPr lang="ru-RU" dirty="0"/>
                    </a:p>
                  </a:txBody>
                  <a:tcPr/>
                </a:tc>
                <a:tc>
                  <a:txBody>
                    <a:bodyPr/>
                    <a:lstStyle/>
                    <a:p>
                      <a:r>
                        <a:rPr lang="ru-RU" dirty="0" smtClean="0"/>
                        <a:t>8</a:t>
                      </a:r>
                      <a:endParaRPr lang="ru-RU" dirty="0"/>
                    </a:p>
                  </a:txBody>
                  <a:tcPr/>
                </a:tc>
                <a:tc>
                  <a:txBody>
                    <a:bodyPr/>
                    <a:lstStyle/>
                    <a:p>
                      <a:endParaRPr lang="ru-RU" dirty="0"/>
                    </a:p>
                  </a:txBody>
                  <a:tcPr/>
                </a:tc>
              </a:tr>
            </a:tbl>
          </a:graphicData>
        </a:graphic>
      </p:graphicFrame>
      <p:sp>
        <p:nvSpPr>
          <p:cNvPr id="6" name="Двойная стрелка влево/вправо 5"/>
          <p:cNvSpPr/>
          <p:nvPr/>
        </p:nvSpPr>
        <p:spPr>
          <a:xfrm>
            <a:off x="3203848" y="2636912"/>
            <a:ext cx="1152128" cy="21602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Основные стратегии решения задач</a:t>
            </a:r>
            <a:endParaRPr lang="ru-RU" dirty="0"/>
          </a:p>
        </p:txBody>
      </p:sp>
      <p:sp>
        <p:nvSpPr>
          <p:cNvPr id="3" name="Содержимое 2"/>
          <p:cNvSpPr>
            <a:spLocks noGrp="1"/>
          </p:cNvSpPr>
          <p:nvPr>
            <p:ph idx="1"/>
          </p:nvPr>
        </p:nvSpPr>
        <p:spPr/>
        <p:txBody>
          <a:bodyPr/>
          <a:lstStyle/>
          <a:p>
            <a:endParaRPr lang="ru-RU" dirty="0"/>
          </a:p>
          <a:p>
            <a:pPr>
              <a:buNone/>
            </a:pPr>
            <a:endParaRPr lang="ru-RU" dirty="0" smtClean="0"/>
          </a:p>
          <a:p>
            <a:endParaRPr lang="ru-RU" dirty="0" smtClean="0"/>
          </a:p>
          <a:p>
            <a:endParaRPr lang="ru-RU" dirty="0" smtClean="0"/>
          </a:p>
          <a:p>
            <a:endParaRPr lang="ru-RU" dirty="0" smtClean="0"/>
          </a:p>
          <a:p>
            <a:endParaRPr lang="ru-RU" dirty="0" smtClean="0"/>
          </a:p>
          <a:p>
            <a:endParaRPr lang="ru-RU" dirty="0" smtClean="0"/>
          </a:p>
          <a:p>
            <a:pPr>
              <a:buNone/>
            </a:pPr>
            <a:endParaRPr lang="ru-RU" dirty="0"/>
          </a:p>
        </p:txBody>
      </p:sp>
      <p:graphicFrame>
        <p:nvGraphicFramePr>
          <p:cNvPr id="4" name="Таблица 3"/>
          <p:cNvGraphicFramePr>
            <a:graphicFrameLocks noGrp="1"/>
          </p:cNvGraphicFramePr>
          <p:nvPr/>
        </p:nvGraphicFramePr>
        <p:xfrm>
          <a:off x="3203848" y="1700808"/>
          <a:ext cx="1728192" cy="1584176"/>
        </p:xfrm>
        <a:graphic>
          <a:graphicData uri="http://schemas.openxmlformats.org/drawingml/2006/table">
            <a:tbl>
              <a:tblPr firstRow="1" bandRow="1">
                <a:tableStyleId>{5C22544A-7EE6-4342-B048-85BDC9FD1C3A}</a:tableStyleId>
              </a:tblPr>
              <a:tblGrid>
                <a:gridCol w="576064"/>
                <a:gridCol w="576064"/>
                <a:gridCol w="576064"/>
              </a:tblGrid>
              <a:tr h="504056">
                <a:tc>
                  <a:txBody>
                    <a:bodyPr/>
                    <a:lstStyle/>
                    <a:p>
                      <a:r>
                        <a:rPr lang="ru-RU" dirty="0" smtClean="0"/>
                        <a:t>1</a:t>
                      </a:r>
                      <a:endParaRPr lang="ru-RU" dirty="0"/>
                    </a:p>
                  </a:txBody>
                  <a:tcPr/>
                </a:tc>
                <a:tc>
                  <a:txBody>
                    <a:bodyPr/>
                    <a:lstStyle/>
                    <a:p>
                      <a:r>
                        <a:rPr lang="ru-RU" dirty="0" smtClean="0"/>
                        <a:t>3</a:t>
                      </a:r>
                      <a:endParaRPr lang="ru-RU" dirty="0"/>
                    </a:p>
                  </a:txBody>
                  <a:tcPr/>
                </a:tc>
                <a:tc>
                  <a:txBody>
                    <a:bodyPr/>
                    <a:lstStyle/>
                    <a:p>
                      <a:endParaRPr lang="ru-RU"/>
                    </a:p>
                  </a:txBody>
                  <a:tcPr/>
                </a:tc>
              </a:tr>
              <a:tr h="504056">
                <a:tc>
                  <a:txBody>
                    <a:bodyPr/>
                    <a:lstStyle/>
                    <a:p>
                      <a:r>
                        <a:rPr lang="ru-RU" dirty="0" smtClean="0"/>
                        <a:t>8</a:t>
                      </a:r>
                      <a:endParaRPr lang="ru-RU" dirty="0"/>
                    </a:p>
                  </a:txBody>
                  <a:tcPr/>
                </a:tc>
                <a:tc>
                  <a:txBody>
                    <a:bodyPr/>
                    <a:lstStyle/>
                    <a:p>
                      <a:r>
                        <a:rPr lang="ru-RU" dirty="0" smtClean="0"/>
                        <a:t>2</a:t>
                      </a:r>
                      <a:endParaRPr lang="ru-RU" dirty="0"/>
                    </a:p>
                  </a:txBody>
                  <a:tcPr/>
                </a:tc>
                <a:tc>
                  <a:txBody>
                    <a:bodyPr/>
                    <a:lstStyle/>
                    <a:p>
                      <a:r>
                        <a:rPr lang="ru-RU" dirty="0" smtClean="0"/>
                        <a:t>4</a:t>
                      </a:r>
                      <a:endParaRPr lang="ru-RU" dirty="0"/>
                    </a:p>
                  </a:txBody>
                  <a:tcPr/>
                </a:tc>
              </a:tr>
              <a:tr h="576064">
                <a:tc>
                  <a:txBody>
                    <a:bodyPr/>
                    <a:lstStyle/>
                    <a:p>
                      <a:r>
                        <a:rPr lang="ru-RU" dirty="0" smtClean="0"/>
                        <a:t>7</a:t>
                      </a:r>
                      <a:endParaRPr lang="ru-RU" dirty="0"/>
                    </a:p>
                  </a:txBody>
                  <a:tcPr/>
                </a:tc>
                <a:tc>
                  <a:txBody>
                    <a:bodyPr/>
                    <a:lstStyle/>
                    <a:p>
                      <a:r>
                        <a:rPr lang="ru-RU" dirty="0" smtClean="0"/>
                        <a:t>6</a:t>
                      </a:r>
                      <a:endParaRPr lang="ru-RU" dirty="0"/>
                    </a:p>
                  </a:txBody>
                  <a:tcPr/>
                </a:tc>
                <a:tc>
                  <a:txBody>
                    <a:bodyPr/>
                    <a:lstStyle/>
                    <a:p>
                      <a:r>
                        <a:rPr lang="ru-RU" dirty="0" smtClean="0"/>
                        <a:t>5</a:t>
                      </a:r>
                      <a:endParaRPr lang="ru-RU" dirty="0"/>
                    </a:p>
                  </a:txBody>
                  <a:tcPr/>
                </a:tc>
              </a:tr>
            </a:tbl>
          </a:graphicData>
        </a:graphic>
      </p:graphicFrame>
      <p:graphicFrame>
        <p:nvGraphicFramePr>
          <p:cNvPr id="5" name="Таблица 4"/>
          <p:cNvGraphicFramePr>
            <a:graphicFrameLocks noGrp="1"/>
          </p:cNvGraphicFramePr>
          <p:nvPr/>
        </p:nvGraphicFramePr>
        <p:xfrm>
          <a:off x="1187624" y="4221088"/>
          <a:ext cx="1783722" cy="1512168"/>
        </p:xfrm>
        <a:graphic>
          <a:graphicData uri="http://schemas.openxmlformats.org/drawingml/2006/table">
            <a:tbl>
              <a:tblPr firstRow="1" bandRow="1">
                <a:tableStyleId>{5C22544A-7EE6-4342-B048-85BDC9FD1C3A}</a:tableStyleId>
              </a:tblPr>
              <a:tblGrid>
                <a:gridCol w="576064"/>
                <a:gridCol w="648072"/>
                <a:gridCol w="559586"/>
              </a:tblGrid>
              <a:tr h="552062">
                <a:tc>
                  <a:txBody>
                    <a:bodyPr/>
                    <a:lstStyle/>
                    <a:p>
                      <a:r>
                        <a:rPr lang="ru-RU" dirty="0" smtClean="0"/>
                        <a:t>1</a:t>
                      </a:r>
                      <a:endParaRPr lang="ru-RU" dirty="0"/>
                    </a:p>
                  </a:txBody>
                  <a:tcPr/>
                </a:tc>
                <a:tc>
                  <a:txBody>
                    <a:bodyPr/>
                    <a:lstStyle/>
                    <a:p>
                      <a:endParaRPr lang="ru-RU" dirty="0"/>
                    </a:p>
                  </a:txBody>
                  <a:tcPr/>
                </a:tc>
                <a:tc>
                  <a:txBody>
                    <a:bodyPr/>
                    <a:lstStyle/>
                    <a:p>
                      <a:r>
                        <a:rPr lang="ru-RU" dirty="0" smtClean="0"/>
                        <a:t>3</a:t>
                      </a:r>
                      <a:endParaRPr lang="ru-RU" dirty="0"/>
                    </a:p>
                  </a:txBody>
                  <a:tcPr/>
                </a:tc>
              </a:tr>
              <a:tr h="480053">
                <a:tc>
                  <a:txBody>
                    <a:bodyPr/>
                    <a:lstStyle/>
                    <a:p>
                      <a:r>
                        <a:rPr lang="ru-RU" dirty="0" smtClean="0"/>
                        <a:t>8</a:t>
                      </a:r>
                      <a:endParaRPr lang="ru-RU" dirty="0"/>
                    </a:p>
                  </a:txBody>
                  <a:tcPr/>
                </a:tc>
                <a:tc>
                  <a:txBody>
                    <a:bodyPr/>
                    <a:lstStyle/>
                    <a:p>
                      <a:r>
                        <a:rPr lang="ru-RU" dirty="0" smtClean="0"/>
                        <a:t>2</a:t>
                      </a:r>
                      <a:endParaRPr lang="ru-RU" dirty="0"/>
                    </a:p>
                  </a:txBody>
                  <a:tcPr/>
                </a:tc>
                <a:tc>
                  <a:txBody>
                    <a:bodyPr/>
                    <a:lstStyle/>
                    <a:p>
                      <a:r>
                        <a:rPr lang="ru-RU" dirty="0" smtClean="0"/>
                        <a:t>4</a:t>
                      </a:r>
                      <a:endParaRPr lang="ru-RU" dirty="0"/>
                    </a:p>
                  </a:txBody>
                  <a:tcPr/>
                </a:tc>
              </a:tr>
              <a:tr h="480053">
                <a:tc>
                  <a:txBody>
                    <a:bodyPr/>
                    <a:lstStyle/>
                    <a:p>
                      <a:r>
                        <a:rPr lang="ru-RU" dirty="0" smtClean="0"/>
                        <a:t>7</a:t>
                      </a:r>
                      <a:endParaRPr lang="ru-RU" dirty="0"/>
                    </a:p>
                  </a:txBody>
                  <a:tcPr/>
                </a:tc>
                <a:tc>
                  <a:txBody>
                    <a:bodyPr/>
                    <a:lstStyle/>
                    <a:p>
                      <a:r>
                        <a:rPr lang="ru-RU" dirty="0" smtClean="0"/>
                        <a:t>6</a:t>
                      </a:r>
                      <a:endParaRPr lang="ru-RU" dirty="0"/>
                    </a:p>
                  </a:txBody>
                  <a:tcPr/>
                </a:tc>
                <a:tc>
                  <a:txBody>
                    <a:bodyPr/>
                    <a:lstStyle/>
                    <a:p>
                      <a:r>
                        <a:rPr lang="ru-RU" dirty="0" smtClean="0"/>
                        <a:t>5</a:t>
                      </a:r>
                      <a:endParaRPr lang="ru-RU" dirty="0"/>
                    </a:p>
                  </a:txBody>
                  <a:tcPr/>
                </a:tc>
              </a:tr>
            </a:tbl>
          </a:graphicData>
        </a:graphic>
      </p:graphicFrame>
      <p:graphicFrame>
        <p:nvGraphicFramePr>
          <p:cNvPr id="6" name="Таблица 5"/>
          <p:cNvGraphicFramePr>
            <a:graphicFrameLocks noGrp="1"/>
          </p:cNvGraphicFramePr>
          <p:nvPr/>
        </p:nvGraphicFramePr>
        <p:xfrm>
          <a:off x="5220072" y="4149080"/>
          <a:ext cx="1872207" cy="1584177"/>
        </p:xfrm>
        <a:graphic>
          <a:graphicData uri="http://schemas.openxmlformats.org/drawingml/2006/table">
            <a:tbl>
              <a:tblPr firstRow="1" bandRow="1">
                <a:tableStyleId>{5C22544A-7EE6-4342-B048-85BDC9FD1C3A}</a:tableStyleId>
              </a:tblPr>
              <a:tblGrid>
                <a:gridCol w="624069"/>
                <a:gridCol w="624069"/>
                <a:gridCol w="624069"/>
              </a:tblGrid>
              <a:tr h="528059">
                <a:tc>
                  <a:txBody>
                    <a:bodyPr/>
                    <a:lstStyle/>
                    <a:p>
                      <a:r>
                        <a:rPr lang="ru-RU" dirty="0" smtClean="0"/>
                        <a:t>1</a:t>
                      </a:r>
                      <a:endParaRPr lang="ru-RU" dirty="0"/>
                    </a:p>
                  </a:txBody>
                  <a:tcPr/>
                </a:tc>
                <a:tc>
                  <a:txBody>
                    <a:bodyPr/>
                    <a:lstStyle/>
                    <a:p>
                      <a:r>
                        <a:rPr lang="ru-RU" dirty="0" smtClean="0"/>
                        <a:t>3</a:t>
                      </a:r>
                      <a:endParaRPr lang="ru-RU" dirty="0"/>
                    </a:p>
                  </a:txBody>
                  <a:tcPr/>
                </a:tc>
                <a:tc>
                  <a:txBody>
                    <a:bodyPr/>
                    <a:lstStyle/>
                    <a:p>
                      <a:r>
                        <a:rPr lang="ru-RU" dirty="0" smtClean="0"/>
                        <a:t>4</a:t>
                      </a:r>
                      <a:endParaRPr lang="ru-RU" dirty="0"/>
                    </a:p>
                  </a:txBody>
                  <a:tcPr/>
                </a:tc>
              </a:tr>
              <a:tr h="528059">
                <a:tc>
                  <a:txBody>
                    <a:bodyPr/>
                    <a:lstStyle/>
                    <a:p>
                      <a:r>
                        <a:rPr lang="ru-RU" dirty="0" smtClean="0"/>
                        <a:t>8</a:t>
                      </a:r>
                      <a:endParaRPr lang="ru-RU" dirty="0"/>
                    </a:p>
                  </a:txBody>
                  <a:tcPr/>
                </a:tc>
                <a:tc>
                  <a:txBody>
                    <a:bodyPr/>
                    <a:lstStyle/>
                    <a:p>
                      <a:r>
                        <a:rPr lang="ru-RU" dirty="0" smtClean="0"/>
                        <a:t>2</a:t>
                      </a:r>
                      <a:endParaRPr lang="ru-RU" dirty="0"/>
                    </a:p>
                  </a:txBody>
                  <a:tcPr/>
                </a:tc>
                <a:tc>
                  <a:txBody>
                    <a:bodyPr/>
                    <a:lstStyle/>
                    <a:p>
                      <a:endParaRPr lang="ru-RU"/>
                    </a:p>
                  </a:txBody>
                  <a:tcPr/>
                </a:tc>
              </a:tr>
              <a:tr h="528059">
                <a:tc>
                  <a:txBody>
                    <a:bodyPr/>
                    <a:lstStyle/>
                    <a:p>
                      <a:r>
                        <a:rPr lang="ru-RU" dirty="0" smtClean="0"/>
                        <a:t>7</a:t>
                      </a:r>
                      <a:endParaRPr lang="ru-RU" dirty="0"/>
                    </a:p>
                  </a:txBody>
                  <a:tcPr/>
                </a:tc>
                <a:tc>
                  <a:txBody>
                    <a:bodyPr/>
                    <a:lstStyle/>
                    <a:p>
                      <a:r>
                        <a:rPr lang="ru-RU" dirty="0" smtClean="0"/>
                        <a:t>6</a:t>
                      </a:r>
                      <a:endParaRPr lang="ru-RU" dirty="0"/>
                    </a:p>
                  </a:txBody>
                  <a:tcPr/>
                </a:tc>
                <a:tc>
                  <a:txBody>
                    <a:bodyPr/>
                    <a:lstStyle/>
                    <a:p>
                      <a:r>
                        <a:rPr lang="ru-RU" dirty="0" smtClean="0"/>
                        <a:t>5</a:t>
                      </a:r>
                      <a:endParaRPr lang="ru-RU" dirty="0"/>
                    </a:p>
                  </a:txBody>
                  <a:tcPr/>
                </a:tc>
              </a:tr>
            </a:tbl>
          </a:graphicData>
        </a:graphic>
      </p:graphicFrame>
      <p:cxnSp>
        <p:nvCxnSpPr>
          <p:cNvPr id="10" name="Прямая со стрелкой 9"/>
          <p:cNvCxnSpPr/>
          <p:nvPr/>
        </p:nvCxnSpPr>
        <p:spPr>
          <a:xfrm flipH="1">
            <a:off x="2051720" y="3356992"/>
            <a:ext cx="1944216" cy="864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Прямая со стрелкой 11"/>
          <p:cNvCxnSpPr/>
          <p:nvPr/>
        </p:nvCxnSpPr>
        <p:spPr>
          <a:xfrm>
            <a:off x="3923928" y="3356992"/>
            <a:ext cx="2232248"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Основные стратегии решения задач</a:t>
            </a:r>
            <a:endParaRPr lang="ru-RU" dirty="0"/>
          </a:p>
        </p:txBody>
      </p:sp>
      <p:sp>
        <p:nvSpPr>
          <p:cNvPr id="3" name="Содержимое 2"/>
          <p:cNvSpPr>
            <a:spLocks noGrp="1"/>
          </p:cNvSpPr>
          <p:nvPr>
            <p:ph idx="1"/>
          </p:nvPr>
        </p:nvSpPr>
        <p:spPr/>
        <p:txBody>
          <a:bodyPr>
            <a:normAutofit lnSpcReduction="10000"/>
          </a:bodyPr>
          <a:lstStyle/>
          <a:p>
            <a:pPr>
              <a:buNone/>
            </a:pPr>
            <a:r>
              <a:rPr lang="ru-RU" dirty="0" smtClean="0"/>
              <a:t>Несложно догадаться, что выше продемонстрирована часть графа пространства состояний игры «в восемь».</a:t>
            </a:r>
          </a:p>
          <a:p>
            <a:pPr>
              <a:buNone/>
            </a:pPr>
            <a:r>
              <a:rPr lang="ru-RU" dirty="0" smtClean="0"/>
              <a:t>Аналогичные графы можно изобразить для игры в шашки, шахматы.</a:t>
            </a:r>
          </a:p>
          <a:p>
            <a:pPr>
              <a:buNone/>
            </a:pPr>
            <a:r>
              <a:rPr lang="ru-RU" dirty="0" smtClean="0"/>
              <a:t>Аналогичные представления в виде графа можно построить  для других задач, например,  «о ханойской башне», задача  коммивояжера и т. д.</a:t>
            </a:r>
            <a:endParaRPr lang="ru-RU"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Основные стратегии решения задач</a:t>
            </a:r>
            <a:endParaRPr lang="ru-RU" dirty="0"/>
          </a:p>
        </p:txBody>
      </p:sp>
      <p:sp>
        <p:nvSpPr>
          <p:cNvPr id="3" name="Содержимое 2"/>
          <p:cNvSpPr>
            <a:spLocks noGrp="1"/>
          </p:cNvSpPr>
          <p:nvPr>
            <p:ph idx="1"/>
          </p:nvPr>
        </p:nvSpPr>
        <p:spPr/>
        <p:txBody>
          <a:bodyPr/>
          <a:lstStyle/>
          <a:p>
            <a:pPr>
              <a:buNone/>
            </a:pPr>
            <a:r>
              <a:rPr lang="ru-RU" dirty="0" smtClean="0"/>
              <a:t>Классическая задача «переправа» гласит о том, что с одного берега на другой необходимо перевезти козу, волка и капусту. Эту задачу можно представить в виде списков, например,</a:t>
            </a:r>
          </a:p>
          <a:p>
            <a:pPr>
              <a:buNone/>
            </a:pPr>
            <a:r>
              <a:rPr lang="ru-RU" dirty="0" smtClean="0"/>
              <a:t>	- исходная ситуация </a:t>
            </a:r>
            <a:r>
              <a:rPr lang="en-US" dirty="0" smtClean="0"/>
              <a:t>[</a:t>
            </a:r>
            <a:r>
              <a:rPr lang="ru-RU" dirty="0" smtClean="0"/>
              <a:t>коза, волк, капуста</a:t>
            </a:r>
            <a:r>
              <a:rPr lang="en-US" dirty="0" smtClean="0"/>
              <a:t>]</a:t>
            </a:r>
            <a:r>
              <a:rPr lang="ru-RU" dirty="0" smtClean="0"/>
              <a:t> </a:t>
            </a:r>
            <a:r>
              <a:rPr lang="en-US" dirty="0" smtClean="0"/>
              <a:t>[]</a:t>
            </a:r>
          </a:p>
          <a:p>
            <a:pPr>
              <a:buNone/>
            </a:pPr>
            <a:r>
              <a:rPr lang="en-US" dirty="0" smtClean="0"/>
              <a:t>	- </a:t>
            </a:r>
            <a:r>
              <a:rPr lang="ru-RU" dirty="0" smtClean="0"/>
              <a:t>конечная ситуация </a:t>
            </a:r>
            <a:r>
              <a:rPr lang="en-US" dirty="0" smtClean="0"/>
              <a:t>[] [</a:t>
            </a:r>
            <a:r>
              <a:rPr lang="ru-RU" dirty="0" smtClean="0"/>
              <a:t>коза, волк, капуста</a:t>
            </a:r>
            <a:r>
              <a:rPr lang="en-US" dirty="0" smtClean="0"/>
              <a:t>]</a:t>
            </a:r>
            <a:endParaRPr lang="ru-RU"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Основные стратегии решения задач</a:t>
            </a:r>
            <a:endParaRPr lang="ru-RU" dirty="0"/>
          </a:p>
        </p:txBody>
      </p:sp>
      <p:sp>
        <p:nvSpPr>
          <p:cNvPr id="3" name="Содержимое 2"/>
          <p:cNvSpPr>
            <a:spLocks noGrp="1"/>
          </p:cNvSpPr>
          <p:nvPr>
            <p:ph idx="1"/>
          </p:nvPr>
        </p:nvSpPr>
        <p:spPr/>
        <p:txBody>
          <a:bodyPr>
            <a:normAutofit fontScale="92500" lnSpcReduction="10000"/>
          </a:bodyPr>
          <a:lstStyle/>
          <a:p>
            <a:pPr>
              <a:buNone/>
            </a:pPr>
            <a:r>
              <a:rPr lang="ru-RU" dirty="0" smtClean="0"/>
              <a:t>Давайте подытожим сказанное. Пространство состояний некоторой задачи определяет «правила игры» – вершины графа представляют возможные игровые ситуации, а дуги графа – «допустимые ходы, действия»</a:t>
            </a:r>
          </a:p>
          <a:p>
            <a:pPr>
              <a:buNone/>
            </a:pPr>
            <a:r>
              <a:rPr lang="ru-RU" dirty="0" smtClean="0"/>
              <a:t>Любая задача определяется:</a:t>
            </a:r>
          </a:p>
          <a:p>
            <a:pPr>
              <a:buNone/>
            </a:pPr>
            <a:r>
              <a:rPr lang="ru-RU" dirty="0" smtClean="0"/>
              <a:t>	- пространством состояний;</a:t>
            </a:r>
          </a:p>
          <a:p>
            <a:pPr>
              <a:buNone/>
            </a:pPr>
            <a:r>
              <a:rPr lang="ru-RU" dirty="0" smtClean="0"/>
              <a:t>	- стартовой вершиной;</a:t>
            </a:r>
          </a:p>
          <a:p>
            <a:pPr>
              <a:buNone/>
            </a:pPr>
            <a:r>
              <a:rPr lang="ru-RU" dirty="0" smtClean="0"/>
              <a:t>	- целевым (конечным) условием .</a:t>
            </a:r>
          </a:p>
          <a:p>
            <a:pPr>
              <a:buNone/>
            </a:pPr>
            <a:endParaRPr lang="ru-RU"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Основные стратегии решения задач</a:t>
            </a:r>
            <a:endParaRPr lang="ru-RU" dirty="0"/>
          </a:p>
        </p:txBody>
      </p:sp>
      <p:sp>
        <p:nvSpPr>
          <p:cNvPr id="3" name="Содержимое 2"/>
          <p:cNvSpPr>
            <a:spLocks noGrp="1"/>
          </p:cNvSpPr>
          <p:nvPr>
            <p:ph idx="1"/>
          </p:nvPr>
        </p:nvSpPr>
        <p:spPr/>
        <p:txBody>
          <a:bodyPr>
            <a:normAutofit lnSpcReduction="10000"/>
          </a:bodyPr>
          <a:lstStyle/>
          <a:p>
            <a:pPr>
              <a:buNone/>
            </a:pPr>
            <a:r>
              <a:rPr lang="ru-RU" dirty="0" smtClean="0"/>
              <a:t>В некоторых случаях каждому ходу приписывается его стоимость. Например, в задаче о манипуляции кубиками стоимости, приписанные тем или иным перемещениям кубиков, будут указывать на то, что некоторые кубики перемещать труднее, чем другие. В задаче о коммивояжере ходы соответствуют переездам из города в город. Стоимостью хода здесь может служить расстояние между городами. </a:t>
            </a:r>
            <a:endParaRPr lang="ru-RU"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Логические задачи</a:t>
            </a:r>
            <a:br>
              <a:rPr lang="ru-RU" dirty="0" smtClean="0"/>
            </a:br>
            <a:endParaRPr lang="ru-RU" dirty="0"/>
          </a:p>
        </p:txBody>
      </p:sp>
      <p:sp>
        <p:nvSpPr>
          <p:cNvPr id="3" name="Содержимое 2"/>
          <p:cNvSpPr>
            <a:spLocks noGrp="1"/>
          </p:cNvSpPr>
          <p:nvPr>
            <p:ph idx="1"/>
          </p:nvPr>
        </p:nvSpPr>
        <p:spPr/>
        <p:txBody>
          <a:bodyPr>
            <a:normAutofit lnSpcReduction="10000"/>
          </a:bodyPr>
          <a:lstStyle/>
          <a:p>
            <a:pPr>
              <a:buNone/>
            </a:pPr>
            <a:r>
              <a:rPr lang="ru-RU" dirty="0" smtClean="0"/>
              <a:t>Пока размышляйте над задачей, мы вернемся к ней несколько позже.</a:t>
            </a:r>
          </a:p>
          <a:p>
            <a:pPr>
              <a:buNone/>
            </a:pPr>
            <a:r>
              <a:rPr lang="ru-RU" dirty="0" smtClean="0"/>
              <a:t>Следующий вид задач – «задачи о Смите-Джонсе-Робинсоне». Они состоят из серии посылок, сообщающих те или иные сведения. На основании этих посылок требуется сделать определенные выводы.</a:t>
            </a:r>
          </a:p>
          <a:p>
            <a:pPr>
              <a:buNone/>
            </a:pPr>
            <a:r>
              <a:rPr lang="ru-RU" dirty="0" smtClean="0"/>
              <a:t>Собственно сама задача состоит в следующем.</a:t>
            </a:r>
            <a:endParaRPr lang="ru-RU"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Основные стратегии решения задач</a:t>
            </a:r>
            <a:endParaRPr lang="ru-RU" dirty="0"/>
          </a:p>
        </p:txBody>
      </p:sp>
      <p:sp>
        <p:nvSpPr>
          <p:cNvPr id="3" name="Содержимое 2"/>
          <p:cNvSpPr>
            <a:spLocks noGrp="1"/>
          </p:cNvSpPr>
          <p:nvPr>
            <p:ph idx="1"/>
          </p:nvPr>
        </p:nvSpPr>
        <p:spPr/>
        <p:txBody>
          <a:bodyPr/>
          <a:lstStyle/>
          <a:p>
            <a:pPr>
              <a:buNone/>
            </a:pPr>
            <a:r>
              <a:rPr lang="ru-RU" dirty="0" smtClean="0"/>
              <a:t>В тех случаях, когда каждый ход имеет стоимость, на первое место может выйти поиск пути минимальной стоимости.</a:t>
            </a:r>
          </a:p>
          <a:p>
            <a:pPr>
              <a:buNone/>
            </a:pPr>
            <a:r>
              <a:rPr lang="ru-RU" dirty="0" smtClean="0"/>
              <a:t>Стоимость пути – это сумма стоимостей дуг (ходов), из которых состоит «решающий путь».</a:t>
            </a:r>
          </a:p>
          <a:p>
            <a:pPr>
              <a:buNone/>
            </a:pPr>
            <a:r>
              <a:rPr lang="ru-RU" dirty="0" smtClean="0"/>
              <a:t>Рассмотрим возможный вариант нахождения решающего пути средствами Пролога.</a:t>
            </a:r>
          </a:p>
          <a:p>
            <a:pPr>
              <a:buNone/>
            </a:pPr>
            <a:endParaRPr lang="ru-RU"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Основные стратегии решения задач</a:t>
            </a:r>
            <a:endParaRPr lang="ru-RU" dirty="0"/>
          </a:p>
        </p:txBody>
      </p:sp>
      <p:sp>
        <p:nvSpPr>
          <p:cNvPr id="3" name="Содержимое 2"/>
          <p:cNvSpPr>
            <a:spLocks noGrp="1"/>
          </p:cNvSpPr>
          <p:nvPr>
            <p:ph idx="1"/>
          </p:nvPr>
        </p:nvSpPr>
        <p:spPr/>
        <p:txBody>
          <a:bodyPr/>
          <a:lstStyle/>
          <a:p>
            <a:pPr>
              <a:buNone/>
            </a:pPr>
            <a:r>
              <a:rPr lang="ru-RU" dirty="0" smtClean="0"/>
              <a:t>Пространство состояний удобно представлять с помощью набора отношений после(</a:t>
            </a:r>
            <a:r>
              <a:rPr lang="en-US" dirty="0" smtClean="0"/>
              <a:t>X,Y)</a:t>
            </a:r>
            <a:r>
              <a:rPr lang="ru-RU" dirty="0" smtClean="0"/>
              <a:t>, которые истинны тогда, когда существует разрешенный ход из вершины </a:t>
            </a:r>
            <a:r>
              <a:rPr lang="en-US" dirty="0" smtClean="0"/>
              <a:t>X </a:t>
            </a:r>
            <a:r>
              <a:rPr lang="ru-RU" dirty="0" smtClean="0"/>
              <a:t>в вершину </a:t>
            </a:r>
            <a:r>
              <a:rPr lang="en-US" dirty="0" smtClean="0"/>
              <a:t>Y</a:t>
            </a:r>
            <a:r>
              <a:rPr lang="ru-RU" dirty="0" smtClean="0"/>
              <a:t>. Вершину </a:t>
            </a:r>
            <a:r>
              <a:rPr lang="en-US" dirty="0" smtClean="0"/>
              <a:t>Y</a:t>
            </a:r>
            <a:r>
              <a:rPr lang="ru-RU" dirty="0" smtClean="0"/>
              <a:t> мы будем называть преемником вершины </a:t>
            </a:r>
            <a:r>
              <a:rPr lang="en-US" dirty="0" smtClean="0"/>
              <a:t>X </a:t>
            </a:r>
            <a:r>
              <a:rPr lang="ru-RU" dirty="0" smtClean="0"/>
              <a:t>. Если с ходом связана стоимость, она может выступать в качестве третьего аргумента - после(</a:t>
            </a:r>
            <a:r>
              <a:rPr lang="en-US" dirty="0" smtClean="0"/>
              <a:t>X,Y,S)</a:t>
            </a:r>
            <a:r>
              <a:rPr lang="ru-RU" dirty="0" smtClean="0"/>
              <a:t>.</a:t>
            </a:r>
            <a:endParaRPr lang="ru-RU"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Основные стратегии решения задач</a:t>
            </a:r>
            <a:endParaRPr lang="ru-RU" dirty="0"/>
          </a:p>
        </p:txBody>
      </p:sp>
      <p:sp>
        <p:nvSpPr>
          <p:cNvPr id="3" name="Содержимое 2"/>
          <p:cNvSpPr>
            <a:spLocks noGrp="1"/>
          </p:cNvSpPr>
          <p:nvPr>
            <p:ph idx="1"/>
          </p:nvPr>
        </p:nvSpPr>
        <p:spPr/>
        <p:txBody>
          <a:bodyPr>
            <a:normAutofit lnSpcReduction="10000"/>
          </a:bodyPr>
          <a:lstStyle/>
          <a:p>
            <a:pPr>
              <a:buNone/>
            </a:pPr>
            <a:r>
              <a:rPr lang="ru-RU" dirty="0" smtClean="0"/>
              <a:t>Эти отношения можно задавать в программе явным образом при помощи фактов. Однако такой способ является не практичным и трудно реализуемым при большом количестве возможных ситуаций.</a:t>
            </a:r>
          </a:p>
          <a:p>
            <a:pPr>
              <a:buNone/>
            </a:pPr>
            <a:r>
              <a:rPr lang="ru-RU" dirty="0" smtClean="0"/>
              <a:t>Обычно отношения записываются с помощью правил, позволяющих вычислить любую вершину преемника для текущей ситуации, используя рекурсивные отношения.</a:t>
            </a:r>
            <a:endParaRPr lang="ru-RU"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Основные стратегии решения задач</a:t>
            </a:r>
            <a:endParaRPr lang="ru-RU" dirty="0"/>
          </a:p>
        </p:txBody>
      </p:sp>
      <p:sp>
        <p:nvSpPr>
          <p:cNvPr id="3" name="Содержимое 2"/>
          <p:cNvSpPr>
            <a:spLocks noGrp="1"/>
          </p:cNvSpPr>
          <p:nvPr>
            <p:ph idx="1"/>
          </p:nvPr>
        </p:nvSpPr>
        <p:spPr/>
        <p:txBody>
          <a:bodyPr>
            <a:normAutofit fontScale="92500" lnSpcReduction="10000"/>
          </a:bodyPr>
          <a:lstStyle/>
          <a:p>
            <a:pPr>
              <a:buNone/>
            </a:pPr>
            <a:r>
              <a:rPr lang="ru-RU" dirty="0" smtClean="0"/>
              <a:t>Проблемную ситуацию можно представлять списками или деревьями. Например, для первой задачи, исходную ситуацию можно описать как список, состоящий из списков – </a:t>
            </a:r>
          </a:p>
          <a:p>
            <a:pPr>
              <a:buNone/>
            </a:pPr>
            <a:r>
              <a:rPr lang="ru-RU" dirty="0" smtClean="0"/>
              <a:t>	</a:t>
            </a:r>
            <a:r>
              <a:rPr lang="en-US" dirty="0" smtClean="0"/>
              <a:t>[[</a:t>
            </a:r>
            <a:r>
              <a:rPr lang="en-US" dirty="0" err="1" smtClean="0"/>
              <a:t>c,a,b</a:t>
            </a:r>
            <a:r>
              <a:rPr lang="en-US" dirty="0" smtClean="0"/>
              <a:t>], [], []]</a:t>
            </a:r>
            <a:r>
              <a:rPr lang="ru-RU" dirty="0" smtClean="0"/>
              <a:t>. </a:t>
            </a:r>
            <a:endParaRPr lang="en-US" dirty="0" smtClean="0"/>
          </a:p>
          <a:p>
            <a:pPr>
              <a:buNone/>
            </a:pPr>
            <a:r>
              <a:rPr lang="ru-RU" dirty="0" smtClean="0"/>
              <a:t>Целевых ситуаций три – </a:t>
            </a:r>
          </a:p>
          <a:p>
            <a:pPr>
              <a:buNone/>
            </a:pPr>
            <a:r>
              <a:rPr lang="ru-RU" dirty="0" smtClean="0"/>
              <a:t>	</a:t>
            </a:r>
            <a:r>
              <a:rPr lang="en-US" dirty="0" smtClean="0"/>
              <a:t>[[</a:t>
            </a:r>
            <a:r>
              <a:rPr lang="en-US" dirty="0" err="1" smtClean="0"/>
              <a:t>a,b,c</a:t>
            </a:r>
            <a:r>
              <a:rPr lang="en-US" dirty="0" smtClean="0"/>
              <a:t>], [], []]</a:t>
            </a:r>
            <a:endParaRPr lang="ru-RU" dirty="0" smtClean="0"/>
          </a:p>
          <a:p>
            <a:pPr>
              <a:buNone/>
            </a:pPr>
            <a:r>
              <a:rPr lang="ru-RU" dirty="0" smtClean="0"/>
              <a:t>	</a:t>
            </a:r>
            <a:r>
              <a:rPr lang="en-US" dirty="0" smtClean="0"/>
              <a:t>[[], [</a:t>
            </a:r>
            <a:r>
              <a:rPr lang="en-US" dirty="0" err="1" smtClean="0"/>
              <a:t>a,b,c</a:t>
            </a:r>
            <a:r>
              <a:rPr lang="en-US" dirty="0" smtClean="0"/>
              <a:t>]</a:t>
            </a:r>
            <a:r>
              <a:rPr lang="ru-RU" dirty="0" smtClean="0"/>
              <a:t>,</a:t>
            </a:r>
            <a:r>
              <a:rPr lang="en-US" dirty="0" smtClean="0"/>
              <a:t> []] </a:t>
            </a:r>
            <a:endParaRPr lang="ru-RU" dirty="0" smtClean="0"/>
          </a:p>
          <a:p>
            <a:pPr>
              <a:buNone/>
            </a:pPr>
            <a:r>
              <a:rPr lang="ru-RU" dirty="0" smtClean="0"/>
              <a:t>	</a:t>
            </a:r>
            <a:r>
              <a:rPr lang="en-US" dirty="0" smtClean="0"/>
              <a:t>[ [], []</a:t>
            </a:r>
            <a:r>
              <a:rPr lang="ru-RU" dirty="0" smtClean="0"/>
              <a:t>, </a:t>
            </a:r>
            <a:r>
              <a:rPr lang="en-US" dirty="0" smtClean="0"/>
              <a:t>[</a:t>
            </a:r>
            <a:r>
              <a:rPr lang="en-US" dirty="0" err="1" smtClean="0"/>
              <a:t>a,b,c</a:t>
            </a:r>
            <a:r>
              <a:rPr lang="en-US" dirty="0" smtClean="0"/>
              <a:t>]]</a:t>
            </a:r>
            <a:endParaRPr lang="ru-RU" dirty="0" smtClean="0"/>
          </a:p>
          <a:p>
            <a:pPr>
              <a:buNone/>
            </a:pPr>
            <a:endParaRPr lang="ru-RU"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Основные стратегии решения задач</a:t>
            </a:r>
            <a:endParaRPr lang="ru-RU" dirty="0"/>
          </a:p>
        </p:txBody>
      </p:sp>
      <p:sp>
        <p:nvSpPr>
          <p:cNvPr id="3" name="Содержимое 2"/>
          <p:cNvSpPr>
            <a:spLocks noGrp="1"/>
          </p:cNvSpPr>
          <p:nvPr>
            <p:ph idx="1"/>
          </p:nvPr>
        </p:nvSpPr>
        <p:spPr/>
        <p:txBody>
          <a:bodyPr/>
          <a:lstStyle/>
          <a:p>
            <a:pPr>
              <a:buNone/>
            </a:pPr>
            <a:r>
              <a:rPr lang="ru-RU" dirty="0" smtClean="0"/>
              <a:t>Отношения следования можно запрограммировать исходя из следующего правила: ситуация Ситуаия_1 есть преемник ситуации Ситуация_2, если в Ситуации_1 есть два столбика кубиков Столбик_1 и Столбик_2, такие, что верхний кубик из Столбик_1 можно поставить в Столбик_2 и получить тем самым Ситуацию_2.</a:t>
            </a:r>
            <a:endParaRPr lang="ru-RU"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Основные стратегии решения задач</a:t>
            </a:r>
            <a:endParaRPr lang="ru-RU" dirty="0"/>
          </a:p>
        </p:txBody>
      </p:sp>
      <p:sp>
        <p:nvSpPr>
          <p:cNvPr id="3" name="Содержимое 2"/>
          <p:cNvSpPr>
            <a:spLocks noGrp="1"/>
          </p:cNvSpPr>
          <p:nvPr>
            <p:ph idx="1"/>
          </p:nvPr>
        </p:nvSpPr>
        <p:spPr/>
        <p:txBody>
          <a:bodyPr/>
          <a:lstStyle/>
          <a:p>
            <a:pPr>
              <a:buNone/>
            </a:pPr>
            <a:r>
              <a:rPr lang="ru-RU" dirty="0" smtClean="0"/>
              <a:t>Описать ситуацию на Прологе вы можете самостоятельно. Алгоритм поиска можно запрограммировать в виде отношения решить(Старт, Решение). В результате успешного поиска переменная Решение конкретизируется  списком конфигурации кубиков.</a:t>
            </a:r>
            <a:endParaRPr lang="ru-RU"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Основные стратегии решения задач</a:t>
            </a:r>
            <a:endParaRPr lang="ru-RU" dirty="0"/>
          </a:p>
        </p:txBody>
      </p:sp>
      <p:sp>
        <p:nvSpPr>
          <p:cNvPr id="3" name="Содержимое 2"/>
          <p:cNvSpPr>
            <a:spLocks noGrp="1"/>
          </p:cNvSpPr>
          <p:nvPr>
            <p:ph idx="1"/>
          </p:nvPr>
        </p:nvSpPr>
        <p:spPr/>
        <p:txBody>
          <a:bodyPr/>
          <a:lstStyle/>
          <a:p>
            <a:pPr algn="ctr">
              <a:buNone/>
            </a:pPr>
            <a:r>
              <a:rPr lang="ru-RU" i="1" dirty="0" smtClean="0"/>
              <a:t>Стратегия поиска в глубину</a:t>
            </a:r>
          </a:p>
          <a:p>
            <a:pPr>
              <a:buNone/>
            </a:pPr>
            <a:r>
              <a:rPr lang="ru-RU" dirty="0" smtClean="0"/>
              <a:t>Существует множество различных подходов к проблеме поиска решающего пути для задач, сформулированных в терминах пространства состояний. Основные две стратегии – поиск в глубину и поиск в ширину. Рассмотрим первую стратегию.</a:t>
            </a:r>
            <a:endParaRPr lang="ru-RU"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Основные стратегии решения задач</a:t>
            </a:r>
            <a:endParaRPr lang="ru-RU" dirty="0"/>
          </a:p>
        </p:txBody>
      </p:sp>
      <p:sp>
        <p:nvSpPr>
          <p:cNvPr id="3" name="Содержимое 2"/>
          <p:cNvSpPr>
            <a:spLocks noGrp="1"/>
          </p:cNvSpPr>
          <p:nvPr>
            <p:ph idx="1"/>
          </p:nvPr>
        </p:nvSpPr>
        <p:spPr/>
        <p:txBody>
          <a:bodyPr>
            <a:normAutofit lnSpcReduction="10000"/>
          </a:bodyPr>
          <a:lstStyle/>
          <a:p>
            <a:pPr>
              <a:buNone/>
            </a:pPr>
            <a:r>
              <a:rPr lang="ru-RU" dirty="0" smtClean="0"/>
              <a:t>Для того, чтобы найти решающий путь </a:t>
            </a:r>
            <a:r>
              <a:rPr lang="ru-RU" dirty="0" err="1" smtClean="0"/>
              <a:t>Реш</a:t>
            </a:r>
            <a:r>
              <a:rPr lang="ru-RU" dirty="0" smtClean="0"/>
              <a:t> из заданной вершины В </a:t>
            </a:r>
            <a:r>
              <a:rPr lang="ru-RU" dirty="0" err="1" smtClean="0"/>
              <a:t>в</a:t>
            </a:r>
            <a:r>
              <a:rPr lang="ru-RU" dirty="0" smtClean="0"/>
              <a:t> некоторую целевую вершину, необходимо:</a:t>
            </a:r>
          </a:p>
          <a:p>
            <a:pPr>
              <a:buNone/>
            </a:pPr>
            <a:r>
              <a:rPr lang="ru-RU" dirty="0" smtClean="0"/>
              <a:t>	- если В – это целевая вершина, то положить </a:t>
            </a:r>
            <a:r>
              <a:rPr lang="ru-RU" dirty="0" err="1" smtClean="0"/>
              <a:t>Реш</a:t>
            </a:r>
            <a:r>
              <a:rPr lang="ru-RU" dirty="0" smtClean="0"/>
              <a:t> = </a:t>
            </a:r>
            <a:r>
              <a:rPr lang="en-US" dirty="0" smtClean="0"/>
              <a:t>[</a:t>
            </a:r>
            <a:r>
              <a:rPr lang="ru-RU" dirty="0" smtClean="0"/>
              <a:t>В</a:t>
            </a:r>
            <a:r>
              <a:rPr lang="en-US" dirty="0" smtClean="0"/>
              <a:t>]</a:t>
            </a:r>
            <a:r>
              <a:rPr lang="ru-RU" dirty="0" smtClean="0"/>
              <a:t>, иначе</a:t>
            </a:r>
          </a:p>
          <a:p>
            <a:pPr>
              <a:buNone/>
            </a:pPr>
            <a:r>
              <a:rPr lang="ru-RU" dirty="0" smtClean="0"/>
              <a:t>	- если для исходной вершины В существует вершина-преемник В1, такая что можно провести путь Реш1 из В1 в целевую вершину, то положить </a:t>
            </a:r>
            <a:r>
              <a:rPr lang="ru-RU" dirty="0" err="1" smtClean="0"/>
              <a:t>Реш</a:t>
            </a:r>
            <a:r>
              <a:rPr lang="ru-RU" dirty="0" smtClean="0"/>
              <a:t> = </a:t>
            </a:r>
            <a:r>
              <a:rPr lang="en-US" dirty="0" smtClean="0"/>
              <a:t>[</a:t>
            </a:r>
            <a:r>
              <a:rPr lang="ru-RU" dirty="0" smtClean="0"/>
              <a:t>В</a:t>
            </a:r>
            <a:r>
              <a:rPr lang="en-US" dirty="0" smtClean="0"/>
              <a:t>|</a:t>
            </a:r>
            <a:r>
              <a:rPr lang="ru-RU" dirty="0" smtClean="0"/>
              <a:t>Реш1</a:t>
            </a:r>
            <a:r>
              <a:rPr lang="en-US" dirty="0" smtClean="0"/>
              <a:t>]</a:t>
            </a:r>
            <a:r>
              <a:rPr lang="ru-RU" dirty="0" smtClean="0"/>
              <a:t>.</a:t>
            </a:r>
            <a:endParaRPr lang="ru-RU"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Основные стратегии решения задач</a:t>
            </a:r>
            <a:endParaRPr lang="ru-RU" dirty="0"/>
          </a:p>
        </p:txBody>
      </p:sp>
      <p:sp>
        <p:nvSpPr>
          <p:cNvPr id="3" name="Содержимое 2"/>
          <p:cNvSpPr>
            <a:spLocks noGrp="1"/>
          </p:cNvSpPr>
          <p:nvPr>
            <p:ph idx="1"/>
          </p:nvPr>
        </p:nvSpPr>
        <p:spPr/>
        <p:txBody>
          <a:bodyPr/>
          <a:lstStyle/>
          <a:p>
            <a:pPr>
              <a:buNone/>
            </a:pPr>
            <a:r>
              <a:rPr lang="ru-RU" dirty="0" smtClean="0"/>
              <a:t>На языке Пролог сказанное можно описать следующими правилами:</a:t>
            </a:r>
          </a:p>
          <a:p>
            <a:pPr>
              <a:buNone/>
            </a:pPr>
            <a:r>
              <a:rPr lang="ru-RU" dirty="0" smtClean="0"/>
              <a:t>	решить(В,</a:t>
            </a:r>
            <a:r>
              <a:rPr lang="en-US" dirty="0" smtClean="0"/>
              <a:t>[</a:t>
            </a:r>
            <a:r>
              <a:rPr lang="ru-RU" dirty="0" smtClean="0"/>
              <a:t>В</a:t>
            </a:r>
            <a:r>
              <a:rPr lang="en-US" dirty="0" smtClean="0"/>
              <a:t>]</a:t>
            </a:r>
            <a:r>
              <a:rPr lang="ru-RU" dirty="0" smtClean="0"/>
              <a:t>)</a:t>
            </a:r>
            <a:r>
              <a:rPr lang="en-US" dirty="0" smtClean="0"/>
              <a:t>:-</a:t>
            </a:r>
            <a:r>
              <a:rPr lang="ru-RU" dirty="0" smtClean="0"/>
              <a:t>цель(В).</a:t>
            </a:r>
          </a:p>
          <a:p>
            <a:pPr>
              <a:buNone/>
            </a:pPr>
            <a:r>
              <a:rPr lang="ru-RU" dirty="0" smtClean="0"/>
              <a:t>	решить(В,</a:t>
            </a:r>
            <a:r>
              <a:rPr lang="en-US" dirty="0" smtClean="0"/>
              <a:t>[B|</a:t>
            </a:r>
            <a:r>
              <a:rPr lang="ru-RU" dirty="0" smtClean="0"/>
              <a:t>Реш1</a:t>
            </a:r>
            <a:r>
              <a:rPr lang="en-US" dirty="0" smtClean="0"/>
              <a:t>]</a:t>
            </a:r>
            <a:r>
              <a:rPr lang="ru-RU" dirty="0" smtClean="0"/>
              <a:t>)</a:t>
            </a:r>
            <a:r>
              <a:rPr lang="en-US" dirty="0" smtClean="0"/>
              <a:t>:-</a:t>
            </a:r>
            <a:endParaRPr lang="ru-RU" dirty="0" smtClean="0"/>
          </a:p>
          <a:p>
            <a:pPr>
              <a:buNone/>
            </a:pPr>
            <a:r>
              <a:rPr lang="ru-RU" dirty="0" smtClean="0"/>
              <a:t>		после(В,В1)Б решить(В1, Реш2).</a:t>
            </a:r>
          </a:p>
          <a:p>
            <a:pPr>
              <a:buNone/>
            </a:pPr>
            <a:r>
              <a:rPr lang="ru-RU" dirty="0" smtClean="0"/>
              <a:t>Эта программа и есть реализация поиска в глубину.</a:t>
            </a:r>
            <a:endParaRPr lang="ru-RU"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Основные стратегии решения задач</a:t>
            </a:r>
            <a:endParaRPr lang="ru-RU" dirty="0"/>
          </a:p>
        </p:txBody>
      </p:sp>
      <p:sp>
        <p:nvSpPr>
          <p:cNvPr id="3" name="Содержимое 2"/>
          <p:cNvSpPr>
            <a:spLocks noGrp="1"/>
          </p:cNvSpPr>
          <p:nvPr>
            <p:ph idx="1"/>
          </p:nvPr>
        </p:nvSpPr>
        <p:spPr/>
        <p:txBody>
          <a:bodyPr/>
          <a:lstStyle/>
          <a:p>
            <a:pPr>
              <a:buNone/>
            </a:pPr>
            <a:r>
              <a:rPr lang="ru-RU" dirty="0" smtClean="0"/>
              <a:t>Поиск в глубину наиболее адекватен рекурсивному стилю программирования, принятому в Прологе. Причина в том, что обрабатывая цели, Пролог-система сама просматривает возможные альтернативы методом поиска в глубину.</a:t>
            </a:r>
            <a:endParaRPr lang="ru-RU"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Логические задачи</a:t>
            </a:r>
            <a:br>
              <a:rPr lang="ru-RU" dirty="0" smtClean="0"/>
            </a:br>
            <a:endParaRPr lang="ru-RU" dirty="0"/>
          </a:p>
        </p:txBody>
      </p:sp>
      <p:sp>
        <p:nvSpPr>
          <p:cNvPr id="3" name="Содержимое 2"/>
          <p:cNvSpPr>
            <a:spLocks noGrp="1"/>
          </p:cNvSpPr>
          <p:nvPr>
            <p:ph idx="1"/>
          </p:nvPr>
        </p:nvSpPr>
        <p:spPr/>
        <p:txBody>
          <a:bodyPr/>
          <a:lstStyle/>
          <a:p>
            <a:pPr>
              <a:buNone/>
            </a:pPr>
            <a:r>
              <a:rPr lang="ru-RU" dirty="0" smtClean="0"/>
              <a:t>	1. Смит, Джонс, Робинсон работают в одной поездной бригаде машинистом, кондуктором и кочегаром. Профессии и не обязательно в том же порядке, что и фамилии. В поезде, который обслуживает бригада, едут трое пассажиров с теми же фамилиями.  В дальнейшем пассажиров будем именовать мистерами.</a:t>
            </a:r>
            <a:endParaRPr lang="ru-RU"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Основные стратегии решения задач</a:t>
            </a:r>
            <a:endParaRPr lang="ru-RU" dirty="0"/>
          </a:p>
        </p:txBody>
      </p:sp>
      <p:sp>
        <p:nvSpPr>
          <p:cNvPr id="3" name="Содержимое 2"/>
          <p:cNvSpPr>
            <a:spLocks noGrp="1"/>
          </p:cNvSpPr>
          <p:nvPr>
            <p:ph idx="1"/>
          </p:nvPr>
        </p:nvSpPr>
        <p:spPr/>
        <p:txBody>
          <a:bodyPr>
            <a:normAutofit lnSpcReduction="10000"/>
          </a:bodyPr>
          <a:lstStyle/>
          <a:p>
            <a:pPr>
              <a:buNone/>
            </a:pPr>
            <a:endParaRPr lang="ru-RU" dirty="0" smtClean="0"/>
          </a:p>
          <a:p>
            <a:pPr>
              <a:buNone/>
            </a:pPr>
            <a:endParaRPr lang="ru-RU" dirty="0" smtClean="0"/>
          </a:p>
          <a:p>
            <a:pPr>
              <a:buNone/>
            </a:pPr>
            <a:endParaRPr lang="ru-RU" dirty="0" smtClean="0"/>
          </a:p>
          <a:p>
            <a:pPr>
              <a:buNone/>
            </a:pPr>
            <a:endParaRPr lang="ru-RU" dirty="0" smtClean="0"/>
          </a:p>
          <a:p>
            <a:pPr>
              <a:buNone/>
            </a:pPr>
            <a:endParaRPr lang="ru-RU" dirty="0" smtClean="0"/>
          </a:p>
          <a:p>
            <a:pPr>
              <a:buNone/>
            </a:pPr>
            <a:r>
              <a:rPr lang="ru-RU" dirty="0" smtClean="0"/>
              <a:t>Пример простого пространства состояний</a:t>
            </a:r>
          </a:p>
          <a:p>
            <a:pPr>
              <a:buNone/>
            </a:pPr>
            <a:r>
              <a:rPr lang="en-US" dirty="0" smtClean="0"/>
              <a:t>f</a:t>
            </a:r>
            <a:r>
              <a:rPr lang="ru-RU" dirty="0" smtClean="0"/>
              <a:t> и</a:t>
            </a:r>
            <a:r>
              <a:rPr lang="en-US" dirty="0" smtClean="0"/>
              <a:t> j</a:t>
            </a:r>
            <a:r>
              <a:rPr lang="ru-RU" dirty="0" smtClean="0"/>
              <a:t> – целевые вершины</a:t>
            </a:r>
          </a:p>
          <a:p>
            <a:pPr>
              <a:buNone/>
            </a:pPr>
            <a:r>
              <a:rPr lang="ru-RU" dirty="0" smtClean="0"/>
              <a:t>К этому пространству мы вернемся еще раз</a:t>
            </a:r>
          </a:p>
          <a:p>
            <a:pPr>
              <a:buNone/>
            </a:pPr>
            <a:endParaRPr lang="ru-RU" dirty="0" smtClean="0"/>
          </a:p>
          <a:p>
            <a:pPr>
              <a:buNone/>
            </a:pPr>
            <a:endParaRPr lang="ru-RU" dirty="0"/>
          </a:p>
        </p:txBody>
      </p:sp>
      <p:sp>
        <p:nvSpPr>
          <p:cNvPr id="4" name="Овал 3"/>
          <p:cNvSpPr/>
          <p:nvPr/>
        </p:nvSpPr>
        <p:spPr>
          <a:xfrm>
            <a:off x="2411760" y="2204864"/>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ru-RU" dirty="0"/>
          </a:p>
        </p:txBody>
      </p:sp>
      <p:sp>
        <p:nvSpPr>
          <p:cNvPr id="5" name="Овал 4"/>
          <p:cNvSpPr/>
          <p:nvPr/>
        </p:nvSpPr>
        <p:spPr>
          <a:xfrm>
            <a:off x="1691680" y="2996952"/>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ru-RU" dirty="0"/>
          </a:p>
        </p:txBody>
      </p:sp>
      <p:sp>
        <p:nvSpPr>
          <p:cNvPr id="7" name="Овал 6"/>
          <p:cNvSpPr/>
          <p:nvPr/>
        </p:nvSpPr>
        <p:spPr>
          <a:xfrm>
            <a:off x="971600" y="3861048"/>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t>
            </a:r>
            <a:endParaRPr lang="ru-RU" dirty="0"/>
          </a:p>
        </p:txBody>
      </p:sp>
      <p:sp>
        <p:nvSpPr>
          <p:cNvPr id="8" name="Овал 7"/>
          <p:cNvSpPr/>
          <p:nvPr/>
        </p:nvSpPr>
        <p:spPr>
          <a:xfrm>
            <a:off x="3131840" y="1484784"/>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ru-RU" dirty="0"/>
          </a:p>
        </p:txBody>
      </p:sp>
      <p:sp>
        <p:nvSpPr>
          <p:cNvPr id="9" name="Овал 8"/>
          <p:cNvSpPr/>
          <p:nvPr/>
        </p:nvSpPr>
        <p:spPr>
          <a:xfrm>
            <a:off x="2987824" y="2996952"/>
            <a:ext cx="504056" cy="4789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ru-RU" dirty="0"/>
          </a:p>
        </p:txBody>
      </p:sp>
      <p:sp>
        <p:nvSpPr>
          <p:cNvPr id="10" name="Овал 9"/>
          <p:cNvSpPr/>
          <p:nvPr/>
        </p:nvSpPr>
        <p:spPr>
          <a:xfrm>
            <a:off x="4067944" y="2132856"/>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ru-RU" dirty="0"/>
          </a:p>
        </p:txBody>
      </p:sp>
      <p:sp>
        <p:nvSpPr>
          <p:cNvPr id="11" name="Овал 10"/>
          <p:cNvSpPr/>
          <p:nvPr/>
        </p:nvSpPr>
        <p:spPr>
          <a:xfrm flipV="1">
            <a:off x="2267744" y="3933056"/>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i</a:t>
            </a:r>
            <a:endParaRPr lang="ru-RU" dirty="0"/>
          </a:p>
        </p:txBody>
      </p:sp>
      <p:sp>
        <p:nvSpPr>
          <p:cNvPr id="12" name="Овал 11"/>
          <p:cNvSpPr/>
          <p:nvPr/>
        </p:nvSpPr>
        <p:spPr>
          <a:xfrm flipV="1">
            <a:off x="3491880" y="3933056"/>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a:t>
            </a:r>
            <a:endParaRPr lang="ru-RU" dirty="0"/>
          </a:p>
        </p:txBody>
      </p:sp>
      <p:sp>
        <p:nvSpPr>
          <p:cNvPr id="14" name="Овал 13"/>
          <p:cNvSpPr/>
          <p:nvPr/>
        </p:nvSpPr>
        <p:spPr>
          <a:xfrm flipV="1">
            <a:off x="5364088" y="2996952"/>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a:t>
            </a:r>
            <a:endParaRPr lang="ru-RU" dirty="0"/>
          </a:p>
        </p:txBody>
      </p:sp>
      <p:sp>
        <p:nvSpPr>
          <p:cNvPr id="15" name="Овал 14"/>
          <p:cNvSpPr/>
          <p:nvPr/>
        </p:nvSpPr>
        <p:spPr>
          <a:xfrm flipV="1">
            <a:off x="4860032" y="3861048"/>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a:t>
            </a:r>
            <a:endParaRPr lang="ru-RU" dirty="0"/>
          </a:p>
        </p:txBody>
      </p:sp>
      <p:sp>
        <p:nvSpPr>
          <p:cNvPr id="17" name="Овал 16"/>
          <p:cNvSpPr/>
          <p:nvPr/>
        </p:nvSpPr>
        <p:spPr>
          <a:xfrm flipV="1">
            <a:off x="4139952" y="2924944"/>
            <a:ext cx="576064"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t>
            </a:r>
            <a:endParaRPr lang="ru-RU" dirty="0"/>
          </a:p>
        </p:txBody>
      </p:sp>
      <p:cxnSp>
        <p:nvCxnSpPr>
          <p:cNvPr id="19" name="Прямая со стрелкой 18"/>
          <p:cNvCxnSpPr>
            <a:stCxn id="8" idx="3"/>
            <a:endCxn id="4" idx="7"/>
          </p:cNvCxnSpPr>
          <p:nvPr/>
        </p:nvCxnSpPr>
        <p:spPr>
          <a:xfrm flipH="1">
            <a:off x="2841999" y="1915023"/>
            <a:ext cx="363658" cy="3636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p:cNvCxnSpPr>
            <a:stCxn id="8" idx="5"/>
            <a:endCxn id="10" idx="1"/>
          </p:cNvCxnSpPr>
          <p:nvPr/>
        </p:nvCxnSpPr>
        <p:spPr>
          <a:xfrm>
            <a:off x="3562079" y="1915023"/>
            <a:ext cx="579682" cy="2916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Прямая со стрелкой 22"/>
          <p:cNvCxnSpPr>
            <a:stCxn id="4" idx="3"/>
            <a:endCxn id="5" idx="7"/>
          </p:cNvCxnSpPr>
          <p:nvPr/>
        </p:nvCxnSpPr>
        <p:spPr>
          <a:xfrm flipH="1">
            <a:off x="2121919" y="2635103"/>
            <a:ext cx="363658" cy="435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Прямая со стрелкой 24"/>
          <p:cNvCxnSpPr>
            <a:stCxn id="4" idx="5"/>
            <a:endCxn id="9" idx="1"/>
          </p:cNvCxnSpPr>
          <p:nvPr/>
        </p:nvCxnSpPr>
        <p:spPr>
          <a:xfrm>
            <a:off x="2841999" y="2635103"/>
            <a:ext cx="219642" cy="4319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Прямая со стрелкой 26"/>
          <p:cNvCxnSpPr>
            <a:stCxn id="5" idx="3"/>
            <a:endCxn id="7" idx="7"/>
          </p:cNvCxnSpPr>
          <p:nvPr/>
        </p:nvCxnSpPr>
        <p:spPr>
          <a:xfrm flipH="1">
            <a:off x="1401839" y="3427191"/>
            <a:ext cx="363658" cy="5076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Прямая со стрелкой 30"/>
          <p:cNvCxnSpPr>
            <a:stCxn id="9" idx="5"/>
            <a:endCxn id="12" idx="4"/>
          </p:cNvCxnSpPr>
          <p:nvPr/>
        </p:nvCxnSpPr>
        <p:spPr>
          <a:xfrm>
            <a:off x="3418063" y="3405722"/>
            <a:ext cx="325845" cy="5273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Прямая со стрелкой 32"/>
          <p:cNvCxnSpPr>
            <a:stCxn id="10" idx="4"/>
            <a:endCxn id="17" idx="4"/>
          </p:cNvCxnSpPr>
          <p:nvPr/>
        </p:nvCxnSpPr>
        <p:spPr>
          <a:xfrm>
            <a:off x="4319972" y="2636912"/>
            <a:ext cx="108012"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Прямая со стрелкой 34"/>
          <p:cNvCxnSpPr>
            <a:stCxn id="17" idx="0"/>
            <a:endCxn id="15" idx="3"/>
          </p:cNvCxnSpPr>
          <p:nvPr/>
        </p:nvCxnSpPr>
        <p:spPr>
          <a:xfrm>
            <a:off x="4427984" y="3429000"/>
            <a:ext cx="505865" cy="5058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Прямая со стрелкой 36"/>
          <p:cNvCxnSpPr>
            <a:stCxn id="10" idx="6"/>
            <a:endCxn id="14" idx="3"/>
          </p:cNvCxnSpPr>
          <p:nvPr/>
        </p:nvCxnSpPr>
        <p:spPr>
          <a:xfrm>
            <a:off x="4572000" y="2384884"/>
            <a:ext cx="865905" cy="6858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Прямая со стрелкой 27"/>
          <p:cNvCxnSpPr>
            <a:stCxn id="9" idx="3"/>
            <a:endCxn id="11" idx="4"/>
          </p:cNvCxnSpPr>
          <p:nvPr/>
        </p:nvCxnSpPr>
        <p:spPr>
          <a:xfrm flipH="1">
            <a:off x="2519772" y="3405722"/>
            <a:ext cx="541869" cy="5273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Основные стратегии решения задач</a:t>
            </a:r>
            <a:endParaRPr lang="ru-RU" dirty="0"/>
          </a:p>
        </p:txBody>
      </p:sp>
      <p:sp>
        <p:nvSpPr>
          <p:cNvPr id="3" name="Содержимое 2"/>
          <p:cNvSpPr>
            <a:spLocks noGrp="1"/>
          </p:cNvSpPr>
          <p:nvPr>
            <p:ph idx="1"/>
          </p:nvPr>
        </p:nvSpPr>
        <p:spPr/>
        <p:txBody>
          <a:bodyPr>
            <a:normAutofit fontScale="92500" lnSpcReduction="10000"/>
          </a:bodyPr>
          <a:lstStyle/>
          <a:p>
            <a:pPr>
              <a:buNone/>
            </a:pPr>
            <a:r>
              <a:rPr lang="ru-RU" dirty="0" smtClean="0"/>
              <a:t>Найденные решения: </a:t>
            </a:r>
            <a:r>
              <a:rPr lang="en-US" dirty="0" smtClean="0"/>
              <a:t>[</a:t>
            </a:r>
            <a:r>
              <a:rPr lang="en-US" dirty="0" err="1" smtClean="0"/>
              <a:t>a,b,e,j</a:t>
            </a:r>
            <a:r>
              <a:rPr lang="en-US" dirty="0" smtClean="0"/>
              <a:t>] </a:t>
            </a:r>
            <a:r>
              <a:rPr lang="ru-RU" dirty="0" smtClean="0"/>
              <a:t>и после возврата - </a:t>
            </a:r>
            <a:r>
              <a:rPr lang="en-US" dirty="0" smtClean="0"/>
              <a:t>[</a:t>
            </a:r>
            <a:r>
              <a:rPr lang="en-US" dirty="0" err="1" smtClean="0"/>
              <a:t>a,c,f</a:t>
            </a:r>
            <a:r>
              <a:rPr lang="en-US" dirty="0" smtClean="0"/>
              <a:t>]</a:t>
            </a:r>
            <a:r>
              <a:rPr lang="ru-RU" dirty="0" smtClean="0"/>
              <a:t>. </a:t>
            </a:r>
          </a:p>
          <a:p>
            <a:pPr>
              <a:buNone/>
            </a:pPr>
            <a:r>
              <a:rPr lang="ru-RU" dirty="0" smtClean="0"/>
              <a:t>Пользуясь принципом поиска в глубину можно найти решение в графе пространства состояний. Решения могут быть избыточными, поскольку метод предполагает вначале уход в самую глубокую ветвь графа. Он обязательно обойдет все вершины графа. Если в этом нет необходимости, можно использовать отсечение (!). </a:t>
            </a:r>
            <a:endParaRPr lang="ru-RU"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Основные стратегии решения задач</a:t>
            </a:r>
            <a:endParaRPr lang="ru-RU" dirty="0"/>
          </a:p>
        </p:txBody>
      </p:sp>
      <p:sp>
        <p:nvSpPr>
          <p:cNvPr id="3" name="Содержимое 2"/>
          <p:cNvSpPr>
            <a:spLocks noGrp="1"/>
          </p:cNvSpPr>
          <p:nvPr>
            <p:ph idx="1"/>
          </p:nvPr>
        </p:nvSpPr>
        <p:spPr/>
        <p:txBody>
          <a:bodyPr>
            <a:normAutofit lnSpcReduction="10000"/>
          </a:bodyPr>
          <a:lstStyle/>
          <a:p>
            <a:pPr algn="ctr">
              <a:buNone/>
            </a:pPr>
            <a:r>
              <a:rPr lang="ru-RU" i="1" dirty="0" smtClean="0"/>
              <a:t>Поиск в ширину</a:t>
            </a:r>
          </a:p>
          <a:p>
            <a:pPr>
              <a:buNone/>
            </a:pPr>
            <a:r>
              <a:rPr lang="ru-RU" dirty="0" smtClean="0"/>
              <a:t>В противоположность поиску в глубину стратегия поиска в ширину предусматривает переход в первую очередь к вершинам, ближайшим к стартовой. В результате процесс имеет тенденцию развиваться в ширину. </a:t>
            </a:r>
          </a:p>
          <a:p>
            <a:pPr>
              <a:buNone/>
            </a:pPr>
            <a:r>
              <a:rPr lang="ru-RU" dirty="0" smtClean="0"/>
              <a:t>Этот способ программируется несколько сложнее. </a:t>
            </a:r>
            <a:endParaRPr lang="ru-RU"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Основные стратегии решения задач</a:t>
            </a:r>
            <a:endParaRPr lang="ru-RU" dirty="0"/>
          </a:p>
        </p:txBody>
      </p:sp>
      <p:sp>
        <p:nvSpPr>
          <p:cNvPr id="3" name="Содержимое 2"/>
          <p:cNvSpPr>
            <a:spLocks noGrp="1"/>
          </p:cNvSpPr>
          <p:nvPr>
            <p:ph idx="1"/>
          </p:nvPr>
        </p:nvSpPr>
        <p:spPr/>
        <p:txBody>
          <a:bodyPr/>
          <a:lstStyle/>
          <a:p>
            <a:pPr>
              <a:buNone/>
            </a:pPr>
            <a:r>
              <a:rPr lang="ru-RU" dirty="0" smtClean="0"/>
              <a:t>Причина в том, что приходится хранить все множество альтернативных вершин-кандидатов, а не одну вершину. Более того, в этом методе помимо множества вершин-кандидатов хранится множество путей-кандидатов.</a:t>
            </a:r>
          </a:p>
          <a:p>
            <a:pPr>
              <a:buNone/>
            </a:pPr>
            <a:r>
              <a:rPr lang="ru-RU" dirty="0" smtClean="0"/>
              <a:t>Поиск в ширину можно реализовать как отношение </a:t>
            </a:r>
            <a:r>
              <a:rPr lang="ru-RU" dirty="0" err="1" smtClean="0"/>
              <a:t>вширину</a:t>
            </a:r>
            <a:r>
              <a:rPr lang="ru-RU" dirty="0" smtClean="0"/>
              <a:t>(Пути, Решения).</a:t>
            </a:r>
            <a:endParaRPr lang="ru-RU"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Основные стратегии решения задач</a:t>
            </a:r>
            <a:endParaRPr lang="ru-RU" dirty="0"/>
          </a:p>
        </p:txBody>
      </p:sp>
      <p:sp>
        <p:nvSpPr>
          <p:cNvPr id="3" name="Содержимое 2"/>
          <p:cNvSpPr>
            <a:spLocks noGrp="1"/>
          </p:cNvSpPr>
          <p:nvPr>
            <p:ph idx="1"/>
          </p:nvPr>
        </p:nvSpPr>
        <p:spPr/>
        <p:txBody>
          <a:bodyPr>
            <a:normAutofit fontScale="92500"/>
          </a:bodyPr>
          <a:lstStyle/>
          <a:p>
            <a:pPr algn="ctr">
              <a:buNone/>
            </a:pPr>
            <a:r>
              <a:rPr lang="ru-RU" i="1" dirty="0" smtClean="0"/>
              <a:t>Списковое представление множества кандидатов</a:t>
            </a:r>
          </a:p>
          <a:p>
            <a:pPr>
              <a:buNone/>
            </a:pPr>
            <a:r>
              <a:rPr lang="ru-RU" dirty="0" smtClean="0"/>
              <a:t>Первая реализация предполагает использование списков для формирования множеств путей-кандидатов. </a:t>
            </a:r>
          </a:p>
          <a:p>
            <a:pPr>
              <a:buNone/>
            </a:pPr>
            <a:r>
              <a:rPr lang="ru-RU" dirty="0" smtClean="0"/>
              <a:t>Общий принцип поиска в ширину следующий:</a:t>
            </a:r>
          </a:p>
          <a:p>
            <a:pPr>
              <a:buNone/>
            </a:pPr>
            <a:r>
              <a:rPr lang="ru-RU" dirty="0" smtClean="0"/>
              <a:t>	- если голова первого пути – это целевая вершина, то этот путь взять в качестве решения, иначе</a:t>
            </a:r>
            <a:endParaRPr lang="ru-RU"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Основные стратегии решения задач</a:t>
            </a:r>
            <a:endParaRPr lang="ru-RU" dirty="0"/>
          </a:p>
        </p:txBody>
      </p:sp>
      <p:sp>
        <p:nvSpPr>
          <p:cNvPr id="3" name="Содержимое 2"/>
          <p:cNvSpPr>
            <a:spLocks noGrp="1"/>
          </p:cNvSpPr>
          <p:nvPr>
            <p:ph idx="1"/>
          </p:nvPr>
        </p:nvSpPr>
        <p:spPr/>
        <p:txBody>
          <a:bodyPr>
            <a:normAutofit/>
          </a:bodyPr>
          <a:lstStyle/>
          <a:p>
            <a:pPr>
              <a:buNone/>
            </a:pPr>
            <a:r>
              <a:rPr lang="ru-RU" dirty="0" smtClean="0"/>
              <a:t>	- удалить первый путь из множества кандидатов и породить множество всех возможных продолжений пути на один шаг; множество продолжений добавить в конец множества кандидатов, а затем продолжить поиск с новым множеством.</a:t>
            </a:r>
          </a:p>
          <a:p>
            <a:pPr>
              <a:buNone/>
            </a:pPr>
            <a:r>
              <a:rPr lang="ru-RU" dirty="0" smtClean="0"/>
              <a:t>Несколько запутанно и не понятно. Попробуем уточнить детали.</a:t>
            </a:r>
            <a:endParaRPr lang="ru-RU"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Основные стратегии решения задач</a:t>
            </a:r>
            <a:endParaRPr lang="ru-RU" dirty="0"/>
          </a:p>
        </p:txBody>
      </p:sp>
      <p:sp>
        <p:nvSpPr>
          <p:cNvPr id="3" name="Содержимое 2"/>
          <p:cNvSpPr>
            <a:spLocks noGrp="1"/>
          </p:cNvSpPr>
          <p:nvPr>
            <p:ph idx="1"/>
          </p:nvPr>
        </p:nvSpPr>
        <p:spPr/>
        <p:txBody>
          <a:bodyPr/>
          <a:lstStyle/>
          <a:p>
            <a:pPr>
              <a:buNone/>
            </a:pPr>
            <a:r>
              <a:rPr lang="ru-RU" dirty="0" smtClean="0"/>
              <a:t>Для рассмотрения возьмем пример ранее приведенного графа.</a:t>
            </a:r>
          </a:p>
          <a:p>
            <a:pPr algn="ctr">
              <a:buNone/>
            </a:pPr>
            <a:r>
              <a:rPr lang="ru-RU" i="1" dirty="0" smtClean="0"/>
              <a:t>Алгоритм поиска в ширину </a:t>
            </a:r>
          </a:p>
          <a:p>
            <a:pPr>
              <a:buNone/>
            </a:pPr>
            <a:r>
              <a:rPr lang="ru-RU" dirty="0" smtClean="0"/>
              <a:t>	1. Начнем с начального множества кандидатов: </a:t>
            </a:r>
            <a:r>
              <a:rPr lang="en-US" dirty="0" smtClean="0"/>
              <a:t>[[a]]</a:t>
            </a:r>
            <a:r>
              <a:rPr lang="ru-RU" dirty="0" smtClean="0"/>
              <a:t>.</a:t>
            </a:r>
          </a:p>
          <a:p>
            <a:pPr>
              <a:buNone/>
            </a:pPr>
            <a:r>
              <a:rPr lang="ru-RU" dirty="0" smtClean="0"/>
              <a:t>Если голова первого пути не целевая вершина, удаляем путь из множества и строим его продолжения на один шаг.</a:t>
            </a:r>
            <a:endParaRPr lang="ru-RU"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Основные стратегии решения задач</a:t>
            </a:r>
            <a:endParaRPr lang="ru-RU" dirty="0"/>
          </a:p>
        </p:txBody>
      </p:sp>
      <p:sp>
        <p:nvSpPr>
          <p:cNvPr id="3" name="Содержимое 2"/>
          <p:cNvSpPr>
            <a:spLocks noGrp="1"/>
          </p:cNvSpPr>
          <p:nvPr>
            <p:ph idx="1"/>
          </p:nvPr>
        </p:nvSpPr>
        <p:spPr/>
        <p:txBody>
          <a:bodyPr>
            <a:normAutofit fontScale="92500" lnSpcReduction="20000"/>
          </a:bodyPr>
          <a:lstStyle/>
          <a:p>
            <a:pPr>
              <a:buNone/>
            </a:pPr>
            <a:r>
              <a:rPr lang="ru-RU" dirty="0" smtClean="0"/>
              <a:t>Для нашего случая продолжениями первого пути являются: </a:t>
            </a:r>
            <a:r>
              <a:rPr lang="en-US" dirty="0" smtClean="0"/>
              <a:t>[</a:t>
            </a:r>
            <a:r>
              <a:rPr lang="en-US" dirty="0" err="1" smtClean="0"/>
              <a:t>b,a</a:t>
            </a:r>
            <a:r>
              <a:rPr lang="en-US" dirty="0" smtClean="0"/>
              <a:t>]</a:t>
            </a:r>
            <a:r>
              <a:rPr lang="ru-RU" dirty="0" smtClean="0"/>
              <a:t> и</a:t>
            </a:r>
            <a:r>
              <a:rPr lang="en-US" dirty="0" smtClean="0"/>
              <a:t> [</a:t>
            </a:r>
            <a:r>
              <a:rPr lang="en-US" dirty="0" err="1" smtClean="0"/>
              <a:t>c,a</a:t>
            </a:r>
            <a:r>
              <a:rPr lang="en-US" dirty="0" smtClean="0"/>
              <a:t>]</a:t>
            </a:r>
            <a:r>
              <a:rPr lang="ru-RU" dirty="0" smtClean="0"/>
              <a:t>.</a:t>
            </a:r>
          </a:p>
          <a:p>
            <a:pPr>
              <a:buNone/>
            </a:pPr>
            <a:r>
              <a:rPr lang="ru-RU" dirty="0" smtClean="0"/>
              <a:t>	2. Новое множество запишется как</a:t>
            </a:r>
          </a:p>
          <a:p>
            <a:pPr>
              <a:buNone/>
            </a:pPr>
            <a:r>
              <a:rPr lang="en-US" dirty="0" smtClean="0"/>
              <a:t>[[</a:t>
            </a:r>
            <a:r>
              <a:rPr lang="en-US" dirty="0" err="1" smtClean="0"/>
              <a:t>b,a</a:t>
            </a:r>
            <a:r>
              <a:rPr lang="en-US" dirty="0" smtClean="0"/>
              <a:t>]</a:t>
            </a:r>
            <a:r>
              <a:rPr lang="ru-RU" dirty="0" smtClean="0"/>
              <a:t> </a:t>
            </a:r>
            <a:r>
              <a:rPr lang="en-US" dirty="0" smtClean="0"/>
              <a:t>, [</a:t>
            </a:r>
            <a:r>
              <a:rPr lang="en-US" dirty="0" err="1" smtClean="0"/>
              <a:t>c,a</a:t>
            </a:r>
            <a:r>
              <a:rPr lang="en-US" dirty="0" smtClean="0"/>
              <a:t>]]</a:t>
            </a:r>
            <a:endParaRPr lang="ru-RU" dirty="0" smtClean="0"/>
          </a:p>
          <a:p>
            <a:pPr>
              <a:buNone/>
            </a:pPr>
            <a:r>
              <a:rPr lang="ru-RU" dirty="0" smtClean="0"/>
              <a:t>Обратите внимание, что пути записываются в обратном порядке</a:t>
            </a:r>
          </a:p>
          <a:p>
            <a:pPr>
              <a:buNone/>
            </a:pPr>
            <a:r>
              <a:rPr lang="ru-RU" dirty="0" smtClean="0"/>
              <a:t>	3. Голова первого пути не является целевой вершиной, удаляем его продолжения и записываем в конец исходного множества</a:t>
            </a:r>
          </a:p>
          <a:p>
            <a:pPr>
              <a:buNone/>
            </a:pPr>
            <a:r>
              <a:rPr lang="en-US" dirty="0" smtClean="0"/>
              <a:t>[[</a:t>
            </a:r>
            <a:r>
              <a:rPr lang="en-US" dirty="0" err="1" smtClean="0"/>
              <a:t>c,a</a:t>
            </a:r>
            <a:r>
              <a:rPr lang="en-US" dirty="0" smtClean="0"/>
              <a:t>], [</a:t>
            </a:r>
            <a:r>
              <a:rPr lang="en-US" dirty="0" err="1" smtClean="0"/>
              <a:t>d,b,a</a:t>
            </a:r>
            <a:r>
              <a:rPr lang="en-US" dirty="0" smtClean="0"/>
              <a:t>], [</a:t>
            </a:r>
            <a:r>
              <a:rPr lang="en-US" dirty="0" err="1" smtClean="0"/>
              <a:t>e,b,a</a:t>
            </a:r>
            <a:r>
              <a:rPr lang="en-US" dirty="0" smtClean="0"/>
              <a:t>]]</a:t>
            </a:r>
            <a:endParaRPr lang="ru-RU"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Основные стратегии решения задач</a:t>
            </a:r>
            <a:endParaRPr lang="ru-RU" dirty="0"/>
          </a:p>
        </p:txBody>
      </p:sp>
      <p:sp>
        <p:nvSpPr>
          <p:cNvPr id="3" name="Содержимое 2"/>
          <p:cNvSpPr>
            <a:spLocks noGrp="1"/>
          </p:cNvSpPr>
          <p:nvPr>
            <p:ph idx="1"/>
          </p:nvPr>
        </p:nvSpPr>
        <p:spPr/>
        <p:txBody>
          <a:bodyPr/>
          <a:lstStyle/>
          <a:p>
            <a:pPr>
              <a:buNone/>
            </a:pPr>
            <a:r>
              <a:rPr lang="en-US" dirty="0" smtClean="0"/>
              <a:t>	4</a:t>
            </a:r>
            <a:r>
              <a:rPr lang="ru-RU" dirty="0" smtClean="0"/>
              <a:t>. Опять голова первого пути не целевая вершина, выполняем те же действия и получаем новое множество</a:t>
            </a:r>
          </a:p>
          <a:p>
            <a:pPr>
              <a:buNone/>
            </a:pPr>
            <a:r>
              <a:rPr lang="en-US" dirty="0" smtClean="0"/>
              <a:t>[[</a:t>
            </a:r>
            <a:r>
              <a:rPr lang="en-US" dirty="0" err="1" smtClean="0"/>
              <a:t>f,c,a</a:t>
            </a:r>
            <a:r>
              <a:rPr lang="en-US" dirty="0" smtClean="0"/>
              <a:t>],[</a:t>
            </a:r>
            <a:r>
              <a:rPr lang="en-US" dirty="0" err="1" smtClean="0"/>
              <a:t>g,c,a</a:t>
            </a:r>
            <a:r>
              <a:rPr lang="en-US" dirty="0" smtClean="0"/>
              <a:t>],[</a:t>
            </a:r>
            <a:r>
              <a:rPr lang="en-US" dirty="0" err="1" smtClean="0"/>
              <a:t>h,d,b,a</a:t>
            </a:r>
            <a:r>
              <a:rPr lang="en-US" dirty="0" smtClean="0"/>
              <a:t>],[</a:t>
            </a:r>
            <a:r>
              <a:rPr lang="en-US" dirty="0" err="1" smtClean="0"/>
              <a:t>I,e,b,a</a:t>
            </a:r>
            <a:r>
              <a:rPr lang="en-US" dirty="0" smtClean="0"/>
              <a:t>],[</a:t>
            </a:r>
            <a:r>
              <a:rPr lang="en-US" dirty="0" err="1" smtClean="0"/>
              <a:t>j,e,b,a</a:t>
            </a:r>
            <a:r>
              <a:rPr lang="en-US" dirty="0" smtClean="0"/>
              <a:t>]]</a:t>
            </a:r>
            <a:endParaRPr lang="ru-RU" dirty="0" smtClean="0"/>
          </a:p>
          <a:p>
            <a:pPr>
              <a:buNone/>
            </a:pPr>
            <a:r>
              <a:rPr lang="ru-RU" dirty="0" smtClean="0"/>
              <a:t>И так далее, до тех пор, пока список кандидатов не примет вид</a:t>
            </a:r>
          </a:p>
          <a:p>
            <a:pPr>
              <a:buNone/>
            </a:pPr>
            <a:r>
              <a:rPr lang="en-US" dirty="0" smtClean="0"/>
              <a:t>[[</a:t>
            </a:r>
            <a:r>
              <a:rPr lang="en-US" dirty="0" err="1" smtClean="0"/>
              <a:t>f,c,a</a:t>
            </a:r>
            <a:r>
              <a:rPr lang="en-US" dirty="0" smtClean="0"/>
              <a:t>],[</a:t>
            </a:r>
            <a:r>
              <a:rPr lang="en-US" dirty="0" err="1" smtClean="0"/>
              <a:t>g,c,a</a:t>
            </a:r>
            <a:r>
              <a:rPr lang="en-US" dirty="0" smtClean="0"/>
              <a:t>],[</a:t>
            </a:r>
            <a:r>
              <a:rPr lang="en-US" dirty="0" err="1" smtClean="0"/>
              <a:t>h,d,b,a</a:t>
            </a:r>
            <a:r>
              <a:rPr lang="en-US" dirty="0" smtClean="0"/>
              <a:t>],[</a:t>
            </a:r>
            <a:r>
              <a:rPr lang="en-US" dirty="0" err="1" smtClean="0"/>
              <a:t>I,e,b,a</a:t>
            </a:r>
            <a:r>
              <a:rPr lang="en-US" dirty="0" smtClean="0"/>
              <a:t>],[</a:t>
            </a:r>
            <a:r>
              <a:rPr lang="en-US" dirty="0" err="1" smtClean="0"/>
              <a:t>j,e,b,a</a:t>
            </a:r>
            <a:r>
              <a:rPr lang="en-US" dirty="0" smtClean="0"/>
              <a:t>]]</a:t>
            </a:r>
            <a:endParaRPr lang="ru-RU" dirty="0" smtClean="0"/>
          </a:p>
          <a:p>
            <a:pPr>
              <a:buNone/>
            </a:pPr>
            <a:r>
              <a:rPr lang="ru-RU" dirty="0" smtClean="0"/>
              <a:t> </a:t>
            </a:r>
            <a:endParaRPr lang="ru-RU"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Основные стратегии решения задач</a:t>
            </a:r>
            <a:endParaRPr lang="ru-RU" dirty="0"/>
          </a:p>
        </p:txBody>
      </p:sp>
      <p:sp>
        <p:nvSpPr>
          <p:cNvPr id="3" name="Содержимое 2"/>
          <p:cNvSpPr>
            <a:spLocks noGrp="1"/>
          </p:cNvSpPr>
          <p:nvPr>
            <p:ph idx="1"/>
          </p:nvPr>
        </p:nvSpPr>
        <p:spPr/>
        <p:txBody>
          <a:bodyPr/>
          <a:lstStyle/>
          <a:p>
            <a:pPr>
              <a:buNone/>
            </a:pPr>
            <a:r>
              <a:rPr lang="ru-RU" dirty="0" smtClean="0"/>
              <a:t>В этот момент обнаруживается путь </a:t>
            </a:r>
            <a:r>
              <a:rPr lang="en-US" dirty="0" smtClean="0"/>
              <a:t>[</a:t>
            </a:r>
            <a:r>
              <a:rPr lang="en-US" dirty="0" err="1" smtClean="0"/>
              <a:t>f,c,a</a:t>
            </a:r>
            <a:r>
              <a:rPr lang="en-US" dirty="0" smtClean="0"/>
              <a:t>]</a:t>
            </a:r>
            <a:r>
              <a:rPr lang="ru-RU" dirty="0" smtClean="0"/>
              <a:t>, голова которого является целевой вершиной.</a:t>
            </a:r>
          </a:p>
          <a:p>
            <a:pPr>
              <a:buNone/>
            </a:pPr>
            <a:r>
              <a:rPr lang="ru-RU" dirty="0" smtClean="0"/>
              <a:t>Этот путь выдается в качестве решения.</a:t>
            </a:r>
            <a:endParaRPr lang="ru-RU"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Логические задачи</a:t>
            </a:r>
            <a:br>
              <a:rPr lang="ru-RU" dirty="0" smtClean="0"/>
            </a:br>
            <a:endParaRPr lang="ru-RU" dirty="0"/>
          </a:p>
        </p:txBody>
      </p:sp>
      <p:sp>
        <p:nvSpPr>
          <p:cNvPr id="3" name="Содержимое 2"/>
          <p:cNvSpPr>
            <a:spLocks noGrp="1"/>
          </p:cNvSpPr>
          <p:nvPr>
            <p:ph idx="1"/>
          </p:nvPr>
        </p:nvSpPr>
        <p:spPr/>
        <p:txBody>
          <a:bodyPr>
            <a:normAutofit fontScale="85000" lnSpcReduction="20000"/>
          </a:bodyPr>
          <a:lstStyle/>
          <a:p>
            <a:pPr>
              <a:buNone/>
            </a:pPr>
            <a:r>
              <a:rPr lang="ru-RU" dirty="0" smtClean="0"/>
              <a:t>	</a:t>
            </a:r>
            <a:r>
              <a:rPr lang="en-US" smtClean="0"/>
              <a:t>*</a:t>
            </a:r>
            <a:r>
              <a:rPr lang="ru-RU" smtClean="0"/>
              <a:t>2</a:t>
            </a:r>
            <a:r>
              <a:rPr lang="ru-RU" dirty="0" smtClean="0"/>
              <a:t>. Мистер Робинсон живет в Лос-Анджелесе.</a:t>
            </a:r>
          </a:p>
          <a:p>
            <a:pPr>
              <a:buNone/>
            </a:pPr>
            <a:r>
              <a:rPr lang="ru-RU" dirty="0" smtClean="0"/>
              <a:t>	3. Кондуктор живет в Омахе.</a:t>
            </a:r>
          </a:p>
          <a:p>
            <a:pPr>
              <a:buNone/>
            </a:pPr>
            <a:r>
              <a:rPr lang="ru-RU" dirty="0" smtClean="0"/>
              <a:t>	4. Мистер Джонс давно позабыл всю алгебру, которой его учили в колледже.</a:t>
            </a:r>
          </a:p>
          <a:p>
            <a:pPr>
              <a:buNone/>
            </a:pPr>
            <a:r>
              <a:rPr lang="ru-RU" dirty="0" smtClean="0"/>
              <a:t>	5. Пассажир – однофамилец кондуктора живет в Чикаго.</a:t>
            </a:r>
          </a:p>
          <a:p>
            <a:pPr>
              <a:buNone/>
            </a:pPr>
            <a:r>
              <a:rPr lang="ru-RU" dirty="0" smtClean="0"/>
              <a:t>	6. Кондуктор и один из пассажиров, известный специалист по математической физике, ходят в одну церковь.</a:t>
            </a:r>
          </a:p>
          <a:p>
            <a:pPr>
              <a:buNone/>
            </a:pPr>
            <a:r>
              <a:rPr lang="ru-RU" dirty="0" smtClean="0"/>
              <a:t>	7. Смит всегда  выигрывает у кочегара , когда им случается встречаться за партией в бильярд.</a:t>
            </a:r>
            <a:endParaRPr lang="ru-RU"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Основные стратегии решения задач</a:t>
            </a:r>
            <a:endParaRPr lang="ru-RU" dirty="0"/>
          </a:p>
        </p:txBody>
      </p:sp>
      <p:sp>
        <p:nvSpPr>
          <p:cNvPr id="3" name="Содержимое 2"/>
          <p:cNvSpPr>
            <a:spLocks noGrp="1"/>
          </p:cNvSpPr>
          <p:nvPr>
            <p:ph idx="1"/>
          </p:nvPr>
        </p:nvSpPr>
        <p:spPr/>
        <p:txBody>
          <a:bodyPr/>
          <a:lstStyle/>
          <a:p>
            <a:pPr algn="ctr">
              <a:buNone/>
            </a:pPr>
            <a:r>
              <a:rPr lang="ru-RU" i="1" dirty="0" smtClean="0"/>
              <a:t>Древовидное представление множества путей-кандидатов</a:t>
            </a:r>
          </a:p>
          <a:p>
            <a:pPr>
              <a:buNone/>
            </a:pPr>
            <a:r>
              <a:rPr lang="ru-RU" dirty="0" smtClean="0"/>
              <a:t>Мы рассмотрели не самый удачный способ представления множества путей с помощью списков. Это расточительный способ, поскольку начальные участки путей являются общими для многих из них.</a:t>
            </a:r>
            <a:endParaRPr lang="ru-RU"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Основные стратегии решения задач</a:t>
            </a:r>
            <a:endParaRPr lang="ru-RU" dirty="0"/>
          </a:p>
        </p:txBody>
      </p:sp>
      <p:sp>
        <p:nvSpPr>
          <p:cNvPr id="3" name="Содержимое 2"/>
          <p:cNvSpPr>
            <a:spLocks noGrp="1"/>
          </p:cNvSpPr>
          <p:nvPr>
            <p:ph idx="1"/>
          </p:nvPr>
        </p:nvSpPr>
        <p:spPr/>
        <p:txBody>
          <a:bodyPr/>
          <a:lstStyle/>
          <a:p>
            <a:pPr>
              <a:buNone/>
            </a:pPr>
            <a:r>
              <a:rPr lang="ru-RU" dirty="0" smtClean="0"/>
              <a:t>Более компактным способом хранения и представления путей кандидатов может быть дерево, в котором общие участки путей  будут храниться  в его верхней части без дублирования.</a:t>
            </a:r>
          </a:p>
          <a:p>
            <a:pPr>
              <a:buNone/>
            </a:pPr>
            <a:r>
              <a:rPr lang="ru-RU" dirty="0" smtClean="0"/>
              <a:t>В программе дерево может иметь следующее представление. Имеются два случая:</a:t>
            </a:r>
            <a:endParaRPr lang="ru-RU"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Основные стратегии решения задач</a:t>
            </a:r>
            <a:endParaRPr lang="ru-RU" dirty="0"/>
          </a:p>
        </p:txBody>
      </p:sp>
      <p:sp>
        <p:nvSpPr>
          <p:cNvPr id="3" name="Содержимое 2"/>
          <p:cNvSpPr>
            <a:spLocks noGrp="1"/>
          </p:cNvSpPr>
          <p:nvPr>
            <p:ph idx="1"/>
          </p:nvPr>
        </p:nvSpPr>
        <p:spPr/>
        <p:txBody>
          <a:bodyPr/>
          <a:lstStyle/>
          <a:p>
            <a:pPr>
              <a:buNone/>
            </a:pPr>
            <a:r>
              <a:rPr lang="ru-RU" dirty="0" smtClean="0"/>
              <a:t>	Случай_1: Дерево состоит только из одной вершины В; в этом случае оно имеет вид терма лист(В).</a:t>
            </a:r>
          </a:p>
          <a:p>
            <a:pPr>
              <a:buNone/>
            </a:pPr>
            <a:r>
              <a:rPr lang="ru-RU" dirty="0" smtClean="0"/>
              <a:t>	Случай_2: Дерево состоит из корневой вершины В и множества поддеревьев Д1, Д2, Д3, ….. . Такое дерево представляется термом дерево(В, </a:t>
            </a:r>
            <a:r>
              <a:rPr lang="ru-RU" dirty="0" err="1" smtClean="0"/>
              <a:t>Пд</a:t>
            </a:r>
            <a:r>
              <a:rPr lang="ru-RU" dirty="0" smtClean="0"/>
              <a:t>), где </a:t>
            </a:r>
            <a:r>
              <a:rPr lang="ru-RU" dirty="0" err="1" smtClean="0"/>
              <a:t>Пд</a:t>
            </a:r>
            <a:r>
              <a:rPr lang="ru-RU" dirty="0" smtClean="0"/>
              <a:t> – множество поддеревьев.</a:t>
            </a:r>
            <a:endParaRPr lang="ru-RU"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Основные стратегии решения задач</a:t>
            </a:r>
            <a:endParaRPr lang="ru-RU" dirty="0"/>
          </a:p>
        </p:txBody>
      </p:sp>
      <p:sp>
        <p:nvSpPr>
          <p:cNvPr id="3" name="Содержимое 2"/>
          <p:cNvSpPr>
            <a:spLocks noGrp="1"/>
          </p:cNvSpPr>
          <p:nvPr>
            <p:ph idx="1"/>
          </p:nvPr>
        </p:nvSpPr>
        <p:spPr/>
        <p:txBody>
          <a:bodyPr/>
          <a:lstStyle/>
          <a:p>
            <a:pPr>
              <a:buNone/>
            </a:pPr>
            <a:r>
              <a:rPr lang="ru-RU" dirty="0" smtClean="0"/>
              <a:t>Множество путей кандидатов в случае спискового представления имело вид</a:t>
            </a:r>
          </a:p>
          <a:p>
            <a:pPr>
              <a:buNone/>
            </a:pPr>
            <a:r>
              <a:rPr lang="ru-RU" dirty="0" smtClean="0"/>
              <a:t>	</a:t>
            </a:r>
            <a:r>
              <a:rPr lang="en-US" dirty="0" smtClean="0"/>
              <a:t>[[</a:t>
            </a:r>
            <a:r>
              <a:rPr lang="en-US" dirty="0" err="1" smtClean="0"/>
              <a:t>d,b,a</a:t>
            </a:r>
            <a:r>
              <a:rPr lang="en-US" dirty="0" smtClean="0"/>
              <a:t>], [</a:t>
            </a:r>
            <a:r>
              <a:rPr lang="en-US" dirty="0" err="1" smtClean="0"/>
              <a:t>e,b,a</a:t>
            </a:r>
            <a:r>
              <a:rPr lang="en-US" dirty="0" smtClean="0"/>
              <a:t>], [</a:t>
            </a:r>
            <a:r>
              <a:rPr lang="en-US" dirty="0" err="1" smtClean="0"/>
              <a:t>f,c,a</a:t>
            </a:r>
            <a:r>
              <a:rPr lang="en-US" dirty="0" smtClean="0"/>
              <a:t>], [</a:t>
            </a:r>
            <a:r>
              <a:rPr lang="en-US" dirty="0" err="1" smtClean="0"/>
              <a:t>g,c,a</a:t>
            </a:r>
            <a:r>
              <a:rPr lang="en-US" dirty="0" smtClean="0"/>
              <a:t>]]</a:t>
            </a:r>
            <a:r>
              <a:rPr lang="ru-RU" dirty="0" smtClean="0"/>
              <a:t>,</a:t>
            </a:r>
          </a:p>
          <a:p>
            <a:pPr>
              <a:buNone/>
            </a:pPr>
            <a:r>
              <a:rPr lang="ru-RU" dirty="0" smtClean="0"/>
              <a:t>для древовидного представления это множество выглядит так:</a:t>
            </a:r>
          </a:p>
          <a:p>
            <a:pPr>
              <a:buNone/>
            </a:pPr>
            <a:r>
              <a:rPr lang="ru-RU" sz="2800" dirty="0" smtClean="0"/>
              <a:t>дерево(а,</a:t>
            </a:r>
            <a:r>
              <a:rPr lang="en-US" sz="2800" dirty="0" smtClean="0"/>
              <a:t>[</a:t>
            </a:r>
            <a:r>
              <a:rPr lang="ru-RU" sz="2800" dirty="0" smtClean="0"/>
              <a:t>дерево(</a:t>
            </a:r>
            <a:r>
              <a:rPr lang="en-US" sz="2800" dirty="0" smtClean="0"/>
              <a:t>b,[</a:t>
            </a:r>
            <a:r>
              <a:rPr lang="ru-RU" sz="2800" dirty="0" smtClean="0"/>
              <a:t>лист(</a:t>
            </a:r>
            <a:r>
              <a:rPr lang="en-US" sz="2800" dirty="0" smtClean="0"/>
              <a:t>d), </a:t>
            </a:r>
            <a:r>
              <a:rPr lang="ru-RU" sz="2800" dirty="0" smtClean="0"/>
              <a:t>лист</a:t>
            </a:r>
            <a:r>
              <a:rPr lang="en-US" sz="2800" dirty="0" smtClean="0"/>
              <a:t>(e)]),</a:t>
            </a:r>
            <a:r>
              <a:rPr lang="ru-RU" sz="2800" dirty="0" smtClean="0"/>
              <a:t> дерево(</a:t>
            </a:r>
            <a:r>
              <a:rPr lang="en-US" sz="2800" dirty="0" smtClean="0"/>
              <a:t>c,[</a:t>
            </a:r>
            <a:r>
              <a:rPr lang="ru-RU" sz="2800" dirty="0" smtClean="0"/>
              <a:t>лист(</a:t>
            </a:r>
            <a:r>
              <a:rPr lang="en-US" sz="2800" dirty="0" smtClean="0"/>
              <a:t>f)</a:t>
            </a:r>
            <a:r>
              <a:rPr lang="ru-RU" sz="2800" dirty="0" smtClean="0"/>
              <a:t>,лист</a:t>
            </a:r>
            <a:r>
              <a:rPr lang="en-US" sz="2800" dirty="0" smtClean="0"/>
              <a:t>(g)] )] )</a:t>
            </a:r>
            <a:endParaRPr lang="ru-RU" sz="2800" dirty="0" smtClean="0"/>
          </a:p>
          <a:p>
            <a:endParaRPr lang="ru-RU"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Основные стратегии решения задач</a:t>
            </a:r>
            <a:endParaRPr lang="ru-RU" dirty="0"/>
          </a:p>
        </p:txBody>
      </p:sp>
      <p:sp>
        <p:nvSpPr>
          <p:cNvPr id="3" name="Содержимое 2"/>
          <p:cNvSpPr>
            <a:spLocks noGrp="1"/>
          </p:cNvSpPr>
          <p:nvPr>
            <p:ph idx="1"/>
          </p:nvPr>
        </p:nvSpPr>
        <p:spPr/>
        <p:txBody>
          <a:bodyPr>
            <a:normAutofit lnSpcReduction="10000"/>
          </a:bodyPr>
          <a:lstStyle/>
          <a:p>
            <a:pPr>
              <a:buNone/>
            </a:pPr>
            <a:r>
              <a:rPr lang="ru-RU" dirty="0" smtClean="0"/>
              <a:t>На первый взгляд древовидное представление может показаться еще более расточительным, чем списковое, однако это лишь поверхностное впечатление.</a:t>
            </a:r>
          </a:p>
          <a:p>
            <a:pPr>
              <a:buNone/>
            </a:pPr>
            <a:r>
              <a:rPr lang="ru-RU" dirty="0" smtClean="0"/>
              <a:t>Форма представления дерева может быть другой, более понятной.</a:t>
            </a:r>
          </a:p>
          <a:p>
            <a:pPr>
              <a:buNone/>
            </a:pPr>
            <a:r>
              <a:rPr lang="ru-RU" dirty="0" smtClean="0"/>
              <a:t>Этот метод попробуйте реализовать самостоятельно.</a:t>
            </a:r>
            <a:endParaRPr lang="ru-RU"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Основные стратегии решения задач</a:t>
            </a:r>
            <a:endParaRPr lang="ru-RU" dirty="0"/>
          </a:p>
        </p:txBody>
      </p:sp>
      <p:sp>
        <p:nvSpPr>
          <p:cNvPr id="3" name="Содержимое 2"/>
          <p:cNvSpPr>
            <a:spLocks noGrp="1"/>
          </p:cNvSpPr>
          <p:nvPr>
            <p:ph idx="1"/>
          </p:nvPr>
        </p:nvSpPr>
        <p:spPr/>
        <p:txBody>
          <a:bodyPr/>
          <a:lstStyle/>
          <a:p>
            <a:endParaRPr lang="ru-RU"/>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Основные стратегии решения задач</a:t>
            </a:r>
            <a:endParaRPr lang="ru-RU" dirty="0"/>
          </a:p>
        </p:txBody>
      </p:sp>
      <p:sp>
        <p:nvSpPr>
          <p:cNvPr id="3" name="Содержимое 2"/>
          <p:cNvSpPr>
            <a:spLocks noGrp="1"/>
          </p:cNvSpPr>
          <p:nvPr>
            <p:ph idx="1"/>
          </p:nvPr>
        </p:nvSpPr>
        <p:spPr/>
        <p:txBody>
          <a:bodyPr/>
          <a:lstStyle/>
          <a:p>
            <a:endParaRPr lang="ru-RU"/>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Основные стратегии решения задач</a:t>
            </a:r>
            <a:endParaRPr lang="ru-RU" dirty="0"/>
          </a:p>
        </p:txBody>
      </p:sp>
      <p:sp>
        <p:nvSpPr>
          <p:cNvPr id="3" name="Содержимое 2"/>
          <p:cNvSpPr>
            <a:spLocks noGrp="1"/>
          </p:cNvSpPr>
          <p:nvPr>
            <p:ph idx="1"/>
          </p:nvPr>
        </p:nvSpPr>
        <p:spPr/>
        <p:txBody>
          <a:bodyPr/>
          <a:lstStyle/>
          <a:p>
            <a:endParaRPr lang="ru-RU"/>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Основные стратегии решения задач</a:t>
            </a:r>
            <a:endParaRPr lang="ru-RU" dirty="0"/>
          </a:p>
        </p:txBody>
      </p:sp>
      <p:sp>
        <p:nvSpPr>
          <p:cNvPr id="3" name="Содержимое 2"/>
          <p:cNvSpPr>
            <a:spLocks noGrp="1"/>
          </p:cNvSpPr>
          <p:nvPr>
            <p:ph idx="1"/>
          </p:nvPr>
        </p:nvSpPr>
        <p:spPr/>
        <p:txBody>
          <a:bodyPr/>
          <a:lstStyle/>
          <a:p>
            <a:endParaRPr lang="ru-RU"/>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Основные стратегии решения задач</a:t>
            </a:r>
            <a:endParaRPr lang="ru-RU" dirty="0"/>
          </a:p>
        </p:txBody>
      </p:sp>
      <p:sp>
        <p:nvSpPr>
          <p:cNvPr id="3" name="Содержимое 2"/>
          <p:cNvSpPr>
            <a:spLocks noGrp="1"/>
          </p:cNvSpPr>
          <p:nvPr>
            <p:ph idx="1"/>
          </p:nvPr>
        </p:nvSpPr>
        <p:spPr/>
        <p:txBody>
          <a:bodyPr/>
          <a:lstStyle/>
          <a:p>
            <a:endParaRPr lang="ru-RU"/>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Логические задачи</a:t>
            </a:r>
            <a:br>
              <a:rPr lang="ru-RU" dirty="0" smtClean="0"/>
            </a:br>
            <a:endParaRPr lang="ru-RU" dirty="0"/>
          </a:p>
        </p:txBody>
      </p:sp>
      <p:sp>
        <p:nvSpPr>
          <p:cNvPr id="3" name="Содержимое 2"/>
          <p:cNvSpPr>
            <a:spLocks noGrp="1"/>
          </p:cNvSpPr>
          <p:nvPr>
            <p:ph idx="1"/>
          </p:nvPr>
        </p:nvSpPr>
        <p:spPr/>
        <p:txBody>
          <a:bodyPr/>
          <a:lstStyle/>
          <a:p>
            <a:pPr>
              <a:buNone/>
            </a:pPr>
            <a:r>
              <a:rPr lang="ru-RU" dirty="0" smtClean="0"/>
              <a:t>Вопрос: Как фамилия машиниста?</a:t>
            </a:r>
          </a:p>
          <a:p>
            <a:pPr>
              <a:buNone/>
            </a:pPr>
            <a:endParaRPr lang="ru-RU" dirty="0"/>
          </a:p>
        </p:txBody>
      </p:sp>
      <p:graphicFrame>
        <p:nvGraphicFramePr>
          <p:cNvPr id="4" name="Таблица 3"/>
          <p:cNvGraphicFramePr>
            <a:graphicFrameLocks noGrp="1"/>
          </p:cNvGraphicFramePr>
          <p:nvPr/>
        </p:nvGraphicFramePr>
        <p:xfrm>
          <a:off x="395536" y="2708920"/>
          <a:ext cx="5184576" cy="1483360"/>
        </p:xfrm>
        <a:graphic>
          <a:graphicData uri="http://schemas.openxmlformats.org/drawingml/2006/table">
            <a:tbl>
              <a:tblPr firstRow="1" bandRow="1">
                <a:tableStyleId>{5C22544A-7EE6-4342-B048-85BDC9FD1C3A}</a:tableStyleId>
              </a:tblPr>
              <a:tblGrid>
                <a:gridCol w="1271306"/>
                <a:gridCol w="1320982"/>
                <a:gridCol w="1368152"/>
                <a:gridCol w="1224136"/>
              </a:tblGrid>
              <a:tr h="370840">
                <a:tc>
                  <a:txBody>
                    <a:bodyPr/>
                    <a:lstStyle/>
                    <a:p>
                      <a:endParaRPr lang="ru-RU" dirty="0"/>
                    </a:p>
                  </a:txBody>
                  <a:tcPr/>
                </a:tc>
                <a:tc>
                  <a:txBody>
                    <a:bodyPr/>
                    <a:lstStyle/>
                    <a:p>
                      <a:r>
                        <a:rPr lang="ru-RU" dirty="0" smtClean="0"/>
                        <a:t>Машинист</a:t>
                      </a:r>
                      <a:endParaRPr lang="ru-RU" dirty="0"/>
                    </a:p>
                  </a:txBody>
                  <a:tcPr/>
                </a:tc>
                <a:tc>
                  <a:txBody>
                    <a:bodyPr/>
                    <a:lstStyle/>
                    <a:p>
                      <a:r>
                        <a:rPr lang="ru-RU" dirty="0" smtClean="0"/>
                        <a:t>Кондуктор</a:t>
                      </a:r>
                      <a:endParaRPr lang="ru-RU" dirty="0"/>
                    </a:p>
                  </a:txBody>
                  <a:tcPr/>
                </a:tc>
                <a:tc>
                  <a:txBody>
                    <a:bodyPr/>
                    <a:lstStyle/>
                    <a:p>
                      <a:r>
                        <a:rPr lang="ru-RU" dirty="0" smtClean="0"/>
                        <a:t>Кочегар</a:t>
                      </a:r>
                      <a:endParaRPr lang="ru-RU" dirty="0"/>
                    </a:p>
                  </a:txBody>
                  <a:tcPr/>
                </a:tc>
              </a:tr>
              <a:tr h="370840">
                <a:tc>
                  <a:txBody>
                    <a:bodyPr/>
                    <a:lstStyle/>
                    <a:p>
                      <a:r>
                        <a:rPr lang="ru-RU" dirty="0" smtClean="0"/>
                        <a:t>Смит</a:t>
                      </a:r>
                      <a:endParaRPr lang="ru-RU" dirty="0"/>
                    </a:p>
                  </a:txBody>
                  <a:tcPr/>
                </a:tc>
                <a:tc>
                  <a:txBody>
                    <a:bodyPr/>
                    <a:lstStyle/>
                    <a:p>
                      <a:endParaRPr lang="ru-RU"/>
                    </a:p>
                  </a:txBody>
                  <a:tcPr/>
                </a:tc>
                <a:tc>
                  <a:txBody>
                    <a:bodyPr/>
                    <a:lstStyle/>
                    <a:p>
                      <a:endParaRPr lang="ru-RU"/>
                    </a:p>
                  </a:txBody>
                  <a:tcPr/>
                </a:tc>
                <a:tc>
                  <a:txBody>
                    <a:bodyPr/>
                    <a:lstStyle/>
                    <a:p>
                      <a:endParaRPr lang="ru-RU"/>
                    </a:p>
                  </a:txBody>
                  <a:tcPr/>
                </a:tc>
              </a:tr>
              <a:tr h="370840">
                <a:tc>
                  <a:txBody>
                    <a:bodyPr/>
                    <a:lstStyle/>
                    <a:p>
                      <a:r>
                        <a:rPr lang="ru-RU" dirty="0" smtClean="0"/>
                        <a:t>Джонс</a:t>
                      </a:r>
                      <a:endParaRPr lang="ru-RU" dirty="0"/>
                    </a:p>
                  </a:txBody>
                  <a:tcPr/>
                </a:tc>
                <a:tc>
                  <a:txBody>
                    <a:bodyPr/>
                    <a:lstStyle/>
                    <a:p>
                      <a:endParaRPr lang="ru-RU"/>
                    </a:p>
                  </a:txBody>
                  <a:tcPr/>
                </a:tc>
                <a:tc>
                  <a:txBody>
                    <a:bodyPr/>
                    <a:lstStyle/>
                    <a:p>
                      <a:endParaRPr lang="ru-RU"/>
                    </a:p>
                  </a:txBody>
                  <a:tcPr/>
                </a:tc>
                <a:tc>
                  <a:txBody>
                    <a:bodyPr/>
                    <a:lstStyle/>
                    <a:p>
                      <a:endParaRPr lang="ru-RU"/>
                    </a:p>
                  </a:txBody>
                  <a:tcPr/>
                </a:tc>
              </a:tr>
              <a:tr h="370840">
                <a:tc>
                  <a:txBody>
                    <a:bodyPr/>
                    <a:lstStyle/>
                    <a:p>
                      <a:r>
                        <a:rPr lang="ru-RU" dirty="0" smtClean="0"/>
                        <a:t>Робинсон</a:t>
                      </a:r>
                      <a:endParaRPr lang="ru-RU" dirty="0"/>
                    </a:p>
                  </a:txBody>
                  <a:tcPr/>
                </a:tc>
                <a:tc>
                  <a:txBody>
                    <a:bodyPr/>
                    <a:lstStyle/>
                    <a:p>
                      <a:endParaRPr lang="ru-RU"/>
                    </a:p>
                  </a:txBody>
                  <a:tcPr/>
                </a:tc>
                <a:tc>
                  <a:txBody>
                    <a:bodyPr/>
                    <a:lstStyle/>
                    <a:p>
                      <a:endParaRPr lang="ru-RU"/>
                    </a:p>
                  </a:txBody>
                  <a:tcPr/>
                </a:tc>
                <a:tc>
                  <a:txBody>
                    <a:bodyPr/>
                    <a:lstStyle/>
                    <a:p>
                      <a:endParaRPr lang="ru-RU" dirty="0"/>
                    </a:p>
                  </a:txBody>
                  <a:tcPr/>
                </a:tc>
              </a:tr>
            </a:tbl>
          </a:graphicData>
        </a:graphic>
      </p:graphicFrame>
      <p:graphicFrame>
        <p:nvGraphicFramePr>
          <p:cNvPr id="6" name="Таблица 5"/>
          <p:cNvGraphicFramePr>
            <a:graphicFrameLocks noGrp="1"/>
          </p:cNvGraphicFramePr>
          <p:nvPr/>
        </p:nvGraphicFramePr>
        <p:xfrm>
          <a:off x="395536" y="4581128"/>
          <a:ext cx="5904656" cy="1483360"/>
        </p:xfrm>
        <a:graphic>
          <a:graphicData uri="http://schemas.openxmlformats.org/drawingml/2006/table">
            <a:tbl>
              <a:tblPr firstRow="1" bandRow="1">
                <a:tableStyleId>{5C22544A-7EE6-4342-B048-85BDC9FD1C3A}</a:tableStyleId>
              </a:tblPr>
              <a:tblGrid>
                <a:gridCol w="1566174"/>
                <a:gridCol w="1911859"/>
                <a:gridCol w="1220489"/>
                <a:gridCol w="1206134"/>
              </a:tblGrid>
              <a:tr h="370840">
                <a:tc>
                  <a:txBody>
                    <a:bodyPr/>
                    <a:lstStyle/>
                    <a:p>
                      <a:endParaRPr lang="ru-RU" dirty="0"/>
                    </a:p>
                  </a:txBody>
                  <a:tcPr/>
                </a:tc>
                <a:tc>
                  <a:txBody>
                    <a:bodyPr/>
                    <a:lstStyle/>
                    <a:p>
                      <a:r>
                        <a:rPr lang="ru-RU" dirty="0" smtClean="0"/>
                        <a:t>Лос-Анджелес</a:t>
                      </a:r>
                      <a:endParaRPr lang="ru-RU" dirty="0"/>
                    </a:p>
                  </a:txBody>
                  <a:tcPr/>
                </a:tc>
                <a:tc>
                  <a:txBody>
                    <a:bodyPr/>
                    <a:lstStyle/>
                    <a:p>
                      <a:r>
                        <a:rPr lang="ru-RU" dirty="0" smtClean="0"/>
                        <a:t>Омаха</a:t>
                      </a:r>
                      <a:endParaRPr lang="ru-RU" dirty="0"/>
                    </a:p>
                  </a:txBody>
                  <a:tcPr/>
                </a:tc>
                <a:tc>
                  <a:txBody>
                    <a:bodyPr/>
                    <a:lstStyle/>
                    <a:p>
                      <a:r>
                        <a:rPr lang="ru-RU" dirty="0" smtClean="0"/>
                        <a:t>Чикаго</a:t>
                      </a:r>
                      <a:endParaRPr lang="ru-RU" dirty="0"/>
                    </a:p>
                  </a:txBody>
                  <a:tcPr/>
                </a:tc>
              </a:tr>
              <a:tr h="370840">
                <a:tc>
                  <a:txBody>
                    <a:bodyPr/>
                    <a:lstStyle/>
                    <a:p>
                      <a:r>
                        <a:rPr lang="ru-RU" dirty="0" smtClean="0"/>
                        <a:t>М-р</a:t>
                      </a:r>
                      <a:r>
                        <a:rPr lang="ru-RU" baseline="0" dirty="0" smtClean="0"/>
                        <a:t> Смит</a:t>
                      </a:r>
                      <a:endParaRPr lang="ru-RU" dirty="0"/>
                    </a:p>
                  </a:txBody>
                  <a:tcPr/>
                </a:tc>
                <a:tc>
                  <a:txBody>
                    <a:bodyPr/>
                    <a:lstStyle/>
                    <a:p>
                      <a:endParaRPr lang="ru-RU"/>
                    </a:p>
                  </a:txBody>
                  <a:tcPr/>
                </a:tc>
                <a:tc>
                  <a:txBody>
                    <a:bodyPr/>
                    <a:lstStyle/>
                    <a:p>
                      <a:endParaRPr lang="ru-RU"/>
                    </a:p>
                  </a:txBody>
                  <a:tcPr/>
                </a:tc>
                <a:tc>
                  <a:txBody>
                    <a:bodyPr/>
                    <a:lstStyle/>
                    <a:p>
                      <a:endParaRPr lang="ru-RU"/>
                    </a:p>
                  </a:txBody>
                  <a:tcPr/>
                </a:tc>
              </a:tr>
              <a:tr h="370840">
                <a:tc>
                  <a:txBody>
                    <a:bodyPr/>
                    <a:lstStyle/>
                    <a:p>
                      <a:r>
                        <a:rPr lang="ru-RU" dirty="0" smtClean="0"/>
                        <a:t>М-р Джонс</a:t>
                      </a:r>
                      <a:endParaRPr lang="ru-RU" dirty="0"/>
                    </a:p>
                  </a:txBody>
                  <a:tcPr/>
                </a:tc>
                <a:tc>
                  <a:txBody>
                    <a:bodyPr/>
                    <a:lstStyle/>
                    <a:p>
                      <a:endParaRPr lang="ru-RU"/>
                    </a:p>
                  </a:txBody>
                  <a:tcPr/>
                </a:tc>
                <a:tc>
                  <a:txBody>
                    <a:bodyPr/>
                    <a:lstStyle/>
                    <a:p>
                      <a:endParaRPr lang="ru-RU"/>
                    </a:p>
                  </a:txBody>
                  <a:tcPr/>
                </a:tc>
                <a:tc>
                  <a:txBody>
                    <a:bodyPr/>
                    <a:lstStyle/>
                    <a:p>
                      <a:endParaRPr lang="ru-RU"/>
                    </a:p>
                  </a:txBody>
                  <a:tcPr/>
                </a:tc>
              </a:tr>
              <a:tr h="370840">
                <a:tc>
                  <a:txBody>
                    <a:bodyPr/>
                    <a:lstStyle/>
                    <a:p>
                      <a:r>
                        <a:rPr lang="ru-RU" dirty="0" smtClean="0"/>
                        <a:t>М-р Робинсон</a:t>
                      </a:r>
                      <a:endParaRPr lang="ru-RU" dirty="0"/>
                    </a:p>
                  </a:txBody>
                  <a:tcPr/>
                </a:tc>
                <a:tc>
                  <a:txBody>
                    <a:bodyPr/>
                    <a:lstStyle/>
                    <a:p>
                      <a:endParaRPr lang="ru-RU" dirty="0"/>
                    </a:p>
                  </a:txBody>
                  <a:tcPr/>
                </a:tc>
                <a:tc>
                  <a:txBody>
                    <a:bodyPr/>
                    <a:lstStyle/>
                    <a:p>
                      <a:endParaRPr lang="ru-RU"/>
                    </a:p>
                  </a:txBody>
                  <a:tcPr/>
                </a:tc>
                <a:tc>
                  <a:txBody>
                    <a:bodyPr/>
                    <a:lstStyle/>
                    <a:p>
                      <a:endParaRPr lang="ru-RU" dirty="0"/>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Логические задачи</a:t>
            </a:r>
            <a:br>
              <a:rPr lang="ru-RU" dirty="0" smtClean="0"/>
            </a:br>
            <a:endParaRPr lang="ru-RU" dirty="0"/>
          </a:p>
        </p:txBody>
      </p:sp>
      <p:sp>
        <p:nvSpPr>
          <p:cNvPr id="3" name="Содержимое 2"/>
          <p:cNvSpPr>
            <a:spLocks noGrp="1"/>
          </p:cNvSpPr>
          <p:nvPr>
            <p:ph idx="1"/>
          </p:nvPr>
        </p:nvSpPr>
        <p:spPr/>
        <p:txBody>
          <a:bodyPr/>
          <a:lstStyle/>
          <a:p>
            <a:pPr>
              <a:buNone/>
            </a:pPr>
            <a:r>
              <a:rPr lang="ru-RU" dirty="0" smtClean="0"/>
              <a:t>В клетки таблиц впишем 1, если соответствующая комбинация допустима, или 0 – если не допустима.</a:t>
            </a:r>
          </a:p>
          <a:p>
            <a:pPr>
              <a:buNone/>
            </a:pPr>
            <a:r>
              <a:rPr lang="ru-RU" dirty="0" smtClean="0"/>
              <a:t>Посмотрим, как это делается. Условие 7 очевидно, исключает возможность того, Смит кочегар, поэтому в клетку, стоящую в правом верхнем углу первой таблицы вписываем 0.</a:t>
            </a:r>
            <a:endParaRPr lang="ru-RU" dirty="0"/>
          </a:p>
        </p:txBody>
      </p:sp>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830</TotalTime>
  <Words>2401</Words>
  <Application>Microsoft Office PowerPoint</Application>
  <PresentationFormat>Экран (4:3)</PresentationFormat>
  <Paragraphs>443</Paragraphs>
  <Slides>79</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79</vt:i4>
      </vt:variant>
    </vt:vector>
  </HeadingPairs>
  <TitlesOfParts>
    <vt:vector size="80" baseType="lpstr">
      <vt:lpstr>Тема Office</vt:lpstr>
      <vt:lpstr>Решение логических задач</vt:lpstr>
      <vt:lpstr>Логические задачи </vt:lpstr>
      <vt:lpstr>Логические задачи </vt:lpstr>
      <vt:lpstr>Логические задачи </vt:lpstr>
      <vt:lpstr>Логические задачи </vt:lpstr>
      <vt:lpstr>Логические задачи </vt:lpstr>
      <vt:lpstr>Логические задачи </vt:lpstr>
      <vt:lpstr>Логические задачи </vt:lpstr>
      <vt:lpstr>Логические задачи </vt:lpstr>
      <vt:lpstr>Логические задачи </vt:lpstr>
      <vt:lpstr>Логические задачи </vt:lpstr>
      <vt:lpstr>Логические задачи </vt:lpstr>
      <vt:lpstr>Логические задачи </vt:lpstr>
      <vt:lpstr>Логические задачи </vt:lpstr>
      <vt:lpstr>Логические задачи </vt:lpstr>
      <vt:lpstr>Логические задачи </vt:lpstr>
      <vt:lpstr>Логические задачи </vt:lpstr>
      <vt:lpstr>Логические задачи </vt:lpstr>
      <vt:lpstr>Логические задачи </vt:lpstr>
      <vt:lpstr>Логические задачи </vt:lpstr>
      <vt:lpstr>Логические задачи </vt:lpstr>
      <vt:lpstr>Динамическая база данных языка Пролог</vt:lpstr>
      <vt:lpstr>Динамическая база данных языка Пролог </vt:lpstr>
      <vt:lpstr>Динамическая база данных языка Пролог </vt:lpstr>
      <vt:lpstr>Динамическая база данных языка Пролог</vt:lpstr>
      <vt:lpstr>Динамическая база данных языка Пролог</vt:lpstr>
      <vt:lpstr>Динамическая база данных языка Пролог</vt:lpstr>
      <vt:lpstr>Динамическая база данных языка Пролог</vt:lpstr>
      <vt:lpstr>Динамическая база данных языка Пролог</vt:lpstr>
      <vt:lpstr>Динамическая база данных языка Пролог</vt:lpstr>
      <vt:lpstr>Динамическая база данных языка Пролог</vt:lpstr>
      <vt:lpstr>Динамическая база данных языка Пролог</vt:lpstr>
      <vt:lpstr>Динамическая база данных языка Пролог</vt:lpstr>
      <vt:lpstr>Слайд 34</vt:lpstr>
      <vt:lpstr>Основные стратегии решения задач</vt:lpstr>
      <vt:lpstr>Основные стратегии решения задач</vt:lpstr>
      <vt:lpstr>Основные стратегии решения задач</vt:lpstr>
      <vt:lpstr>Основные стратегии решения задач</vt:lpstr>
      <vt:lpstr>Основные стратегии решения задач </vt:lpstr>
      <vt:lpstr>Основные стратегии решения задач</vt:lpstr>
      <vt:lpstr>Основные стратегии решения задач</vt:lpstr>
      <vt:lpstr>Основные стратегии решения задач</vt:lpstr>
      <vt:lpstr>Основные стратегии решения задач</vt:lpstr>
      <vt:lpstr>Основные стратегии решения задач</vt:lpstr>
      <vt:lpstr>Основные стратегии решения задач</vt:lpstr>
      <vt:lpstr>Основные стратегии решения задач</vt:lpstr>
      <vt:lpstr>Основные стратегии решения задач</vt:lpstr>
      <vt:lpstr>Основные стратегии решения задач</vt:lpstr>
      <vt:lpstr>Основные стратегии решения задач</vt:lpstr>
      <vt:lpstr>Основные стратегии решения задач</vt:lpstr>
      <vt:lpstr>Основные стратегии решения задач</vt:lpstr>
      <vt:lpstr>Основные стратегии решения задач</vt:lpstr>
      <vt:lpstr>Основные стратегии решения задач</vt:lpstr>
      <vt:lpstr>Основные стратегии решения задач</vt:lpstr>
      <vt:lpstr>Основные стратегии решения задач</vt:lpstr>
      <vt:lpstr>Основные стратегии решения задач</vt:lpstr>
      <vt:lpstr>Основные стратегии решения задач</vt:lpstr>
      <vt:lpstr>Основные стратегии решения задач</vt:lpstr>
      <vt:lpstr>Основные стратегии решения задач</vt:lpstr>
      <vt:lpstr>Основные стратегии решения задач</vt:lpstr>
      <vt:lpstr>Основные стратегии решения задач</vt:lpstr>
      <vt:lpstr>Основные стратегии решения задач</vt:lpstr>
      <vt:lpstr>Основные стратегии решения задач</vt:lpstr>
      <vt:lpstr>Основные стратегии решения задач</vt:lpstr>
      <vt:lpstr>Основные стратегии решения задач</vt:lpstr>
      <vt:lpstr>Основные стратегии решения задач</vt:lpstr>
      <vt:lpstr>Основные стратегии решения задач</vt:lpstr>
      <vt:lpstr>Основные стратегии решения задач</vt:lpstr>
      <vt:lpstr>Основные стратегии решения задач</vt:lpstr>
      <vt:lpstr>Основные стратегии решения задач</vt:lpstr>
      <vt:lpstr>Основные стратегии решения задач</vt:lpstr>
      <vt:lpstr>Основные стратегии решения задач</vt:lpstr>
      <vt:lpstr>Основные стратегии решения задач</vt:lpstr>
      <vt:lpstr>Основные стратегии решения задач</vt:lpstr>
      <vt:lpstr>Основные стратегии решения задач</vt:lpstr>
      <vt:lpstr>Основные стратегии решения задач</vt:lpstr>
      <vt:lpstr>Основные стратегии решения задач</vt:lpstr>
      <vt:lpstr>Основные стратегии решения задач</vt:lpstr>
      <vt:lpstr>Основные стратегии решения задач</vt:lpstr>
    </vt:vector>
  </TitlesOfParts>
  <Company>Krokoz™</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Решение логических задач</dc:title>
  <dc:creator>Игорь</dc:creator>
  <cp:lastModifiedBy>Игорь</cp:lastModifiedBy>
  <cp:revision>177</cp:revision>
  <dcterms:created xsi:type="dcterms:W3CDTF">2020-10-18T14:43:18Z</dcterms:created>
  <dcterms:modified xsi:type="dcterms:W3CDTF">2021-10-27T09:18:18Z</dcterms:modified>
</cp:coreProperties>
</file>