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250DB-AFF8-4591-B9BB-CEAE6F254E4B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5195E-07E3-46BE-9CD7-F8C8E9C55B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5195E-07E3-46BE-9CD7-F8C8E9C55BBC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5720-F0C5-46E1-9ABF-BB9347BA91F2}" type="datetimeFigureOut">
              <a:rPr lang="ru-RU" smtClean="0"/>
              <a:pPr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E4D4-72CA-464D-843F-832F4DA31F8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Не сложно заметить, что предложения языка Пролог представляют собой ничто иное, как те же самые структурные объекты. Например, факт, утверждающий, что Иван является родителем Петра – по своей сути есть структура:</a:t>
            </a:r>
          </a:p>
          <a:p>
            <a:pPr>
              <a:buNone/>
            </a:pPr>
            <a:r>
              <a:rPr lang="ru-RU" dirty="0" smtClean="0"/>
              <a:t>	родитель(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Еще одна отличительная особенность языка Пролог состоит в том, что в нем нет четкой границы между данными и собственно самой программой.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одном контексте любой объект можно понимать как данное, а в другом – как предложение программы.</a:t>
            </a:r>
          </a:p>
          <a:p>
            <a:pPr>
              <a:buNone/>
            </a:pPr>
            <a:r>
              <a:rPr lang="ru-RU" dirty="0" smtClean="0"/>
              <a:t>С помощью структурных объектов очень удобно представлять сложные термы. Рассмотрим пример обработки арифметического выражения следующего вида: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)*(c-3)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Этому инфиксному выражению следующий структурный объект языка Пролог:</a:t>
            </a:r>
            <a:r>
              <a:rPr lang="en-US" dirty="0" smtClean="0"/>
              <a:t> *(+(</a:t>
            </a:r>
            <a:r>
              <a:rPr lang="en-US" dirty="0" err="1" smtClean="0"/>
              <a:t>a,b</a:t>
            </a:r>
            <a:r>
              <a:rPr lang="en-US" dirty="0" smtClean="0"/>
              <a:t>), -(c,5))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Здесь в качестве имен отношений используются специальные символы, обозначающие операции над аргументами.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структурных объектов характерны два понятия:</a:t>
            </a:r>
          </a:p>
          <a:p>
            <a:pPr>
              <a:buNone/>
            </a:pPr>
            <a:r>
              <a:rPr lang="ru-RU" dirty="0" smtClean="0"/>
              <a:t>- функтор, или имя, которое объединяет компоненты структуры в единое целое. Примеры функторов: дата, *, родитель и т.д.;</a:t>
            </a:r>
          </a:p>
          <a:p>
            <a:pPr>
              <a:buNone/>
            </a:pPr>
            <a:r>
              <a:rPr lang="ru-RU" dirty="0" smtClean="0"/>
              <a:t>- арность или количество компонент структуры.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Рассмотренные объекты языка Пролог в дальнейшем мы будем называть </a:t>
            </a:r>
            <a:r>
              <a:rPr lang="ru-RU" b="1" dirty="0" smtClean="0"/>
              <a:t>термами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Сопоставление</a:t>
            </a:r>
          </a:p>
          <a:p>
            <a:pPr>
              <a:buNone/>
            </a:pPr>
            <a:r>
              <a:rPr lang="ru-RU" dirty="0" smtClean="0"/>
              <a:t>Сопоставление – это операция, допустимая на термами. Сопоставление не единственная операция, но без преувеличения можно сказать, что одна из основных.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Операция сопоставления обозначается символом </a:t>
            </a:r>
            <a:r>
              <a:rPr lang="en-US" dirty="0" smtClean="0"/>
              <a:t>‘=‘</a:t>
            </a:r>
            <a:r>
              <a:rPr lang="ru-RU" dirty="0" smtClean="0"/>
              <a:t>. Отметим сразу то, что сопоставление не является простым сравнением термов между собой. Оно может производить содержательные вычисления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Операция сравнения обозначается символами </a:t>
            </a:r>
            <a:r>
              <a:rPr lang="en-US" dirty="0" smtClean="0"/>
              <a:t>‘ ‘  ‘</a:t>
            </a:r>
            <a:r>
              <a:rPr lang="ru-RU" dirty="0" smtClean="0"/>
              <a:t>=:=</a:t>
            </a:r>
            <a:r>
              <a:rPr lang="en-US" dirty="0" smtClean="0"/>
              <a:t>‘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Пуст даны два терма. Будем говорить, что они сопоставимы, если: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ru-RU" dirty="0" smtClean="0"/>
              <a:t>они идентичны или</a:t>
            </a:r>
          </a:p>
          <a:p>
            <a:pPr>
              <a:buFontTx/>
              <a:buChar char="-"/>
            </a:pPr>
            <a:r>
              <a:rPr lang="ru-RU" dirty="0" smtClean="0"/>
              <a:t>переменным в обоих термах можно приписать в качестве значений объекты таким образом, что после подстановки этих объектов в термы, последние стали идентичными.</a:t>
            </a:r>
          </a:p>
          <a:p>
            <a:pPr>
              <a:buNone/>
            </a:pPr>
            <a:r>
              <a:rPr lang="ru-RU" dirty="0" smtClean="0"/>
              <a:t>Подстановку объектов на место переменных в дальнейшем мы будем называть конкретизацией переменных.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Например, термы </a:t>
            </a:r>
            <a:r>
              <a:rPr lang="ru-RU" dirty="0" smtClean="0"/>
              <a:t>дата(</a:t>
            </a:r>
            <a:r>
              <a:rPr lang="en-US" dirty="0" smtClean="0"/>
              <a:t>15</a:t>
            </a:r>
            <a:r>
              <a:rPr lang="ru-RU" dirty="0" smtClean="0"/>
              <a:t>,сентябрь,202</a:t>
            </a:r>
            <a:r>
              <a:rPr lang="en-US" dirty="0" smtClean="0"/>
              <a:t>1</a:t>
            </a:r>
            <a:r>
              <a:rPr lang="ru-RU" dirty="0" smtClean="0"/>
              <a:t>) </a:t>
            </a:r>
            <a:r>
              <a:rPr lang="ru-RU" dirty="0" smtClean="0"/>
              <a:t>и дата(День, Месяц,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сопоставимы</a:t>
            </a:r>
            <a:r>
              <a:rPr lang="ru-RU" dirty="0" smtClean="0"/>
              <a:t>. Одна из конкретизаций, которая делает термы идентичными является:</a:t>
            </a:r>
          </a:p>
          <a:p>
            <a:pPr>
              <a:buFontTx/>
              <a:buChar char="-"/>
            </a:pPr>
            <a:r>
              <a:rPr lang="ru-RU" dirty="0" smtClean="0"/>
              <a:t>День заменяется на </a:t>
            </a:r>
            <a:r>
              <a:rPr lang="en-US" dirty="0" smtClean="0"/>
              <a:t>15</a:t>
            </a:r>
            <a:r>
              <a:rPr lang="ru-RU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Месяц заменяется на сентябрь;</a:t>
            </a:r>
          </a:p>
          <a:p>
            <a:pPr>
              <a:buFontTx/>
              <a:buChar char="-"/>
            </a:pP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сопоставимо с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Сопоставление – это процесс, на вход которого подается два терма, он проверяет, соответствуют ли эти термы друг другу. Если термы не сопоставимы, то весь процесс терпит неуспех.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Объекты данных языка Пролог</a:t>
            </a:r>
          </a:p>
          <a:p>
            <a:pPr>
              <a:buNone/>
            </a:pPr>
            <a:r>
              <a:rPr lang="ru-RU" dirty="0" smtClean="0"/>
              <a:t>В Прологе различают следующие объекты данных:</a:t>
            </a:r>
          </a:p>
          <a:p>
            <a:pPr>
              <a:buNone/>
            </a:pPr>
            <a:r>
              <a:rPr lang="ru-RU" dirty="0" smtClean="0"/>
              <a:t>	- атомы;</a:t>
            </a:r>
          </a:p>
          <a:p>
            <a:pPr>
              <a:buNone/>
            </a:pPr>
            <a:r>
              <a:rPr lang="ru-RU" dirty="0" smtClean="0"/>
              <a:t>	- числа;</a:t>
            </a:r>
          </a:p>
          <a:p>
            <a:pPr>
              <a:buNone/>
            </a:pPr>
            <a:r>
              <a:rPr lang="ru-RU" dirty="0" smtClean="0"/>
              <a:t>	- переменные;</a:t>
            </a:r>
          </a:p>
          <a:p>
            <a:pPr>
              <a:buNone/>
            </a:pPr>
            <a:r>
              <a:rPr lang="ru-RU" dirty="0" smtClean="0"/>
              <a:t>	- сложные (составные) объекты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Общие правила сопоставления термов. Пусть есть два произвольных терма </a:t>
            </a:r>
            <a:r>
              <a:rPr lang="en-US" dirty="0" smtClean="0"/>
              <a:t>S </a:t>
            </a:r>
            <a:r>
              <a:rPr lang="ru-RU" dirty="0" smtClean="0"/>
              <a:t>и </a:t>
            </a:r>
            <a:r>
              <a:rPr lang="en-US" dirty="0" smtClean="0"/>
              <a:t>T</a:t>
            </a:r>
            <a:r>
              <a:rPr lang="ru-RU" dirty="0" smtClean="0"/>
              <a:t>, можно утверждать, что они сопоставимы, если:</a:t>
            </a:r>
          </a:p>
          <a:p>
            <a:pPr marL="514350" indent="-514350"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S</a:t>
            </a:r>
            <a:r>
              <a:rPr lang="ru-RU" dirty="0" smtClean="0"/>
              <a:t> и </a:t>
            </a:r>
            <a:r>
              <a:rPr lang="en-US" dirty="0" smtClean="0"/>
              <a:t>T</a:t>
            </a:r>
            <a:r>
              <a:rPr lang="ru-RU" dirty="0" smtClean="0"/>
              <a:t> – константы, то они сопоставимы, если они являются одним и тем же объектом. Например,</a:t>
            </a:r>
          </a:p>
          <a:p>
            <a:pPr marL="514350" indent="-514350">
              <a:buNone/>
            </a:pPr>
            <a:r>
              <a:rPr lang="en-US" dirty="0" smtClean="0"/>
              <a:t>?- </a:t>
            </a:r>
            <a:r>
              <a:rPr lang="ru-RU" dirty="0" err="1" smtClean="0"/>
              <a:t>иван</a:t>
            </a:r>
            <a:r>
              <a:rPr lang="ru-RU" dirty="0" smtClean="0"/>
              <a:t> = </a:t>
            </a:r>
            <a:r>
              <a:rPr lang="ru-RU" dirty="0" err="1" smtClean="0"/>
              <a:t>иван</a:t>
            </a:r>
            <a:r>
              <a:rPr lang="ru-RU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?- </a:t>
            </a:r>
            <a:r>
              <a:rPr lang="ru-RU" dirty="0" smtClean="0"/>
              <a:t>123 = </a:t>
            </a:r>
            <a:r>
              <a:rPr lang="ru-RU" dirty="0" smtClean="0"/>
              <a:t>123 и </a:t>
            </a:r>
          </a:p>
          <a:p>
            <a:pPr marL="514350" indent="-514350">
              <a:buNone/>
            </a:pPr>
            <a:r>
              <a:rPr lang="en-US" dirty="0" smtClean="0"/>
              <a:t>?- 123 =:= 123.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Но, 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err="1" smtClean="0"/>
              <a:t>иван</a:t>
            </a:r>
            <a:r>
              <a:rPr lang="en-US" dirty="0" smtClean="0"/>
              <a:t> = 43</a:t>
            </a:r>
            <a:r>
              <a:rPr lang="ru-RU" dirty="0" smtClean="0"/>
              <a:t>. , или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err="1" smtClean="0"/>
              <a:t>петр</a:t>
            </a:r>
            <a:r>
              <a:rPr lang="ru-RU" dirty="0" smtClean="0"/>
              <a:t> = родитель.</a:t>
            </a:r>
          </a:p>
          <a:p>
            <a:pPr>
              <a:buNone/>
            </a:pPr>
            <a:r>
              <a:rPr lang="ru-RU" dirty="0" smtClean="0"/>
              <a:t>завершатся неуспехом, так как это различные термы.</a:t>
            </a:r>
          </a:p>
          <a:p>
            <a:pPr>
              <a:buNone/>
            </a:pPr>
            <a:r>
              <a:rPr lang="ru-RU" dirty="0" smtClean="0"/>
              <a:t>2. Если </a:t>
            </a:r>
            <a:r>
              <a:rPr lang="en-US" dirty="0" smtClean="0"/>
              <a:t>S</a:t>
            </a:r>
            <a:r>
              <a:rPr lang="ru-RU" dirty="0" smtClean="0"/>
              <a:t> – переменная, а</a:t>
            </a:r>
            <a:r>
              <a:rPr lang="en-US" dirty="0" smtClean="0"/>
              <a:t> T</a:t>
            </a:r>
            <a:r>
              <a:rPr lang="ru-RU" dirty="0" smtClean="0"/>
              <a:t> – произвольный объект, то они сопоставимы и переменной </a:t>
            </a:r>
            <a:r>
              <a:rPr lang="en-US" dirty="0" smtClean="0"/>
              <a:t>S </a:t>
            </a:r>
            <a:r>
              <a:rPr lang="ru-RU" dirty="0" smtClean="0"/>
              <a:t>приписывается значение </a:t>
            </a:r>
            <a:r>
              <a:rPr lang="en-US" dirty="0" smtClean="0"/>
              <a:t>T</a:t>
            </a:r>
            <a:r>
              <a:rPr lang="ru-RU" dirty="0" smtClean="0"/>
              <a:t>. Наоборот, если </a:t>
            </a:r>
            <a:r>
              <a:rPr lang="en-US" dirty="0" smtClean="0"/>
              <a:t>S </a:t>
            </a:r>
            <a:r>
              <a:rPr lang="ru-RU" dirty="0" smtClean="0"/>
              <a:t> - произвольный объект, а </a:t>
            </a:r>
            <a:r>
              <a:rPr lang="en-US" dirty="0" smtClean="0"/>
              <a:t>T </a:t>
            </a:r>
            <a:r>
              <a:rPr lang="ru-RU" dirty="0" smtClean="0"/>
              <a:t> - переменная, то они сопоставимы и переменной </a:t>
            </a:r>
            <a:r>
              <a:rPr lang="en-US" dirty="0" smtClean="0"/>
              <a:t>T </a:t>
            </a:r>
            <a:r>
              <a:rPr lang="ru-RU" dirty="0" smtClean="0"/>
              <a:t> приписывается значение </a:t>
            </a:r>
            <a:r>
              <a:rPr lang="en-US" dirty="0" smtClean="0"/>
              <a:t>S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Например,</a:t>
            </a:r>
          </a:p>
          <a:p>
            <a:pPr>
              <a:buNone/>
            </a:pPr>
            <a:r>
              <a:rPr lang="en-US" dirty="0" smtClean="0"/>
              <a:t>?- X=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en-US" dirty="0" smtClean="0"/>
              <a:t>write(X).	%</a:t>
            </a:r>
            <a:r>
              <a:rPr lang="ru-RU" dirty="0" smtClean="0"/>
              <a:t> успех</a:t>
            </a:r>
          </a:p>
          <a:p>
            <a:pPr>
              <a:buNone/>
            </a:pPr>
            <a:r>
              <a:rPr lang="en-US" dirty="0" smtClean="0"/>
              <a:t>?- 32=Y</a:t>
            </a:r>
            <a:r>
              <a:rPr lang="ru-RU" dirty="0" smtClean="0"/>
              <a:t>. </a:t>
            </a:r>
            <a:r>
              <a:rPr lang="en-US" dirty="0" smtClean="0"/>
              <a:t>% </a:t>
            </a:r>
            <a:r>
              <a:rPr lang="ru-RU" dirty="0" smtClean="0"/>
              <a:t>успех</a:t>
            </a:r>
          </a:p>
          <a:p>
            <a:pPr>
              <a:buNone/>
            </a:pPr>
            <a:r>
              <a:rPr lang="ru-RU" dirty="0" smtClean="0"/>
              <a:t>3. Если </a:t>
            </a:r>
            <a:r>
              <a:rPr lang="en-US" dirty="0" smtClean="0"/>
              <a:t>S </a:t>
            </a:r>
            <a:r>
              <a:rPr lang="ru-RU" dirty="0" smtClean="0"/>
              <a:t>и </a:t>
            </a:r>
            <a:r>
              <a:rPr lang="en-US" dirty="0" smtClean="0"/>
              <a:t>T </a:t>
            </a:r>
            <a:r>
              <a:rPr lang="ru-RU" dirty="0" smtClean="0"/>
              <a:t>– структуры, то они сопоставимы, если</a:t>
            </a:r>
          </a:p>
          <a:p>
            <a:pPr>
              <a:buNone/>
            </a:pPr>
            <a:r>
              <a:rPr lang="ru-RU" dirty="0" smtClean="0"/>
              <a:t>- </a:t>
            </a:r>
            <a:r>
              <a:rPr lang="en-US" dirty="0" smtClean="0"/>
              <a:t>S</a:t>
            </a:r>
            <a:r>
              <a:rPr lang="ru-RU" dirty="0" smtClean="0"/>
              <a:t> и </a:t>
            </a:r>
            <a:r>
              <a:rPr lang="en-US" dirty="0" smtClean="0"/>
              <a:t>T</a:t>
            </a:r>
            <a:r>
              <a:rPr lang="ru-RU" dirty="0" smtClean="0"/>
              <a:t> имеют одинаковый главный функтор;</a:t>
            </a:r>
          </a:p>
          <a:p>
            <a:pPr>
              <a:buNone/>
            </a:pPr>
            <a:r>
              <a:rPr lang="ru-RU" dirty="0" smtClean="0"/>
              <a:t>- </a:t>
            </a:r>
            <a:r>
              <a:rPr lang="ru-RU" dirty="0" err="1" smtClean="0"/>
              <a:t>покомпонентно</a:t>
            </a:r>
            <a:r>
              <a:rPr lang="ru-RU" dirty="0" smtClean="0"/>
              <a:t> сопоставимы.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Например, 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родитель(</a:t>
            </a:r>
            <a:r>
              <a:rPr lang="en-US" dirty="0" smtClean="0"/>
              <a:t>X, </a:t>
            </a:r>
            <a:r>
              <a:rPr lang="ru-RU" dirty="0" err="1" smtClean="0"/>
              <a:t>иван</a:t>
            </a:r>
            <a:r>
              <a:rPr lang="ru-RU" dirty="0" smtClean="0"/>
              <a:t>) = родитель(</a:t>
            </a:r>
            <a:r>
              <a:rPr lang="ru-RU" dirty="0" err="1" smtClean="0"/>
              <a:t>сергей</a:t>
            </a:r>
            <a:r>
              <a:rPr lang="ru-RU" dirty="0" smtClean="0"/>
              <a:t>, </a:t>
            </a:r>
            <a:r>
              <a:rPr lang="en-US" dirty="0" smtClean="0"/>
              <a:t>Y).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родитель = </a:t>
            </a:r>
            <a:r>
              <a:rPr lang="ru-RU" dirty="0" err="1" smtClean="0"/>
              <a:t>родитель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X</a:t>
            </a:r>
            <a:r>
              <a:rPr lang="ru-RU" dirty="0" smtClean="0"/>
              <a:t> = </a:t>
            </a:r>
            <a:r>
              <a:rPr lang="ru-RU" dirty="0" err="1" smtClean="0"/>
              <a:t>сергей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и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 целом процесс завершится успехом.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Операцию сопоставления можно использовать в своих программах в любой позиции, она рассматривается как отдельная цель, которая может завершиться успехом или нет.</a:t>
            </a:r>
          </a:p>
          <a:p>
            <a:pPr>
              <a:buNone/>
            </a:pPr>
            <a:r>
              <a:rPr lang="ru-RU" dirty="0" smtClean="0"/>
              <a:t>Кроме того, операцию сопоставления очень активно использует сама Пролог-система, в частности, при попытке ответить на вопрос пользователя.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dirty="0" smtClean="0"/>
              <a:t>Как Пролог-система отвечает на вопросы пользователя</a:t>
            </a:r>
          </a:p>
          <a:p>
            <a:pPr>
              <a:buNone/>
            </a:pPr>
            <a:r>
              <a:rPr lang="ru-RU" dirty="0" smtClean="0"/>
              <a:t>Рассмотрим несколько простых предложений – фактов, описывающих родственные отношения: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  <a:endParaRPr lang="en-US" dirty="0" smtClean="0"/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</a:t>
            </a:r>
            <a:r>
              <a:rPr lang="ru-RU" dirty="0" err="1" smtClean="0"/>
              <a:t>татьяна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</a:t>
            </a:r>
            <a:r>
              <a:rPr lang="ru-RU" dirty="0" err="1" smtClean="0"/>
              <a:t>иван</a:t>
            </a:r>
            <a:r>
              <a:rPr lang="ru-RU" dirty="0" smtClean="0"/>
              <a:t>, маша).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 (</a:t>
            </a:r>
            <a:r>
              <a:rPr lang="ru-RU" dirty="0" err="1" smtClean="0"/>
              <a:t>петр</a:t>
            </a:r>
            <a:r>
              <a:rPr lang="ru-RU" dirty="0" smtClean="0"/>
              <a:t>, </a:t>
            </a:r>
            <a:r>
              <a:rPr lang="ru-RU" dirty="0" err="1" smtClean="0"/>
              <a:t>сергей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</a:t>
            </a:r>
            <a:r>
              <a:rPr lang="ru-RU" dirty="0" err="1" smtClean="0"/>
              <a:t>петр</a:t>
            </a:r>
            <a:r>
              <a:rPr lang="ru-RU" dirty="0" smtClean="0"/>
              <a:t>, катя).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Если задать этой программе вопрос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 (</a:t>
            </a:r>
            <a:r>
              <a:rPr lang="ru-RU" dirty="0" err="1" smtClean="0"/>
              <a:t>петр</a:t>
            </a:r>
            <a:r>
              <a:rPr lang="ru-RU" dirty="0" smtClean="0"/>
              <a:t>, </a:t>
            </a:r>
            <a:r>
              <a:rPr lang="ru-RU" dirty="0" err="1" smtClean="0"/>
              <a:t>сергей</a:t>
            </a:r>
            <a:r>
              <a:rPr lang="ru-RU" dirty="0" smtClean="0"/>
              <a:t>)., ответом будет </a:t>
            </a:r>
            <a:r>
              <a:rPr lang="en-US" dirty="0" smtClean="0"/>
              <a:t>yes.</a:t>
            </a:r>
          </a:p>
          <a:p>
            <a:pPr>
              <a:buNone/>
            </a:pPr>
            <a:r>
              <a:rPr lang="ru-RU" dirty="0" smtClean="0"/>
              <a:t>Как получен такой ответ?</a:t>
            </a:r>
          </a:p>
          <a:p>
            <a:pPr>
              <a:buNone/>
            </a:pPr>
            <a:r>
              <a:rPr lang="ru-RU" dirty="0" smtClean="0"/>
              <a:t>В первую очередь, получив вопрос (целевое утверждение, теорему), Пролог-система пытается в текущей базе данных (БД) найти предложение, голова которого сопоставима с целевым утверждением. Процесс доказательства начинается с первого предложения сверху вниз.</a:t>
            </a:r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Последовательность шагов следующая:</a:t>
            </a:r>
          </a:p>
          <a:p>
            <a:pPr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?- </a:t>
            </a:r>
            <a:r>
              <a:rPr lang="ru-RU" sz="2400" dirty="0" smtClean="0"/>
              <a:t>родитель (</a:t>
            </a:r>
            <a:r>
              <a:rPr lang="ru-RU" sz="2400" dirty="0" err="1" smtClean="0"/>
              <a:t>петр</a:t>
            </a:r>
            <a:r>
              <a:rPr lang="ru-RU" sz="2400" dirty="0" smtClean="0"/>
              <a:t>, </a:t>
            </a:r>
            <a:r>
              <a:rPr lang="ru-RU" sz="2400" dirty="0" err="1" smtClean="0"/>
              <a:t>сергей</a:t>
            </a:r>
            <a:r>
              <a:rPr lang="ru-RU" sz="2400" dirty="0" smtClean="0"/>
              <a:t>)</a:t>
            </a:r>
            <a:r>
              <a:rPr lang="en-US" sz="2400" dirty="0" smtClean="0"/>
              <a:t> = </a:t>
            </a:r>
            <a:r>
              <a:rPr lang="ru-RU" sz="2400" dirty="0" smtClean="0"/>
              <a:t>родитель(</a:t>
            </a:r>
            <a:r>
              <a:rPr lang="ru-RU" sz="2400" dirty="0" err="1" smtClean="0"/>
              <a:t>иван</a:t>
            </a:r>
            <a:r>
              <a:rPr lang="ru-RU" sz="2400" dirty="0" smtClean="0"/>
              <a:t>, </a:t>
            </a:r>
            <a:r>
              <a:rPr lang="ru-RU" sz="2400" dirty="0" err="1" smtClean="0"/>
              <a:t>петр</a:t>
            </a:r>
            <a:r>
              <a:rPr lang="ru-RU" sz="2400" dirty="0" smtClean="0"/>
              <a:t>).</a:t>
            </a:r>
          </a:p>
          <a:p>
            <a:pPr>
              <a:buNone/>
            </a:pPr>
            <a:r>
              <a:rPr lang="ru-RU" dirty="0" smtClean="0"/>
              <a:t>Функторы термов сопоставимы, но </a:t>
            </a:r>
            <a:r>
              <a:rPr lang="ru-RU" dirty="0" err="1" smtClean="0"/>
              <a:t>покомпонентно</a:t>
            </a:r>
            <a:r>
              <a:rPr lang="ru-RU" dirty="0" smtClean="0"/>
              <a:t> – нет. Попытка завершиться неуспехом. Однако Пролог-система не ответит нет, поскольку не достигнут конец БД. Она переходит к следующему предложению:</a:t>
            </a:r>
          </a:p>
          <a:p>
            <a:pPr>
              <a:buNone/>
            </a:pPr>
            <a:r>
              <a:rPr lang="ru-RU" sz="2600" dirty="0" smtClean="0"/>
              <a:t>- </a:t>
            </a:r>
            <a:r>
              <a:rPr lang="en-US" sz="2600" dirty="0" smtClean="0"/>
              <a:t>?- </a:t>
            </a:r>
            <a:r>
              <a:rPr lang="ru-RU" sz="2600" dirty="0" smtClean="0"/>
              <a:t>родитель (</a:t>
            </a:r>
            <a:r>
              <a:rPr lang="ru-RU" sz="2600" dirty="0" err="1" smtClean="0"/>
              <a:t>петр</a:t>
            </a:r>
            <a:r>
              <a:rPr lang="ru-RU" sz="2600" dirty="0" smtClean="0"/>
              <a:t>, </a:t>
            </a:r>
            <a:r>
              <a:rPr lang="ru-RU" sz="2600" dirty="0" err="1" smtClean="0"/>
              <a:t>сергей</a:t>
            </a:r>
            <a:r>
              <a:rPr lang="ru-RU" sz="2600" dirty="0" smtClean="0"/>
              <a:t>)</a:t>
            </a:r>
            <a:r>
              <a:rPr lang="en-US" sz="2600" dirty="0" smtClean="0"/>
              <a:t> = </a:t>
            </a:r>
            <a:r>
              <a:rPr lang="ru-RU" sz="2600" dirty="0" smtClean="0"/>
              <a:t>родитель(</a:t>
            </a:r>
            <a:r>
              <a:rPr lang="ru-RU" sz="2600" dirty="0" err="1" smtClean="0"/>
              <a:t>иван</a:t>
            </a:r>
            <a:r>
              <a:rPr lang="ru-RU" sz="2600" dirty="0" smtClean="0"/>
              <a:t>, маша).</a:t>
            </a:r>
            <a:endParaRPr lang="ru-RU" sz="2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Опять неуспех.</a:t>
            </a:r>
          </a:p>
          <a:p>
            <a:pPr>
              <a:buNone/>
            </a:pPr>
            <a:r>
              <a:rPr lang="ru-RU" dirty="0" smtClean="0"/>
              <a:t>Утвердительный ответ будет достигнут на четвертом шаге:</a:t>
            </a:r>
          </a:p>
          <a:p>
            <a:pPr>
              <a:buFontTx/>
              <a:buChar char="-"/>
            </a:pPr>
            <a:r>
              <a:rPr lang="en-US" sz="2400" dirty="0" smtClean="0"/>
              <a:t>?- </a:t>
            </a:r>
            <a:r>
              <a:rPr lang="ru-RU" sz="2400" dirty="0" smtClean="0"/>
              <a:t>родитель (</a:t>
            </a:r>
            <a:r>
              <a:rPr lang="ru-RU" sz="2400" dirty="0" err="1" smtClean="0"/>
              <a:t>петр</a:t>
            </a:r>
            <a:r>
              <a:rPr lang="ru-RU" sz="2400" dirty="0" smtClean="0"/>
              <a:t>, </a:t>
            </a:r>
            <a:r>
              <a:rPr lang="ru-RU" sz="2400" dirty="0" err="1" smtClean="0"/>
              <a:t>сергей</a:t>
            </a:r>
            <a:r>
              <a:rPr lang="ru-RU" sz="2400" dirty="0" smtClean="0"/>
              <a:t>)</a:t>
            </a:r>
            <a:r>
              <a:rPr lang="en-US" sz="2400" dirty="0" smtClean="0"/>
              <a:t> = </a:t>
            </a:r>
            <a:r>
              <a:rPr lang="ru-RU" sz="2400" dirty="0" smtClean="0"/>
              <a:t>родитель(</a:t>
            </a:r>
            <a:r>
              <a:rPr lang="ru-RU" sz="2400" dirty="0" err="1" smtClean="0"/>
              <a:t>петр</a:t>
            </a:r>
            <a:r>
              <a:rPr lang="ru-RU" sz="2400" dirty="0" smtClean="0"/>
              <a:t>, </a:t>
            </a:r>
            <a:r>
              <a:rPr lang="ru-RU" sz="2400" dirty="0" err="1" smtClean="0"/>
              <a:t>сергей</a:t>
            </a:r>
            <a:r>
              <a:rPr lang="ru-RU" sz="2400" dirty="0" smtClean="0"/>
              <a:t>).</a:t>
            </a:r>
          </a:p>
          <a:p>
            <a:pPr>
              <a:buNone/>
            </a:pPr>
            <a:r>
              <a:rPr lang="ru-RU" dirty="0" smtClean="0"/>
              <a:t>После чего Пролог-система выдаст утвердительный ответ пользователю.</a:t>
            </a:r>
          </a:p>
          <a:p>
            <a:pPr>
              <a:buNone/>
            </a:pPr>
            <a:r>
              <a:rPr lang="ru-RU" dirty="0" smtClean="0"/>
              <a:t>В случае если достигнут конец БД и ни одно из предложений базы данных не согласуется с целевым утверждением, Пролог-система выдаст нет.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Например,</a:t>
            </a:r>
          </a:p>
          <a:p>
            <a:pPr>
              <a:buNone/>
            </a:pPr>
            <a:r>
              <a:rPr lang="en-US" sz="2400" dirty="0" smtClean="0"/>
              <a:t>?- </a:t>
            </a:r>
            <a:r>
              <a:rPr lang="ru-RU" sz="2400" dirty="0" smtClean="0"/>
              <a:t>родитель (</a:t>
            </a:r>
            <a:r>
              <a:rPr lang="ru-RU" sz="2400" dirty="0" err="1" smtClean="0"/>
              <a:t>иван</a:t>
            </a:r>
            <a:r>
              <a:rPr lang="ru-RU" sz="2400" dirty="0" smtClean="0"/>
              <a:t>, </a:t>
            </a:r>
            <a:r>
              <a:rPr lang="ru-RU" sz="2400" dirty="0" err="1" smtClean="0"/>
              <a:t>сергей</a:t>
            </a:r>
            <a:r>
              <a:rPr lang="ru-RU" sz="2400" dirty="0" smtClean="0"/>
              <a:t>).</a:t>
            </a:r>
          </a:p>
          <a:p>
            <a:pPr>
              <a:buNone/>
            </a:pPr>
            <a:r>
              <a:rPr lang="ru-RU" dirty="0" smtClean="0"/>
              <a:t>Эта цель не согласуется с текущей БД, ответ системы будет отрицательный.</a:t>
            </a:r>
          </a:p>
          <a:p>
            <a:pPr>
              <a:buNone/>
            </a:pPr>
            <a:r>
              <a:rPr lang="ru-RU" dirty="0" smtClean="0"/>
              <a:t>Если в вопросе на месте аргументов указать не конкретные атомы, а переменные, то процесс ответа будет аналогичным, за исключением того, что переменные должны конкретизироваться определенными значениями. </a:t>
            </a:r>
          </a:p>
          <a:p>
            <a:pPr>
              <a:buNone/>
            </a:pP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ru-RU" b="1" dirty="0" smtClean="0"/>
              <a:t>Атомы</a:t>
            </a:r>
          </a:p>
          <a:p>
            <a:pPr>
              <a:buNone/>
            </a:pPr>
            <a:r>
              <a:rPr lang="ru-RU" dirty="0" smtClean="0"/>
              <a:t>В своих программах мы уже использовали атомы. В общем случаю атомы можно создавать тремя способами:</a:t>
            </a:r>
          </a:p>
          <a:p>
            <a:pPr>
              <a:buFontTx/>
              <a:buChar char="-"/>
            </a:pPr>
            <a:r>
              <a:rPr lang="ru-RU" dirty="0" smtClean="0"/>
              <a:t>Из цепочки букв, цифр  и символа подчеркивания, начиная цепочку со строчной буквы:</a:t>
            </a:r>
          </a:p>
          <a:p>
            <a:pPr>
              <a:buNone/>
            </a:pPr>
            <a:r>
              <a:rPr lang="ru-RU" dirty="0" smtClean="0"/>
              <a:t>	родитель, мать, отец, х25, х_24, 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маша_иванова</a:t>
            </a:r>
            <a:r>
              <a:rPr lang="ru-RU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Из специальных символов:</a:t>
            </a:r>
          </a:p>
          <a:p>
            <a:pPr>
              <a:buNone/>
            </a:pPr>
            <a:r>
              <a:rPr lang="ru-RU" dirty="0" smtClean="0"/>
              <a:t>	===</a:t>
            </a:r>
            <a:r>
              <a:rPr lang="en-US" dirty="0" smtClean="0"/>
              <a:t>&gt;, </a:t>
            </a:r>
            <a:r>
              <a:rPr lang="en-US" dirty="0" smtClean="0">
                <a:sym typeface="Wingdings" pitchFamily="2" charset="2"/>
              </a:rPr>
              <a:t>&lt;----&gt;, ….., ::=</a:t>
            </a:r>
            <a:r>
              <a:rPr lang="ru-RU" dirty="0" smtClean="0">
                <a:sym typeface="Wingdings" pitchFamily="2" charset="2"/>
              </a:rPr>
              <a:t>;</a:t>
            </a:r>
          </a:p>
          <a:p>
            <a:pPr>
              <a:buFontTx/>
              <a:buChar char="-"/>
            </a:pPr>
            <a:r>
              <a:rPr lang="ru-RU" dirty="0" smtClean="0">
                <a:sym typeface="Wingdings" pitchFamily="2" charset="2"/>
              </a:rPr>
              <a:t>Из произвольной последовательности символов, заключенные в одинарные кавычки:</a:t>
            </a:r>
          </a:p>
          <a:p>
            <a:pPr>
              <a:buFontTx/>
              <a:buChar char="-"/>
            </a:pPr>
            <a:r>
              <a:rPr lang="en-US" dirty="0" smtClean="0">
                <a:sym typeface="Wingdings" pitchFamily="2" charset="2"/>
              </a:rPr>
              <a:t>‘</a:t>
            </a:r>
            <a:r>
              <a:rPr lang="ru-RU" dirty="0" smtClean="0">
                <a:sym typeface="Wingdings" pitchFamily="2" charset="2"/>
              </a:rPr>
              <a:t>Иван</a:t>
            </a:r>
            <a:r>
              <a:rPr lang="en-US" dirty="0" smtClean="0">
                <a:sym typeface="Wingdings" pitchFamily="2" charset="2"/>
              </a:rPr>
              <a:t>’, ‘</a:t>
            </a:r>
            <a:r>
              <a:rPr lang="ru-RU" dirty="0" err="1" smtClean="0">
                <a:sym typeface="Wingdings" pitchFamily="2" charset="2"/>
              </a:rPr>
              <a:t>Маша_Иванова</a:t>
            </a:r>
            <a:r>
              <a:rPr lang="en-US" dirty="0" smtClean="0">
                <a:sym typeface="Wingdings" pitchFamily="2" charset="2"/>
              </a:rPr>
              <a:t>’, ‘</a:t>
            </a:r>
            <a:r>
              <a:rPr lang="ru-RU" dirty="0" err="1" smtClean="0">
                <a:sym typeface="Wingdings" pitchFamily="2" charset="2"/>
              </a:rPr>
              <a:t>Северо-Западнай</a:t>
            </a:r>
            <a:r>
              <a:rPr lang="ru-RU" dirty="0" smtClean="0">
                <a:sym typeface="Wingdings" pitchFamily="2" charset="2"/>
              </a:rPr>
              <a:t> район</a:t>
            </a:r>
            <a:r>
              <a:rPr lang="en-US" dirty="0" smtClean="0">
                <a:sym typeface="Wingdings" pitchFamily="2" charset="2"/>
              </a:rPr>
              <a:t>’</a:t>
            </a:r>
            <a:r>
              <a:rPr lang="ru-RU" dirty="0" smtClean="0">
                <a:sym typeface="Wingdings" pitchFamily="2" charset="2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Например,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 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en-US" dirty="0" smtClean="0"/>
              <a:t>Y</a:t>
            </a:r>
            <a:r>
              <a:rPr lang="ru-RU" dirty="0" smtClean="0"/>
              <a:t>).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Первая конкретизация получится из попытки сопоставления термов: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 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en-US" dirty="0" smtClean="0"/>
              <a:t>Y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  <a:r>
              <a:rPr lang="ru-RU" dirty="0" smtClean="0"/>
              <a:t>родитель(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Несложно догадаться, что цель согласуется, а переменные 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en-US" dirty="0" smtClean="0"/>
              <a:t>Y</a:t>
            </a:r>
            <a:r>
              <a:rPr lang="ru-RU" dirty="0" smtClean="0"/>
              <a:t> получат значения соответственно </a:t>
            </a:r>
            <a:r>
              <a:rPr lang="ru-RU" dirty="0" err="1" smtClean="0"/>
              <a:t>иван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петр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Процесс будет продолжаться до окончания БД.</a:t>
            </a:r>
          </a:p>
          <a:p>
            <a:pPr>
              <a:buNone/>
            </a:pPr>
            <a:r>
              <a:rPr lang="ru-RU" dirty="0" smtClean="0"/>
              <a:t>Добавим в базу еще несколько фактов и правил:</a:t>
            </a:r>
          </a:p>
          <a:p>
            <a:pPr>
              <a:buNone/>
            </a:pPr>
            <a:r>
              <a:rPr lang="ru-RU" dirty="0"/>
              <a:t>м</a:t>
            </a:r>
            <a:r>
              <a:rPr lang="ru-RU" dirty="0" smtClean="0"/>
              <a:t>уж(</a:t>
            </a:r>
            <a:r>
              <a:rPr lang="ru-RU" dirty="0" err="1" smtClean="0"/>
              <a:t>иван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м</a:t>
            </a:r>
            <a:r>
              <a:rPr lang="ru-RU" dirty="0" smtClean="0"/>
              <a:t>уж(</a:t>
            </a:r>
            <a:r>
              <a:rPr lang="ru-RU" dirty="0" err="1" smtClean="0"/>
              <a:t>петр</a:t>
            </a:r>
            <a:r>
              <a:rPr lang="ru-RU" dirty="0" smtClean="0"/>
              <a:t>)</a:t>
            </a:r>
            <a:r>
              <a:rPr lang="ru-RU" dirty="0"/>
              <a:t>.</a:t>
            </a:r>
            <a:endParaRPr lang="ru-RU" dirty="0" smtClean="0"/>
          </a:p>
          <a:p>
            <a:pPr>
              <a:buNone/>
            </a:pPr>
            <a:r>
              <a:rPr lang="ru-RU" dirty="0"/>
              <a:t>ж</a:t>
            </a:r>
            <a:r>
              <a:rPr lang="ru-RU" dirty="0" smtClean="0"/>
              <a:t>ен(маша).</a:t>
            </a:r>
          </a:p>
          <a:p>
            <a:pPr>
              <a:buNone/>
            </a:pPr>
            <a:r>
              <a:rPr lang="ru-RU" dirty="0"/>
              <a:t>ж</a:t>
            </a:r>
            <a:r>
              <a:rPr lang="ru-RU" dirty="0" smtClean="0"/>
              <a:t>ен(катя).</a:t>
            </a:r>
          </a:p>
          <a:p>
            <a:pPr>
              <a:buNone/>
            </a:pPr>
            <a:r>
              <a:rPr lang="ru-RU" dirty="0"/>
              <a:t>ж</a:t>
            </a:r>
            <a:r>
              <a:rPr lang="ru-RU" dirty="0" smtClean="0"/>
              <a:t>ен(</a:t>
            </a:r>
            <a:r>
              <a:rPr lang="ru-RU" dirty="0" err="1" smtClean="0"/>
              <a:t>татьяна</a:t>
            </a:r>
            <a:r>
              <a:rPr lang="ru-RU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мать(</a:t>
            </a:r>
            <a:r>
              <a:rPr lang="en-US" dirty="0" smtClean="0"/>
              <a:t>X, Y</a:t>
            </a:r>
            <a:r>
              <a:rPr lang="ru-RU" dirty="0" smtClean="0"/>
              <a:t>)</a:t>
            </a:r>
            <a:r>
              <a:rPr lang="en-US" dirty="0" smtClean="0"/>
              <a:t>:- </a:t>
            </a:r>
            <a:r>
              <a:rPr lang="ru-RU" dirty="0" smtClean="0"/>
              <a:t> родитель(</a:t>
            </a:r>
            <a:r>
              <a:rPr lang="en-US" dirty="0" smtClean="0"/>
              <a:t>X, Y</a:t>
            </a:r>
            <a:r>
              <a:rPr lang="ru-RU" dirty="0" smtClean="0"/>
              <a:t>), жен(</a:t>
            </a:r>
            <a:r>
              <a:rPr lang="en-US" dirty="0" smtClean="0"/>
              <a:t>X</a:t>
            </a:r>
            <a:r>
              <a:rPr lang="ru-RU" dirty="0" smtClean="0"/>
              <a:t>).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После чего зададим еще один вопрос: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мать</a:t>
            </a:r>
            <a:r>
              <a:rPr lang="en-US" dirty="0" smtClean="0"/>
              <a:t>(X1,Y1), write(X1), write(Y1).</a:t>
            </a:r>
          </a:p>
          <a:p>
            <a:pPr>
              <a:buNone/>
            </a:pPr>
            <a:r>
              <a:rPr lang="ru-RU" dirty="0" smtClean="0"/>
              <a:t>Шаги </a:t>
            </a:r>
            <a:r>
              <a:rPr lang="ru-RU" dirty="0" err="1" smtClean="0"/>
              <a:t>Пролог-системы</a:t>
            </a:r>
            <a:r>
              <a:rPr lang="ru-RU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?-</a:t>
            </a:r>
            <a:r>
              <a:rPr lang="ru-RU" dirty="0" smtClean="0"/>
              <a:t>мать(</a:t>
            </a:r>
            <a:r>
              <a:rPr lang="en-US" dirty="0" smtClean="0"/>
              <a:t>X1, Y1</a:t>
            </a:r>
            <a:r>
              <a:rPr lang="ru-RU" dirty="0" smtClean="0"/>
              <a:t>) = мать(</a:t>
            </a:r>
            <a:r>
              <a:rPr lang="en-US" dirty="0" smtClean="0"/>
              <a:t>X, Y</a:t>
            </a:r>
            <a:r>
              <a:rPr lang="ru-RU" dirty="0" smtClean="0"/>
              <a:t>).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Успех будет достигнут и результатом сопоставления будет связывание переменных </a:t>
            </a:r>
            <a:r>
              <a:rPr lang="en-US" dirty="0" smtClean="0"/>
              <a:t>X1=X </a:t>
            </a:r>
            <a:r>
              <a:rPr lang="ru-RU" dirty="0" smtClean="0"/>
              <a:t>и </a:t>
            </a:r>
            <a:r>
              <a:rPr lang="en-US" dirty="0" smtClean="0"/>
              <a:t>Y1=Y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Такое связывание называется наиболее общей конкретизацией. Если в дальнейшем любая из переменных получит значение, то есть конкретизируется каким- либо значением, автоматически соответствующая ей переменная будет указывать на то же значение.</a:t>
            </a:r>
          </a:p>
          <a:p>
            <a:pPr>
              <a:buNone/>
            </a:pPr>
            <a:r>
              <a:rPr lang="ru-RU" dirty="0" smtClean="0"/>
              <a:t>Следующий шаг Пролог системы состоит в том, что она последовательно попытается доказать все цели, входящие в правую часть данного правила.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Первая цель – </a:t>
            </a:r>
            <a:r>
              <a:rPr lang="ru-RU" dirty="0" err="1" smtClean="0"/>
              <a:t>цель</a:t>
            </a:r>
            <a:r>
              <a:rPr lang="ru-RU" dirty="0" smtClean="0"/>
              <a:t> родитель.</a:t>
            </a:r>
          </a:p>
          <a:p>
            <a:pPr>
              <a:buNone/>
            </a:pPr>
            <a:r>
              <a:rPr lang="ru-RU" dirty="0" smtClean="0"/>
              <a:t>Далее вновь осуществляется просмотр БД для доказательства этой цели: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родитель(</a:t>
            </a:r>
            <a:r>
              <a:rPr lang="en-US" dirty="0" smtClean="0"/>
              <a:t>X</a:t>
            </a:r>
            <a:r>
              <a:rPr lang="ru-RU" dirty="0" smtClean="0"/>
              <a:t>1</a:t>
            </a:r>
            <a:r>
              <a:rPr lang="en-US" dirty="0" smtClean="0"/>
              <a:t>,Y</a:t>
            </a:r>
            <a:r>
              <a:rPr lang="ru-RU" dirty="0" smtClean="0"/>
              <a:t>1</a:t>
            </a:r>
            <a:r>
              <a:rPr lang="en-US" dirty="0" smtClean="0"/>
              <a:t>) = </a:t>
            </a:r>
            <a:r>
              <a:rPr lang="ru-RU" dirty="0" smtClean="0"/>
              <a:t>родитель(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Цели (термы) сопоставимы и переменные </a:t>
            </a:r>
            <a:r>
              <a:rPr lang="en-US" dirty="0" smtClean="0"/>
              <a:t>X1(X)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иван</a:t>
            </a:r>
            <a:r>
              <a:rPr lang="ru-RU" dirty="0" smtClean="0"/>
              <a:t> и </a:t>
            </a:r>
            <a:r>
              <a:rPr lang="en-US" dirty="0" smtClean="0"/>
              <a:t>Y1(Y) =</a:t>
            </a:r>
            <a:r>
              <a:rPr lang="ru-RU" dirty="0" smtClean="0"/>
              <a:t> </a:t>
            </a:r>
            <a:r>
              <a:rPr lang="ru-RU" dirty="0" err="1" smtClean="0"/>
              <a:t>петр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Следующая цель</a:t>
            </a:r>
            <a:r>
              <a:rPr lang="en-US" dirty="0" smtClean="0"/>
              <a:t> </a:t>
            </a:r>
            <a:r>
              <a:rPr lang="ru-RU" dirty="0" smtClean="0"/>
              <a:t>жен(</a:t>
            </a:r>
            <a:r>
              <a:rPr lang="en-US" dirty="0" smtClean="0"/>
              <a:t>X1) </a:t>
            </a:r>
            <a:r>
              <a:rPr lang="ru-RU" dirty="0" smtClean="0"/>
              <a:t>при конкретизации </a:t>
            </a:r>
            <a:r>
              <a:rPr lang="en-US" dirty="0" smtClean="0"/>
              <a:t>X1 = </a:t>
            </a:r>
            <a:r>
              <a:rPr lang="ru-RU" dirty="0" err="1" smtClean="0"/>
              <a:t>иван</a:t>
            </a:r>
            <a:r>
              <a:rPr lang="ru-RU" dirty="0" smtClean="0"/>
              <a:t> потерпит неуспех.</a:t>
            </a:r>
          </a:p>
          <a:p>
            <a:pPr>
              <a:buNone/>
            </a:pPr>
            <a:r>
              <a:rPr lang="ru-RU" dirty="0" smtClean="0"/>
              <a:t>Эта конкретизация отменяется и Пролог-система пытается найти следующее предложение в БД, голова которого сопоставима с целью жен.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Следующий шаг – попытка доказательства цели 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родитель(</a:t>
            </a:r>
            <a:r>
              <a:rPr lang="en-US" dirty="0" smtClean="0"/>
              <a:t>X</a:t>
            </a:r>
            <a:r>
              <a:rPr lang="ru-RU" dirty="0" smtClean="0"/>
              <a:t>1</a:t>
            </a:r>
            <a:r>
              <a:rPr lang="en-US" dirty="0" smtClean="0"/>
              <a:t>,Y</a:t>
            </a:r>
            <a:r>
              <a:rPr lang="ru-RU" dirty="0" smtClean="0"/>
              <a:t>1</a:t>
            </a:r>
            <a:r>
              <a:rPr lang="en-US" dirty="0" smtClean="0"/>
              <a:t>) = </a:t>
            </a:r>
            <a:r>
              <a:rPr lang="ru-RU" dirty="0" smtClean="0"/>
              <a:t>родитель(</a:t>
            </a:r>
            <a:r>
              <a:rPr lang="ru-RU" dirty="0" err="1" smtClean="0"/>
              <a:t>татьяна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Этот процесс завершится успехом, переменные свяжутся со следующими значениями : </a:t>
            </a:r>
            <a:r>
              <a:rPr lang="en-US" dirty="0" smtClean="0"/>
              <a:t>X1(X) </a:t>
            </a:r>
            <a:r>
              <a:rPr lang="ru-RU" dirty="0" smtClean="0"/>
              <a:t>= </a:t>
            </a:r>
            <a:r>
              <a:rPr lang="ru-RU" dirty="0" err="1" smtClean="0"/>
              <a:t>татьяна</a:t>
            </a:r>
            <a:r>
              <a:rPr lang="ru-RU" dirty="0" smtClean="0"/>
              <a:t> и </a:t>
            </a:r>
            <a:r>
              <a:rPr lang="en-US" dirty="0" smtClean="0"/>
              <a:t>Y1(Y)</a:t>
            </a:r>
            <a:r>
              <a:rPr lang="ru-RU" dirty="0" smtClean="0"/>
              <a:t> = </a:t>
            </a:r>
            <a:r>
              <a:rPr lang="ru-RU" dirty="0" err="1" smtClean="0"/>
              <a:t>петр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Попытка доказательства жен(</a:t>
            </a:r>
            <a:r>
              <a:rPr lang="ru-RU" dirty="0" err="1" smtClean="0"/>
              <a:t>татьяна</a:t>
            </a:r>
            <a:r>
              <a:rPr lang="ru-RU" dirty="0" smtClean="0"/>
              <a:t>) также завершится успехом и результатом всего поиска будет текущая конкретизация переменных: </a:t>
            </a:r>
            <a:r>
              <a:rPr lang="en-US" dirty="0" smtClean="0"/>
              <a:t>X</a:t>
            </a:r>
            <a:r>
              <a:rPr lang="ru-RU" dirty="0" smtClean="0"/>
              <a:t> = </a:t>
            </a:r>
            <a:r>
              <a:rPr lang="ru-RU" dirty="0" err="1" smtClean="0"/>
              <a:t>татьяна</a:t>
            </a:r>
            <a:r>
              <a:rPr lang="ru-RU" dirty="0" smtClean="0"/>
              <a:t>,</a:t>
            </a:r>
            <a:r>
              <a:rPr lang="en-US" dirty="0" smtClean="0"/>
              <a:t> Y</a:t>
            </a:r>
            <a:r>
              <a:rPr lang="ru-RU" dirty="0" smtClean="0"/>
              <a:t> = </a:t>
            </a:r>
            <a:r>
              <a:rPr lang="ru-RU" dirty="0" err="1" smtClean="0"/>
              <a:t>петр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Сейчас мы рассмотрели работу </a:t>
            </a:r>
            <a:r>
              <a:rPr lang="ru-RU" dirty="0" err="1" smtClean="0"/>
              <a:t>Пролог-системы</a:t>
            </a:r>
            <a:r>
              <a:rPr lang="ru-RU" dirty="0" smtClean="0"/>
              <a:t> при ответе на вопрос пользователя и разобрали один из механизмов доказательства – механизм прямой трассировки. Этот механизм, будучи встроенный в систему, обеспечивает доказательство целей, проходя БД сверху вниз. С декларативной точки зрения порядок предложений и целей в правых частях правил не имеет значения. 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 процедурной – смысл есть. В первую очередь этот смысл влияет на эффективность программы, время ее выполнения. Эти задачи возлагаются на Пролог-систему. В некоторых случаях программисту следует самому продумывать процедурные детали программы. 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Мы еще несколько раз вернемся к рассмотрению исходного вопроса, в частности, при рассмотрения механизма возврата.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Список – простая структура данных, широко используемая в нечисловом программировании. Список это последовательность, составленная из произвольного числа элементов, например хоккей, бокс, плавание, биатлон, футбол.</a:t>
            </a:r>
          </a:p>
          <a:p>
            <a:pPr>
              <a:buNone/>
            </a:pPr>
            <a:r>
              <a:rPr lang="ru-RU" dirty="0" smtClean="0"/>
              <a:t>На Прологе это запишется так: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ru-RU" dirty="0" smtClean="0"/>
              <a:t>хоккей, бокс, плавание,  биатлон, футбол</a:t>
            </a:r>
            <a:r>
              <a:rPr lang="en-US" dirty="0" smtClean="0"/>
              <a:t>]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Это внешнее представление списка, его внутренне представление выглядит как дерево.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Областью действия атомов является вся программа.</a:t>
            </a:r>
          </a:p>
          <a:p>
            <a:pPr algn="ctr">
              <a:buNone/>
            </a:pPr>
            <a:r>
              <a:rPr lang="ru-RU" b="1" dirty="0" smtClean="0"/>
              <a:t>Числа</a:t>
            </a:r>
          </a:p>
          <a:p>
            <a:pPr>
              <a:buNone/>
            </a:pPr>
            <a:r>
              <a:rPr lang="ru-RU" dirty="0" smtClean="0"/>
              <a:t>Числа в Прологе бывают целые и вещественные с возможным предшествующим знаком. Представление чисел не отличается от обычного представления числовых величин в императивных языках программирования.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два случая: пустой список и не пустой список. Если список пустой, то он записывается как </a:t>
            </a:r>
            <a:r>
              <a:rPr lang="en-US" dirty="0" smtClean="0"/>
              <a:t>[]</a:t>
            </a:r>
            <a:r>
              <a:rPr lang="ru-RU" dirty="0" smtClean="0"/>
              <a:t>.  В случае непустого списка его надо рассматривать как структуру состоящую из двух частей:</a:t>
            </a:r>
          </a:p>
          <a:p>
            <a:pPr>
              <a:buFontTx/>
              <a:buChar char="-"/>
            </a:pPr>
            <a:r>
              <a:rPr lang="ru-RU" dirty="0" smtClean="0"/>
              <a:t>голова, по умолчанию первый элемент списка;</a:t>
            </a:r>
          </a:p>
          <a:p>
            <a:pPr>
              <a:buFontTx/>
              <a:buChar char="-"/>
            </a:pPr>
            <a:r>
              <a:rPr lang="ru-RU" dirty="0"/>
              <a:t>х</a:t>
            </a:r>
            <a:r>
              <a:rPr lang="ru-RU" dirty="0" smtClean="0"/>
              <a:t>вост – оставшиеся часть элементов.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В общем случае головой списка может быть любой </a:t>
            </a:r>
            <a:r>
              <a:rPr lang="ru-RU" dirty="0" err="1" smtClean="0"/>
              <a:t>прологовский</a:t>
            </a:r>
            <a:r>
              <a:rPr lang="ru-RU" dirty="0" smtClean="0"/>
              <a:t> терм, простой, структурный, в том числе и список, а в качестве хвоста может выступать только список.</a:t>
            </a:r>
          </a:p>
          <a:p>
            <a:pPr>
              <a:buNone/>
            </a:pPr>
            <a:r>
              <a:rPr lang="ru-RU" dirty="0" smtClean="0"/>
              <a:t>Еще один пример списка:</a:t>
            </a:r>
          </a:p>
          <a:p>
            <a:pPr>
              <a:buNone/>
            </a:pPr>
            <a:r>
              <a:rPr lang="en-US" sz="2400" dirty="0" smtClean="0"/>
              <a:t>[X,</a:t>
            </a:r>
            <a:r>
              <a:rPr lang="ru-RU" sz="2400" dirty="0" smtClean="0"/>
              <a:t> </a:t>
            </a:r>
            <a:r>
              <a:rPr lang="ru-RU" sz="2400" dirty="0" err="1" smtClean="0"/>
              <a:t>иван</a:t>
            </a:r>
            <a:r>
              <a:rPr lang="ru-RU" sz="2400" dirty="0" smtClean="0"/>
              <a:t>, 235, </a:t>
            </a:r>
            <a:r>
              <a:rPr lang="en-US" sz="2400" dirty="0" smtClean="0"/>
              <a:t>[</a:t>
            </a:r>
            <a:r>
              <a:rPr lang="ru-RU" sz="2400" dirty="0" smtClean="0"/>
              <a:t>11,22,33,44,55</a:t>
            </a:r>
            <a:r>
              <a:rPr lang="en-US" sz="2400" dirty="0" smtClean="0"/>
              <a:t>]</a:t>
            </a:r>
            <a:r>
              <a:rPr lang="ru-RU" sz="2400" dirty="0" smtClean="0"/>
              <a:t>, родитель(</a:t>
            </a:r>
            <a:r>
              <a:rPr lang="ru-RU" sz="2400" dirty="0" err="1" smtClean="0"/>
              <a:t>мария</a:t>
            </a:r>
            <a:r>
              <a:rPr lang="ru-RU" sz="2400" dirty="0" smtClean="0"/>
              <a:t>, </a:t>
            </a:r>
            <a:r>
              <a:rPr lang="ru-RU" sz="2400" dirty="0" err="1" smtClean="0"/>
              <a:t>сергей</a:t>
            </a:r>
            <a:r>
              <a:rPr lang="ru-RU" sz="2400" dirty="0" smtClean="0"/>
              <a:t>)</a:t>
            </a:r>
            <a:r>
              <a:rPr lang="en-US" sz="2400" dirty="0" smtClean="0"/>
              <a:t>]</a:t>
            </a:r>
            <a:endParaRPr lang="ru-RU" sz="2400" dirty="0" smtClean="0"/>
          </a:p>
          <a:p>
            <a:pPr>
              <a:buNone/>
            </a:pPr>
            <a:r>
              <a:rPr lang="ru-RU" dirty="0" smtClean="0"/>
              <a:t>Здесь переменная </a:t>
            </a:r>
            <a:r>
              <a:rPr lang="en-US" dirty="0" smtClean="0"/>
              <a:t>X </a:t>
            </a:r>
            <a:r>
              <a:rPr lang="ru-RU" dirty="0" smtClean="0"/>
              <a:t>– голова списка, все остальные элементы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sz="2600" dirty="0" smtClean="0"/>
              <a:t>[</a:t>
            </a:r>
            <a:r>
              <a:rPr lang="ru-RU" sz="2600" dirty="0" err="1" smtClean="0"/>
              <a:t>иван</a:t>
            </a:r>
            <a:r>
              <a:rPr lang="ru-RU" sz="2600" dirty="0" smtClean="0"/>
              <a:t>, 235, </a:t>
            </a:r>
            <a:r>
              <a:rPr lang="en-US" sz="2600" dirty="0" smtClean="0"/>
              <a:t>[</a:t>
            </a:r>
            <a:r>
              <a:rPr lang="ru-RU" sz="2600" dirty="0" smtClean="0"/>
              <a:t>11,22,33,44,55</a:t>
            </a:r>
            <a:r>
              <a:rPr lang="en-US" sz="2600" dirty="0" smtClean="0"/>
              <a:t>]</a:t>
            </a:r>
            <a:r>
              <a:rPr lang="ru-RU" sz="2600" dirty="0" smtClean="0"/>
              <a:t>, родитель(</a:t>
            </a:r>
            <a:r>
              <a:rPr lang="ru-RU" sz="2600" dirty="0" err="1" smtClean="0"/>
              <a:t>мария</a:t>
            </a:r>
            <a:r>
              <a:rPr lang="ru-RU" sz="2600" dirty="0" smtClean="0"/>
              <a:t>, </a:t>
            </a:r>
            <a:r>
              <a:rPr lang="ru-RU" sz="2600" dirty="0" err="1" smtClean="0"/>
              <a:t>сергей</a:t>
            </a:r>
            <a:r>
              <a:rPr lang="ru-RU" sz="2600" dirty="0" smtClean="0"/>
              <a:t>)</a:t>
            </a:r>
            <a:r>
              <a:rPr lang="en-US" sz="2600" dirty="0" smtClean="0"/>
              <a:t>]</a:t>
            </a:r>
            <a:r>
              <a:rPr lang="ru-RU" sz="2600" dirty="0" smtClean="0"/>
              <a:t> </a:t>
            </a:r>
            <a:r>
              <a:rPr lang="ru-RU" dirty="0" smtClean="0"/>
              <a:t>– хвост.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Голова соединяется с хвостом при помощи специального функтора – символа точки, или в общем случае, .(голова, хвост).</a:t>
            </a:r>
          </a:p>
          <a:p>
            <a:pPr>
              <a:buNone/>
            </a:pPr>
            <a:r>
              <a:rPr lang="ru-RU" dirty="0" smtClean="0"/>
              <a:t>Для первого списка:</a:t>
            </a:r>
          </a:p>
          <a:p>
            <a:pPr>
              <a:buNone/>
            </a:pPr>
            <a:r>
              <a:rPr lang="ru-RU" sz="2400" dirty="0" smtClean="0"/>
              <a:t>.(хоккей, .(бокс, .(плавание, .(биатлон, .(футбол)))))</a:t>
            </a:r>
          </a:p>
          <a:p>
            <a:pPr>
              <a:buNone/>
            </a:pPr>
            <a:r>
              <a:rPr lang="ru-RU" dirty="0" smtClean="0"/>
              <a:t>Как уже было сказано, списки в Прологе представляются как деревья. Для данного списка его внутреннее представление выглядит следующим образом: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хоккей, бокс, плавание,  биатлон, футбол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							[]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3068960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хоккей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3789040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бокс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515719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биатлон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55776" y="4437112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плавание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39952" y="5805264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футбол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endCxn id="4" idx="0"/>
          </p:cNvCxnSpPr>
          <p:nvPr/>
        </p:nvCxnSpPr>
        <p:spPr>
          <a:xfrm flipH="1">
            <a:off x="1583668" y="2420888"/>
            <a:ext cx="61206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195736" y="2420888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5" idx="0"/>
          </p:cNvCxnSpPr>
          <p:nvPr/>
        </p:nvCxnSpPr>
        <p:spPr>
          <a:xfrm flipH="1">
            <a:off x="2231740" y="3068960"/>
            <a:ext cx="6120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306896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7" idx="0"/>
          </p:cNvCxnSpPr>
          <p:nvPr/>
        </p:nvCxnSpPr>
        <p:spPr>
          <a:xfrm flipH="1">
            <a:off x="3167844" y="3645024"/>
            <a:ext cx="39604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563888" y="3645024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6" idx="0"/>
          </p:cNvCxnSpPr>
          <p:nvPr/>
        </p:nvCxnSpPr>
        <p:spPr>
          <a:xfrm flipH="1">
            <a:off x="3815916" y="4293096"/>
            <a:ext cx="54006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355976" y="429309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8" idx="0"/>
          </p:cNvCxnSpPr>
          <p:nvPr/>
        </p:nvCxnSpPr>
        <p:spPr>
          <a:xfrm flipH="1">
            <a:off x="4680012" y="4941168"/>
            <a:ext cx="4680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148064" y="494116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работе со списками мы часто будем пользоваться операцией отделения головы списка, обозначаемой как</a:t>
            </a:r>
            <a:r>
              <a:rPr lang="en-US" dirty="0" smtClean="0"/>
              <a:t> ’|’</a:t>
            </a:r>
            <a:r>
              <a:rPr lang="ru-RU" dirty="0" smtClean="0"/>
              <a:t>.  Рассмотрим ее работу на простом примере:</a:t>
            </a:r>
          </a:p>
          <a:p>
            <a:pPr>
              <a:buNone/>
            </a:pPr>
            <a:r>
              <a:rPr lang="en-US" dirty="0"/>
              <a:t>head(Head,[Head|_]).</a:t>
            </a:r>
          </a:p>
          <a:p>
            <a:pPr>
              <a:buNone/>
            </a:pPr>
            <a:r>
              <a:rPr lang="en-US" dirty="0"/>
              <a:t>head(Head, [_|Tail]):- head(</a:t>
            </a:r>
            <a:r>
              <a:rPr lang="en-US" dirty="0" err="1"/>
              <a:t>Head,Tail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?-head(X, [</a:t>
            </a:r>
            <a:r>
              <a:rPr lang="en-US" dirty="0" err="1"/>
              <a:t>a,b,c,d,e</a:t>
            </a:r>
            <a:r>
              <a:rPr lang="en-US" dirty="0"/>
              <a:t>]), write(X), </a:t>
            </a:r>
            <a:r>
              <a:rPr lang="en-US" dirty="0" err="1"/>
              <a:t>nl</a:t>
            </a:r>
            <a:r>
              <a:rPr lang="en-US" dirty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Первое предложение </a:t>
            </a:r>
            <a:r>
              <a:rPr lang="en-US" dirty="0" smtClean="0"/>
              <a:t>head(Head,[Head|_])</a:t>
            </a:r>
            <a:r>
              <a:rPr lang="ru-RU" dirty="0" smtClean="0"/>
              <a:t> отделяет голову списка </a:t>
            </a:r>
            <a:r>
              <a:rPr lang="en-US" dirty="0" smtClean="0"/>
              <a:t>Head</a:t>
            </a:r>
            <a:r>
              <a:rPr lang="ru-RU" dirty="0" smtClean="0"/>
              <a:t> и связывает ее с первым параметром предиката.</a:t>
            </a:r>
          </a:p>
          <a:p>
            <a:pPr>
              <a:buNone/>
            </a:pPr>
            <a:r>
              <a:rPr lang="ru-RU" dirty="0" smtClean="0"/>
              <a:t>Второе правило </a:t>
            </a:r>
          </a:p>
          <a:p>
            <a:pPr>
              <a:buNone/>
            </a:pPr>
            <a:r>
              <a:rPr lang="en-US" dirty="0" smtClean="0"/>
              <a:t>head(Head, [_|Tail]):- head(</a:t>
            </a:r>
            <a:r>
              <a:rPr lang="en-US" dirty="0" err="1" smtClean="0"/>
              <a:t>Head,Tail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определяет работу со списком в «сторону хвоста» или в глубину списка.</a:t>
            </a:r>
          </a:p>
          <a:p>
            <a:pPr>
              <a:buNone/>
            </a:pPr>
            <a:r>
              <a:rPr lang="ru-RU" dirty="0" smtClean="0"/>
              <a:t>Результатом работы данного предикат будет последовательное отделение головы от списка и выдачи результатов на печать. Процесс повторяется до тех пор, пока список не будет пустым.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Пользуясь определением списка и средствами языка можно описать предикат, проверяющий определять, является ли его аргумент списком или нет:</a:t>
            </a:r>
          </a:p>
          <a:p>
            <a:pPr>
              <a:buNone/>
            </a:pPr>
            <a:r>
              <a:rPr lang="en-US" dirty="0"/>
              <a:t>list([]).</a:t>
            </a:r>
          </a:p>
          <a:p>
            <a:pPr>
              <a:buNone/>
            </a:pPr>
            <a:r>
              <a:rPr lang="en-US" dirty="0"/>
              <a:t>list([_|Tail]):- </a:t>
            </a:r>
            <a:r>
              <a:rPr lang="en-US" dirty="0" smtClean="0"/>
              <a:t>list(Tail).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Если задать вопрос </a:t>
            </a:r>
            <a:r>
              <a:rPr lang="en-US" dirty="0"/>
              <a:t>?- list(</a:t>
            </a:r>
            <a:r>
              <a:rPr lang="en-US" dirty="0" err="1"/>
              <a:t>ivan</a:t>
            </a:r>
            <a:r>
              <a:rPr lang="en-US" dirty="0" smtClean="0"/>
              <a:t>).</a:t>
            </a:r>
            <a:r>
              <a:rPr lang="ru-RU" dirty="0" smtClean="0"/>
              <a:t>, ответ будет </a:t>
            </a:r>
            <a:r>
              <a:rPr lang="en-US" dirty="0" smtClean="0"/>
              <a:t>no</a:t>
            </a:r>
            <a:r>
              <a:rPr lang="ru-RU" dirty="0" smtClean="0"/>
              <a:t>, но 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/>
              <a:t>list([</a:t>
            </a:r>
            <a:r>
              <a:rPr lang="en-US" dirty="0" err="1"/>
              <a:t>a,b,c,d,e</a:t>
            </a:r>
            <a:r>
              <a:rPr lang="en-US" dirty="0" smtClean="0"/>
              <a:t>]).</a:t>
            </a:r>
            <a:r>
              <a:rPr lang="ru-RU" dirty="0" smtClean="0"/>
              <a:t> выдаст в качестве результата </a:t>
            </a:r>
            <a:r>
              <a:rPr lang="en-US" dirty="0" smtClean="0"/>
              <a:t>yes</a:t>
            </a:r>
            <a:r>
              <a:rPr lang="ru-RU" dirty="0" smtClean="0"/>
              <a:t>.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Некоторые операции над списками</a:t>
            </a:r>
          </a:p>
          <a:p>
            <a:pPr>
              <a:buNone/>
            </a:pPr>
            <a:r>
              <a:rPr lang="ru-RU" dirty="0" smtClean="0"/>
              <a:t>Рассмотрим отдельные операции над списками.</a:t>
            </a:r>
          </a:p>
          <a:p>
            <a:pPr algn="ctr">
              <a:buNone/>
            </a:pPr>
            <a:r>
              <a:rPr lang="ru-RU" i="1" dirty="0" smtClean="0"/>
              <a:t>Принадлежность элемента списку.</a:t>
            </a:r>
          </a:p>
          <a:p>
            <a:pPr>
              <a:buNone/>
            </a:pPr>
            <a:r>
              <a:rPr lang="ru-RU" dirty="0" smtClean="0"/>
              <a:t>Без преувеличения можно сказать, что операция принадлежности </a:t>
            </a:r>
            <a:r>
              <a:rPr lang="ru-RU" smtClean="0"/>
              <a:t>элемента </a:t>
            </a:r>
            <a:r>
              <a:rPr lang="ru-RU" smtClean="0"/>
              <a:t>список </a:t>
            </a:r>
            <a:r>
              <a:rPr lang="ru-RU" dirty="0" smtClean="0"/>
              <a:t>одна из наиболее используемых в самых различных приложениях, работающих со списками.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Рассмотрим «алгоритм» этого предиката:</a:t>
            </a:r>
          </a:p>
          <a:p>
            <a:pPr>
              <a:buFontTx/>
              <a:buChar char="-"/>
            </a:pPr>
            <a:r>
              <a:rPr lang="ru-RU" dirty="0"/>
              <a:t>э</a:t>
            </a:r>
            <a:r>
              <a:rPr lang="ru-RU" dirty="0" smtClean="0"/>
              <a:t>лемент принадлежит списку, если он является его головой;</a:t>
            </a:r>
          </a:p>
          <a:p>
            <a:pPr>
              <a:buFontTx/>
              <a:buChar char="-"/>
            </a:pPr>
            <a:r>
              <a:rPr lang="ru-RU" dirty="0"/>
              <a:t>э</a:t>
            </a:r>
            <a:r>
              <a:rPr lang="ru-RU" dirty="0" smtClean="0"/>
              <a:t>лемент принадлежит хвосту.</a:t>
            </a:r>
          </a:p>
          <a:p>
            <a:pPr>
              <a:buNone/>
            </a:pPr>
            <a:r>
              <a:rPr lang="ru-RU" dirty="0" smtClean="0"/>
              <a:t>А теперь на Прологе:</a:t>
            </a:r>
          </a:p>
          <a:p>
            <a:pPr>
              <a:buNone/>
            </a:pPr>
            <a:r>
              <a:rPr lang="en-US" dirty="0"/>
              <a:t>member(El, [El|_]).</a:t>
            </a:r>
          </a:p>
          <a:p>
            <a:pPr>
              <a:buNone/>
            </a:pPr>
            <a:r>
              <a:rPr lang="en-US" dirty="0"/>
              <a:t>member(El, [_|Tail]):- member(</a:t>
            </a:r>
            <a:r>
              <a:rPr lang="en-US" dirty="0" err="1"/>
              <a:t>El,Tail</a:t>
            </a:r>
            <a:r>
              <a:rPr lang="en-US" dirty="0"/>
              <a:t>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?-member(r,[</a:t>
            </a:r>
            <a:r>
              <a:rPr lang="en-US" dirty="0" err="1"/>
              <a:t>a,b,c,d</a:t>
            </a:r>
            <a:r>
              <a:rPr lang="en-US" dirty="0"/>
              <a:t>]).</a:t>
            </a:r>
          </a:p>
          <a:p>
            <a:pPr>
              <a:buNone/>
            </a:pPr>
            <a:r>
              <a:rPr lang="en-US" dirty="0" smtClean="0"/>
              <a:t>?-</a:t>
            </a:r>
            <a:r>
              <a:rPr lang="en-US" dirty="0"/>
              <a:t>member(c,[</a:t>
            </a:r>
            <a:r>
              <a:rPr lang="en-US" dirty="0" err="1"/>
              <a:t>a,b,c,d</a:t>
            </a:r>
            <a:r>
              <a:rPr lang="en-US" dirty="0" smtClean="0"/>
              <a:t>]).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Первый вопрос завершится неуспехом, второй – успехом.</a:t>
            </a:r>
          </a:p>
          <a:p>
            <a:pPr>
              <a:buNone/>
            </a:pPr>
            <a:r>
              <a:rPr lang="ru-RU" dirty="0" smtClean="0"/>
              <a:t>Это классический пример, демонстрирующий подход к обработке списков. Следует отметить, </a:t>
            </a:r>
            <a:r>
              <a:rPr lang="ru-RU" dirty="0"/>
              <a:t>с</a:t>
            </a:r>
            <a:r>
              <a:rPr lang="ru-RU" dirty="0" smtClean="0"/>
              <a:t>писок является рекурсивной структурой. Это видно из приведенных примеров и из того, что хвост списка в свою очередь должен быть списком.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Переменные</a:t>
            </a:r>
          </a:p>
          <a:p>
            <a:pPr>
              <a:buNone/>
            </a:pPr>
            <a:r>
              <a:rPr lang="ru-RU" dirty="0" smtClean="0"/>
              <a:t>Переменные в Прологе – это цепочки, состоящие из букв, цифр и символа подчеркивания. Переменные всегда начинаются с прописной буквы или с символа подчеркивания:</a:t>
            </a:r>
          </a:p>
          <a:p>
            <a:pPr>
              <a:buNone/>
            </a:pPr>
            <a:r>
              <a:rPr lang="ru-RU" dirty="0" smtClean="0"/>
              <a:t>Х, Результат, Путь, Голова_1, </a:t>
            </a:r>
            <a:r>
              <a:rPr lang="ru-RU" dirty="0" err="1" smtClean="0"/>
              <a:t>Остаток_списка</a:t>
            </a:r>
            <a:r>
              <a:rPr lang="ru-RU" dirty="0" smtClean="0"/>
              <a:t>, _х24, _33.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Общий подход к обработке списков состоит в том, что в начале осуществляется проверка на его пустоту. Если список не пуст, продолжаем работу с его хвостовой частью.</a:t>
            </a:r>
          </a:p>
          <a:p>
            <a:pPr>
              <a:buNone/>
            </a:pPr>
            <a:r>
              <a:rPr lang="ru-RU" dirty="0" smtClean="0"/>
              <a:t>Первое условие в дальнейшем будем именовать условием выхода из рекурсии или граничным условием (базисом рекурсии). Как правило это условие должно быть одним из самых простых.</a:t>
            </a:r>
          </a:p>
          <a:p>
            <a:pPr>
              <a:buNone/>
            </a:pPr>
            <a:r>
              <a:rPr lang="ru-RU" dirty="0" smtClean="0"/>
              <a:t>Второе условие определяет работу с хвостовой частью, при условии что голова отделена от списка. Это условие содержит рекурсивную ветвь, его иногда называют шагом рекурсии.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Порядок следований предложений в данном случае имеет определенный смысл, в частности, вначале должно идти граничное условие, после чего предложение, содержащее рекурсию. Нарушение этого правила может привести к зацикливанию программы. Рекурсия всегда вносит в программу процедурный смысл.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i="1" dirty="0" smtClean="0"/>
              <a:t>Объединение двух списков</a:t>
            </a:r>
          </a:p>
          <a:p>
            <a:pPr>
              <a:buNone/>
            </a:pPr>
            <a:r>
              <a:rPr lang="ru-RU" dirty="0" smtClean="0"/>
              <a:t>Объединение или конкатенация списков – еще одна популярная операция. Суть ее состоит в том, что в конец одного списка добавляется другой список.</a:t>
            </a:r>
          </a:p>
          <a:p>
            <a:pPr>
              <a:buNone/>
            </a:pPr>
            <a:r>
              <a:rPr lang="ru-RU" dirty="0" smtClean="0"/>
              <a:t>Рассмотрим один из возможных подходов определения данного предиката.</a:t>
            </a:r>
          </a:p>
          <a:p>
            <a:pPr>
              <a:buNone/>
            </a:pPr>
            <a:r>
              <a:rPr lang="ru-RU" dirty="0" smtClean="0"/>
              <a:t>Условие окончания можно сформулировать следующим образом: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е</a:t>
            </a:r>
            <a:r>
              <a:rPr lang="ru-RU" dirty="0" smtClean="0"/>
              <a:t>сли первый список пуст, то результатом будет второй список. На Прологе это запишется следующим образом: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ppend([],</a:t>
            </a:r>
            <a:r>
              <a:rPr lang="en-US" dirty="0" err="1" smtClean="0"/>
              <a:t>Lst,Lst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Шаг рекурсии можно определить следующим образом: если первый список не пуст, то он имеет голову и хвост. Отделение головы приведет к его опустошению, после чего начинается процесс обратных рекурсивных вызовов, которые добавляют последовательно в результирующий список второй аргумент предиката, но с новой головой. 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качестве новой головы выступает последний элемент первого списка, добавляемый на очередном обратном вызове. Схематично этот процесс можно изобразить следующим образом: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Запишем на Прологе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422108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19672" y="4221088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39952" y="4221088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Lst2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3608" y="494116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19672" y="4941168"/>
            <a:ext cx="54006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Lst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ppend([H1|Lst1], Lst2, [H1|Lst]):-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append(Lst1,Lst2,Lst).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 smtClean="0"/>
              <a:t>А теперь оба предложения еще раз:</a:t>
            </a:r>
          </a:p>
          <a:p>
            <a:pPr>
              <a:buNone/>
            </a:pPr>
            <a:r>
              <a:rPr lang="en-US" dirty="0" smtClean="0"/>
              <a:t>append([],</a:t>
            </a:r>
            <a:r>
              <a:rPr lang="en-US" dirty="0" err="1" smtClean="0"/>
              <a:t>Lst,Lst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append([H1|Lst1], Lst2, [H1|Lst]):-</a:t>
            </a:r>
          </a:p>
          <a:p>
            <a:pPr>
              <a:buNone/>
            </a:pPr>
            <a:r>
              <a:rPr lang="en-US" dirty="0" smtClean="0"/>
              <a:t>	append(Lst1,Lst2,Lst).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Теперь предикат можно использовать для объединения списков</a:t>
            </a:r>
          </a:p>
          <a:p>
            <a:pPr>
              <a:buNone/>
            </a:pPr>
            <a:r>
              <a:rPr lang="en-US" dirty="0" smtClean="0"/>
              <a:t>?- append([</a:t>
            </a:r>
            <a:r>
              <a:rPr lang="en-US" dirty="0" err="1" smtClean="0"/>
              <a:t>a,b</a:t>
            </a:r>
            <a:r>
              <a:rPr lang="en-US" dirty="0" smtClean="0"/>
              <a:t>], [1,2,3], </a:t>
            </a:r>
            <a:r>
              <a:rPr lang="en-US" dirty="0" err="1" smtClean="0"/>
              <a:t>Lst</a:t>
            </a:r>
            <a:r>
              <a:rPr lang="en-US" dirty="0" smtClean="0"/>
              <a:t>), write(</a:t>
            </a:r>
            <a:r>
              <a:rPr lang="en-US" dirty="0" err="1" smtClean="0"/>
              <a:t>Lst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Кроме того, его можно использовать в обратном направлении, то есть при разделении списков</a:t>
            </a:r>
          </a:p>
          <a:p>
            <a:pPr>
              <a:buNone/>
            </a:pPr>
            <a:r>
              <a:rPr lang="en-US" dirty="0" smtClean="0"/>
              <a:t>?- append(Lst1, Lst2 , [</a:t>
            </a:r>
            <a:r>
              <a:rPr lang="en-US" dirty="0" err="1" smtClean="0"/>
              <a:t>a,b,c,d,e</a:t>
            </a:r>
            <a:r>
              <a:rPr lang="en-US" dirty="0" smtClean="0"/>
              <a:t>]), write(Lst1),</a:t>
            </a:r>
          </a:p>
          <a:p>
            <a:pPr>
              <a:buNone/>
            </a:pPr>
            <a:r>
              <a:rPr lang="en-US" dirty="0" smtClean="0"/>
              <a:t>w</a:t>
            </a:r>
            <a:r>
              <a:rPr lang="en-US" smtClean="0"/>
              <a:t>rite(Lst2</a:t>
            </a:r>
            <a:r>
              <a:rPr lang="en-US" dirty="0" smtClean="0"/>
              <a:t>), 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Результат оцените самостоятельно.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Если переменная встречается в предложении один раз, нет необходимости придумывать для нее имя. Можно использовать анонимную переменную, состоящую из одного символа подчеркивания, например, в предложении</a:t>
            </a:r>
          </a:p>
          <a:p>
            <a:pPr>
              <a:buNone/>
            </a:pPr>
            <a:r>
              <a:rPr lang="ru-RU" dirty="0" err="1" smtClean="0"/>
              <a:t>имеет_ребенка</a:t>
            </a:r>
            <a:r>
              <a:rPr lang="ru-RU" dirty="0" smtClean="0"/>
              <a:t>(Х):- родитель(</a:t>
            </a:r>
            <a:r>
              <a:rPr lang="en-US" dirty="0" smtClean="0"/>
              <a:t>X,Y).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переменная </a:t>
            </a:r>
            <a:r>
              <a:rPr lang="en-US" dirty="0" smtClean="0"/>
              <a:t>Y</a:t>
            </a:r>
            <a:r>
              <a:rPr lang="ru-RU" dirty="0" smtClean="0"/>
              <a:t> участвует один лишь раз, то есть ее можно опустить</a:t>
            </a:r>
          </a:p>
          <a:p>
            <a:pPr>
              <a:buNone/>
            </a:pPr>
            <a:r>
              <a:rPr lang="ru-RU" dirty="0" err="1" smtClean="0"/>
              <a:t>имеет_ребенка</a:t>
            </a:r>
            <a:r>
              <a:rPr lang="ru-RU" dirty="0" smtClean="0"/>
              <a:t>(Х):- родитель(</a:t>
            </a:r>
            <a:r>
              <a:rPr lang="en-US" dirty="0" smtClean="0"/>
              <a:t>X,</a:t>
            </a:r>
            <a:r>
              <a:rPr lang="ru-RU" dirty="0" smtClean="0"/>
              <a:t>_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Важной особенностью переменных в Прологе является то, что лексический диапазон переменной ограничен тем предложением, в котором она используется. То есть, если в другом предложении предложение встретится переменная с таким же набором символов, то она будет представлять совершенно другой объект.</a:t>
            </a:r>
          </a:p>
          <a:p>
            <a:pPr>
              <a:buNone/>
            </a:pPr>
            <a:r>
              <a:rPr lang="ru-RU" dirty="0" smtClean="0"/>
              <a:t>В Прологе нет глобальных переменных.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b="1" dirty="0" smtClean="0"/>
              <a:t>Структурные объекты</a:t>
            </a:r>
          </a:p>
          <a:p>
            <a:pPr>
              <a:buNone/>
            </a:pPr>
            <a:r>
              <a:rPr lang="ru-RU" dirty="0" smtClean="0"/>
              <a:t>Структурные объекты или просто структуры – это объекты, которые состоят из нескольких компонент. Эти компоненты, в свою очередь, могут быть структурами. Например, сегодняшнюю дату можно рассматривать как структурный объект: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дата(</a:t>
            </a:r>
            <a:r>
              <a:rPr lang="en-US" dirty="0" smtClean="0"/>
              <a:t>8</a:t>
            </a:r>
            <a:r>
              <a:rPr lang="ru-RU" dirty="0" smtClean="0"/>
              <a:t>, сентября, 202</a:t>
            </a:r>
            <a:r>
              <a:rPr lang="en-US" dirty="0" smtClean="0"/>
              <a:t>1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Все компоненты структуры являются простыми объектами – два числа и атом.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данных языка Пролог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Другой пример:</a:t>
            </a:r>
          </a:p>
          <a:p>
            <a:pPr>
              <a:buNone/>
            </a:pPr>
            <a:r>
              <a:rPr lang="ru-RU" dirty="0" smtClean="0"/>
              <a:t>дата(День, сентябрь,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На первом месте используется переменная.</a:t>
            </a:r>
          </a:p>
          <a:p>
            <a:pPr>
              <a:buNone/>
            </a:pPr>
            <a:r>
              <a:rPr lang="ru-RU" dirty="0" smtClean="0"/>
              <a:t>Как было сказано, любой компонент структуры может сам являться структурой, например, дата(День, месяц(май, июнь, июль), 202</a:t>
            </a:r>
            <a:r>
              <a:rPr lang="en-US" dirty="0" smtClean="0"/>
              <a:t>1</a:t>
            </a:r>
            <a:r>
              <a:rPr lang="ru-RU" dirty="0" smtClean="0"/>
              <a:t>) и так далее.</a:t>
            </a:r>
          </a:p>
          <a:p>
            <a:pPr>
              <a:buNone/>
            </a:pPr>
            <a:r>
              <a:rPr lang="ru-RU" dirty="0" smtClean="0"/>
              <a:t>Такой метод является простым и эффективным. Структуры очень удобно представлять в виде деревьев.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2565</Words>
  <Application>Microsoft Office PowerPoint</Application>
  <PresentationFormat>Экран (4:3)</PresentationFormat>
  <Paragraphs>299</Paragraphs>
  <Slides>63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4" baseType="lpstr">
      <vt:lpstr>Тема Office</vt:lpstr>
      <vt:lpstr>Сопоставление</vt:lpstr>
      <vt:lpstr>Объекты данных языка Пролог</vt:lpstr>
      <vt:lpstr>Объекты данных языка Пролог</vt:lpstr>
      <vt:lpstr>Объекты данных языка Пролог</vt:lpstr>
      <vt:lpstr>Объекты данных языка Пролог</vt:lpstr>
      <vt:lpstr>Объекты данных языка Пролог</vt:lpstr>
      <vt:lpstr>Объекты данных языка Пролог</vt:lpstr>
      <vt:lpstr>Объекты данных языка Пролог</vt:lpstr>
      <vt:lpstr>Объекты данных языка Пролог</vt:lpstr>
      <vt:lpstr>Объекты данных языка Пролог</vt:lpstr>
      <vt:lpstr>Объекты данных языка Пролог</vt:lpstr>
      <vt:lpstr>Объекты данных языка Пролог</vt:lpstr>
      <vt:lpstr>Объекты данных языка Пролог</vt:lpstr>
      <vt:lpstr>Объекты данных языка Пролог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Сопоставление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Сопоставление</dc:title>
  <dc:creator>Игорь</dc:creator>
  <cp:lastModifiedBy>Игорь</cp:lastModifiedBy>
  <cp:revision>87</cp:revision>
  <dcterms:created xsi:type="dcterms:W3CDTF">2020-09-15T18:03:00Z</dcterms:created>
  <dcterms:modified xsi:type="dcterms:W3CDTF">2021-09-15T13:30:08Z</dcterms:modified>
</cp:coreProperties>
</file>