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8" r:id="rId46"/>
    <p:sldId id="309" r:id="rId47"/>
    <p:sldId id="310" r:id="rId48"/>
    <p:sldId id="311" r:id="rId49"/>
    <p:sldId id="312" r:id="rId50"/>
    <p:sldId id="301" r:id="rId51"/>
    <p:sldId id="302" r:id="rId52"/>
    <p:sldId id="303" r:id="rId53"/>
    <p:sldId id="304" r:id="rId54"/>
    <p:sldId id="305" r:id="rId55"/>
    <p:sldId id="306" r:id="rId5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5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1A672-BAE0-4783-BCC9-D24AF42C6AC6}" type="datetimeFigureOut">
              <a:rPr lang="ru-RU" smtClean="0"/>
              <a:pPr/>
              <a:t>28.09.2021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69E2-D2A5-43E6-81F3-B021781B6F2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Списки. Некоторые операции над списками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b="1" dirty="0" smtClean="0"/>
              <a:t>Некоторые операции над списками</a:t>
            </a:r>
          </a:p>
          <a:p>
            <a:pPr>
              <a:buNone/>
            </a:pPr>
            <a:r>
              <a:rPr lang="ru-RU" dirty="0" smtClean="0"/>
              <a:t>Рассмотрим отдельные операции над списками.</a:t>
            </a:r>
          </a:p>
          <a:p>
            <a:pPr algn="ctr">
              <a:buNone/>
            </a:pPr>
            <a:r>
              <a:rPr lang="ru-RU" i="1" dirty="0" smtClean="0"/>
              <a:t>Принадлежность элемента списку.</a:t>
            </a:r>
          </a:p>
          <a:p>
            <a:pPr>
              <a:buNone/>
            </a:pPr>
            <a:r>
              <a:rPr lang="ru-RU" dirty="0" smtClean="0"/>
              <a:t>Без преувеличения можно сказать, что операция принадлежности элемента список одна из наиболее используемых в самых различных приложениях, работающих со списками.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Рассмотрим «алгоритм» этого предиката:</a:t>
            </a:r>
          </a:p>
          <a:p>
            <a:pPr>
              <a:buFontTx/>
              <a:buChar char="-"/>
            </a:pPr>
            <a:r>
              <a:rPr lang="ru-RU" dirty="0" smtClean="0"/>
              <a:t>элемент принадлежит списку, если он является его головой;</a:t>
            </a:r>
          </a:p>
          <a:p>
            <a:pPr>
              <a:buFontTx/>
              <a:buChar char="-"/>
            </a:pPr>
            <a:r>
              <a:rPr lang="ru-RU" dirty="0" smtClean="0"/>
              <a:t>элемент принадлежит хвосту.</a:t>
            </a:r>
          </a:p>
          <a:p>
            <a:pPr>
              <a:buNone/>
            </a:pPr>
            <a:r>
              <a:rPr lang="ru-RU" dirty="0" smtClean="0"/>
              <a:t>А теперь на Прологе:</a:t>
            </a:r>
          </a:p>
          <a:p>
            <a:pPr>
              <a:buNone/>
            </a:pPr>
            <a:r>
              <a:rPr lang="en-US" dirty="0" smtClean="0"/>
              <a:t>member(El, [El|_]).</a:t>
            </a:r>
            <a:r>
              <a:rPr lang="ru-RU" dirty="0" smtClean="0"/>
              <a:t>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member(El, [_|Tail]):- member(El,</a:t>
            </a:r>
            <a:r>
              <a:rPr lang="ru-RU" dirty="0" smtClean="0"/>
              <a:t> </a:t>
            </a:r>
            <a:r>
              <a:rPr lang="en-US" dirty="0" smtClean="0"/>
              <a:t>Tail).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?-member(r,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a,b,c,d</a:t>
            </a:r>
            <a:r>
              <a:rPr lang="en-US" dirty="0" smtClean="0"/>
              <a:t>]).</a:t>
            </a:r>
          </a:p>
          <a:p>
            <a:pPr>
              <a:buNone/>
            </a:pPr>
            <a:r>
              <a:rPr lang="en-US" dirty="0" smtClean="0"/>
              <a:t>?-member(c,</a:t>
            </a:r>
            <a:r>
              <a:rPr lang="ru-RU" dirty="0" smtClean="0"/>
              <a:t> </a:t>
            </a:r>
            <a:r>
              <a:rPr lang="en-US" dirty="0" smtClean="0"/>
              <a:t>[</a:t>
            </a:r>
            <a:r>
              <a:rPr lang="en-US" dirty="0" err="1" smtClean="0"/>
              <a:t>a,b,c,d</a:t>
            </a:r>
            <a:r>
              <a:rPr lang="en-US" dirty="0" smtClean="0"/>
              <a:t>]).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Первый вопрос завершится неуспехом, второй – успехом.</a:t>
            </a:r>
          </a:p>
          <a:p>
            <a:pPr>
              <a:buNone/>
            </a:pPr>
            <a:r>
              <a:rPr lang="ru-RU" dirty="0" smtClean="0"/>
              <a:t>Это классический пример, демонстрирующий подход к обработке списков. Следует отметить, список является рекурсивной структурой. Это видно из приведенных примеров и из того, что хвост списка в свою очередь должен быть списком.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Общий подход к обработке списков состоит в том, что в начале осуществляется проверка на его пустоту. Если список не пуст, продолжаем работу с его хвостовой частью.</a:t>
            </a:r>
          </a:p>
          <a:p>
            <a:pPr>
              <a:buNone/>
            </a:pPr>
            <a:r>
              <a:rPr lang="ru-RU" dirty="0" smtClean="0"/>
              <a:t>Первое условие в дальнейшем будем именовать условием выхода из рекурсии или граничным условием (базисом рекурсии). Как правило это условие должно быть одним из самых простых.</a:t>
            </a:r>
          </a:p>
          <a:p>
            <a:pPr>
              <a:buNone/>
            </a:pPr>
            <a:r>
              <a:rPr lang="ru-RU" dirty="0" smtClean="0"/>
              <a:t>Второе условие определяет работу с хвостовой частью, при условии что голова отделена от списка. Это условие содержит рекурсивную ветвь, его иногда называют шагом рекурсии.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Порядок следований предложений в данном случае имеет определенный смысл, в частности, вначале должно идти граничное условие, после чего предложение, содержащее рекурсию. Нарушение этого правила может привести к зацикливанию программы. Рекурсия всегда вносит в программу процедурный смысл.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i="1" dirty="0" smtClean="0"/>
              <a:t>Объединение двух списков</a:t>
            </a:r>
          </a:p>
          <a:p>
            <a:pPr>
              <a:buNone/>
            </a:pPr>
            <a:r>
              <a:rPr lang="ru-RU" dirty="0" smtClean="0"/>
              <a:t>Объединение или конкатенация списков – еще одна популярная операция. Суть ее состоит в том, что в конец одного списка добавляется другой список.</a:t>
            </a:r>
          </a:p>
          <a:p>
            <a:pPr>
              <a:buNone/>
            </a:pPr>
            <a:r>
              <a:rPr lang="ru-RU" dirty="0" smtClean="0"/>
              <a:t>Рассмотрим один из возможных подходов определения данного предиката.</a:t>
            </a:r>
          </a:p>
          <a:p>
            <a:pPr>
              <a:buNone/>
            </a:pPr>
            <a:r>
              <a:rPr lang="ru-RU" dirty="0" smtClean="0"/>
              <a:t>Условие окончания можно сформулировать следующим образом: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если первый список пуст, то результатом будет второй список. На Прологе это запишется следующим образом:</a:t>
            </a:r>
          </a:p>
          <a:p>
            <a:pPr>
              <a:buNone/>
            </a:pPr>
            <a:r>
              <a:rPr lang="en-US" dirty="0" smtClean="0"/>
              <a:t>append([],</a:t>
            </a:r>
            <a:r>
              <a:rPr lang="en-US" dirty="0" err="1" smtClean="0"/>
              <a:t>Lst,Lst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Шаг рекурсии можно определить следующим образом: если первый список не пуст, то он имеет голову и хвост. Отделение головы приведет к его опустошению, после чего начинается процесс обратных рекурсивных вызовов, которые добавляют последовательно в результирующий список второй аргумент предиката, но с новой головой.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качестве новой головы выступает последний элемент первого списка, добавляемый на очередном обратном вызове. Схематично этот процесс можно изобразить следующим образом: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Запишем на Прологе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755576" y="4293096"/>
            <a:ext cx="576064" cy="288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ru-RU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755576" y="4725144"/>
            <a:ext cx="576064" cy="288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H1</a:t>
            </a:r>
            <a:endParaRPr lang="ru-RU" dirty="0"/>
          </a:p>
        </p:txBody>
      </p:sp>
      <p:sp>
        <p:nvSpPr>
          <p:cNvPr id="6" name="Блок-схема: процесс 5"/>
          <p:cNvSpPr/>
          <p:nvPr/>
        </p:nvSpPr>
        <p:spPr>
          <a:xfrm>
            <a:off x="1547664" y="4293096"/>
            <a:ext cx="2880320" cy="288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Lst1</a:t>
            </a:r>
            <a:endParaRPr lang="ru-RU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4572000" y="4293096"/>
            <a:ext cx="2880320" cy="288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Lst2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1547664" y="4725144"/>
            <a:ext cx="5904656" cy="28803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Lst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append([H1|Lst1], Lst2, [H1|Lst]):-</a:t>
            </a:r>
          </a:p>
          <a:p>
            <a:pPr>
              <a:buNone/>
            </a:pPr>
            <a:r>
              <a:rPr lang="en-US" dirty="0" smtClean="0"/>
              <a:t>	append(Lst1,Lst2,Lst).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А теперь оба предложения еще раз:</a:t>
            </a:r>
          </a:p>
          <a:p>
            <a:pPr>
              <a:buNone/>
            </a:pPr>
            <a:r>
              <a:rPr lang="en-US" dirty="0" smtClean="0"/>
              <a:t>append([],</a:t>
            </a:r>
            <a:r>
              <a:rPr lang="en-US" dirty="0" err="1" smtClean="0"/>
              <a:t>Lst,Lst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append([H1|Lst1], Lst2, [H1|Lst]):-</a:t>
            </a:r>
          </a:p>
          <a:p>
            <a:pPr>
              <a:buNone/>
            </a:pPr>
            <a:r>
              <a:rPr lang="en-US" dirty="0" smtClean="0"/>
              <a:t>	append(Lst1,Lst2,Lst).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Теперь предикат можно использовать для объединения списков</a:t>
            </a:r>
          </a:p>
          <a:p>
            <a:pPr>
              <a:buNone/>
            </a:pPr>
            <a:r>
              <a:rPr lang="en-US" dirty="0" smtClean="0"/>
              <a:t>?- append([</a:t>
            </a:r>
            <a:r>
              <a:rPr lang="en-US" dirty="0" err="1" smtClean="0"/>
              <a:t>a,b</a:t>
            </a:r>
            <a:r>
              <a:rPr lang="en-US" dirty="0" smtClean="0"/>
              <a:t>], [1,2,3], </a:t>
            </a:r>
            <a:r>
              <a:rPr lang="en-US" dirty="0" err="1" smtClean="0"/>
              <a:t>Lst</a:t>
            </a:r>
            <a:r>
              <a:rPr lang="en-US" dirty="0" smtClean="0"/>
              <a:t>), write(</a:t>
            </a:r>
            <a:r>
              <a:rPr lang="en-US" dirty="0" err="1" smtClean="0"/>
              <a:t>Lst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Кроме того, его можно использовать в обратном направлении, то есть при разделении списков</a:t>
            </a:r>
          </a:p>
          <a:p>
            <a:pPr>
              <a:buNone/>
            </a:pPr>
            <a:r>
              <a:rPr lang="en-US" dirty="0" smtClean="0"/>
              <a:t>?- append(Lst1, Lst2 , [</a:t>
            </a:r>
            <a:r>
              <a:rPr lang="en-US" dirty="0" err="1" smtClean="0"/>
              <a:t>a,b,c,d,e</a:t>
            </a:r>
            <a:r>
              <a:rPr lang="en-US" dirty="0" smtClean="0"/>
              <a:t>]), write(Lst1),</a:t>
            </a:r>
          </a:p>
          <a:p>
            <a:pPr>
              <a:buNone/>
            </a:pPr>
            <a:r>
              <a:rPr lang="en-US" dirty="0" smtClean="0"/>
              <a:t>write(Lst2), 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Результат оцените самостоятельно.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Список – простая структура данных, широко используемая в нечисловом программировании. Список это последовательность, составленная из произвольного числа элементов, например хоккей, бокс, плавание, биатлон, футбол.</a:t>
            </a:r>
          </a:p>
          <a:p>
            <a:pPr>
              <a:buNone/>
            </a:pPr>
            <a:r>
              <a:rPr lang="ru-RU" dirty="0" smtClean="0"/>
              <a:t>На Прологе это запишется так:</a:t>
            </a:r>
          </a:p>
          <a:p>
            <a:pPr>
              <a:buNone/>
            </a:pPr>
            <a:r>
              <a:rPr lang="en-US" dirty="0" smtClean="0"/>
              <a:t>[</a:t>
            </a:r>
            <a:r>
              <a:rPr lang="ru-RU" dirty="0" smtClean="0"/>
              <a:t>хоккей, бокс, плавание,  биатлон, футбол</a:t>
            </a:r>
            <a:r>
              <a:rPr lang="en-US" dirty="0" smtClean="0"/>
              <a:t>]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Это внешнее представление списка, его внутренне представление выглядит как дерево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i="1" dirty="0" smtClean="0"/>
              <a:t>Добавление элемента в список</a:t>
            </a:r>
          </a:p>
          <a:p>
            <a:pPr>
              <a:buNone/>
            </a:pPr>
            <a:r>
              <a:rPr lang="ru-RU" dirty="0" smtClean="0"/>
              <a:t>Наиболее простой способ добавить элемент в список – это вставить его в начало списка так, чтобы он стал его новой головой: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ddition(</a:t>
            </a:r>
            <a:r>
              <a:rPr lang="en-US" dirty="0" err="1" smtClean="0"/>
              <a:t>El,Lst</a:t>
            </a:r>
            <a:r>
              <a:rPr lang="en-US" dirty="0" smtClean="0"/>
              <a:t>,[</a:t>
            </a:r>
            <a:r>
              <a:rPr lang="en-US" dirty="0" err="1" smtClean="0"/>
              <a:t>El|Lst</a:t>
            </a:r>
            <a:r>
              <a:rPr lang="en-US" dirty="0" smtClean="0"/>
              <a:t>]).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ru-RU" i="1" dirty="0" smtClean="0"/>
              <a:t>Удаление элемента из списка</a:t>
            </a:r>
          </a:p>
          <a:p>
            <a:pPr>
              <a:buNone/>
            </a:pPr>
            <a:r>
              <a:rPr lang="ru-RU" dirty="0" smtClean="0"/>
              <a:t>Удаление элемента </a:t>
            </a:r>
            <a:r>
              <a:rPr lang="en-US" dirty="0" smtClean="0"/>
              <a:t>El</a:t>
            </a:r>
            <a:r>
              <a:rPr lang="ru-RU" dirty="0" smtClean="0"/>
              <a:t> из списка </a:t>
            </a:r>
            <a:r>
              <a:rPr lang="en-US" dirty="0" err="1" smtClean="0"/>
              <a:t>Lst</a:t>
            </a:r>
            <a:r>
              <a:rPr lang="ru-RU" dirty="0" smtClean="0"/>
              <a:t> можно определить в виде отношения</a:t>
            </a:r>
            <a:endParaRPr lang="en-US" dirty="0" smtClean="0"/>
          </a:p>
          <a:p>
            <a:pPr>
              <a:buNone/>
            </a:pPr>
            <a:r>
              <a:rPr lang="ru-RU" dirty="0" smtClean="0"/>
              <a:t>  </a:t>
            </a:r>
            <a:r>
              <a:rPr lang="en-US" dirty="0" smtClean="0"/>
              <a:t>deletion(El, </a:t>
            </a:r>
            <a:r>
              <a:rPr lang="en-US" dirty="0" err="1" smtClean="0"/>
              <a:t>Lst</a:t>
            </a:r>
            <a:r>
              <a:rPr lang="en-US" dirty="0" smtClean="0"/>
              <a:t>, </a:t>
            </a:r>
            <a:r>
              <a:rPr lang="en-US" dirty="0" err="1" smtClean="0"/>
              <a:t>Lst_New</a:t>
            </a:r>
            <a:r>
              <a:rPr lang="en-US" dirty="0" smtClean="0"/>
              <a:t>).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определении этого отношения выделим следующие случаи:</a:t>
            </a:r>
          </a:p>
          <a:p>
            <a:pPr>
              <a:buFontTx/>
              <a:buChar char="-"/>
            </a:pPr>
            <a:r>
              <a:rPr lang="ru-RU" dirty="0"/>
              <a:t>е</a:t>
            </a:r>
            <a:r>
              <a:rPr lang="ru-RU" dirty="0" smtClean="0"/>
              <a:t>сли удаляемый элемент является головой списка, то результатом удаления будет хвост списка;</a:t>
            </a:r>
          </a:p>
          <a:p>
            <a:pPr>
              <a:buFontTx/>
              <a:buChar char="-"/>
            </a:pPr>
            <a:r>
              <a:rPr lang="ru-RU" dirty="0"/>
              <a:t>е</a:t>
            </a:r>
            <a:r>
              <a:rPr lang="ru-RU" dirty="0" smtClean="0"/>
              <a:t>сли элемент находится в хвосте, удалить его из хвоста.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d</a:t>
            </a:r>
            <a:r>
              <a:rPr lang="en-US" dirty="0" smtClean="0"/>
              <a:t>eletion(El,[</a:t>
            </a:r>
            <a:r>
              <a:rPr lang="en-US" dirty="0" err="1" smtClean="0"/>
              <a:t>El|Tail</a:t>
            </a:r>
            <a:r>
              <a:rPr lang="en-US" dirty="0" smtClean="0"/>
              <a:t>], Tail).</a:t>
            </a:r>
          </a:p>
          <a:p>
            <a:pPr>
              <a:buNone/>
            </a:pPr>
            <a:r>
              <a:rPr lang="en-US" dirty="0"/>
              <a:t>d</a:t>
            </a:r>
            <a:r>
              <a:rPr lang="en-US" dirty="0" smtClean="0"/>
              <a:t>eletion(El,[</a:t>
            </a:r>
            <a:r>
              <a:rPr lang="en-US" dirty="0" err="1" smtClean="0"/>
              <a:t>H|Tail</a:t>
            </a:r>
            <a:r>
              <a:rPr lang="en-US" dirty="0" smtClean="0"/>
              <a:t>],[H|Tail_1]):-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deletion(El, Tail, Tail_1).</a:t>
            </a:r>
          </a:p>
          <a:p>
            <a:pPr>
              <a:buNone/>
            </a:pPr>
            <a:r>
              <a:rPr lang="ru-RU" dirty="0" smtClean="0"/>
              <a:t>Это отношение удаляет все вхождения заданного элемента в исходный список.  Удаление первого вхождения элемента чуть позже.</a:t>
            </a:r>
          </a:p>
          <a:p>
            <a:pPr>
              <a:buNone/>
            </a:pPr>
            <a:r>
              <a:rPr lang="ru-RU" dirty="0" smtClean="0"/>
              <a:t>При попытке удалить из списка несуществующий в нем элемент, отношение терпит неудачу. </a:t>
            </a:r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Это отношение можно использовать в обратном направлении,  то есть добавление элементов во все возможные места списка. Чтобы убедиться в этом задайте </a:t>
            </a:r>
            <a:r>
              <a:rPr lang="ru-RU" dirty="0" err="1" smtClean="0"/>
              <a:t>Пролог-системе</a:t>
            </a:r>
            <a:r>
              <a:rPr lang="ru-RU" dirty="0" smtClean="0"/>
              <a:t> следующий вопрос:</a:t>
            </a:r>
          </a:p>
          <a:p>
            <a:pPr>
              <a:buNone/>
            </a:pPr>
            <a:r>
              <a:rPr lang="en-US" dirty="0" smtClean="0"/>
              <a:t>?- deletion(</a:t>
            </a:r>
            <a:r>
              <a:rPr lang="en-US" dirty="0" err="1" smtClean="0"/>
              <a:t>a,Lst</a:t>
            </a:r>
            <a:r>
              <a:rPr lang="en-US" dirty="0" smtClean="0"/>
              <a:t>,[1,2,3]),write(</a:t>
            </a:r>
            <a:r>
              <a:rPr lang="en-US" dirty="0" err="1" smtClean="0"/>
              <a:t>Lst</a:t>
            </a:r>
            <a:r>
              <a:rPr lang="en-US" dirty="0" smtClean="0"/>
              <a:t>), 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Посмотрите на возможные ответы программы.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i="1" dirty="0" smtClean="0"/>
              <a:t>Подсписок</a:t>
            </a:r>
          </a:p>
          <a:p>
            <a:pPr>
              <a:buNone/>
            </a:pPr>
            <a:r>
              <a:rPr lang="ru-RU" dirty="0" smtClean="0"/>
              <a:t>Отношение подсписок – одно из основных отношений при работе со списками. </a:t>
            </a:r>
            <a:r>
              <a:rPr lang="ru-RU" dirty="0"/>
              <a:t>С</a:t>
            </a:r>
            <a:r>
              <a:rPr lang="ru-RU" dirty="0" smtClean="0"/>
              <a:t>егодня мы сделаем первый подход к этому отношению.</a:t>
            </a:r>
          </a:p>
          <a:p>
            <a:pPr>
              <a:buNone/>
            </a:pPr>
            <a:r>
              <a:rPr lang="ru-RU" dirty="0" smtClean="0"/>
              <a:t>Схематически отношение подсписок можно представить следующим образом:</a:t>
            </a: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 smtClean="0"/>
              <a:t>На языке Пролог это запишется следующим образом:</a:t>
            </a:r>
          </a:p>
          <a:p>
            <a:pPr>
              <a:buNone/>
            </a:pPr>
            <a:r>
              <a:rPr lang="en-US" dirty="0" err="1"/>
              <a:t>s</a:t>
            </a:r>
            <a:r>
              <a:rPr lang="en-US" dirty="0" err="1" smtClean="0"/>
              <a:t>ublist</a:t>
            </a:r>
            <a:r>
              <a:rPr lang="en-US" dirty="0" smtClean="0"/>
              <a:t>(</a:t>
            </a:r>
            <a:r>
              <a:rPr lang="en-US" dirty="0" err="1" smtClean="0"/>
              <a:t>Sub,Lst</a:t>
            </a:r>
            <a:r>
              <a:rPr lang="en-US" dirty="0" smtClean="0"/>
              <a:t>):- append(L1,L2,Lst),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append(Sub,L3,L2).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43608" y="2636912"/>
            <a:ext cx="194421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347864" y="2636912"/>
            <a:ext cx="18722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580112" y="2636912"/>
            <a:ext cx="180020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043608" y="2204864"/>
            <a:ext cx="633670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Lst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347864" y="3212976"/>
            <a:ext cx="41044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</a:t>
            </a:r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 отношение является очень гибким предикатом, его удобно использовать во многих приложениях, например, для нахождения всех подсписков списка:</a:t>
            </a:r>
          </a:p>
          <a:p>
            <a:pPr>
              <a:buNone/>
            </a:pPr>
            <a:r>
              <a:rPr lang="en-US" dirty="0" smtClean="0"/>
              <a:t>?-</a:t>
            </a:r>
            <a:r>
              <a:rPr lang="en-US" dirty="0" err="1" smtClean="0"/>
              <a:t>sublist</a:t>
            </a:r>
            <a:r>
              <a:rPr lang="en-US" dirty="0" smtClean="0"/>
              <a:t>(Sub,[</a:t>
            </a:r>
            <a:r>
              <a:rPr lang="en-US" dirty="0" err="1" smtClean="0"/>
              <a:t>a,b,c,d</a:t>
            </a:r>
            <a:r>
              <a:rPr lang="en-US" dirty="0" smtClean="0"/>
              <a:t>]), write(Sub),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Оцените полученные результаты.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ru-RU" i="1" dirty="0" smtClean="0"/>
              <a:t>Реверсирование списка</a:t>
            </a:r>
          </a:p>
          <a:p>
            <a:pPr>
              <a:buNone/>
            </a:pPr>
            <a:r>
              <a:rPr lang="ru-RU" dirty="0" smtClean="0"/>
              <a:t>Еще очень важный предикат – реверсирование списка, то есть обращающий его элементы. </a:t>
            </a:r>
          </a:p>
          <a:p>
            <a:pPr>
              <a:buNone/>
            </a:pPr>
            <a:r>
              <a:rPr lang="ru-RU" dirty="0" smtClean="0"/>
              <a:t>Один из возможных вариантов реализации отношения следующий:</a:t>
            </a:r>
          </a:p>
          <a:p>
            <a:pPr>
              <a:buFontTx/>
              <a:buChar char="-"/>
            </a:pPr>
            <a:r>
              <a:rPr lang="ru-RU" dirty="0"/>
              <a:t>е</a:t>
            </a:r>
            <a:r>
              <a:rPr lang="ru-RU" dirty="0" smtClean="0"/>
              <a:t>сли исходный список пуст, результирующий список также пуст;</a:t>
            </a:r>
          </a:p>
          <a:p>
            <a:pPr>
              <a:buFontTx/>
              <a:buChar char="-"/>
            </a:pPr>
            <a:r>
              <a:rPr lang="ru-RU" dirty="0"/>
              <a:t>е</a:t>
            </a:r>
            <a:r>
              <a:rPr lang="ru-RU" dirty="0" smtClean="0"/>
              <a:t>сли список не пуст, то реверсируем его хвост и результат объединяем с одноэлементным списком, содержащим голову исходного списка.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 языке Пролог:</a:t>
            </a:r>
          </a:p>
          <a:p>
            <a:pPr>
              <a:buNone/>
            </a:pPr>
            <a:r>
              <a:rPr lang="en-US" dirty="0"/>
              <a:t>r</a:t>
            </a:r>
            <a:r>
              <a:rPr lang="en-US" dirty="0" smtClean="0"/>
              <a:t>everse([],[]).</a:t>
            </a:r>
          </a:p>
          <a:p>
            <a:pPr>
              <a:buNone/>
            </a:pPr>
            <a:r>
              <a:rPr lang="en-US" dirty="0"/>
              <a:t>r</a:t>
            </a:r>
            <a:r>
              <a:rPr lang="en-US" dirty="0" smtClean="0"/>
              <a:t>everse([H|T],Rev):- reverse(T,S),</a:t>
            </a:r>
          </a:p>
          <a:p>
            <a:pPr>
              <a:buNone/>
            </a:pPr>
            <a:r>
              <a:rPr lang="en-US" dirty="0" smtClean="0"/>
              <a:t>	append(S,[H], Rev).</a:t>
            </a:r>
            <a:endParaRPr lang="en-US" dirty="0"/>
          </a:p>
          <a:p>
            <a:pPr>
              <a:buNone/>
            </a:pPr>
            <a:r>
              <a:rPr lang="ru-RU" dirty="0" smtClean="0"/>
              <a:t>Это пример </a:t>
            </a:r>
            <a:r>
              <a:rPr lang="en-US" dirty="0" smtClean="0"/>
              <a:t>“</a:t>
            </a:r>
            <a:r>
              <a:rPr lang="ru-RU" dirty="0" smtClean="0"/>
              <a:t>наивного</a:t>
            </a:r>
            <a:r>
              <a:rPr lang="en-US" dirty="0" smtClean="0"/>
              <a:t>”</a:t>
            </a:r>
            <a:r>
              <a:rPr lang="ru-RU" dirty="0" smtClean="0"/>
              <a:t> алгоритма реверсирования списка, несколько позже рассмотрим еще один подход.</a:t>
            </a:r>
            <a:endParaRPr lang="ru-RU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Пользуясь отношением</a:t>
            </a:r>
            <a:r>
              <a:rPr lang="en-US" dirty="0" smtClean="0"/>
              <a:t> reverse</a:t>
            </a:r>
            <a:r>
              <a:rPr lang="ru-RU" dirty="0" smtClean="0"/>
              <a:t> легко определить предикат палиндром:</a:t>
            </a:r>
          </a:p>
          <a:p>
            <a:pPr>
              <a:buNone/>
            </a:pPr>
            <a:r>
              <a:rPr lang="en-US" dirty="0" err="1"/>
              <a:t>p</a:t>
            </a:r>
            <a:r>
              <a:rPr lang="en-US" dirty="0" err="1" smtClean="0"/>
              <a:t>alindrom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):- reverse(</a:t>
            </a:r>
            <a:r>
              <a:rPr lang="en-US" dirty="0" err="1" smtClean="0"/>
              <a:t>Lst,Lst</a:t>
            </a:r>
            <a:r>
              <a:rPr lang="en-US" dirty="0" smtClean="0"/>
              <a:t>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Известно, что палиндром – это список, который совпадает со своим обращением.</a:t>
            </a:r>
          </a:p>
          <a:p>
            <a:pPr>
              <a:buNone/>
            </a:pPr>
            <a:r>
              <a:rPr lang="ru-RU" dirty="0" smtClean="0"/>
              <a:t>К вопросу о списках вернемся еще раз при рассмотрении других рекурсивных структур языка Пролог.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Рассмотрим два случая: пустой список и не пустой список. Если список пустой, то он записывается как </a:t>
            </a:r>
            <a:r>
              <a:rPr lang="en-US" dirty="0" smtClean="0"/>
              <a:t>[]</a:t>
            </a:r>
            <a:r>
              <a:rPr lang="ru-RU" dirty="0" smtClean="0"/>
              <a:t>.  В случае непустого списка его надо рассматривать как структуру состоящую из двух частей:</a:t>
            </a:r>
          </a:p>
          <a:p>
            <a:pPr>
              <a:buFontTx/>
              <a:buChar char="-"/>
            </a:pPr>
            <a:r>
              <a:rPr lang="ru-RU" dirty="0" smtClean="0"/>
              <a:t>голова, по умолчанию первый элемент списка;</a:t>
            </a:r>
          </a:p>
          <a:p>
            <a:pPr>
              <a:buFontTx/>
              <a:buChar char="-"/>
            </a:pPr>
            <a:r>
              <a:rPr lang="ru-RU" dirty="0" smtClean="0"/>
              <a:t>хвост – оставшиеся часть элементов.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mtClean="0"/>
              <a:t>*</a:t>
            </a:r>
            <a:r>
              <a:rPr lang="ru-RU" smtClean="0"/>
              <a:t>Не </a:t>
            </a:r>
            <a:r>
              <a:rPr lang="ru-RU" dirty="0" smtClean="0"/>
              <a:t>один раз было отмечено, что Пролог является языком обработки символьной информации. Потребность в арифметических вычислениях здесь мала, поэтому и средства для таких вычислений достаточно просты.</a:t>
            </a:r>
          </a:p>
          <a:p>
            <a:pPr>
              <a:buNone/>
            </a:pPr>
            <a:r>
              <a:rPr lang="ru-RU" dirty="0" smtClean="0"/>
              <a:t>Для выполнения основных арифметических действий можно воспользоваться несколькими операторами: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+ - сложение;</a:t>
            </a:r>
          </a:p>
          <a:p>
            <a:pPr>
              <a:buFontTx/>
              <a:buChar char="-"/>
            </a:pPr>
            <a:r>
              <a:rPr lang="ru-RU" dirty="0" smtClean="0"/>
              <a:t>- вычитание;</a:t>
            </a:r>
          </a:p>
          <a:p>
            <a:pPr>
              <a:buNone/>
            </a:pPr>
            <a:r>
              <a:rPr lang="en-US" dirty="0" smtClean="0"/>
              <a:t>* </a:t>
            </a:r>
            <a:r>
              <a:rPr lang="ru-RU" dirty="0" smtClean="0"/>
              <a:t>- умножение;</a:t>
            </a:r>
          </a:p>
          <a:p>
            <a:pPr>
              <a:buNone/>
            </a:pPr>
            <a:r>
              <a:rPr lang="en-US" dirty="0" smtClean="0"/>
              <a:t>/ - </a:t>
            </a:r>
            <a:r>
              <a:rPr lang="ru-RU" dirty="0" smtClean="0"/>
              <a:t>деление.</a:t>
            </a:r>
          </a:p>
          <a:p>
            <a:pPr>
              <a:buNone/>
            </a:pPr>
            <a:r>
              <a:rPr lang="ru-RU" dirty="0" smtClean="0"/>
              <a:t>Все остальные при необходимости изучите самостоятельно. </a:t>
            </a:r>
          </a:p>
          <a:p>
            <a:pPr>
              <a:buNone/>
            </a:pPr>
            <a:r>
              <a:rPr lang="ru-RU" dirty="0" smtClean="0"/>
              <a:t>Заметьте, что это исключительный случай, когда оператор может произвести некоторую операцию.</a:t>
            </a: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Тем не менее, Пролог систему надо еще заставить выполнить какую-либо операцию. Для этого существует оператор </a:t>
            </a:r>
            <a:r>
              <a:rPr lang="en-US" dirty="0" smtClean="0"/>
              <a:t>is</a:t>
            </a:r>
            <a:r>
              <a:rPr lang="ru-RU" dirty="0" smtClean="0"/>
              <a:t>, позволяющий запустить процесс вычислений. Рассмотрим простой пример:</a:t>
            </a:r>
          </a:p>
          <a:p>
            <a:pPr>
              <a:buNone/>
            </a:pPr>
            <a:r>
              <a:rPr lang="en-US" dirty="0" smtClean="0"/>
              <a:t>? -X is 3*2+5, write(X),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ru-RU" dirty="0" smtClean="0"/>
              <a:t>Пролог-система вычислит значение арифметического выражения и присвоит переменной Х его результат.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повышения приоритета операции можно использовать обычные скобки. </a:t>
            </a:r>
          </a:p>
          <a:p>
            <a:pPr>
              <a:buNone/>
            </a:pPr>
            <a:r>
              <a:rPr lang="ru-RU" dirty="0" smtClean="0"/>
              <a:t>Кроме арифметических операций над числовыми величинами можно производить операции сравнения: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&gt;, &lt; , =:=, =\=, &gt;=, &lt;=.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Еще раз обращаю внимание на разницу между операциями </a:t>
            </a:r>
            <a:r>
              <a:rPr lang="en-US" dirty="0" smtClean="0"/>
              <a:t>= </a:t>
            </a:r>
            <a:r>
              <a:rPr lang="ru-RU" dirty="0" smtClean="0"/>
              <a:t>и </a:t>
            </a:r>
            <a:r>
              <a:rPr lang="en-US" dirty="0" smtClean="0"/>
              <a:t>=:=</a:t>
            </a:r>
            <a:r>
              <a:rPr lang="ru-RU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Пример использования арифметических действий. Определение длины списка, то есть подсчет элементов, входящих в список.</a:t>
            </a:r>
          </a:p>
          <a:p>
            <a:pPr>
              <a:buNone/>
            </a:pPr>
            <a:r>
              <a:rPr lang="en-US" dirty="0" smtClean="0"/>
              <a:t>“</a:t>
            </a:r>
            <a:r>
              <a:rPr lang="ru-RU" dirty="0" smtClean="0"/>
              <a:t>Алгоритм</a:t>
            </a:r>
            <a:r>
              <a:rPr lang="en-US" dirty="0" smtClean="0"/>
              <a:t>”</a:t>
            </a:r>
            <a:r>
              <a:rPr lang="ru-RU" dirty="0" smtClean="0"/>
              <a:t> отношения следующий:</a:t>
            </a:r>
          </a:p>
          <a:p>
            <a:pPr>
              <a:buFontTx/>
              <a:buChar char="-"/>
            </a:pPr>
            <a:r>
              <a:rPr lang="ru-RU" dirty="0" smtClean="0"/>
              <a:t>если список пуст, его длина равна 0;</a:t>
            </a:r>
          </a:p>
          <a:p>
            <a:pPr>
              <a:buFontTx/>
              <a:buChar char="-"/>
            </a:pPr>
            <a:r>
              <a:rPr lang="ru-RU" dirty="0"/>
              <a:t>е</a:t>
            </a:r>
            <a:r>
              <a:rPr lang="ru-RU" dirty="0" smtClean="0"/>
              <a:t>сли он не пуст, то длина равна длине хвоста плюс 1.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действия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</a:t>
            </a:r>
            <a:r>
              <a:rPr lang="en-US" dirty="0" smtClean="0"/>
              <a:t>ength([],0).</a:t>
            </a:r>
          </a:p>
          <a:p>
            <a:pPr>
              <a:buNone/>
            </a:pPr>
            <a:r>
              <a:rPr lang="en-US" dirty="0"/>
              <a:t>l</a:t>
            </a:r>
            <a:r>
              <a:rPr lang="en-US" dirty="0" smtClean="0"/>
              <a:t>ength([_|Tail], N):- length(Tail, N1),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N is N1+1.</a:t>
            </a:r>
          </a:p>
          <a:p>
            <a:pPr>
              <a:buNone/>
            </a:pPr>
            <a:r>
              <a:rPr lang="ru-RU" dirty="0" smtClean="0"/>
              <a:t>Пояснения…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en-US" dirty="0" smtClean="0"/>
              <a:t>?- length([</a:t>
            </a:r>
            <a:r>
              <a:rPr lang="en-US" dirty="0" err="1" smtClean="0"/>
              <a:t>a,b,c,d,e</a:t>
            </a:r>
            <a:r>
              <a:rPr lang="en-US" dirty="0" smtClean="0"/>
              <a:t>], Len), write(Len).</a:t>
            </a:r>
            <a:endParaRPr lang="ru-R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 математике мы привыкли записывать выражения в виде:</a:t>
            </a:r>
          </a:p>
          <a:p>
            <a:pPr>
              <a:buNone/>
            </a:pPr>
            <a:r>
              <a:rPr lang="ru-RU" dirty="0" smtClean="0"/>
              <a:t>2*</a:t>
            </a:r>
            <a:r>
              <a:rPr lang="ru-RU" dirty="0" err="1" smtClean="0"/>
              <a:t>а+</a:t>
            </a:r>
            <a:r>
              <a:rPr lang="en-US" dirty="0" smtClean="0"/>
              <a:t>b</a:t>
            </a:r>
            <a:r>
              <a:rPr lang="ru-RU" dirty="0" smtClean="0"/>
              <a:t>*с, где + и* - это операции, а 2, а, </a:t>
            </a:r>
            <a:r>
              <a:rPr lang="en-US" dirty="0" smtClean="0"/>
              <a:t>b, c</a:t>
            </a:r>
            <a:r>
              <a:rPr lang="ru-RU" dirty="0" smtClean="0"/>
              <a:t> – аргументы. Это пример инфиксного (бинарного) оператора.</a:t>
            </a:r>
          </a:p>
          <a:p>
            <a:pPr>
              <a:buNone/>
            </a:pPr>
            <a:r>
              <a:rPr lang="ru-RU" dirty="0" smtClean="0"/>
              <a:t>Подобные выражения очень удобно изображать в виде деревьев, как это показано ниже.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ru-RU" dirty="0" smtClean="0"/>
              <a:t>Как известно, деревья в Прологе очень просто описывать  с </a:t>
            </a:r>
            <a:r>
              <a:rPr lang="ru-RU" smtClean="0"/>
              <a:t>помощью структур</a:t>
            </a:r>
            <a:r>
              <a:rPr lang="ru-RU" dirty="0" smtClean="0"/>
              <a:t>.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99792" y="2420888"/>
            <a:ext cx="43204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+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051720" y="3212976"/>
            <a:ext cx="50405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*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987824" y="3212976"/>
            <a:ext cx="504056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*</a:t>
            </a:r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1403648" y="4077072"/>
            <a:ext cx="50405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2339752" y="4077072"/>
            <a:ext cx="504056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3347864" y="4077072"/>
            <a:ext cx="432048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3" name="Блок-схема: процесс 12"/>
          <p:cNvSpPr/>
          <p:nvPr/>
        </p:nvSpPr>
        <p:spPr>
          <a:xfrm>
            <a:off x="4139952" y="4077072"/>
            <a:ext cx="504056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5" idx="2"/>
            <a:endCxn id="6" idx="0"/>
          </p:cNvCxnSpPr>
          <p:nvPr/>
        </p:nvCxnSpPr>
        <p:spPr>
          <a:xfrm flipH="1">
            <a:off x="2303748" y="2780928"/>
            <a:ext cx="61206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2"/>
            <a:endCxn id="8" idx="0"/>
          </p:cNvCxnSpPr>
          <p:nvPr/>
        </p:nvCxnSpPr>
        <p:spPr>
          <a:xfrm>
            <a:off x="2915816" y="2780928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2"/>
            <a:endCxn id="9" idx="0"/>
          </p:cNvCxnSpPr>
          <p:nvPr/>
        </p:nvCxnSpPr>
        <p:spPr>
          <a:xfrm flipH="1">
            <a:off x="1655676" y="3645024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2"/>
            <a:endCxn id="10" idx="0"/>
          </p:cNvCxnSpPr>
          <p:nvPr/>
        </p:nvCxnSpPr>
        <p:spPr>
          <a:xfrm>
            <a:off x="2303748" y="3645024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2"/>
            <a:endCxn id="11" idx="0"/>
          </p:cNvCxnSpPr>
          <p:nvPr/>
        </p:nvCxnSpPr>
        <p:spPr>
          <a:xfrm>
            <a:off x="3239852" y="3645024"/>
            <a:ext cx="3240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2"/>
            <a:endCxn id="13" idx="0"/>
          </p:cNvCxnSpPr>
          <p:nvPr/>
        </p:nvCxnSpPr>
        <p:spPr>
          <a:xfrm>
            <a:off x="3239852" y="3645024"/>
            <a:ext cx="1152128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Для данного выражения структура выглядит следующим образом:</a:t>
            </a:r>
          </a:p>
          <a:p>
            <a:pPr>
              <a:buNone/>
            </a:pPr>
            <a:r>
              <a:rPr lang="en-US" dirty="0" smtClean="0"/>
              <a:t>+(*(2,a), *(</a:t>
            </a:r>
            <a:r>
              <a:rPr lang="en-US" dirty="0" err="1" smtClean="0"/>
              <a:t>b,c</a:t>
            </a:r>
            <a:r>
              <a:rPr lang="en-US" dirty="0" smtClean="0"/>
              <a:t>))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Заметьте, что оператор с наименьшим приоритетом расценивается как главный функтор терма.</a:t>
            </a:r>
            <a:endParaRPr lang="ru-RU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Программист может сам вводить свои собственные операторы, вводя в программу особый вид предложений, которые называют директивами. Их определение должно появиться в программе раньше, чем любое выражение, использующее этот оператор.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В общем случае головой списка может быть любой </a:t>
            </a:r>
            <a:r>
              <a:rPr lang="ru-RU" dirty="0" err="1" smtClean="0"/>
              <a:t>прологовский</a:t>
            </a:r>
            <a:r>
              <a:rPr lang="ru-RU" dirty="0" smtClean="0"/>
              <a:t> терм, простой, структурный, в том числе и список, а в качестве хвоста может выступать только список.</a:t>
            </a:r>
          </a:p>
          <a:p>
            <a:pPr>
              <a:buNone/>
            </a:pPr>
            <a:r>
              <a:rPr lang="ru-RU" dirty="0" smtClean="0"/>
              <a:t>Еще один пример списка:</a:t>
            </a:r>
          </a:p>
          <a:p>
            <a:pPr>
              <a:buNone/>
            </a:pPr>
            <a:r>
              <a:rPr lang="en-US" sz="2400" dirty="0" smtClean="0"/>
              <a:t>[X,</a:t>
            </a:r>
            <a:r>
              <a:rPr lang="ru-RU" sz="2400" dirty="0" smtClean="0"/>
              <a:t> </a:t>
            </a:r>
            <a:r>
              <a:rPr lang="ru-RU" sz="2400" dirty="0" err="1" smtClean="0"/>
              <a:t>иван</a:t>
            </a:r>
            <a:r>
              <a:rPr lang="ru-RU" sz="2400" dirty="0" smtClean="0"/>
              <a:t>, 235, </a:t>
            </a:r>
            <a:r>
              <a:rPr lang="en-US" sz="2400" dirty="0" smtClean="0"/>
              <a:t>[</a:t>
            </a:r>
            <a:r>
              <a:rPr lang="ru-RU" sz="2400" dirty="0" smtClean="0"/>
              <a:t>11,22,33,44,55</a:t>
            </a:r>
            <a:r>
              <a:rPr lang="en-US" sz="2400" dirty="0" smtClean="0"/>
              <a:t>]</a:t>
            </a:r>
            <a:r>
              <a:rPr lang="ru-RU" sz="2400" dirty="0" smtClean="0"/>
              <a:t>, родитель(</a:t>
            </a:r>
            <a:r>
              <a:rPr lang="ru-RU" sz="2400" dirty="0" err="1" smtClean="0"/>
              <a:t>мария</a:t>
            </a:r>
            <a:r>
              <a:rPr lang="ru-RU" sz="2400" dirty="0" smtClean="0"/>
              <a:t>, </a:t>
            </a:r>
            <a:r>
              <a:rPr lang="ru-RU" sz="2400" dirty="0" err="1" smtClean="0"/>
              <a:t>сергей</a:t>
            </a:r>
            <a:r>
              <a:rPr lang="ru-RU" sz="2400" dirty="0" smtClean="0"/>
              <a:t>)</a:t>
            </a:r>
            <a:r>
              <a:rPr lang="en-US" sz="2400" dirty="0" smtClean="0"/>
              <a:t>]</a:t>
            </a:r>
            <a:endParaRPr lang="ru-RU" sz="2400" dirty="0" smtClean="0"/>
          </a:p>
          <a:p>
            <a:pPr>
              <a:buNone/>
            </a:pPr>
            <a:r>
              <a:rPr lang="ru-RU" dirty="0" smtClean="0"/>
              <a:t>Здесь переменная </a:t>
            </a:r>
            <a:r>
              <a:rPr lang="en-US" dirty="0" smtClean="0"/>
              <a:t>X </a:t>
            </a:r>
            <a:r>
              <a:rPr lang="ru-RU" dirty="0" smtClean="0"/>
              <a:t>– голова списка, все остальные элементы</a:t>
            </a:r>
          </a:p>
          <a:p>
            <a:pPr>
              <a:buNone/>
            </a:pPr>
            <a:r>
              <a:rPr lang="ru-RU" dirty="0" smtClean="0"/>
              <a:t> </a:t>
            </a:r>
            <a:r>
              <a:rPr lang="en-US" sz="2600" dirty="0" smtClean="0"/>
              <a:t>[</a:t>
            </a:r>
            <a:r>
              <a:rPr lang="ru-RU" sz="2600" dirty="0" err="1" smtClean="0"/>
              <a:t>иван</a:t>
            </a:r>
            <a:r>
              <a:rPr lang="ru-RU" sz="2600" dirty="0" smtClean="0"/>
              <a:t>, 235, </a:t>
            </a:r>
            <a:r>
              <a:rPr lang="en-US" sz="2600" dirty="0" smtClean="0"/>
              <a:t>[</a:t>
            </a:r>
            <a:r>
              <a:rPr lang="ru-RU" sz="2600" dirty="0" smtClean="0"/>
              <a:t>11,22,33,44,55</a:t>
            </a:r>
            <a:r>
              <a:rPr lang="en-US" sz="2600" dirty="0" smtClean="0"/>
              <a:t>]</a:t>
            </a:r>
            <a:r>
              <a:rPr lang="ru-RU" sz="2600" dirty="0" smtClean="0"/>
              <a:t>, родитель(</a:t>
            </a:r>
            <a:r>
              <a:rPr lang="ru-RU" sz="2600" dirty="0" err="1" smtClean="0"/>
              <a:t>мария</a:t>
            </a:r>
            <a:r>
              <a:rPr lang="ru-RU" sz="2600" dirty="0" smtClean="0"/>
              <a:t>, </a:t>
            </a:r>
            <a:r>
              <a:rPr lang="ru-RU" sz="2600" dirty="0" err="1" smtClean="0"/>
              <a:t>сергей</a:t>
            </a:r>
            <a:r>
              <a:rPr lang="ru-RU" sz="2600" dirty="0" smtClean="0"/>
              <a:t>)</a:t>
            </a:r>
            <a:r>
              <a:rPr lang="en-US" sz="2600" dirty="0" smtClean="0"/>
              <a:t>]</a:t>
            </a:r>
            <a:r>
              <a:rPr lang="ru-RU" sz="2600" dirty="0" smtClean="0"/>
              <a:t> </a:t>
            </a:r>
            <a:r>
              <a:rPr lang="ru-RU" dirty="0" smtClean="0"/>
              <a:t>– хвост.</a:t>
            </a:r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Общий формат оператора следующий: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op(</a:t>
            </a:r>
            <a:r>
              <a:rPr lang="ru-RU" dirty="0" smtClean="0">
                <a:solidFill>
                  <a:srgbClr val="FF0000"/>
                </a:solidFill>
              </a:rPr>
              <a:t>приоритет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ru-RU" dirty="0" smtClean="0">
                <a:solidFill>
                  <a:srgbClr val="FF0000"/>
                </a:solidFill>
              </a:rPr>
              <a:t>спецификатор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ru-RU" dirty="0" smtClean="0">
                <a:solidFill>
                  <a:srgbClr val="FF0000"/>
                </a:solidFill>
              </a:rPr>
              <a:t>имя</a:t>
            </a:r>
            <a:r>
              <a:rPr lang="en-US" dirty="0" smtClean="0">
                <a:solidFill>
                  <a:srgbClr val="FF0000"/>
                </a:solidFill>
              </a:rPr>
              <a:t>).</a:t>
            </a:r>
            <a:endParaRPr lang="ru-RU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ru-RU" dirty="0" smtClean="0"/>
              <a:t>Приоритет оператора задет порядок его выполнения среди других имеющихся. Известно, что операция умножения должна выполняться раньше, чем операция сложения. Приоритет записывается целым значением в диапазоне от 1 до 1500. Чем меньше число, тем выше приоритет оператора.</a:t>
            </a:r>
            <a:endParaRPr lang="ru-RU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Спецификатор оператора бывает трех видов:</a:t>
            </a:r>
          </a:p>
          <a:p>
            <a:pPr>
              <a:buFontTx/>
              <a:buChar char="-"/>
            </a:pPr>
            <a:r>
              <a:rPr lang="ru-RU" dirty="0"/>
              <a:t>и</a:t>
            </a:r>
            <a:r>
              <a:rPr lang="ru-RU" dirty="0" smtClean="0"/>
              <a:t>нфиксные: </a:t>
            </a:r>
            <a:r>
              <a:rPr lang="en-US" dirty="0" err="1" smtClean="0"/>
              <a:t>xfx</a:t>
            </a:r>
            <a:r>
              <a:rPr lang="en-US" dirty="0" smtClean="0"/>
              <a:t>, </a:t>
            </a:r>
            <a:r>
              <a:rPr lang="en-US" dirty="0" err="1" smtClean="0"/>
              <a:t>xfy</a:t>
            </a:r>
            <a:r>
              <a:rPr lang="en-US" dirty="0" smtClean="0"/>
              <a:t>, </a:t>
            </a:r>
            <a:r>
              <a:rPr lang="en-US" dirty="0" err="1" smtClean="0"/>
              <a:t>yfx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/>
              <a:t>п</a:t>
            </a:r>
            <a:r>
              <a:rPr lang="ru-RU" dirty="0" smtClean="0"/>
              <a:t>рефиксные: </a:t>
            </a:r>
            <a:r>
              <a:rPr lang="en-US" dirty="0" err="1" smtClean="0"/>
              <a:t>fx</a:t>
            </a:r>
            <a:r>
              <a:rPr lang="en-US" dirty="0" smtClean="0"/>
              <a:t>, </a:t>
            </a:r>
            <a:r>
              <a:rPr lang="en-US" dirty="0" err="1" smtClean="0"/>
              <a:t>fy</a:t>
            </a:r>
            <a:r>
              <a:rPr lang="en-US" dirty="0" smtClean="0"/>
              <a:t>;</a:t>
            </a:r>
          </a:p>
          <a:p>
            <a:pPr>
              <a:buFontTx/>
              <a:buChar char="-"/>
            </a:pPr>
            <a:r>
              <a:rPr lang="ru-RU" dirty="0"/>
              <a:t>п</a:t>
            </a:r>
            <a:r>
              <a:rPr lang="ru-RU" dirty="0" smtClean="0"/>
              <a:t>остфиксные: </a:t>
            </a:r>
            <a:r>
              <a:rPr lang="en-US" dirty="0" err="1" smtClean="0"/>
              <a:t>xf</a:t>
            </a:r>
            <a:r>
              <a:rPr lang="en-US" dirty="0" smtClean="0"/>
              <a:t>, </a:t>
            </a:r>
            <a:r>
              <a:rPr lang="en-US" dirty="0" err="1" smtClean="0"/>
              <a:t>yf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Здесь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 </a:t>
            </a:r>
            <a:r>
              <a:rPr lang="ru-RU" dirty="0" smtClean="0"/>
              <a:t>– аргументы (операнды), а </a:t>
            </a:r>
            <a:r>
              <a:rPr lang="en-US" dirty="0" smtClean="0"/>
              <a:t>f – </a:t>
            </a:r>
            <a:r>
              <a:rPr lang="ru-RU" dirty="0" smtClean="0"/>
              <a:t>символ операции.</a:t>
            </a:r>
          </a:p>
          <a:p>
            <a:pPr>
              <a:buNone/>
            </a:pPr>
            <a:r>
              <a:rPr lang="ru-RU" dirty="0" smtClean="0"/>
              <a:t>Между </a:t>
            </a:r>
            <a:r>
              <a:rPr lang="en-US" dirty="0" smtClean="0"/>
              <a:t>x </a:t>
            </a:r>
            <a:r>
              <a:rPr lang="ru-RU" dirty="0" smtClean="0"/>
              <a:t>и </a:t>
            </a:r>
            <a:r>
              <a:rPr lang="en-US" dirty="0" smtClean="0"/>
              <a:t>y</a:t>
            </a:r>
            <a:r>
              <a:rPr lang="ru-RU" dirty="0" smtClean="0"/>
              <a:t> есть разница. Для ее объяснения введем понятие приоритета аргумента.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Если аргумент заключен в скобки или не имеет структуры (то есть является простым объектом), его приоритет равен 0; если же аргумент структурный, то его приоритет равен приоритету главного функтора. С помощью </a:t>
            </a:r>
            <a:r>
              <a:rPr lang="en-US" dirty="0" smtClean="0"/>
              <a:t>‘x’</a:t>
            </a:r>
            <a:r>
              <a:rPr lang="ru-RU" dirty="0" smtClean="0"/>
              <a:t> обозначают аргумент, чей приоритет строго выше приоритета оператора (то есть его номер меньше). 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 помощью </a:t>
            </a:r>
            <a:r>
              <a:rPr lang="en-US" dirty="0" smtClean="0"/>
              <a:t>‘y’</a:t>
            </a:r>
            <a:r>
              <a:rPr lang="ru-RU" dirty="0" smtClean="0"/>
              <a:t> обозначают аргумент, чей приоритет выше или равен приоритету оператора.</a:t>
            </a:r>
          </a:p>
          <a:p>
            <a:pPr>
              <a:buNone/>
            </a:pPr>
            <a:r>
              <a:rPr lang="ru-RU" dirty="0" smtClean="0"/>
              <a:t>Такие правила помогают избежать неоднозначности при выполнении операторов с одинаковым приоритетом, например, </a:t>
            </a:r>
            <a:r>
              <a:rPr lang="en-US" dirty="0" smtClean="0"/>
              <a:t>a-b-c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Обычно это выражение понимается как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(a-b)-c, </a:t>
            </a:r>
            <a:r>
              <a:rPr lang="ru-RU" dirty="0" smtClean="0"/>
              <a:t>а не как </a:t>
            </a:r>
            <a:r>
              <a:rPr lang="en-US" dirty="0" smtClean="0"/>
              <a:t>a-(b-c)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Из этого следует, что арифметические операции должны иметь инфиксный спецификатор вида </a:t>
            </a:r>
            <a:r>
              <a:rPr lang="en-US" dirty="0" err="1" smtClean="0"/>
              <a:t>yfx</a:t>
            </a:r>
            <a:r>
              <a:rPr lang="ru-RU" dirty="0" smtClean="0"/>
              <a:t>.</a:t>
            </a:r>
          </a:p>
          <a:p>
            <a:pPr>
              <a:buNone/>
            </a:pPr>
            <a:r>
              <a:rPr lang="ru-RU" dirty="0" smtClean="0"/>
              <a:t>Последней составляющей операторной записи является имя оператора. В качестве имени может выступать общепринятая символика, используемая в математических науках. Обычно в качестве имени используют атом, возможно состоящий из </a:t>
            </a:r>
            <a:r>
              <a:rPr lang="ru-RU" smtClean="0"/>
              <a:t>последовательности спецсимволов.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Рассмотрим пример обработки булевских выражений. Одна из теорем де Моргана имеет вид:</a:t>
            </a:r>
          </a:p>
          <a:p>
            <a:pPr>
              <a:buNone/>
            </a:pPr>
            <a:r>
              <a:rPr lang="en-US" dirty="0" smtClean="0"/>
              <a:t>~(A&amp;B)</a:t>
            </a:r>
            <a:r>
              <a:rPr lang="en-US" dirty="0" smtClean="0">
                <a:sym typeface="Wingdings" pitchFamily="2" charset="2"/>
              </a:rPr>
              <a:t> &lt;==&gt; ~A V ~B</a:t>
            </a:r>
          </a:p>
          <a:p>
            <a:pPr>
              <a:buNone/>
            </a:pPr>
            <a:r>
              <a:rPr lang="ru-RU" dirty="0" smtClean="0">
                <a:sym typeface="Wingdings" pitchFamily="2" charset="2"/>
              </a:rPr>
              <a:t>Эта запись принята в математических науках, в Прологе запишется в виде следующего отношения:</a:t>
            </a:r>
          </a:p>
          <a:p>
            <a:pPr>
              <a:buNone/>
            </a:pPr>
            <a:r>
              <a:rPr lang="ru-RU" sz="2800" dirty="0" smtClean="0">
                <a:sym typeface="Wingdings" pitchFamily="2" charset="2"/>
              </a:rPr>
              <a:t>эквивалентно(</a:t>
            </a:r>
            <a:r>
              <a:rPr lang="en-US" sz="2800" dirty="0" smtClean="0">
                <a:sym typeface="Wingdings" pitchFamily="2" charset="2"/>
              </a:rPr>
              <a:t>not</a:t>
            </a:r>
            <a:r>
              <a:rPr lang="ru-RU" sz="2800" dirty="0" smtClean="0">
                <a:sym typeface="Wingdings" pitchFamily="2" charset="2"/>
              </a:rPr>
              <a:t>(и</a:t>
            </a:r>
            <a:r>
              <a:rPr lang="en-US" sz="2800" dirty="0" smtClean="0">
                <a:sym typeface="Wingdings" pitchFamily="2" charset="2"/>
              </a:rPr>
              <a:t>(A,B)), </a:t>
            </a:r>
            <a:r>
              <a:rPr lang="ru-RU" sz="2800" dirty="0" smtClean="0">
                <a:sym typeface="Wingdings" pitchFamily="2" charset="2"/>
              </a:rPr>
              <a:t>или</a:t>
            </a:r>
            <a:r>
              <a:rPr lang="en-US" sz="2800" dirty="0" smtClean="0">
                <a:sym typeface="Wingdings" pitchFamily="2" charset="2"/>
              </a:rPr>
              <a:t> (not (A, not (B))).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Пролог-система воспримет это отношение в виде обычного терма, однако хорошим стилем программирования было бы сохранение сходства записи с обычным математическим представлением.</a:t>
            </a:r>
          </a:p>
          <a:p>
            <a:pPr>
              <a:buNone/>
            </a:pPr>
            <a:r>
              <a:rPr lang="ru-RU" dirty="0" smtClean="0"/>
              <a:t>Попробуем достичь этого, определив следующие отношения: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op(800,xfx,</a:t>
            </a:r>
            <a:r>
              <a:rPr lang="en-US" dirty="0" smtClean="0">
                <a:sym typeface="Wingdings" pitchFamily="2" charset="2"/>
              </a:rPr>
              <a:t>&lt;==&gt;).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op(700,yfx, V).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op(600,yfx,&amp;).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op(500,fy,~).</a:t>
            </a:r>
          </a:p>
          <a:p>
            <a:pPr>
              <a:buNone/>
            </a:pPr>
            <a:r>
              <a:rPr lang="ru-RU" dirty="0" smtClean="0">
                <a:sym typeface="Wingdings" pitchFamily="2" charset="2"/>
              </a:rPr>
              <a:t>Теперь правило де Моргана можно записать в программе в виде следующего факта: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~(A&amp;B)&lt;==&gt;~A V ~B.</a:t>
            </a:r>
            <a:endParaRPr lang="ru-RU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Это отношение удобно представить в виде дерева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75856" y="2636912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ym typeface="Wingdings" pitchFamily="2" charset="2"/>
              </a:rPr>
              <a:t>&lt;==&gt;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63688" y="3573016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932040" y="458112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47664" y="458112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5373216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55776" y="5373216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004048" y="5373216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020272" y="5373216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20072" y="3573016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4" idx="2"/>
            <a:endCxn id="5" idx="0"/>
          </p:cNvCxnSpPr>
          <p:nvPr/>
        </p:nvCxnSpPr>
        <p:spPr>
          <a:xfrm flipH="1">
            <a:off x="2591780" y="3212976"/>
            <a:ext cx="1512168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4" idx="2"/>
            <a:endCxn id="12" idx="0"/>
          </p:cNvCxnSpPr>
          <p:nvPr/>
        </p:nvCxnSpPr>
        <p:spPr>
          <a:xfrm>
            <a:off x="4103948" y="3212976"/>
            <a:ext cx="194421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5" idx="2"/>
            <a:endCxn id="7" idx="0"/>
          </p:cNvCxnSpPr>
          <p:nvPr/>
        </p:nvCxnSpPr>
        <p:spPr>
          <a:xfrm flipH="1">
            <a:off x="2375756" y="4149080"/>
            <a:ext cx="216024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7" idx="2"/>
            <a:endCxn id="8" idx="0"/>
          </p:cNvCxnSpPr>
          <p:nvPr/>
        </p:nvCxnSpPr>
        <p:spPr>
          <a:xfrm flipH="1">
            <a:off x="1367644" y="5157192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7" idx="2"/>
            <a:endCxn id="9" idx="0"/>
          </p:cNvCxnSpPr>
          <p:nvPr/>
        </p:nvCxnSpPr>
        <p:spPr>
          <a:xfrm>
            <a:off x="2375756" y="5157192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6948264" y="4581128"/>
            <a:ext cx="16561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~</a:t>
            </a:r>
            <a:endParaRPr lang="ru-RU" dirty="0"/>
          </a:p>
        </p:txBody>
      </p:sp>
      <p:cxnSp>
        <p:nvCxnSpPr>
          <p:cNvPr id="35" name="Прямая со стрелкой 34"/>
          <p:cNvCxnSpPr>
            <a:stCxn id="12" idx="2"/>
            <a:endCxn id="6" idx="0"/>
          </p:cNvCxnSpPr>
          <p:nvPr/>
        </p:nvCxnSpPr>
        <p:spPr>
          <a:xfrm flipH="1">
            <a:off x="5760132" y="4149080"/>
            <a:ext cx="28803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2" idx="2"/>
            <a:endCxn id="33" idx="0"/>
          </p:cNvCxnSpPr>
          <p:nvPr/>
        </p:nvCxnSpPr>
        <p:spPr>
          <a:xfrm>
            <a:off x="6048164" y="4149080"/>
            <a:ext cx="172819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6" idx="2"/>
            <a:endCxn id="10" idx="0"/>
          </p:cNvCxnSpPr>
          <p:nvPr/>
        </p:nvCxnSpPr>
        <p:spPr>
          <a:xfrm>
            <a:off x="5760132" y="5157192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3" idx="2"/>
            <a:endCxn id="11" idx="0"/>
          </p:cNvCxnSpPr>
          <p:nvPr/>
        </p:nvCxnSpPr>
        <p:spPr>
          <a:xfrm>
            <a:off x="7776356" y="5157192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Операторная форма записи повышает читаемость и ясность программы. Следует отметить, что никаких действий при этом не выполняется, просто вводится новый способ записи отношений.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Голова соединяется с хвостом при помощи специального функтора – символа точки, или в общем случае, .(голова, хвост).</a:t>
            </a:r>
          </a:p>
          <a:p>
            <a:pPr>
              <a:buNone/>
            </a:pPr>
            <a:r>
              <a:rPr lang="ru-RU" dirty="0" smtClean="0"/>
              <a:t>Для первого списка:</a:t>
            </a:r>
          </a:p>
          <a:p>
            <a:pPr>
              <a:buNone/>
            </a:pPr>
            <a:r>
              <a:rPr lang="ru-RU" sz="2400" dirty="0" smtClean="0"/>
              <a:t>.(хоккей, .(бокс, .(плавание, .(биатлон, .(футбол)))))</a:t>
            </a:r>
          </a:p>
          <a:p>
            <a:pPr>
              <a:buNone/>
            </a:pPr>
            <a:r>
              <a:rPr lang="ru-RU" dirty="0" smtClean="0"/>
              <a:t>Как уже было сказано, списки в Прологе представляются как деревья. Для данного списка его внутреннее представление выглядит следующим образом: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Еще один пример операторной нотации, определение родственных отношений.</a:t>
            </a:r>
          </a:p>
          <a:p>
            <a:pPr>
              <a:buNone/>
            </a:pPr>
            <a:r>
              <a:rPr lang="en-US" dirty="0" smtClean="0"/>
              <a:t>op(600, </a:t>
            </a:r>
            <a:r>
              <a:rPr lang="en-US" dirty="0" err="1" smtClean="0"/>
              <a:t>yfx</a:t>
            </a:r>
            <a:r>
              <a:rPr lang="en-US" dirty="0" smtClean="0"/>
              <a:t>, parent).</a:t>
            </a:r>
          </a:p>
          <a:p>
            <a:pPr>
              <a:buNone/>
            </a:pPr>
            <a:r>
              <a:rPr lang="en-US" dirty="0" err="1" smtClean="0"/>
              <a:t>ivan</a:t>
            </a:r>
            <a:r>
              <a:rPr lang="en-US" dirty="0" smtClean="0"/>
              <a:t> parent petr.</a:t>
            </a:r>
          </a:p>
          <a:p>
            <a:pPr>
              <a:buNone/>
            </a:pPr>
            <a:r>
              <a:rPr lang="en-US" dirty="0" err="1" smtClean="0"/>
              <a:t>marya</a:t>
            </a:r>
            <a:r>
              <a:rPr lang="en-US" dirty="0" smtClean="0"/>
              <a:t> parent petr.</a:t>
            </a:r>
          </a:p>
          <a:p>
            <a:pPr>
              <a:buNone/>
            </a:pPr>
            <a:r>
              <a:rPr lang="en-US" dirty="0" err="1" smtClean="0"/>
              <a:t>petr</a:t>
            </a:r>
            <a:r>
              <a:rPr lang="en-US" dirty="0" smtClean="0"/>
              <a:t> parent </a:t>
            </a:r>
            <a:r>
              <a:rPr lang="en-US" dirty="0" err="1" smtClean="0"/>
              <a:t>fedor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?- X parent Y, Y parent Z,  write(X), write("   ") ,write(Y),  write("   ") ,write(Z), 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  <a:endParaRPr lang="ru-RU" dirty="0" smtClean="0"/>
          </a:p>
          <a:p>
            <a:pPr>
              <a:buNone/>
            </a:pPr>
            <a:r>
              <a:rPr lang="en-US" dirty="0" smtClean="0"/>
              <a:t>?- X parent Y parent Z.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Дополните эту программу введением </a:t>
            </a:r>
            <a:r>
              <a:rPr lang="ru-RU" smtClean="0"/>
              <a:t>новых родственных отношений.</a:t>
            </a:r>
            <a:endParaRPr lang="ru-RU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Операторная запись(нотация)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хоккей, бокс, плавание,  биатлон, футбол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							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1547664" y="2924944"/>
            <a:ext cx="108012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хоккей</a:t>
            </a:r>
            <a:endParaRPr lang="ru-RU" dirty="0"/>
          </a:p>
        </p:txBody>
      </p:sp>
      <p:sp>
        <p:nvSpPr>
          <p:cNvPr id="7" name="Блок-схема: процесс 6"/>
          <p:cNvSpPr/>
          <p:nvPr/>
        </p:nvSpPr>
        <p:spPr>
          <a:xfrm>
            <a:off x="2195736" y="3573016"/>
            <a:ext cx="1080120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бокс</a:t>
            </a:r>
            <a:endParaRPr lang="ru-RU" dirty="0"/>
          </a:p>
        </p:txBody>
      </p:sp>
      <p:sp>
        <p:nvSpPr>
          <p:cNvPr id="8" name="Блок-схема: процесс 7"/>
          <p:cNvSpPr/>
          <p:nvPr/>
        </p:nvSpPr>
        <p:spPr>
          <a:xfrm>
            <a:off x="2699792" y="4293096"/>
            <a:ext cx="1224136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плавание</a:t>
            </a:r>
            <a:endParaRPr lang="ru-RU" dirty="0"/>
          </a:p>
        </p:txBody>
      </p:sp>
      <p:sp>
        <p:nvSpPr>
          <p:cNvPr id="9" name="Блок-схема: процесс 8"/>
          <p:cNvSpPr/>
          <p:nvPr/>
        </p:nvSpPr>
        <p:spPr>
          <a:xfrm>
            <a:off x="4283968" y="5733256"/>
            <a:ext cx="1224136" cy="4320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футбол</a:t>
            </a:r>
            <a:endParaRPr lang="ru-RU" dirty="0"/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3347864" y="4941168"/>
            <a:ext cx="1296144" cy="50405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биатлон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endCxn id="4" idx="0"/>
          </p:cNvCxnSpPr>
          <p:nvPr/>
        </p:nvCxnSpPr>
        <p:spPr>
          <a:xfrm flipH="1">
            <a:off x="2087724" y="2420888"/>
            <a:ext cx="111612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203848" y="2420888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7" idx="0"/>
          </p:cNvCxnSpPr>
          <p:nvPr/>
        </p:nvCxnSpPr>
        <p:spPr>
          <a:xfrm flipH="1">
            <a:off x="2735796" y="2852936"/>
            <a:ext cx="1116124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851920" y="2852936"/>
            <a:ext cx="9361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8" idx="0"/>
          </p:cNvCxnSpPr>
          <p:nvPr/>
        </p:nvCxnSpPr>
        <p:spPr>
          <a:xfrm flipH="1">
            <a:off x="3311860" y="3501008"/>
            <a:ext cx="14761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4788024" y="3501008"/>
            <a:ext cx="108012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0" idx="0"/>
          </p:cNvCxnSpPr>
          <p:nvPr/>
        </p:nvCxnSpPr>
        <p:spPr>
          <a:xfrm flipH="1">
            <a:off x="3995936" y="4221088"/>
            <a:ext cx="187220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5940152" y="429309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5004048" y="4869160"/>
            <a:ext cx="165618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7092280" y="5301208"/>
            <a:ext cx="57606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[]</a:t>
            </a:r>
            <a:endParaRPr lang="ru-RU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6732240" y="4797152"/>
            <a:ext cx="64807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При работе со списками мы часто будем пользоваться операцией отделения головы списка, обозначаемой как</a:t>
            </a:r>
            <a:r>
              <a:rPr lang="en-US" dirty="0" smtClean="0"/>
              <a:t> ’|’</a:t>
            </a:r>
            <a:r>
              <a:rPr lang="ru-RU" dirty="0" smtClean="0"/>
              <a:t>.  Рассмотрим ее работу на простом примере:</a:t>
            </a:r>
          </a:p>
          <a:p>
            <a:pPr>
              <a:buNone/>
            </a:pPr>
            <a:r>
              <a:rPr lang="en-US" dirty="0" smtClean="0"/>
              <a:t>head(Head,[Head|_]).</a:t>
            </a:r>
          </a:p>
          <a:p>
            <a:pPr>
              <a:buNone/>
            </a:pPr>
            <a:r>
              <a:rPr lang="en-US" dirty="0" smtClean="0"/>
              <a:t>head(Head, [_|Tail]):- head(</a:t>
            </a:r>
            <a:r>
              <a:rPr lang="en-US" dirty="0" err="1" smtClean="0"/>
              <a:t>Head,Tail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?-head(X, [</a:t>
            </a:r>
            <a:r>
              <a:rPr lang="en-US" dirty="0" err="1" smtClean="0"/>
              <a:t>a,b,c,d,e</a:t>
            </a:r>
            <a:r>
              <a:rPr lang="en-US" dirty="0" smtClean="0"/>
              <a:t>]), write(X), </a:t>
            </a:r>
            <a:r>
              <a:rPr lang="en-US" dirty="0" err="1" smtClean="0"/>
              <a:t>nl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 smtClean="0"/>
              <a:t>Первое предложение </a:t>
            </a:r>
            <a:r>
              <a:rPr lang="en-US" dirty="0" smtClean="0"/>
              <a:t>head(Head,[Head|_])</a:t>
            </a:r>
            <a:r>
              <a:rPr lang="ru-RU" dirty="0" smtClean="0"/>
              <a:t> отделяет голову списка </a:t>
            </a:r>
            <a:r>
              <a:rPr lang="en-US" dirty="0" smtClean="0"/>
              <a:t>Head</a:t>
            </a:r>
            <a:r>
              <a:rPr lang="ru-RU" dirty="0" smtClean="0"/>
              <a:t> и связывает ее с первым параметром предиката.</a:t>
            </a:r>
          </a:p>
          <a:p>
            <a:pPr>
              <a:buNone/>
            </a:pPr>
            <a:r>
              <a:rPr lang="ru-RU" dirty="0" smtClean="0"/>
              <a:t>Второе правило </a:t>
            </a:r>
          </a:p>
          <a:p>
            <a:pPr>
              <a:buNone/>
            </a:pPr>
            <a:r>
              <a:rPr lang="en-US" dirty="0" smtClean="0"/>
              <a:t>head(Head, [_|Tail]):- head(</a:t>
            </a:r>
            <a:r>
              <a:rPr lang="en-US" dirty="0" err="1" smtClean="0"/>
              <a:t>Head,Tail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ru-RU" dirty="0" smtClean="0"/>
              <a:t>определяет работу со списком в «сторону хвоста» или в глубину списка.</a:t>
            </a:r>
          </a:p>
          <a:p>
            <a:pPr>
              <a:buNone/>
            </a:pPr>
            <a:r>
              <a:rPr lang="ru-RU" dirty="0" smtClean="0"/>
              <a:t>Результатом работы данного предикат будет последовательное отделение головы от списка и выдачи результатов на печать. Процесс повторяется до тех пор, пока список не будет пустым.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Пользуясь определением списка и средствами языка можно описать предикат, проверяющий определять, является ли его аргумент списком или нет:</a:t>
            </a:r>
          </a:p>
          <a:p>
            <a:pPr>
              <a:buNone/>
            </a:pPr>
            <a:r>
              <a:rPr lang="en-US" dirty="0" smtClean="0"/>
              <a:t>list([]).</a:t>
            </a:r>
          </a:p>
          <a:p>
            <a:pPr>
              <a:buNone/>
            </a:pPr>
            <a:r>
              <a:rPr lang="en-US" dirty="0" smtClean="0"/>
              <a:t>list([_|Tail]):- list(Tail).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Если задать вопрос </a:t>
            </a:r>
            <a:r>
              <a:rPr lang="en-US" dirty="0" smtClean="0"/>
              <a:t>?- list(</a:t>
            </a:r>
            <a:r>
              <a:rPr lang="en-US" dirty="0" err="1" smtClean="0"/>
              <a:t>ivan</a:t>
            </a:r>
            <a:r>
              <a:rPr lang="en-US" dirty="0" smtClean="0"/>
              <a:t>).</a:t>
            </a:r>
            <a:r>
              <a:rPr lang="ru-RU" dirty="0" smtClean="0"/>
              <a:t>, ответ будет </a:t>
            </a:r>
            <a:r>
              <a:rPr lang="en-US" dirty="0" smtClean="0"/>
              <a:t>no</a:t>
            </a:r>
            <a:r>
              <a:rPr lang="ru-RU" dirty="0" smtClean="0"/>
              <a:t>, но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?- list([</a:t>
            </a:r>
            <a:r>
              <a:rPr lang="en-US" dirty="0" err="1" smtClean="0"/>
              <a:t>a,b,c,d,e</a:t>
            </a:r>
            <a:r>
              <a:rPr lang="en-US" dirty="0" smtClean="0"/>
              <a:t>]).</a:t>
            </a:r>
            <a:r>
              <a:rPr lang="ru-RU" dirty="0" smtClean="0"/>
              <a:t> Выдаст в качестве результата </a:t>
            </a:r>
            <a:r>
              <a:rPr lang="en-US" dirty="0" smtClean="0"/>
              <a:t>yes</a:t>
            </a:r>
            <a:r>
              <a:rPr lang="ru-RU" dirty="0" smtClean="0"/>
              <a:t>.</a:t>
            </a:r>
            <a:endParaRPr lang="en-US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2177</Words>
  <Application>Microsoft Office PowerPoint</Application>
  <PresentationFormat>Экран (4:3)</PresentationFormat>
  <Paragraphs>297</Paragraphs>
  <Slides>55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55</vt:i4>
      </vt:variant>
    </vt:vector>
  </HeadingPairs>
  <TitlesOfParts>
    <vt:vector size="56" baseType="lpstr">
      <vt:lpstr>Тема Office</vt:lpstr>
      <vt:lpstr>Списки. Некоторые операции над списками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Списки</vt:lpstr>
      <vt:lpstr>Арифметические действия</vt:lpstr>
      <vt:lpstr>Арифметические действия</vt:lpstr>
      <vt:lpstr>Арифметические действия</vt:lpstr>
      <vt:lpstr>Арифметические действия</vt:lpstr>
      <vt:lpstr>Арифметические действия</vt:lpstr>
      <vt:lpstr>Арифметические действия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  <vt:lpstr>Операторная запись(нотация)</vt:lpstr>
    </vt:vector>
  </TitlesOfParts>
  <Company>Krokoz™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Списки. Некоторые операции над списками</dc:title>
  <dc:creator>Игорь</dc:creator>
  <cp:lastModifiedBy>Игорь</cp:lastModifiedBy>
  <cp:revision>93</cp:revision>
  <dcterms:created xsi:type="dcterms:W3CDTF">2020-09-22T17:11:10Z</dcterms:created>
  <dcterms:modified xsi:type="dcterms:W3CDTF">2021-09-28T18:06:53Z</dcterms:modified>
</cp:coreProperties>
</file>