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A935-B520-4602-8B9A-2FB1161FC67E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D7C6-D9E7-4996-AEF4-8CFE24169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A935-B520-4602-8B9A-2FB1161FC67E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D7C6-D9E7-4996-AEF4-8CFE24169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A935-B520-4602-8B9A-2FB1161FC67E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D7C6-D9E7-4996-AEF4-8CFE24169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A935-B520-4602-8B9A-2FB1161FC67E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D7C6-D9E7-4996-AEF4-8CFE24169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A935-B520-4602-8B9A-2FB1161FC67E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D7C6-D9E7-4996-AEF4-8CFE24169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A935-B520-4602-8B9A-2FB1161FC67E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D7C6-D9E7-4996-AEF4-8CFE24169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A935-B520-4602-8B9A-2FB1161FC67E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D7C6-D9E7-4996-AEF4-8CFE24169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A935-B520-4602-8B9A-2FB1161FC67E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D7C6-D9E7-4996-AEF4-8CFE24169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A935-B520-4602-8B9A-2FB1161FC67E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D7C6-D9E7-4996-AEF4-8CFE24169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A935-B520-4602-8B9A-2FB1161FC67E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D7C6-D9E7-4996-AEF4-8CFE24169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A935-B520-4602-8B9A-2FB1161FC67E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D7C6-D9E7-4996-AEF4-8CFE24169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7A935-B520-4602-8B9A-2FB1161FC67E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D7C6-D9E7-4996-AEF4-8CFE24169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Поиск в глубину, поиск в ширину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i="1" dirty="0" smtClean="0"/>
              <a:t>Списковое представление множества кандидатов</a:t>
            </a:r>
          </a:p>
          <a:p>
            <a:pPr>
              <a:buNone/>
            </a:pPr>
            <a:r>
              <a:rPr lang="ru-RU" dirty="0" smtClean="0"/>
              <a:t>Первая реализация предполагает использование списков для формирования множеств путей-кандидатов. </a:t>
            </a:r>
          </a:p>
          <a:p>
            <a:pPr>
              <a:buNone/>
            </a:pPr>
            <a:r>
              <a:rPr lang="ru-RU" dirty="0" smtClean="0"/>
              <a:t>Общий принцип поиска в ширину следующий:</a:t>
            </a:r>
          </a:p>
          <a:p>
            <a:pPr>
              <a:buNone/>
            </a:pPr>
            <a:r>
              <a:rPr lang="ru-RU" dirty="0" smtClean="0"/>
              <a:t>	- если голова первого пути – это целевая вершина, то этот путь взять в качестве решения, иначе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- удалить первый путь из множества кандидатов и породить множество всех возможных продолжений пути на один шаг; множество продолжений добавить в конец множества кандидатов, а затем продолжить поиск с новым множеством.</a:t>
            </a:r>
          </a:p>
          <a:p>
            <a:pPr>
              <a:buNone/>
            </a:pPr>
            <a:r>
              <a:rPr lang="ru-RU" dirty="0" smtClean="0"/>
              <a:t>Несколько запутанно и не понятно. Попробуем уточнить детали.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рассмотрения возьмем пример ранее приведенного графа.</a:t>
            </a:r>
          </a:p>
          <a:p>
            <a:pPr algn="ctr">
              <a:buNone/>
            </a:pPr>
            <a:r>
              <a:rPr lang="ru-RU" i="1" dirty="0" smtClean="0"/>
              <a:t>Алгоритм поиска в ширину </a:t>
            </a:r>
          </a:p>
          <a:p>
            <a:pPr>
              <a:buNone/>
            </a:pPr>
            <a:r>
              <a:rPr lang="ru-RU" dirty="0" smtClean="0"/>
              <a:t>	1. Начнем с начального множества кандидатов: </a:t>
            </a:r>
            <a:r>
              <a:rPr lang="en-US" dirty="0" smtClean="0"/>
              <a:t>[[a]]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Если голова первого пути не целевая вершина, удаляем путь из множества и строим его продолжения на один шаг.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Для нашего случая продолжениями первого пути являются: </a:t>
            </a:r>
            <a:r>
              <a:rPr lang="en-US" dirty="0" smtClean="0"/>
              <a:t>[</a:t>
            </a:r>
            <a:r>
              <a:rPr lang="en-US" dirty="0" err="1" smtClean="0"/>
              <a:t>b,a</a:t>
            </a:r>
            <a:r>
              <a:rPr lang="en-US" dirty="0" smtClean="0"/>
              <a:t>]</a:t>
            </a:r>
            <a:r>
              <a:rPr lang="ru-RU" dirty="0" smtClean="0"/>
              <a:t> и</a:t>
            </a:r>
            <a:r>
              <a:rPr lang="en-US" dirty="0" smtClean="0"/>
              <a:t> [</a:t>
            </a:r>
            <a:r>
              <a:rPr lang="en-US" dirty="0" err="1" smtClean="0"/>
              <a:t>c,a</a:t>
            </a:r>
            <a:r>
              <a:rPr lang="en-US" dirty="0" smtClean="0"/>
              <a:t>]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	2. Новое множество запишется как</a:t>
            </a:r>
          </a:p>
          <a:p>
            <a:pPr>
              <a:buNone/>
            </a:pPr>
            <a:r>
              <a:rPr lang="en-US" dirty="0" smtClean="0"/>
              <a:t>[[</a:t>
            </a:r>
            <a:r>
              <a:rPr lang="en-US" dirty="0" err="1" smtClean="0"/>
              <a:t>b,a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, [</a:t>
            </a:r>
            <a:r>
              <a:rPr lang="en-US" dirty="0" err="1" smtClean="0"/>
              <a:t>c,a</a:t>
            </a:r>
            <a:r>
              <a:rPr lang="en-US" dirty="0" smtClean="0"/>
              <a:t>]]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Обратите внимание, что пути записываются в обратном порядке</a:t>
            </a:r>
          </a:p>
          <a:p>
            <a:pPr>
              <a:buNone/>
            </a:pPr>
            <a:r>
              <a:rPr lang="ru-RU" dirty="0" smtClean="0"/>
              <a:t>	3. Голова первого пути не является целевой вершиной, удаляем его продолжения и записываем в конец исходного множества</a:t>
            </a:r>
          </a:p>
          <a:p>
            <a:pPr>
              <a:buNone/>
            </a:pPr>
            <a:r>
              <a:rPr lang="en-US" dirty="0" smtClean="0"/>
              <a:t>[[</a:t>
            </a:r>
            <a:r>
              <a:rPr lang="en-US" dirty="0" err="1" smtClean="0"/>
              <a:t>c,a</a:t>
            </a:r>
            <a:r>
              <a:rPr lang="en-US" dirty="0" smtClean="0"/>
              <a:t>], [</a:t>
            </a:r>
            <a:r>
              <a:rPr lang="en-US" dirty="0" err="1" smtClean="0"/>
              <a:t>d,b,a</a:t>
            </a:r>
            <a:r>
              <a:rPr lang="en-US" dirty="0" smtClean="0"/>
              <a:t>], [</a:t>
            </a:r>
            <a:r>
              <a:rPr lang="en-US" dirty="0" err="1" smtClean="0"/>
              <a:t>e,b,a</a:t>
            </a:r>
            <a:r>
              <a:rPr lang="en-US" dirty="0" smtClean="0"/>
              <a:t>]]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</a:t>
            </a:r>
            <a:r>
              <a:rPr lang="ru-RU" dirty="0" smtClean="0"/>
              <a:t>. Опять голова первого пути не целевая вершина, выполняем те же действия и получаем новое множество</a:t>
            </a:r>
          </a:p>
          <a:p>
            <a:pPr>
              <a:buNone/>
            </a:pPr>
            <a:r>
              <a:rPr lang="en-US" dirty="0" smtClean="0"/>
              <a:t>[[</a:t>
            </a:r>
            <a:r>
              <a:rPr lang="en-US" dirty="0" err="1" smtClean="0"/>
              <a:t>f,c,a</a:t>
            </a:r>
            <a:r>
              <a:rPr lang="en-US" dirty="0" smtClean="0"/>
              <a:t>],[</a:t>
            </a:r>
            <a:r>
              <a:rPr lang="en-US" dirty="0" err="1" smtClean="0"/>
              <a:t>g,c,a</a:t>
            </a:r>
            <a:r>
              <a:rPr lang="en-US" dirty="0" smtClean="0"/>
              <a:t>],[</a:t>
            </a:r>
            <a:r>
              <a:rPr lang="en-US" dirty="0" err="1" smtClean="0"/>
              <a:t>h,d,b,a</a:t>
            </a:r>
            <a:r>
              <a:rPr lang="en-US" dirty="0" smtClean="0"/>
              <a:t>],[</a:t>
            </a:r>
            <a:r>
              <a:rPr lang="en-US" dirty="0" err="1" smtClean="0"/>
              <a:t>I,e,b,a</a:t>
            </a:r>
            <a:r>
              <a:rPr lang="en-US" dirty="0" smtClean="0"/>
              <a:t>],[</a:t>
            </a:r>
            <a:r>
              <a:rPr lang="en-US" dirty="0" err="1" smtClean="0"/>
              <a:t>j,e,b,a</a:t>
            </a:r>
            <a:r>
              <a:rPr lang="en-US" dirty="0" smtClean="0"/>
              <a:t>]]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И так далее, до тех пор, пока список кандидатов не примет вид</a:t>
            </a:r>
          </a:p>
          <a:p>
            <a:pPr>
              <a:buNone/>
            </a:pPr>
            <a:r>
              <a:rPr lang="en-US" dirty="0" smtClean="0"/>
              <a:t>[[</a:t>
            </a:r>
            <a:r>
              <a:rPr lang="en-US" dirty="0" err="1" smtClean="0"/>
              <a:t>f,c,a</a:t>
            </a:r>
            <a:r>
              <a:rPr lang="en-US" dirty="0" smtClean="0"/>
              <a:t>],[</a:t>
            </a:r>
            <a:r>
              <a:rPr lang="en-US" dirty="0" err="1" smtClean="0"/>
              <a:t>g,c,a</a:t>
            </a:r>
            <a:r>
              <a:rPr lang="en-US" dirty="0" smtClean="0"/>
              <a:t>],[</a:t>
            </a:r>
            <a:r>
              <a:rPr lang="en-US" dirty="0" err="1" smtClean="0"/>
              <a:t>h,d,b,a</a:t>
            </a:r>
            <a:r>
              <a:rPr lang="en-US" dirty="0" smtClean="0"/>
              <a:t>],[</a:t>
            </a:r>
            <a:r>
              <a:rPr lang="en-US" dirty="0" err="1" smtClean="0"/>
              <a:t>I,e,b,a</a:t>
            </a:r>
            <a:r>
              <a:rPr lang="en-US" dirty="0" smtClean="0"/>
              <a:t>],[</a:t>
            </a:r>
            <a:r>
              <a:rPr lang="en-US" dirty="0" err="1" smtClean="0"/>
              <a:t>j,e,b,a</a:t>
            </a:r>
            <a:r>
              <a:rPr lang="en-US" dirty="0" smtClean="0"/>
              <a:t>]]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этот момент обнаруживается путь </a:t>
            </a:r>
            <a:r>
              <a:rPr lang="en-US" dirty="0" smtClean="0"/>
              <a:t>[</a:t>
            </a:r>
            <a:r>
              <a:rPr lang="en-US" dirty="0" err="1" smtClean="0"/>
              <a:t>f,c,a</a:t>
            </a:r>
            <a:r>
              <a:rPr lang="en-US" dirty="0" smtClean="0"/>
              <a:t>]</a:t>
            </a:r>
            <a:r>
              <a:rPr lang="ru-RU" dirty="0" smtClean="0"/>
              <a:t>, голова которого является целевой вершиной.</a:t>
            </a:r>
          </a:p>
          <a:p>
            <a:pPr>
              <a:buNone/>
            </a:pPr>
            <a:r>
              <a:rPr lang="ru-RU" dirty="0" smtClean="0"/>
              <a:t>Этот путь выдается в качестве решения.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Древовидное представление множества путей-кандидатов</a:t>
            </a:r>
          </a:p>
          <a:p>
            <a:pPr>
              <a:buNone/>
            </a:pPr>
            <a:r>
              <a:rPr lang="ru-RU" dirty="0" smtClean="0"/>
              <a:t>Мы рассмотрели не самый удачный способ представления множества путей с помощью списков. Это расточительный способ, поскольку начальные участки путей являются общими для многих из них.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Более компактным способом хранения и представления путей кандидатов может быть дерево, в котором общие участки путей  будут храниться  в его верхней части без дублирования.</a:t>
            </a:r>
          </a:p>
          <a:p>
            <a:pPr>
              <a:buNone/>
            </a:pPr>
            <a:r>
              <a:rPr lang="ru-RU" dirty="0" smtClean="0"/>
              <a:t>В программе дерево может иметь следующее представление. Имеются два случая: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Случай_1: Дерево состоит только из одной вершины В; в этом случае оно имеет вид терма лист(В).</a:t>
            </a:r>
          </a:p>
          <a:p>
            <a:pPr>
              <a:buNone/>
            </a:pPr>
            <a:r>
              <a:rPr lang="ru-RU" dirty="0" smtClean="0"/>
              <a:t>	Случай_2: Дерево состоит из корневой вершины В и множества поддеревьев Д1, Д2, Д3, ….. . Такое дерево представляется термом дерево(В, </a:t>
            </a:r>
            <a:r>
              <a:rPr lang="ru-RU" dirty="0" err="1" smtClean="0"/>
              <a:t>Пд</a:t>
            </a:r>
            <a:r>
              <a:rPr lang="ru-RU" dirty="0" smtClean="0"/>
              <a:t>), где </a:t>
            </a:r>
            <a:r>
              <a:rPr lang="ru-RU" dirty="0" err="1" smtClean="0"/>
              <a:t>Пд</a:t>
            </a:r>
            <a:r>
              <a:rPr lang="ru-RU" dirty="0" smtClean="0"/>
              <a:t> – множество поддеревьев.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Множество путей кандидатов в случае спискового представления имело вид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[[</a:t>
            </a:r>
            <a:r>
              <a:rPr lang="en-US" dirty="0" err="1" smtClean="0"/>
              <a:t>d,b,a</a:t>
            </a:r>
            <a:r>
              <a:rPr lang="en-US" dirty="0" smtClean="0"/>
              <a:t>], [</a:t>
            </a:r>
            <a:r>
              <a:rPr lang="en-US" dirty="0" err="1" smtClean="0"/>
              <a:t>e,b,a</a:t>
            </a:r>
            <a:r>
              <a:rPr lang="en-US" dirty="0" smtClean="0"/>
              <a:t>], [</a:t>
            </a:r>
            <a:r>
              <a:rPr lang="en-US" dirty="0" err="1" smtClean="0"/>
              <a:t>f,c,a</a:t>
            </a:r>
            <a:r>
              <a:rPr lang="en-US" dirty="0" smtClean="0"/>
              <a:t>], [</a:t>
            </a:r>
            <a:r>
              <a:rPr lang="en-US" dirty="0" err="1" smtClean="0"/>
              <a:t>g,c,a</a:t>
            </a:r>
            <a:r>
              <a:rPr lang="en-US" dirty="0" smtClean="0"/>
              <a:t>]]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 smtClean="0"/>
              <a:t>для древовидного представления это множество выглядит так:</a:t>
            </a:r>
          </a:p>
          <a:p>
            <a:pPr>
              <a:buNone/>
            </a:pPr>
            <a:r>
              <a:rPr lang="ru-RU" sz="2800" dirty="0" smtClean="0"/>
              <a:t>дерево(а,</a:t>
            </a:r>
            <a:r>
              <a:rPr lang="en-US" sz="2800" dirty="0" smtClean="0"/>
              <a:t>[</a:t>
            </a:r>
            <a:r>
              <a:rPr lang="ru-RU" sz="2800" dirty="0" smtClean="0"/>
              <a:t>дерево(</a:t>
            </a:r>
            <a:r>
              <a:rPr lang="en-US" sz="2800" dirty="0" smtClean="0"/>
              <a:t>b,[</a:t>
            </a:r>
            <a:r>
              <a:rPr lang="ru-RU" sz="2800" dirty="0" smtClean="0"/>
              <a:t>лист(</a:t>
            </a:r>
            <a:r>
              <a:rPr lang="en-US" sz="2800" dirty="0" smtClean="0"/>
              <a:t>d), </a:t>
            </a:r>
            <a:r>
              <a:rPr lang="ru-RU" sz="2800" dirty="0" smtClean="0"/>
              <a:t>лист</a:t>
            </a:r>
            <a:r>
              <a:rPr lang="en-US" sz="2800" dirty="0" smtClean="0"/>
              <a:t>(e)]),</a:t>
            </a:r>
            <a:r>
              <a:rPr lang="ru-RU" sz="2800" dirty="0" smtClean="0"/>
              <a:t> дерево(</a:t>
            </a:r>
            <a:r>
              <a:rPr lang="en-US" sz="2800" dirty="0" smtClean="0"/>
              <a:t>c,[</a:t>
            </a:r>
            <a:r>
              <a:rPr lang="ru-RU" sz="2800" dirty="0" smtClean="0"/>
              <a:t>лист(</a:t>
            </a:r>
            <a:r>
              <a:rPr lang="en-US" sz="2800" dirty="0" smtClean="0"/>
              <a:t>f)</a:t>
            </a:r>
            <a:r>
              <a:rPr lang="ru-RU" sz="2800" dirty="0" smtClean="0"/>
              <a:t>,лист</a:t>
            </a:r>
            <a:r>
              <a:rPr lang="en-US" sz="2800" dirty="0" smtClean="0"/>
              <a:t>(g)] )] )</a:t>
            </a:r>
            <a:endParaRPr lang="ru-RU" sz="28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Стратегия поиска в глубину</a:t>
            </a:r>
          </a:p>
          <a:p>
            <a:pPr>
              <a:buNone/>
            </a:pPr>
            <a:r>
              <a:rPr lang="ru-RU" dirty="0" smtClean="0"/>
              <a:t>Существует множество различных подходов к проблеме поиска решающего пути для задач, сформулированных в терминах пространства состояний. Основные две стратегии – поиск в глубину и поиск в ширину. Рассмотрим первую стратегию.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На первый взгляд древовидное представление может показаться еще более расточительным, чем списковое, однако это лишь поверхностное впечатление.</a:t>
            </a:r>
          </a:p>
          <a:p>
            <a:pPr>
              <a:buNone/>
            </a:pPr>
            <a:r>
              <a:rPr lang="ru-RU" dirty="0" smtClean="0"/>
              <a:t>Форма представления дерева может быть другой, более понятной.</a:t>
            </a:r>
          </a:p>
          <a:p>
            <a:pPr>
              <a:buNone/>
            </a:pPr>
            <a:r>
              <a:rPr lang="ru-RU" dirty="0" smtClean="0"/>
              <a:t>Этот метод попробуйте реализовать самостоятельно.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области применения Пролога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Рассмотрим области, в которых Пролог проявил себя наилучшим образом: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- быстрая разработка прототипов прикладных программ;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- </a:t>
            </a:r>
            <a:r>
              <a:rPr lang="ru-RU" dirty="0"/>
              <a:t>а</a:t>
            </a:r>
            <a:r>
              <a:rPr lang="ru-RU" dirty="0" smtClean="0"/>
              <a:t>втоматический перевод с одного языка на другой;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- создание естественно-языковых интерфейсов для существующих систем;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области применения Пролога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- символьные вычисления для решения уравнений, дифференцирования и интегрирования;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- проектирование динамических баз данных;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- экспертные системы;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- автоматическое доказательство теорем, программ;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области применения Пролога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- составление расписаний;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- базирующееся на знаниях ПО;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- организация сервера данных (знаний), к которому может обращаться клиентское приложение, написанное на каком-либо языке программирования.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области применения Пролога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Области, в которых Пролог не используется: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- большой объем математических вычислений (обработка аудио, видео и т.д.);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- написание драйверов устройств.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1950 году Алан Тьюринг в статье «Вычислительная техника и интеллект» (книга «Может ли машина мыслить?») предложил эксперимент, позднее названный «тест Тьюринга», для проверки </a:t>
            </a:r>
            <a:r>
              <a:rPr lang="ru-RU" smtClean="0"/>
              <a:t>способности </a:t>
            </a:r>
            <a:r>
              <a:rPr lang="ru-RU" smtClean="0"/>
              <a:t>компьютера </a:t>
            </a:r>
            <a:r>
              <a:rPr lang="ru-RU" dirty="0" smtClean="0"/>
              <a:t>к «человеческому» мышлению.</a:t>
            </a:r>
          </a:p>
          <a:p>
            <a:pPr>
              <a:buNone/>
            </a:pPr>
            <a:r>
              <a:rPr lang="ru-RU" dirty="0" smtClean="0"/>
              <a:t>В упрощенном виде смысл этого теста заключается в том, что можно считать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искусственный интеллект созданным, если человек, общающийся с двумя собеседниками, один из которых человек, а второй компьютер, не сможет понять кто есть кто. То есть в соответствии с тестом Тьюринга, компьютеру требуется научиться имитировать человек в диалоге, чтобы его можно было считать «интеллектуальным»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Такой подход к распознаванию искусственного интеллекта многие критиковали, однако никаких достойных альтернатив  тесту Тьюринга предложено не было.</a:t>
            </a:r>
          </a:p>
          <a:p>
            <a:pPr>
              <a:buNone/>
            </a:pPr>
            <a:r>
              <a:rPr lang="ru-RU" dirty="0" smtClean="0"/>
              <a:t>Рассмотрим один известный пример программы из области искусственного интеллекта, в частности, обработки естественного языка.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Этот пример показывает имитацию разговора психотерапевта с пациентом. Программа была создана Джозефом </a:t>
            </a:r>
            <a:r>
              <a:rPr lang="ru-RU" dirty="0" err="1" smtClean="0"/>
              <a:t>Вайценбаумом</a:t>
            </a:r>
            <a:r>
              <a:rPr lang="ru-RU" dirty="0" smtClean="0"/>
              <a:t> (лаборатория искусственного интеллекта массачусетского технологического института) в 1966 году и носила название  «</a:t>
            </a:r>
            <a:r>
              <a:rPr lang="ru-RU" dirty="0" err="1" smtClean="0"/>
              <a:t>Элиза</a:t>
            </a:r>
            <a:r>
              <a:rPr lang="ru-RU" dirty="0" smtClean="0"/>
              <a:t>». Программа была написана на языке Лисп и состояла из нескольких десятков строк программного кода.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Эта программа моделировала методику известного психотерапевта Карла </a:t>
            </a:r>
            <a:r>
              <a:rPr lang="ru-RU" dirty="0" err="1" smtClean="0"/>
              <a:t>Роджерса</a:t>
            </a:r>
            <a:r>
              <a:rPr lang="ru-RU" dirty="0" smtClean="0"/>
              <a:t>. Она переспрашивает пациента, повторяя его слова, позволяя ему самому найти выход из создавшейся ситуации и перейти в состояние душевного равновесия. «Психотерапевт» в такой программе играет роль «вербального зеркала» пациента.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Для того, чтобы найти решающий путь </a:t>
            </a:r>
            <a:r>
              <a:rPr lang="ru-RU" dirty="0" err="1" smtClean="0"/>
              <a:t>Реш</a:t>
            </a:r>
            <a:r>
              <a:rPr lang="ru-RU" dirty="0" smtClean="0"/>
              <a:t> из заданной вершины В </a:t>
            </a:r>
            <a:r>
              <a:rPr lang="ru-RU" dirty="0" err="1" smtClean="0"/>
              <a:t>в</a:t>
            </a:r>
            <a:r>
              <a:rPr lang="ru-RU" dirty="0" smtClean="0"/>
              <a:t> некоторую целевую вершину, необходимо:</a:t>
            </a:r>
          </a:p>
          <a:p>
            <a:pPr>
              <a:buNone/>
            </a:pPr>
            <a:r>
              <a:rPr lang="ru-RU" dirty="0" smtClean="0"/>
              <a:t>	- если В – это целевая вершина, то положить </a:t>
            </a:r>
            <a:r>
              <a:rPr lang="ru-RU" dirty="0" err="1" smtClean="0"/>
              <a:t>Реш</a:t>
            </a:r>
            <a:r>
              <a:rPr lang="ru-RU" dirty="0" smtClean="0"/>
              <a:t> = </a:t>
            </a:r>
            <a:r>
              <a:rPr lang="en-US" dirty="0" smtClean="0"/>
              <a:t>[</a:t>
            </a:r>
            <a:r>
              <a:rPr lang="ru-RU" dirty="0" smtClean="0"/>
              <a:t>В</a:t>
            </a:r>
            <a:r>
              <a:rPr lang="en-US" dirty="0" smtClean="0"/>
              <a:t>]</a:t>
            </a:r>
            <a:r>
              <a:rPr lang="ru-RU" dirty="0" smtClean="0"/>
              <a:t>, иначе</a:t>
            </a:r>
          </a:p>
          <a:p>
            <a:pPr>
              <a:buNone/>
            </a:pPr>
            <a:r>
              <a:rPr lang="ru-RU" dirty="0" smtClean="0"/>
              <a:t>	- если для исходной вершины В существует вершина-преемник В1, такая что можно провести путь Реш1 из В1 в целевую вершину, то положить </a:t>
            </a:r>
            <a:r>
              <a:rPr lang="ru-RU" dirty="0" err="1" smtClean="0"/>
              <a:t>Реш</a:t>
            </a:r>
            <a:r>
              <a:rPr lang="ru-RU" dirty="0" smtClean="0"/>
              <a:t> = </a:t>
            </a:r>
            <a:r>
              <a:rPr lang="en-US" dirty="0" smtClean="0"/>
              <a:t>[</a:t>
            </a:r>
            <a:r>
              <a:rPr lang="ru-RU" dirty="0" smtClean="0"/>
              <a:t>В</a:t>
            </a:r>
            <a:r>
              <a:rPr lang="en-US" dirty="0" smtClean="0"/>
              <a:t>|</a:t>
            </a:r>
            <a:r>
              <a:rPr lang="ru-RU" dirty="0" smtClean="0"/>
              <a:t>Реш1</a:t>
            </a:r>
            <a:r>
              <a:rPr lang="en-US" dirty="0" smtClean="0"/>
              <a:t>]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На самом деле эта программа пытается сопоставить вводимые пользователем ответы с имеющимися у не шаблонами и, если ей это удается, точно также шаблонно отвечает.</a:t>
            </a:r>
          </a:p>
          <a:p>
            <a:pPr>
              <a:buNone/>
            </a:pPr>
            <a:r>
              <a:rPr lang="ru-RU" dirty="0" err="1" smtClean="0"/>
              <a:t>Вайценбаум</a:t>
            </a:r>
            <a:r>
              <a:rPr lang="ru-RU" dirty="0" smtClean="0"/>
              <a:t> создал эту программу в качестве шутки. Многие пациенты, пообщавшись с детищем (шуткой) </a:t>
            </a:r>
            <a:r>
              <a:rPr lang="ru-RU" dirty="0" err="1" smtClean="0"/>
              <a:t>Вайценбаума</a:t>
            </a:r>
            <a:r>
              <a:rPr lang="ru-RU" dirty="0" smtClean="0"/>
              <a:t>, утверждали, что «</a:t>
            </a:r>
            <a:r>
              <a:rPr lang="ru-RU" dirty="0" err="1" smtClean="0"/>
              <a:t>Элиза</a:t>
            </a:r>
            <a:r>
              <a:rPr lang="ru-RU" dirty="0" smtClean="0"/>
              <a:t>» им действительно помогла, и отказывались верить, что их собеседником был не реальный человек, а машина.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Эта программа действует по следующему алгоритму: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1. просит человека описать имеющуюся у него проблему;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2. прочитывает строку с клавиатуры;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3. пытается подобрать шаблон, которому соответствует введенная человеком строка;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4. если удалось – выдает соответствующий этому шаблону ответ пользователю;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5. если подобрать шаблон не удалось, просит продолжить рассказ;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6. возврат к пункту 2. 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Несколько примеров возможных шаблонов: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1. человек хочет закончить работу с программой. Об этой ситуации свидетельствует наличие в списке таких слов, как «пока», «свидания» (часть до свидания). В ответ программа также прощается и выражает надежду, что смогла чем-то помочь.</a:t>
            </a:r>
          </a:p>
          <a:p>
            <a:pPr>
              <a:buNone/>
            </a:pPr>
            <a:r>
              <a:rPr lang="ru-RU" dirty="0" smtClean="0"/>
              <a:t>	2. человек испытывает какое-то чувство (наличие в списке слова «испытываю»). Программа реагирует вопросом, как давно человек испытывает это чувство. 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3. если в вводимой строке встретились слова «любовь» или чувство», то программа интересуется, не боится ли человек эмоций.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4. в случае наличия слов «бешенство», «гнев», программа уточняет, что человек испытывает в данный момент.</a:t>
            </a:r>
          </a:p>
          <a:p>
            <a:pPr>
              <a:buNone/>
            </a:pPr>
            <a:r>
              <a:rPr lang="ru-RU" dirty="0" smtClean="0"/>
              <a:t>	5. появление в слова «всегда» в строке, в введенной человеком, программа запрашивает привести конкретный пример.   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6. при появлении слов «муж», «жена», «брат», «мать», программа просит подробнее рассказать пользователя о его семье.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7. если в процессе разговора была сделана запись во внутреннюю базу данных (знаний) и в данный момент спросить больше нечего, можно использовать эту запись для продолжения разговора.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	8. если введенная строка не подходит ни под один из шаблонов, программа просит продолжить рассказ.</a:t>
            </a:r>
          </a:p>
          <a:p>
            <a:pPr>
              <a:buNone/>
            </a:pPr>
            <a:r>
              <a:rPr lang="ru-RU" dirty="0" smtClean="0"/>
              <a:t>Это примерный перечень шаблонов, который следует дополнить для решения конкретной проблемы.</a:t>
            </a:r>
          </a:p>
          <a:p>
            <a:pPr>
              <a:buNone/>
            </a:pPr>
            <a:r>
              <a:rPr lang="ru-RU" dirty="0" smtClean="0"/>
              <a:t>Усовершенствовать алгоритм и шаблоны можно самыми различными способами, например, увеличением количества шаблонов, включая другие стороны жизни человека или же предусмотреть различные реакции программы на некоторые из шаблонов.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1977 г. Кеннет </a:t>
            </a:r>
            <a:r>
              <a:rPr lang="ru-RU" dirty="0" err="1" smtClean="0"/>
              <a:t>Колби</a:t>
            </a:r>
            <a:r>
              <a:rPr lang="ru-RU" dirty="0" smtClean="0"/>
              <a:t>, основываясь на принципах организации «</a:t>
            </a:r>
            <a:r>
              <a:rPr lang="ru-RU" dirty="0" err="1" smtClean="0"/>
              <a:t>Элизы</a:t>
            </a:r>
            <a:r>
              <a:rPr lang="ru-RU" dirty="0" smtClean="0"/>
              <a:t>», создал программу, которая подобным же образом вводила в заблуждение не пациентов психиатров, а самих докторов.</a:t>
            </a:r>
          </a:p>
          <a:p>
            <a:pPr>
              <a:buNone/>
            </a:pPr>
            <a:r>
              <a:rPr lang="ru-RU" dirty="0" smtClean="0"/>
              <a:t>В 1996 г. </a:t>
            </a:r>
            <a:r>
              <a:rPr lang="ru-RU" dirty="0" err="1" smtClean="0"/>
              <a:t>Грег</a:t>
            </a:r>
            <a:r>
              <a:rPr lang="ru-RU" dirty="0" smtClean="0"/>
              <a:t> </a:t>
            </a:r>
            <a:r>
              <a:rPr lang="ru-RU" dirty="0" err="1" smtClean="0"/>
              <a:t>Гарви</a:t>
            </a:r>
            <a:r>
              <a:rPr lang="ru-RU" dirty="0" smtClean="0"/>
              <a:t> создал аналогичную модель католического исповедника.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b="1" dirty="0" smtClean="0"/>
              <a:t>*</a:t>
            </a:r>
            <a:r>
              <a:rPr lang="ru-RU" b="1" dirty="0" smtClean="0"/>
              <a:t>Экспертные системы</a:t>
            </a:r>
          </a:p>
          <a:p>
            <a:pPr>
              <a:buNone/>
            </a:pPr>
            <a:r>
              <a:rPr lang="ru-RU" dirty="0" smtClean="0"/>
              <a:t>Литература: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1. Л.Стерлинг, Э.Шапиро Искусство программирования на языке Пролог.</a:t>
            </a:r>
          </a:p>
          <a:p>
            <a:pPr>
              <a:buNone/>
            </a:pPr>
            <a:r>
              <a:rPr lang="ru-RU" dirty="0" smtClean="0"/>
              <a:t>	2. </a:t>
            </a:r>
            <a:r>
              <a:rPr lang="ru-RU" dirty="0" err="1" smtClean="0"/>
              <a:t>Д.Марселлус</a:t>
            </a:r>
            <a:r>
              <a:rPr lang="ru-RU" dirty="0" smtClean="0"/>
              <a:t> Программирование экспертных систем на Турбо Прологе.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Еще одна область, где можно использовать язык Пролог – это экспертные системы (ЭС). Под экспертной системой мы будем понимать программу, которая ведет себя подобно человеку-эксперту.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Человек-эксперт – специалист из конкретной области знаний, имеющий богатый практический опыт работы в этой области.</a:t>
            </a:r>
          </a:p>
          <a:p>
            <a:pPr>
              <a:buNone/>
            </a:pPr>
            <a:r>
              <a:rPr lang="ru-RU" dirty="0" smtClean="0"/>
              <a:t>Типичные применения ЭС включают в себя такие задачи, как медицинская диагностика, локализация неисправностей в оборудовании и  интерпретации измерений. Очень часто ЭС используют в областях прогнозирования.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 языке Пролог сказанное можно описать следующими правилами:</a:t>
            </a:r>
          </a:p>
          <a:p>
            <a:pPr>
              <a:buNone/>
            </a:pPr>
            <a:r>
              <a:rPr lang="ru-RU" dirty="0" smtClean="0"/>
              <a:t>	решить(В,</a:t>
            </a:r>
            <a:r>
              <a:rPr lang="en-US" dirty="0" smtClean="0"/>
              <a:t>[</a:t>
            </a:r>
            <a:r>
              <a:rPr lang="ru-RU" dirty="0" smtClean="0"/>
              <a:t>В</a:t>
            </a:r>
            <a:r>
              <a:rPr lang="en-US" dirty="0" smtClean="0"/>
              <a:t>]</a:t>
            </a:r>
            <a:r>
              <a:rPr lang="ru-RU" dirty="0" smtClean="0"/>
              <a:t>)</a:t>
            </a:r>
            <a:r>
              <a:rPr lang="en-US" dirty="0" smtClean="0"/>
              <a:t>:-</a:t>
            </a:r>
            <a:r>
              <a:rPr lang="ru-RU" dirty="0" smtClean="0"/>
              <a:t>цель(В).</a:t>
            </a:r>
          </a:p>
          <a:p>
            <a:pPr>
              <a:buNone/>
            </a:pPr>
            <a:r>
              <a:rPr lang="ru-RU" dirty="0" smtClean="0"/>
              <a:t>	решить(В,</a:t>
            </a:r>
            <a:r>
              <a:rPr lang="en-US" dirty="0" smtClean="0"/>
              <a:t>[B|</a:t>
            </a:r>
            <a:r>
              <a:rPr lang="ru-RU" dirty="0" smtClean="0"/>
              <a:t>Реш1</a:t>
            </a:r>
            <a:r>
              <a:rPr lang="en-US" dirty="0" smtClean="0"/>
              <a:t>]</a:t>
            </a:r>
            <a:r>
              <a:rPr lang="ru-RU" dirty="0" smtClean="0"/>
              <a:t>)</a:t>
            </a:r>
            <a:r>
              <a:rPr lang="en-US" dirty="0" smtClean="0"/>
              <a:t>:-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после(В,В1)Б решить(В1, Реш2).</a:t>
            </a:r>
          </a:p>
          <a:p>
            <a:pPr>
              <a:buNone/>
            </a:pPr>
            <a:r>
              <a:rPr lang="ru-RU" dirty="0" smtClean="0"/>
              <a:t>Эта программа и есть реализация поиска в глубину.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Экспертная система должна обладать знаниями в некоторой прикладной области, потому ЭС называют системами, основанными на знаниях.</a:t>
            </a:r>
          </a:p>
          <a:p>
            <a:pPr>
              <a:buNone/>
            </a:pPr>
            <a:r>
              <a:rPr lang="ru-RU" dirty="0" smtClean="0"/>
              <a:t>Кроме того, в любой момент ЭС должна уметь объяснить свои решения, выводы и заключения.</a:t>
            </a:r>
          </a:p>
          <a:p>
            <a:pPr>
              <a:buNone/>
            </a:pPr>
            <a:r>
              <a:rPr lang="ru-RU" dirty="0" smtClean="0"/>
              <a:t>Это особенно необходимо в областях, для которых характерна неопределенность.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связи с этим в ЭС следует предусматривать дружественный интерфейс с пользователем, который делал бы весь процесс решения задачи «прозрачным» для пользователя.</a:t>
            </a:r>
          </a:p>
          <a:p>
            <a:pPr>
              <a:buNone/>
            </a:pPr>
            <a:r>
              <a:rPr lang="ru-RU" dirty="0" smtClean="0"/>
              <a:t>Часто к ЭС предъявляют дополнительное требование – способность работы с неопределенностью и неполнотой информации.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b="1" dirty="0" smtClean="0"/>
              <a:t>Грубая структура ЭС</a:t>
            </a:r>
          </a:p>
          <a:p>
            <a:pPr>
              <a:buNone/>
            </a:pPr>
            <a:r>
              <a:rPr lang="ru-RU" dirty="0" smtClean="0"/>
              <a:t>При разработке ЭС принято делит ее на три основных модуля:</a:t>
            </a:r>
          </a:p>
          <a:p>
            <a:pPr>
              <a:buNone/>
            </a:pPr>
            <a:r>
              <a:rPr lang="ru-RU" dirty="0" smtClean="0"/>
              <a:t>	- база знаний;</a:t>
            </a:r>
          </a:p>
          <a:p>
            <a:pPr>
              <a:buNone/>
            </a:pPr>
            <a:r>
              <a:rPr lang="ru-RU" dirty="0" smtClean="0"/>
              <a:t>	- машина логического вывода;</a:t>
            </a:r>
          </a:p>
          <a:p>
            <a:pPr>
              <a:buNone/>
            </a:pPr>
            <a:r>
              <a:rPr lang="ru-RU" dirty="0" smtClean="0"/>
              <a:t>	- интерфейс с пользователем.</a:t>
            </a:r>
          </a:p>
          <a:p>
            <a:pPr>
              <a:buNone/>
            </a:pPr>
            <a:r>
              <a:rPr lang="ru-RU" dirty="0" smtClean="0"/>
              <a:t>База знаний содержит знания в конкретной прикладной области, в том числе отдельные факты, правила, описывающие отношения или явления.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 базу знания обычно добавляют различные методы, эвристики, идеи, имеющие отношения к конкретной области.</a:t>
            </a:r>
          </a:p>
          <a:p>
            <a:pPr>
              <a:buNone/>
            </a:pPr>
            <a:r>
              <a:rPr lang="ru-RU" dirty="0" smtClean="0"/>
              <a:t>Машина логического вывода умеет использовать информацию, имеющуюся в базе знаний и ответы полученные от пользователя, делать выводы из конкретной ситуации. 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Интерфейс с пользователем отвечает за бесперебойный обмен информацией с пользователем и системой; он также дает пользователю возможность наблюдать за процессом решения. Принято машину логического вывода  рассматривать как самостоятельный модуль, именуемый как оболочка ЭС.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База знаний более завязана на конкретную проблемную область, а оболочка менее.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636912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 знаний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87824" y="2636912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Машина логического вывода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96136" y="2636912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Интерфейс с</a:t>
            </a:r>
            <a:r>
              <a:rPr lang="en-US" dirty="0" smtClean="0"/>
              <a:t> </a:t>
            </a:r>
            <a:r>
              <a:rPr lang="ru-RU" dirty="0" smtClean="0"/>
              <a:t>пользователем</a:t>
            </a:r>
            <a:endParaRPr lang="ru-RU" dirty="0"/>
          </a:p>
        </p:txBody>
      </p:sp>
      <p:sp>
        <p:nvSpPr>
          <p:cNvPr id="7" name="Двойная стрелка влево/вправо 6"/>
          <p:cNvSpPr/>
          <p:nvPr/>
        </p:nvSpPr>
        <p:spPr>
          <a:xfrm>
            <a:off x="2411760" y="3212976"/>
            <a:ext cx="576064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войная стрелка влево/вправо 7"/>
          <p:cNvSpPr/>
          <p:nvPr/>
        </p:nvSpPr>
        <p:spPr>
          <a:xfrm>
            <a:off x="5148064" y="3140968"/>
            <a:ext cx="648072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Это дает возможность делать универсальные оболочки, понимающие один и тот же формализм.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b="1" dirty="0" smtClean="0"/>
              <a:t>Правила «</a:t>
            </a:r>
            <a:r>
              <a:rPr lang="ru-RU" b="1" dirty="0" err="1" smtClean="0"/>
              <a:t>если-то</a:t>
            </a:r>
            <a:r>
              <a:rPr lang="ru-RU" b="1" dirty="0" smtClean="0"/>
              <a:t>»</a:t>
            </a:r>
          </a:p>
          <a:p>
            <a:pPr>
              <a:buNone/>
            </a:pPr>
            <a:r>
              <a:rPr lang="ru-RU" dirty="0" smtClean="0"/>
              <a:t>В качестве кандидата на использование в ЭС можно рассматривать любой непротиворечивый формализм, в рамках которого можно описать базу знаний ЭС в некоторой области.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Самым популярным формальным языком представления знаний является язык правил «</a:t>
            </a:r>
            <a:r>
              <a:rPr lang="ru-RU" dirty="0" err="1" smtClean="0"/>
              <a:t>если-то</a:t>
            </a:r>
            <a:r>
              <a:rPr lang="ru-RU" dirty="0" smtClean="0"/>
              <a:t>», называемый также продукциями. Например,</a:t>
            </a:r>
          </a:p>
          <a:p>
            <a:pPr>
              <a:buNone/>
            </a:pPr>
            <a:r>
              <a:rPr lang="ru-RU" dirty="0" smtClean="0"/>
              <a:t>	- </a:t>
            </a:r>
            <a:r>
              <a:rPr lang="ru-RU" i="1" dirty="0" smtClean="0"/>
              <a:t>если</a:t>
            </a:r>
            <a:r>
              <a:rPr lang="ru-RU" dirty="0" smtClean="0"/>
              <a:t> выполняется условие Р, </a:t>
            </a:r>
            <a:r>
              <a:rPr lang="ru-RU" i="1" dirty="0" smtClean="0"/>
              <a:t>то </a:t>
            </a:r>
            <a:r>
              <a:rPr lang="ru-RU" dirty="0" smtClean="0"/>
              <a:t>заключение (вывод) С;</a:t>
            </a:r>
          </a:p>
          <a:p>
            <a:pPr>
              <a:buNone/>
            </a:pPr>
            <a:r>
              <a:rPr lang="ru-RU" i="1" dirty="0" smtClean="0"/>
              <a:t>	- если </a:t>
            </a:r>
            <a:r>
              <a:rPr lang="ru-RU" dirty="0" smtClean="0"/>
              <a:t>ситуация </a:t>
            </a:r>
            <a:r>
              <a:rPr lang="en-US" dirty="0" smtClean="0"/>
              <a:t>S</a:t>
            </a:r>
            <a:r>
              <a:rPr lang="ru-RU" i="1" dirty="0" smtClean="0"/>
              <a:t>, то </a:t>
            </a:r>
            <a:r>
              <a:rPr lang="ru-RU" dirty="0" smtClean="0"/>
              <a:t>действие</a:t>
            </a:r>
            <a:r>
              <a:rPr lang="ru-RU" i="1" dirty="0" smtClean="0"/>
              <a:t> </a:t>
            </a:r>
            <a:r>
              <a:rPr lang="ru-RU" dirty="0" smtClean="0"/>
              <a:t>А</a:t>
            </a:r>
            <a:r>
              <a:rPr lang="ru-RU" i="1" dirty="0" smtClean="0"/>
              <a:t>;</a:t>
            </a:r>
          </a:p>
          <a:p>
            <a:pPr>
              <a:buNone/>
            </a:pPr>
            <a:r>
              <a:rPr lang="ru-RU" i="1" dirty="0" smtClean="0"/>
              <a:t>	- если </a:t>
            </a:r>
            <a:r>
              <a:rPr lang="ru-RU" dirty="0" smtClean="0"/>
              <a:t>выполнены </a:t>
            </a:r>
            <a:r>
              <a:rPr lang="en-US" dirty="0" smtClean="0"/>
              <a:t>C1 </a:t>
            </a:r>
            <a:r>
              <a:rPr lang="ru-RU" dirty="0" smtClean="0"/>
              <a:t>и </a:t>
            </a:r>
            <a:r>
              <a:rPr lang="en-US" dirty="0" smtClean="0"/>
              <a:t>C2</a:t>
            </a:r>
            <a:r>
              <a:rPr lang="ru-RU" dirty="0" smtClean="0"/>
              <a:t>, </a:t>
            </a:r>
            <a:r>
              <a:rPr lang="ru-RU" i="1" dirty="0" smtClean="0"/>
              <a:t>то</a:t>
            </a:r>
            <a:r>
              <a:rPr lang="ru-RU" dirty="0" smtClean="0"/>
              <a:t> не выполнено С;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Правила «</a:t>
            </a:r>
            <a:r>
              <a:rPr lang="ru-RU" dirty="0" err="1" smtClean="0"/>
              <a:t>если-то</a:t>
            </a:r>
            <a:r>
              <a:rPr lang="ru-RU" dirty="0" smtClean="0"/>
              <a:t>» оказываются естественным выразительным свойством представления знаний.</a:t>
            </a:r>
          </a:p>
          <a:p>
            <a:pPr>
              <a:buNone/>
            </a:pPr>
            <a:r>
              <a:rPr lang="ru-RU" dirty="0" smtClean="0"/>
              <a:t>Пример небольшой базы знаний для представления животных.</a:t>
            </a:r>
          </a:p>
          <a:p>
            <a:pPr>
              <a:buNone/>
            </a:pPr>
            <a:r>
              <a:rPr lang="en-US" dirty="0" smtClean="0"/>
              <a:t>	op(200, </a:t>
            </a:r>
            <a:r>
              <a:rPr lang="en-US" dirty="0" err="1" smtClean="0"/>
              <a:t>xfx</a:t>
            </a:r>
            <a:r>
              <a:rPr lang="en-US" dirty="0" smtClean="0"/>
              <a:t>, [</a:t>
            </a:r>
            <a:r>
              <a:rPr lang="ru-RU" dirty="0" smtClean="0"/>
              <a:t>имеет, кормит детенышей, не может, ест, откладывает яйца</a:t>
            </a:r>
            <a:r>
              <a:rPr lang="en-US" dirty="0" smtClean="0"/>
              <a:t>]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op(100, </a:t>
            </a:r>
            <a:r>
              <a:rPr lang="en-US" dirty="0" err="1" smtClean="0"/>
              <a:t>xf</a:t>
            </a:r>
            <a:r>
              <a:rPr lang="en-US" dirty="0" smtClean="0"/>
              <a:t>, [</a:t>
            </a:r>
            <a:r>
              <a:rPr lang="ru-RU" dirty="0" smtClean="0"/>
              <a:t>плавает, летает, хорошо</a:t>
            </a:r>
            <a:r>
              <a:rPr lang="en-US" dirty="0" smtClean="0"/>
              <a:t>]</a:t>
            </a:r>
            <a:r>
              <a:rPr lang="ru-RU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правило_1: </a:t>
            </a:r>
          </a:p>
          <a:p>
            <a:pPr>
              <a:buNone/>
            </a:pPr>
            <a:r>
              <a:rPr lang="ru-RU" dirty="0" smtClean="0"/>
              <a:t>	если</a:t>
            </a:r>
          </a:p>
          <a:p>
            <a:pPr>
              <a:buNone/>
            </a:pPr>
            <a:r>
              <a:rPr lang="ru-RU" dirty="0" smtClean="0"/>
              <a:t>		Животное имеет шерсть</a:t>
            </a:r>
          </a:p>
          <a:p>
            <a:pPr>
              <a:buNone/>
            </a:pPr>
            <a:r>
              <a:rPr lang="ru-RU" dirty="0" smtClean="0"/>
              <a:t>	или</a:t>
            </a:r>
          </a:p>
          <a:p>
            <a:pPr>
              <a:buNone/>
            </a:pPr>
            <a:r>
              <a:rPr lang="ru-RU" dirty="0" smtClean="0"/>
              <a:t>		Животное кормит детенышей молоком</a:t>
            </a:r>
          </a:p>
          <a:p>
            <a:pPr>
              <a:buNone/>
            </a:pPr>
            <a:r>
              <a:rPr lang="ru-RU" dirty="0" smtClean="0"/>
              <a:t>	то </a:t>
            </a:r>
          </a:p>
          <a:p>
            <a:pPr>
              <a:buNone/>
            </a:pPr>
            <a:r>
              <a:rPr lang="ru-RU" dirty="0" smtClean="0"/>
              <a:t>		Животное это млекопитающее.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2411760" y="22048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1691680" y="29969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971600" y="38610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3131840" y="14847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2987824" y="2996952"/>
            <a:ext cx="504056" cy="478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4067944" y="21328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 flipV="1">
            <a:off x="2267744" y="39330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 flipV="1">
            <a:off x="3491880" y="39330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*j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 flipV="1">
            <a:off x="5364088" y="29969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 flipV="1">
            <a:off x="4860032" y="38610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 flipV="1">
            <a:off x="4139952" y="29249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f*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stCxn id="23" idx="3"/>
            <a:endCxn id="20" idx="7"/>
          </p:cNvCxnSpPr>
          <p:nvPr/>
        </p:nvCxnSpPr>
        <p:spPr>
          <a:xfrm flipH="1">
            <a:off x="2841999" y="1915023"/>
            <a:ext cx="363658" cy="363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3" idx="5"/>
            <a:endCxn id="25" idx="1"/>
          </p:cNvCxnSpPr>
          <p:nvPr/>
        </p:nvCxnSpPr>
        <p:spPr>
          <a:xfrm>
            <a:off x="3562079" y="1915023"/>
            <a:ext cx="579682" cy="29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0" idx="3"/>
            <a:endCxn id="21" idx="7"/>
          </p:cNvCxnSpPr>
          <p:nvPr/>
        </p:nvCxnSpPr>
        <p:spPr>
          <a:xfrm flipH="1">
            <a:off x="2121919" y="2635103"/>
            <a:ext cx="363658" cy="43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0" idx="5"/>
            <a:endCxn id="24" idx="1"/>
          </p:cNvCxnSpPr>
          <p:nvPr/>
        </p:nvCxnSpPr>
        <p:spPr>
          <a:xfrm>
            <a:off x="2841999" y="2635103"/>
            <a:ext cx="219642" cy="431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1" idx="3"/>
            <a:endCxn id="22" idx="7"/>
          </p:cNvCxnSpPr>
          <p:nvPr/>
        </p:nvCxnSpPr>
        <p:spPr>
          <a:xfrm flipH="1">
            <a:off x="1401839" y="3427191"/>
            <a:ext cx="363658" cy="507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4" idx="5"/>
            <a:endCxn id="27" idx="4"/>
          </p:cNvCxnSpPr>
          <p:nvPr/>
        </p:nvCxnSpPr>
        <p:spPr>
          <a:xfrm>
            <a:off x="3418063" y="3405722"/>
            <a:ext cx="325845" cy="52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5" idx="4"/>
            <a:endCxn id="30" idx="4"/>
          </p:cNvCxnSpPr>
          <p:nvPr/>
        </p:nvCxnSpPr>
        <p:spPr>
          <a:xfrm>
            <a:off x="4319972" y="2636912"/>
            <a:ext cx="1080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0" idx="0"/>
            <a:endCxn id="29" idx="3"/>
          </p:cNvCxnSpPr>
          <p:nvPr/>
        </p:nvCxnSpPr>
        <p:spPr>
          <a:xfrm>
            <a:off x="4427984" y="3429000"/>
            <a:ext cx="505865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5" idx="6"/>
            <a:endCxn id="28" idx="3"/>
          </p:cNvCxnSpPr>
          <p:nvPr/>
        </p:nvCxnSpPr>
        <p:spPr>
          <a:xfrm>
            <a:off x="4572000" y="2384884"/>
            <a:ext cx="865905" cy="685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4" idx="3"/>
            <a:endCxn id="26" idx="4"/>
          </p:cNvCxnSpPr>
          <p:nvPr/>
        </p:nvCxnSpPr>
        <p:spPr>
          <a:xfrm flipH="1">
            <a:off x="2519772" y="3405722"/>
            <a:ext cx="541869" cy="52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правило_2:</a:t>
            </a:r>
          </a:p>
          <a:p>
            <a:pPr>
              <a:buNone/>
            </a:pPr>
            <a:r>
              <a:rPr lang="ru-RU" dirty="0" smtClean="0"/>
              <a:t>	если </a:t>
            </a:r>
          </a:p>
          <a:p>
            <a:pPr>
              <a:buNone/>
            </a:pPr>
            <a:r>
              <a:rPr lang="ru-RU" dirty="0" smtClean="0"/>
              <a:t>		Животное имеет перья</a:t>
            </a:r>
          </a:p>
          <a:p>
            <a:pPr>
              <a:buNone/>
            </a:pPr>
            <a:r>
              <a:rPr lang="ru-RU" dirty="0" smtClean="0"/>
              <a:t>	или </a:t>
            </a:r>
          </a:p>
          <a:p>
            <a:pPr>
              <a:buNone/>
            </a:pPr>
            <a:r>
              <a:rPr lang="ru-RU" dirty="0" smtClean="0"/>
              <a:t>		Животное летает и </a:t>
            </a:r>
          </a:p>
          <a:p>
            <a:pPr>
              <a:buNone/>
            </a:pPr>
            <a:r>
              <a:rPr lang="ru-RU" dirty="0" smtClean="0"/>
              <a:t>		Животное откладывает яйца</a:t>
            </a:r>
          </a:p>
          <a:p>
            <a:pPr>
              <a:buNone/>
            </a:pPr>
            <a:r>
              <a:rPr lang="ru-RU" dirty="0" smtClean="0"/>
              <a:t>	то </a:t>
            </a:r>
          </a:p>
          <a:p>
            <a:pPr>
              <a:buNone/>
            </a:pPr>
            <a:r>
              <a:rPr lang="ru-RU" dirty="0" smtClean="0"/>
              <a:t>		Животное это птица.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правило_3:</a:t>
            </a:r>
          </a:p>
          <a:p>
            <a:pPr>
              <a:buNone/>
            </a:pPr>
            <a:r>
              <a:rPr lang="ru-RU" dirty="0" smtClean="0"/>
              <a:t>	если</a:t>
            </a:r>
          </a:p>
          <a:p>
            <a:pPr>
              <a:buNone/>
            </a:pPr>
            <a:r>
              <a:rPr lang="ru-RU" dirty="0" smtClean="0"/>
              <a:t>		Животное это млекопитающее и </a:t>
            </a:r>
          </a:p>
          <a:p>
            <a:pPr>
              <a:buNone/>
            </a:pPr>
            <a:r>
              <a:rPr lang="ru-RU" dirty="0" smtClean="0"/>
              <a:t>		Животное ест мясо</a:t>
            </a:r>
          </a:p>
          <a:p>
            <a:pPr>
              <a:buNone/>
            </a:pPr>
            <a:r>
              <a:rPr lang="ru-RU" dirty="0" smtClean="0"/>
              <a:t>	то</a:t>
            </a:r>
          </a:p>
          <a:p>
            <a:pPr>
              <a:buNone/>
            </a:pPr>
            <a:r>
              <a:rPr lang="ru-RU" dirty="0" smtClean="0"/>
              <a:t>		Животное это хищник.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правило_4:</a:t>
            </a:r>
          </a:p>
          <a:p>
            <a:pPr>
              <a:buNone/>
            </a:pPr>
            <a:r>
              <a:rPr lang="ru-RU" dirty="0" smtClean="0"/>
              <a:t>	если </a:t>
            </a:r>
          </a:p>
          <a:p>
            <a:pPr>
              <a:buNone/>
            </a:pPr>
            <a:r>
              <a:rPr lang="ru-RU" dirty="0" smtClean="0"/>
              <a:t>		Животное это хищник и</a:t>
            </a:r>
          </a:p>
          <a:p>
            <a:pPr>
              <a:buNone/>
            </a:pPr>
            <a:r>
              <a:rPr lang="ru-RU" dirty="0" smtClean="0"/>
              <a:t>		Животное имеет черные полосы</a:t>
            </a:r>
          </a:p>
          <a:p>
            <a:pPr>
              <a:buNone/>
            </a:pPr>
            <a:r>
              <a:rPr lang="ru-RU" dirty="0" smtClean="0"/>
              <a:t>	то </a:t>
            </a:r>
          </a:p>
          <a:p>
            <a:pPr>
              <a:buNone/>
            </a:pPr>
            <a:r>
              <a:rPr lang="ru-RU" dirty="0" smtClean="0"/>
              <a:t>		Животное это тигр.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правило_5:</a:t>
            </a:r>
          </a:p>
          <a:p>
            <a:pPr>
              <a:buNone/>
            </a:pPr>
            <a:r>
              <a:rPr lang="ru-RU" dirty="0" smtClean="0"/>
              <a:t>	если </a:t>
            </a:r>
          </a:p>
          <a:p>
            <a:pPr>
              <a:buNone/>
            </a:pPr>
            <a:r>
              <a:rPr lang="ru-RU" dirty="0" smtClean="0"/>
              <a:t>		Животное это птица и </a:t>
            </a:r>
          </a:p>
          <a:p>
            <a:pPr>
              <a:buNone/>
            </a:pPr>
            <a:r>
              <a:rPr lang="ru-RU" dirty="0" smtClean="0"/>
              <a:t>		Животное не умеет летать и </a:t>
            </a:r>
          </a:p>
          <a:p>
            <a:pPr>
              <a:buNone/>
            </a:pPr>
            <a:r>
              <a:rPr lang="ru-RU" dirty="0" smtClean="0"/>
              <a:t>		Животное умеет плавать</a:t>
            </a:r>
          </a:p>
          <a:p>
            <a:pPr>
              <a:buNone/>
            </a:pPr>
            <a:r>
              <a:rPr lang="ru-RU" dirty="0" smtClean="0"/>
              <a:t>	то </a:t>
            </a:r>
          </a:p>
          <a:p>
            <a:pPr>
              <a:buNone/>
            </a:pPr>
            <a:r>
              <a:rPr lang="ru-RU" dirty="0" smtClean="0"/>
              <a:t>		Животное это пингвин.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Не сложно продолжить описание других видов животных, например</a:t>
            </a:r>
            <a:r>
              <a:rPr lang="ru-RU" smtClean="0"/>
              <a:t>, рыб.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 </a:t>
            </a:r>
          </a:p>
          <a:p>
            <a:pPr>
              <a:buNone/>
            </a:pPr>
            <a:r>
              <a:rPr lang="ru-RU" dirty="0" smtClean="0"/>
              <a:t>	</a:t>
            </a: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Пример простого пространства состояний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ru-RU" dirty="0" smtClean="0"/>
              <a:t> и</a:t>
            </a:r>
            <a:r>
              <a:rPr lang="en-US" dirty="0" smtClean="0"/>
              <a:t> j</a:t>
            </a:r>
            <a:r>
              <a:rPr lang="ru-RU" dirty="0" smtClean="0"/>
              <a:t> – целевые вершины</a:t>
            </a:r>
          </a:p>
          <a:p>
            <a:pPr>
              <a:buNone/>
            </a:pPr>
            <a:r>
              <a:rPr lang="ru-RU" dirty="0" smtClean="0"/>
              <a:t>К этому пространству мы вернемся еще раз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Пролог и 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Найденные решения: </a:t>
            </a:r>
            <a:r>
              <a:rPr lang="en-US" dirty="0" smtClean="0"/>
              <a:t>[</a:t>
            </a:r>
            <a:r>
              <a:rPr lang="en-US" dirty="0" err="1" smtClean="0"/>
              <a:t>a,b,e,j</a:t>
            </a:r>
            <a:r>
              <a:rPr lang="en-US" dirty="0" smtClean="0"/>
              <a:t>] </a:t>
            </a:r>
            <a:r>
              <a:rPr lang="ru-RU" dirty="0" smtClean="0"/>
              <a:t>и после возврата - </a:t>
            </a:r>
            <a:r>
              <a:rPr lang="en-US" dirty="0" smtClean="0"/>
              <a:t>[</a:t>
            </a:r>
            <a:r>
              <a:rPr lang="en-US" dirty="0" err="1" smtClean="0"/>
              <a:t>a,c,f</a:t>
            </a:r>
            <a:r>
              <a:rPr lang="en-US" dirty="0" smtClean="0"/>
              <a:t>]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Пользуясь принципом поиска в глубину можно найти решение в графе пространства состояний. Решения могут быть избыточными, поскольку метод предполагает вначале уход в самую глубокую ветвь графа. Он обязательно обойдет все вершины графа. Если в этом нет необходимости, можно использовать отсечение (!).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i="1" dirty="0" smtClean="0"/>
              <a:t>Поиск в ширину</a:t>
            </a:r>
          </a:p>
          <a:p>
            <a:pPr>
              <a:buNone/>
            </a:pPr>
            <a:r>
              <a:rPr lang="ru-RU" dirty="0" smtClean="0"/>
              <a:t>В противоположность поиску в глубину стратегия поиска в ширину предусматривает переход в первую очередь к вершинам, ближайшим к стартовой. В результате процесс имеет тенденцию развиваться в ширину. </a:t>
            </a:r>
          </a:p>
          <a:p>
            <a:pPr>
              <a:buNone/>
            </a:pPr>
            <a:r>
              <a:rPr lang="ru-RU" dirty="0" smtClean="0"/>
              <a:t>Этот способ программируется несколько сложнее.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поиска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Причина в том, что приходится хранить все множество альтернативных вершин-кандидатов, а не одну вершину. Более того, в этом методе помимо множества вершин-кандидатов хранится множество путей-кандидатов.</a:t>
            </a:r>
          </a:p>
          <a:p>
            <a:pPr>
              <a:buNone/>
            </a:pPr>
            <a:r>
              <a:rPr lang="ru-RU" dirty="0" smtClean="0"/>
              <a:t>Поиск в ширину можно реализовать как отношение </a:t>
            </a:r>
            <a:r>
              <a:rPr lang="ru-RU" dirty="0" err="1" smtClean="0"/>
              <a:t>вширину</a:t>
            </a:r>
            <a:r>
              <a:rPr lang="ru-RU" dirty="0" smtClean="0"/>
              <a:t>(Пути, Решения).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1473</Words>
  <Application>Microsoft Office PowerPoint</Application>
  <PresentationFormat>Экран (4:3)</PresentationFormat>
  <Paragraphs>259</Paragraphs>
  <Slides>61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Тема Office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Стратегии поиска решений</vt:lpstr>
      <vt:lpstr>Основные области применения Пролога</vt:lpstr>
      <vt:lpstr>Основные области применения Пролога</vt:lpstr>
      <vt:lpstr>Основные области применения Пролога</vt:lpstr>
      <vt:lpstr>Основные области применения Пролога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  <vt:lpstr>Пролог и искусственный интеллект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Стратегии поиска решений</dc:title>
  <dc:creator>Игорь</dc:creator>
  <cp:lastModifiedBy>Игорь</cp:lastModifiedBy>
  <cp:revision>112</cp:revision>
  <dcterms:created xsi:type="dcterms:W3CDTF">2020-10-26T17:12:17Z</dcterms:created>
  <dcterms:modified xsi:type="dcterms:W3CDTF">2021-11-03T10:49:15Z</dcterms:modified>
</cp:coreProperties>
</file>