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8" r:id="rId23"/>
    <p:sldId id="347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9" r:id="rId50"/>
    <p:sldId id="310" r:id="rId51"/>
    <p:sldId id="311" r:id="rId52"/>
    <p:sldId id="302" r:id="rId53"/>
    <p:sldId id="303" r:id="rId54"/>
    <p:sldId id="304" r:id="rId55"/>
    <p:sldId id="306" r:id="rId56"/>
    <p:sldId id="307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BC89-9EBC-4662-8551-88B8CB3F6AA4}" type="datetimeFigureOut">
              <a:rPr lang="ru-RU" smtClean="0"/>
              <a:pPr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1CCA-DBDE-4186-A9F4-05C4DBE7E7B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Функционалы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Функция является функционалом, если в качестве ее аргумента используется </a:t>
            </a:r>
            <a:r>
              <a:rPr lang="ru-RU" dirty="0" err="1" smtClean="0"/>
              <a:t>лисповский</a:t>
            </a:r>
            <a:r>
              <a:rPr lang="ru-RU" dirty="0" smtClean="0"/>
              <a:t> объект типа (1), который интерпретируется как функция (2) в теле функционала.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Функциональным объектом может быть: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1. символьное имя, представляющее определение функции (системна функция или функция, определенная пользователем);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2. безымянное лямбда выражение: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3. замыкание.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Функциональное</a:t>
            </a:r>
            <a:r>
              <a:rPr lang="ru-RU" dirty="0" smtClean="0"/>
              <a:t> </a:t>
            </a:r>
            <a:r>
              <a:rPr lang="ru-RU" b="1" dirty="0" smtClean="0"/>
              <a:t>значение</a:t>
            </a:r>
          </a:p>
          <a:p>
            <a:pPr>
              <a:buNone/>
            </a:pPr>
            <a:r>
              <a:rPr lang="ru-RU" dirty="0" smtClean="0"/>
              <a:t>Кроме функционального аргумента функционал может иметь функциональное значение, то есть в качестве результата возвращается определение функции.</a:t>
            </a:r>
          </a:p>
          <a:p>
            <a:pPr>
              <a:buNone/>
            </a:pPr>
            <a:r>
              <a:rPr lang="ru-RU" dirty="0" smtClean="0"/>
              <a:t>Вызов функции с функциональным значением может находиться в двух различных позициях: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1. функционального аргумента в вызове функционала;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2. на месте имени функции в вызове функции (или функционала).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smtClean="0"/>
              <a:t>Применяющие функционалы</a:t>
            </a:r>
          </a:p>
          <a:p>
            <a:pPr>
              <a:buNone/>
            </a:pPr>
            <a:r>
              <a:rPr lang="ru-RU" dirty="0" smtClean="0"/>
              <a:t>Одним из основных типов функционалов являются функции, позволяющие применять функциональный аргумент к его параметрам. Такие функционалы называют </a:t>
            </a:r>
            <a:r>
              <a:rPr lang="ru-RU" i="1" dirty="0" smtClean="0"/>
              <a:t>аппликативными или применяющими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Применяющие функционалы родственны универсальной функции Лиспа </a:t>
            </a:r>
            <a:r>
              <a:rPr lang="en-US" dirty="0" err="1" smtClean="0"/>
              <a:t>eval</a:t>
            </a:r>
            <a:r>
              <a:rPr lang="ru-RU" dirty="0" smtClean="0"/>
              <a:t>. В то время как </a:t>
            </a:r>
            <a:r>
              <a:rPr lang="en-US" dirty="0" err="1" smtClean="0"/>
              <a:t>eval</a:t>
            </a:r>
            <a:r>
              <a:rPr lang="ru-RU" dirty="0" smtClean="0"/>
              <a:t> вычисляет значение произвольного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выражения (формы), применяющие функционалы вычисляет значение некоторой функции. Интерпретатор Лиспа </a:t>
            </a:r>
            <a:r>
              <a:rPr lang="en-US" dirty="0" err="1" smtClean="0"/>
              <a:t>eval</a:t>
            </a:r>
            <a:r>
              <a:rPr lang="ru-RU" dirty="0" smtClean="0"/>
              <a:t> вызывает в своем определении применяющий функционал </a:t>
            </a:r>
            <a:r>
              <a:rPr lang="en-US" dirty="0" smtClean="0"/>
              <a:t>apply</a:t>
            </a:r>
            <a:r>
              <a:rPr lang="ru-RU" dirty="0" smtClean="0"/>
              <a:t>, а </a:t>
            </a:r>
            <a:r>
              <a:rPr lang="en-US" dirty="0" smtClean="0"/>
              <a:t>apply</a:t>
            </a:r>
            <a:r>
              <a:rPr lang="ru-RU" dirty="0" smtClean="0"/>
              <a:t> в свою очередь вызывает </a:t>
            </a:r>
            <a:r>
              <a:rPr lang="en-US" dirty="0" err="1" smtClean="0"/>
              <a:t>eval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Применяющий функционал </a:t>
            </a:r>
            <a:r>
              <a:rPr lang="en-US" i="1" dirty="0" smtClean="0"/>
              <a:t>apply</a:t>
            </a:r>
            <a:endParaRPr lang="ru-RU" i="1" dirty="0" smtClean="0"/>
          </a:p>
          <a:p>
            <a:pPr>
              <a:buNone/>
            </a:pPr>
            <a:r>
              <a:rPr lang="en-US" dirty="0" smtClean="0"/>
              <a:t>Apply </a:t>
            </a:r>
            <a:r>
              <a:rPr lang="ru-RU" dirty="0" smtClean="0"/>
              <a:t>является функцией двух аргументов, первый из которых представляет функцию, применяемую ко второму параметру, который передается списком. Общий формат следующий: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(apply fn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  <a:r>
              <a:rPr lang="ru-RU" dirty="0" smtClean="0"/>
              <a:t>, где </a:t>
            </a:r>
            <a:r>
              <a:rPr lang="en-US" dirty="0" err="1" smtClean="0"/>
              <a:t>lst</a:t>
            </a:r>
            <a:r>
              <a:rPr lang="ru-RU" dirty="0" smtClean="0"/>
              <a:t> = (</a:t>
            </a:r>
            <a:r>
              <a:rPr lang="en-US" dirty="0" smtClean="0"/>
              <a:t>x1 x2 … 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Приведем примеры: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(apply </a:t>
            </a:r>
            <a:r>
              <a:rPr lang="en-US" dirty="0" smtClean="0">
                <a:solidFill>
                  <a:srgbClr val="FF0000"/>
                </a:solidFill>
              </a:rPr>
              <a:t>'+ </a:t>
            </a:r>
            <a:r>
              <a:rPr lang="en-US" dirty="0" smtClean="0"/>
              <a:t>'(33 48))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81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(apply </a:t>
            </a:r>
            <a:r>
              <a:rPr lang="en-US" dirty="0" smtClean="0">
                <a:solidFill>
                  <a:srgbClr val="FF0000"/>
                </a:solidFill>
              </a:rPr>
              <a:t>'cons</a:t>
            </a:r>
            <a:r>
              <a:rPr lang="en-US" dirty="0" smtClean="0"/>
              <a:t> '(a (b)))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(A B)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f '*)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*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(apply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'(124 45))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5580  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&gt; (apply '</a:t>
            </a:r>
            <a:r>
              <a:rPr lang="en-US" dirty="0" err="1" smtClean="0">
                <a:solidFill>
                  <a:srgbClr val="FF0000"/>
                </a:solidFill>
              </a:rPr>
              <a:t>eval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'((/ </a:t>
            </a:r>
            <a:r>
              <a:rPr lang="ru-RU" dirty="0" smtClean="0"/>
              <a:t> </a:t>
            </a:r>
            <a:r>
              <a:rPr lang="en-US" dirty="0" smtClean="0"/>
              <a:t>3/5 7/9)))     </a:t>
            </a:r>
          </a:p>
          <a:p>
            <a:pPr>
              <a:buNone/>
            </a:pPr>
            <a:r>
              <a:rPr lang="en-US" dirty="0" smtClean="0"/>
              <a:t>27/35  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Более интересные моменты посмотреть на примере лямбда выражений.</a:t>
            </a:r>
          </a:p>
          <a:p>
            <a:pPr>
              <a:buNone/>
            </a:pPr>
            <a:r>
              <a:rPr lang="es-ES" dirty="0" smtClean="0"/>
              <a:t>&gt; (apply (</a:t>
            </a:r>
            <a:r>
              <a:rPr lang="es-ES" dirty="0" smtClean="0">
                <a:solidFill>
                  <a:srgbClr val="FF0000"/>
                </a:solidFill>
              </a:rPr>
              <a:t>lambda (x y)(* x y</a:t>
            </a:r>
            <a:r>
              <a:rPr lang="es-ES" dirty="0" smtClean="0"/>
              <a:t>)) '(2 3))      </a:t>
            </a:r>
          </a:p>
          <a:p>
            <a:pPr>
              <a:buNone/>
            </a:pPr>
            <a:r>
              <a:rPr lang="es-ES" dirty="0" smtClean="0"/>
              <a:t>6</a:t>
            </a:r>
            <a:r>
              <a:rPr lang="ru-RU" dirty="0" smtClean="0"/>
              <a:t> или </a:t>
            </a:r>
          </a:p>
          <a:p>
            <a:pPr>
              <a:buNone/>
            </a:pPr>
            <a:r>
              <a:rPr lang="es-ES" dirty="0" smtClean="0"/>
              <a:t>&gt; (apply (</a:t>
            </a:r>
            <a:r>
              <a:rPr lang="es-ES" dirty="0" smtClean="0">
                <a:solidFill>
                  <a:srgbClr val="FF0000"/>
                </a:solidFill>
              </a:rPr>
              <a:t>lambda (x y)(cons x y</a:t>
            </a:r>
            <a:r>
              <a:rPr lang="es-ES" dirty="0" smtClean="0"/>
              <a:t>)) '(a (q w e)))  </a:t>
            </a:r>
          </a:p>
          <a:p>
            <a:pPr>
              <a:buNone/>
            </a:pPr>
            <a:r>
              <a:rPr lang="es-ES" dirty="0" smtClean="0"/>
              <a:t>(A Q W E)</a:t>
            </a:r>
            <a:r>
              <a:rPr lang="en-US" dirty="0" smtClean="0"/>
              <a:t>                          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&gt; (apply (</a:t>
            </a:r>
            <a:r>
              <a:rPr lang="en-US" sz="2800" dirty="0" smtClean="0">
                <a:solidFill>
                  <a:srgbClr val="FF0000"/>
                </a:solidFill>
              </a:rPr>
              <a:t>lambda (x y)(append x y)) </a:t>
            </a:r>
            <a:r>
              <a:rPr lang="en-US" sz="2800" dirty="0" smtClean="0"/>
              <a:t>'( (a b c) (1 2 3)))    </a:t>
            </a:r>
          </a:p>
          <a:p>
            <a:pPr>
              <a:buNone/>
            </a:pPr>
            <a:r>
              <a:rPr lang="en-US" dirty="0" smtClean="0"/>
              <a:t>(A B C 1 2 3)                                               </a:t>
            </a:r>
          </a:p>
          <a:p>
            <a:pPr>
              <a:buNone/>
            </a:pPr>
            <a:r>
              <a:rPr lang="ru-RU" dirty="0" smtClean="0"/>
              <a:t>Не запутайтесь в скобках, здесь это очень просто.</a:t>
            </a:r>
          </a:p>
          <a:p>
            <a:pPr>
              <a:buNone/>
            </a:pPr>
            <a:r>
              <a:rPr lang="ru-RU" dirty="0" smtClean="0"/>
              <a:t>Еще раз о параметрах функции </a:t>
            </a:r>
            <a:r>
              <a:rPr lang="en-US" dirty="0" smtClean="0"/>
              <a:t>apply</a:t>
            </a:r>
            <a:r>
              <a:rPr lang="ru-RU" dirty="0"/>
              <a:t>,</a:t>
            </a:r>
            <a:r>
              <a:rPr lang="ru-RU" dirty="0" smtClean="0"/>
              <a:t> их два – это функциональный аргумент и список, по отношению к которому применяется функциональный аргумент.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Понятие функционального аргумента</a:t>
            </a:r>
          </a:p>
          <a:p>
            <a:pPr>
              <a:buNone/>
            </a:pPr>
            <a:r>
              <a:rPr lang="ru-RU" dirty="0" smtClean="0"/>
              <a:t>До сих пор мы рассматривали функции, которые в качестве аргументов получали формы, представляющие собой данные. Значения функций </a:t>
            </a:r>
            <a:r>
              <a:rPr lang="ru-RU" dirty="0"/>
              <a:t>т</a:t>
            </a:r>
            <a:r>
              <a:rPr lang="ru-RU" dirty="0" smtClean="0"/>
              <a:t>акже относились по типу к данным. Действительно, например, выражение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&gt;(car ‘(a b c))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Более сложный пример представляет собой лямбда выражение в теле которого имеется применяющий функционал:</a:t>
            </a:r>
          </a:p>
          <a:p>
            <a:pPr>
              <a:buNone/>
            </a:pPr>
            <a:r>
              <a:rPr lang="en-US" dirty="0" smtClean="0"/>
              <a:t>&gt; ((lambda (x)(apply '* x)) '(2 3)) </a:t>
            </a:r>
          </a:p>
          <a:p>
            <a:pPr>
              <a:buNone/>
            </a:pPr>
            <a:r>
              <a:rPr lang="en-US" dirty="0" smtClean="0"/>
              <a:t>6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Обратите внимание на количество аргументов, их позицию и передачу фактических параметров.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&gt; ((lambda  (x)(apply 'cons x)) '(a (s d f))) </a:t>
            </a:r>
          </a:p>
          <a:p>
            <a:pPr>
              <a:buNone/>
            </a:pPr>
            <a:r>
              <a:rPr lang="en-US" dirty="0" smtClean="0"/>
              <a:t>(A S D F)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Или </a:t>
            </a:r>
          </a:p>
          <a:p>
            <a:pPr>
              <a:buNone/>
            </a:pPr>
            <a:r>
              <a:rPr lang="en-US" dirty="0" smtClean="0"/>
              <a:t>&gt; ((lambda  (f x)(apply</a:t>
            </a:r>
            <a:r>
              <a:rPr lang="en-US" dirty="0" smtClean="0">
                <a:solidFill>
                  <a:srgbClr val="FF0000"/>
                </a:solidFill>
              </a:rPr>
              <a:t> f </a:t>
            </a:r>
            <a:r>
              <a:rPr lang="en-US" dirty="0" smtClean="0"/>
              <a:t>x)) 'cons  '(a (s d f)))   </a:t>
            </a:r>
          </a:p>
          <a:p>
            <a:pPr>
              <a:buNone/>
            </a:pPr>
            <a:r>
              <a:rPr lang="en-US" dirty="0" smtClean="0"/>
              <a:t>(A S D F)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передается два параметра лямбда выражения – функция </a:t>
            </a:r>
            <a:r>
              <a:rPr lang="en-US" dirty="0" smtClean="0"/>
              <a:t>cons</a:t>
            </a:r>
            <a:r>
              <a:rPr lang="ru-RU" dirty="0" smtClean="0"/>
              <a:t> и список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'(a (s d f)))</a:t>
            </a:r>
            <a:r>
              <a:rPr lang="ru-RU" dirty="0" smtClean="0"/>
              <a:t> по отношению к которому применяется функция.</a:t>
            </a:r>
          </a:p>
          <a:p>
            <a:pPr>
              <a:buNone/>
            </a:pPr>
            <a:r>
              <a:rPr lang="ru-RU" dirty="0" smtClean="0"/>
              <a:t>Не запутайтесь в скобках</a:t>
            </a:r>
            <a:r>
              <a:rPr lang="en-US" dirty="0" smtClean="0"/>
              <a:t> </a:t>
            </a:r>
            <a:r>
              <a:rPr lang="ru-RU" dirty="0" smtClean="0"/>
              <a:t> и в блокировке вычислений.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Еще несколько примеров, в которых в качестве функционального аргумента выступает другой функционал.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(apply '* (apply '+ '(3 5 6)) '(9 6 4))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3024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Разберем подробнее …</a:t>
            </a:r>
          </a:p>
          <a:p>
            <a:pPr>
              <a:buNone/>
            </a:pPr>
            <a:r>
              <a:rPr lang="ru-RU" dirty="0" smtClean="0"/>
              <a:t>И еще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(apply (apply 'car '((</a:t>
            </a:r>
            <a:r>
              <a:rPr lang="en-US" dirty="0" err="1" smtClean="0"/>
              <a:t>cdr</a:t>
            </a:r>
            <a:r>
              <a:rPr lang="en-US" dirty="0" smtClean="0"/>
              <a:t> c d))) '((a s d)))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(S D) 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 (apply '* 2</a:t>
            </a:r>
            <a:r>
              <a:rPr lang="ru-RU" dirty="0" smtClean="0"/>
              <a:t> </a:t>
            </a:r>
            <a:r>
              <a:rPr lang="en-US" dirty="0" smtClean="0"/>
              <a:t>7 '(1 2 3) )       </a:t>
            </a:r>
          </a:p>
          <a:p>
            <a:pPr>
              <a:buNone/>
            </a:pPr>
            <a:r>
              <a:rPr lang="en-US" dirty="0" smtClean="0"/>
              <a:t>84                               </a:t>
            </a:r>
          </a:p>
          <a:p>
            <a:pPr>
              <a:buNone/>
            </a:pPr>
            <a:r>
              <a:rPr lang="en-US" dirty="0" smtClean="0"/>
              <a:t>&gt; (apply '* 2 7 6 '(1 2 3) )     </a:t>
            </a:r>
          </a:p>
          <a:p>
            <a:pPr>
              <a:buNone/>
            </a:pPr>
            <a:r>
              <a:rPr lang="en-US" dirty="0" smtClean="0"/>
              <a:t>504 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Применяющий функционал </a:t>
            </a:r>
            <a:r>
              <a:rPr lang="en-US" dirty="0" err="1" smtClean="0"/>
              <a:t>funcall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Функционал </a:t>
            </a:r>
            <a:r>
              <a:rPr lang="en-US" dirty="0" err="1" smtClean="0"/>
              <a:t>funcall</a:t>
            </a:r>
            <a:r>
              <a:rPr lang="ru-RU" dirty="0" smtClean="0"/>
              <a:t> по своему действию аналогичен </a:t>
            </a:r>
            <a:r>
              <a:rPr lang="en-US" dirty="0" smtClean="0"/>
              <a:t>apply</a:t>
            </a:r>
            <a:r>
              <a:rPr lang="ru-RU" dirty="0" smtClean="0"/>
              <a:t>, но аргументы для вызываемой функции он принимает не списком, а по отдельности .</a:t>
            </a:r>
          </a:p>
          <a:p>
            <a:pPr>
              <a:buNone/>
            </a:pPr>
            <a:r>
              <a:rPr lang="ru-RU" dirty="0" smtClean="0"/>
              <a:t>Общий формат следующий: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funcall</a:t>
            </a:r>
            <a:r>
              <a:rPr lang="en-US" dirty="0" smtClean="0"/>
              <a:t> fn x1 x2…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funcall</a:t>
            </a:r>
            <a:r>
              <a:rPr lang="en-US" dirty="0" smtClean="0"/>
              <a:t> ‘- 761 342)</a:t>
            </a:r>
          </a:p>
          <a:p>
            <a:pPr>
              <a:buNone/>
            </a:pPr>
            <a:r>
              <a:rPr lang="en-US" dirty="0" smtClean="0"/>
              <a:t>	329</a:t>
            </a:r>
          </a:p>
          <a:p>
            <a:pPr>
              <a:buNone/>
            </a:pPr>
            <a:r>
              <a:rPr lang="ru-RU" dirty="0" smtClean="0"/>
              <a:t>Использование функционалов позволяет достичь в программе определенной гибкости. Известно, что с произвольным символом можно связать любое значение, в том числе и имя функции.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Предположим, 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setq</a:t>
            </a:r>
            <a:r>
              <a:rPr lang="en-US" dirty="0" smtClean="0"/>
              <a:t> add ‘+)</a:t>
            </a:r>
          </a:p>
          <a:p>
            <a:pPr>
              <a:buNone/>
            </a:pPr>
            <a:r>
              <a:rPr lang="ru-RU" dirty="0" smtClean="0"/>
              <a:t>Теперь символ </a:t>
            </a:r>
            <a:r>
              <a:rPr lang="en-US" dirty="0" smtClean="0"/>
              <a:t>add</a:t>
            </a:r>
            <a:r>
              <a:rPr lang="ru-RU" dirty="0" smtClean="0"/>
              <a:t> может выступать в роли функционального аргумента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add 3 5)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8                     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Интерпретация имени зависит от синтаксической позиции.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Следующий пример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&gt; (</a:t>
            </a:r>
            <a:r>
              <a:rPr lang="en-US" dirty="0" err="1" smtClean="0"/>
              <a:t>funcall</a:t>
            </a:r>
            <a:r>
              <a:rPr lang="en-US" dirty="0" smtClean="0"/>
              <a:t> (car '(* + - /)) 4/7 5/9)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20/63    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Таким образом появляется возможность использовать синонимы имен функции. С другой стороны, имя функции можно использовать как обыкновенную переменную.</a:t>
            </a:r>
            <a:r>
              <a:rPr lang="en-US" dirty="0" smtClean="0"/>
              <a:t>                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cons '*)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*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cons 8 29)    </a:t>
            </a:r>
          </a:p>
          <a:p>
            <a:pPr lvl="1">
              <a:buNone/>
            </a:pPr>
            <a:r>
              <a:rPr lang="en-US" dirty="0" smtClean="0"/>
              <a:t>232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Важное замечание: в качестве функционального аргумента может выступать только «чистая» функция, то есть функция, не имеющая побочного эффекта.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'</a:t>
            </a:r>
            <a:r>
              <a:rPr lang="en-US" dirty="0" err="1" smtClean="0"/>
              <a:t>setq</a:t>
            </a:r>
            <a:r>
              <a:rPr lang="en-US" dirty="0" smtClean="0"/>
              <a:t> 'a 10)                             </a:t>
            </a:r>
          </a:p>
          <a:p>
            <a:pPr>
              <a:buNone/>
            </a:pPr>
            <a:r>
              <a:rPr lang="en-US" dirty="0" smtClean="0"/>
              <a:t>error: bad function - #&lt;</a:t>
            </a:r>
            <a:r>
              <a:rPr lang="en-US" dirty="0" err="1" smtClean="0"/>
              <a:t>FSubr</a:t>
            </a:r>
            <a:r>
              <a:rPr lang="en-US" dirty="0" smtClean="0"/>
              <a:t>-SETQ: #173fe523&gt;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Это говорит о том, что функция </a:t>
            </a:r>
            <a:r>
              <a:rPr lang="en-US" dirty="0" err="1" smtClean="0"/>
              <a:t>setq</a:t>
            </a:r>
            <a:r>
              <a:rPr lang="ru-RU" dirty="0" smtClean="0"/>
              <a:t> не является чистой функцией.</a:t>
            </a:r>
          </a:p>
          <a:p>
            <a:pPr>
              <a:buNone/>
            </a:pPr>
            <a:r>
              <a:rPr lang="ru-RU" dirty="0" smtClean="0"/>
              <a:t>В качестве функционального аргумента не может выступать макрос.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в</a:t>
            </a:r>
            <a:r>
              <a:rPr lang="ru-RU" dirty="0" smtClean="0"/>
              <a:t> качестве аргумента имеет список </a:t>
            </a:r>
            <a:r>
              <a:rPr lang="en-US" dirty="0" smtClean="0"/>
              <a:t>(a b c)</a:t>
            </a:r>
            <a:r>
              <a:rPr lang="ru-RU" dirty="0" smtClean="0"/>
              <a:t>, а возвращает атом – а. </a:t>
            </a:r>
          </a:p>
          <a:p>
            <a:pPr>
              <a:buNone/>
            </a:pPr>
            <a:r>
              <a:rPr lang="ru-RU" dirty="0" smtClean="0"/>
              <a:t>Основываясь на едином представлении данных и программ (в форме </a:t>
            </a:r>
            <a:r>
              <a:rPr lang="en-US" dirty="0" smtClean="0"/>
              <a:t>s</a:t>
            </a:r>
            <a:r>
              <a:rPr lang="ru-RU" dirty="0" smtClean="0"/>
              <a:t>-выражения), функции можно передавать в качестве аргумента другую функцию, другими словами, определение функции или символ, представляющий собой определение функции.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s-ES" dirty="0" smtClean="0"/>
              <a:t>&gt; (defmacro setqq(x y)            </a:t>
            </a:r>
          </a:p>
          <a:p>
            <a:pPr>
              <a:buNone/>
            </a:pPr>
            <a:r>
              <a:rPr lang="es-ES" dirty="0" smtClean="0"/>
              <a:t> </a:t>
            </a:r>
            <a:r>
              <a:rPr lang="ru-RU" dirty="0" smtClean="0"/>
              <a:t> 	  </a:t>
            </a:r>
            <a:r>
              <a:rPr lang="es-ES" dirty="0" smtClean="0"/>
              <a:t> (list 'setq x (list 'quote y)))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setqq</a:t>
            </a:r>
            <a:r>
              <a:rPr lang="en-US" dirty="0" smtClean="0"/>
              <a:t> o p)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P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'</a:t>
            </a:r>
            <a:r>
              <a:rPr lang="en-US" dirty="0" err="1" smtClean="0"/>
              <a:t>setqq</a:t>
            </a:r>
            <a:r>
              <a:rPr lang="en-US" dirty="0" smtClean="0"/>
              <a:t> 'sym 11)                        </a:t>
            </a:r>
          </a:p>
          <a:p>
            <a:pPr>
              <a:buNone/>
            </a:pPr>
            <a:r>
              <a:rPr lang="en-US" dirty="0" smtClean="0"/>
              <a:t>error: bad function - #&lt;Closure-SETQQ: #173fa9dd&gt; 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Некоторые функции, имеющие побочный эффект, все-таки можно передавать в качестве функций для функционалов, например </a:t>
            </a:r>
            <a:r>
              <a:rPr lang="ru-RU" dirty="0" err="1" smtClean="0"/>
              <a:t>структуроразрушающие</a:t>
            </a:r>
            <a:r>
              <a:rPr lang="ru-RU" dirty="0" smtClean="0"/>
              <a:t> </a:t>
            </a:r>
            <a:r>
              <a:rPr lang="en-US" dirty="0" err="1" smtClean="0"/>
              <a:t>rplaca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rplacd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'(a b c d))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(A B C D)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'</a:t>
            </a:r>
            <a:r>
              <a:rPr lang="en-US" dirty="0" err="1" smtClean="0"/>
              <a:t>rplaca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'p)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(P B C D) 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Как уже говорилось в качестве функционального аргумента может выступать не только предопределенная функция, но и функция пользователя. Вспомним  пример с логической копией списка:</a:t>
            </a:r>
          </a:p>
          <a:p>
            <a:pPr>
              <a:buNone/>
            </a:pPr>
            <a:r>
              <a:rPr lang="en-US" dirty="0" smtClean="0"/>
              <a:t>&gt; (</a:t>
            </a:r>
            <a:r>
              <a:rPr lang="en-US" dirty="0" err="1" smtClean="0"/>
              <a:t>defun</a:t>
            </a:r>
            <a:r>
              <a:rPr lang="en-US" dirty="0" smtClean="0"/>
              <a:t> copy-list(</a:t>
            </a:r>
            <a:r>
              <a:rPr lang="en-US" dirty="0" err="1" smtClean="0"/>
              <a:t>lst</a:t>
            </a:r>
            <a:r>
              <a:rPr lang="en-US" dirty="0" smtClean="0"/>
              <a:t>)                    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cond</a:t>
            </a:r>
            <a:r>
              <a:rPr lang="en-US" dirty="0" smtClean="0"/>
              <a:t> ((null </a:t>
            </a:r>
            <a:r>
              <a:rPr lang="en-US" dirty="0" err="1" smtClean="0"/>
              <a:t>lst</a:t>
            </a:r>
            <a:r>
              <a:rPr lang="en-US" dirty="0" smtClean="0"/>
              <a:t>) nil)                      </a:t>
            </a:r>
          </a:p>
          <a:p>
            <a:pPr>
              <a:buNone/>
            </a:pPr>
            <a:r>
              <a:rPr lang="en-US" dirty="0" smtClean="0"/>
              <a:t>(t (cons (car </a:t>
            </a:r>
            <a:r>
              <a:rPr lang="en-US" dirty="0" err="1" smtClean="0"/>
              <a:t>lst</a:t>
            </a:r>
            <a:r>
              <a:rPr lang="en-US" dirty="0" smtClean="0"/>
              <a:t>)(copy-list (</a:t>
            </a:r>
            <a:r>
              <a:rPr lang="en-US" dirty="0" err="1" smtClean="0"/>
              <a:t>cdr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)))</a:t>
            </a:r>
            <a:r>
              <a:rPr lang="ru-RU" dirty="0" smtClean="0"/>
              <a:t> </a:t>
            </a:r>
            <a:r>
              <a:rPr lang="en-US" dirty="0" smtClean="0"/>
              <a:t>))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Вызов функции через функционал -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'copy-list '(1 2 3))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(1 2 3)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 функционалом </a:t>
            </a:r>
            <a:r>
              <a:rPr lang="en-US" dirty="0" err="1" smtClean="0"/>
              <a:t>funcall</a:t>
            </a:r>
            <a:r>
              <a:rPr lang="ru-RU" dirty="0" smtClean="0"/>
              <a:t> проблем меньше, чем с предыдущим функционалом. Рассмотрим несколько примеров использования лямбда выражений в данном функционале.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pt-BR" dirty="0" smtClean="0"/>
              <a:t>&gt; (funcall (lambda(x y)(cons x y)) 'a '(q w e r))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pt-BR" dirty="0" smtClean="0"/>
              <a:t>(A Q W E R)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Меньше скобок, меньше вероятность сделать ошибку.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sz="2800" dirty="0" smtClean="0"/>
              <a:t>&gt; (</a:t>
            </a:r>
            <a:r>
              <a:rPr lang="en-US" sz="2800" dirty="0" err="1" smtClean="0"/>
              <a:t>funcall</a:t>
            </a:r>
            <a:r>
              <a:rPr lang="en-US" sz="2800" dirty="0" smtClean="0"/>
              <a:t> (lambda(x y)(append x y)) '(a s d) '(q w e))   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(A S D Q W E)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s-ES" sz="2800" dirty="0" smtClean="0"/>
              <a:t>&gt; (funcall (lambda(x y)(rplacd x y)) lst '(1 2 3))  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s-ES" sz="2800" dirty="0" smtClean="0"/>
              <a:t>(P 1 2 3) </a:t>
            </a:r>
            <a:endParaRPr lang="ru-RU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Функционал </a:t>
            </a:r>
            <a:r>
              <a:rPr lang="en-US" dirty="0" err="1" smtClean="0"/>
              <a:t>funcall</a:t>
            </a:r>
            <a:r>
              <a:rPr lang="en-US" dirty="0" smtClean="0"/>
              <a:t> </a:t>
            </a:r>
            <a:r>
              <a:rPr lang="ru-RU" dirty="0" smtClean="0"/>
              <a:t>легче использовать в лямбда выражениях.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sz="2800" dirty="0" smtClean="0"/>
              <a:t>&gt; ((lambda(x y)(</a:t>
            </a:r>
            <a:r>
              <a:rPr lang="en-US" sz="2800" dirty="0" err="1" smtClean="0"/>
              <a:t>funcall</a:t>
            </a:r>
            <a:r>
              <a:rPr lang="en-US" sz="2800" dirty="0" smtClean="0"/>
              <a:t> 'append x y)) '( a s d) '(c v b))  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(A S D C V B</a:t>
            </a:r>
            <a:r>
              <a:rPr lang="ru-RU" sz="2800" dirty="0" smtClean="0"/>
              <a:t>)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&gt; ((lambda(fn </a:t>
            </a:r>
            <a:r>
              <a:rPr lang="en-US" sz="2800" dirty="0" err="1" smtClean="0"/>
              <a:t>lst</a:t>
            </a:r>
            <a:r>
              <a:rPr lang="en-US" sz="2800" dirty="0" smtClean="0"/>
              <a:t>)(</a:t>
            </a:r>
            <a:r>
              <a:rPr lang="en-US" sz="2800" dirty="0" err="1" smtClean="0"/>
              <a:t>funcall</a:t>
            </a:r>
            <a:r>
              <a:rPr lang="en-US" sz="2800" dirty="0" smtClean="0"/>
              <a:t> fn </a:t>
            </a:r>
            <a:r>
              <a:rPr lang="en-US" sz="2800" dirty="0" err="1" smtClean="0"/>
              <a:t>lst</a:t>
            </a:r>
            <a:r>
              <a:rPr lang="en-US" sz="2800" dirty="0" smtClean="0"/>
              <a:t>)) 'reverse '(a s d f g))   </a:t>
            </a:r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(G F D S A) )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В последнем выражении функция, которую необходимо применить к аргументу, сама является аргументом лямбда выражения.</a:t>
            </a:r>
            <a:endParaRPr lang="ru-RU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Такая возможность часто используется в практическом программировании своих собственных функционалов. Пример будет рассмотрен чуть позже.</a:t>
            </a:r>
          </a:p>
          <a:p>
            <a:pPr>
              <a:buNone/>
            </a:pPr>
            <a:r>
              <a:rPr lang="ru-RU" dirty="0" smtClean="0"/>
              <a:t>В заключении рассмотрения применяющих функционалов рассмотрим еще один пример.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es-ES" dirty="0" smtClean="0"/>
              <a:t>&gt; (funcall </a:t>
            </a:r>
            <a:r>
              <a:rPr lang="es-ES" dirty="0" smtClean="0">
                <a:solidFill>
                  <a:srgbClr val="FF0000"/>
                </a:solidFill>
              </a:rPr>
              <a:t>(defun summa(x y)(+ x y)) </a:t>
            </a:r>
            <a:r>
              <a:rPr lang="es-ES" dirty="0" smtClean="0"/>
              <a:t>4 8)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s-ES" dirty="0" smtClean="0"/>
              <a:t>12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Что примечательного в этом примере? Здесь на месте функционального аргумента стоит определение функции, которое применяется к двум числовым величинам. Заметим, что это не вызов, а именно определение функции, что важно для понимания разницы между функционалами и обычными функциями.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Примечательно и то, что данное определение будет работать дальше и вызов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(summa 6 7)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13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воспримется интерпретатором как вызов полноценной функции.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i="1" dirty="0" smtClean="0"/>
              <a:t>Отображающие функционалы</a:t>
            </a:r>
          </a:p>
          <a:p>
            <a:pPr>
              <a:buNone/>
            </a:pPr>
            <a:r>
              <a:rPr lang="ru-RU" dirty="0" smtClean="0"/>
              <a:t>Другой важный класс функционалов в практическом программировании на языке Лисп образуют отображающие функционалы или </a:t>
            </a:r>
            <a:r>
              <a:rPr lang="en-US" dirty="0" smtClean="0"/>
              <a:t>map</a:t>
            </a:r>
            <a:r>
              <a:rPr lang="ru-RU" dirty="0" smtClean="0"/>
              <a:t>-функции. </a:t>
            </a:r>
            <a:r>
              <a:rPr lang="en-US" dirty="0" smtClean="0"/>
              <a:t>Map</a:t>
            </a:r>
            <a:r>
              <a:rPr lang="ru-RU" dirty="0" smtClean="0"/>
              <a:t>-функционалы являются функциями, которые некоторым образом отображают список (последовательность) в новый список или порождают побочный эффект, связанный с этой последовательностью.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Речь идет не о комбинации вызовов функций, например,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&gt;(cons (car ‘(a b c)) ‘(q w e r))</a:t>
            </a:r>
          </a:p>
          <a:p>
            <a:pPr>
              <a:buNone/>
            </a:pPr>
            <a:r>
              <a:rPr lang="ru-RU" dirty="0" smtClean="0"/>
              <a:t>в которой</a:t>
            </a:r>
            <a:r>
              <a:rPr lang="en-US" dirty="0" smtClean="0"/>
              <a:t> </a:t>
            </a:r>
            <a:r>
              <a:rPr lang="ru-RU" dirty="0" smtClean="0"/>
              <a:t>в качестве аргумента функции </a:t>
            </a:r>
            <a:r>
              <a:rPr lang="en-US" dirty="0" smtClean="0"/>
              <a:t>cons</a:t>
            </a:r>
            <a:r>
              <a:rPr lang="ru-RU" dirty="0" smtClean="0"/>
              <a:t> выступает результат вызова </a:t>
            </a:r>
            <a:r>
              <a:rPr lang="en-US" dirty="0" smtClean="0"/>
              <a:t>(car ‘(a b c))</a:t>
            </a:r>
            <a:r>
              <a:rPr lang="ru-RU" dirty="0" smtClean="0"/>
              <a:t>, а именно определение функции.</a:t>
            </a:r>
          </a:p>
          <a:p>
            <a:pPr>
              <a:buNone/>
            </a:pPr>
            <a:r>
              <a:rPr lang="ru-RU" dirty="0" smtClean="0"/>
              <a:t>Аргумент, значением которого является функция, называется </a:t>
            </a:r>
            <a:r>
              <a:rPr lang="ru-RU" i="1" dirty="0" smtClean="0"/>
              <a:t>функциональным аргументом.</a:t>
            </a:r>
            <a:r>
              <a:rPr lang="en-US" i="1" dirty="0" smtClean="0"/>
              <a:t> </a:t>
            </a:r>
            <a:endParaRPr lang="ru-RU"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Имена </a:t>
            </a:r>
            <a:r>
              <a:rPr lang="en-US" dirty="0" smtClean="0"/>
              <a:t>map</a:t>
            </a:r>
            <a:r>
              <a:rPr lang="ru-RU" dirty="0" smtClean="0"/>
              <a:t>-функций начинаются на </a:t>
            </a:r>
            <a:r>
              <a:rPr lang="en-US" dirty="0" smtClean="0"/>
              <a:t>map</a:t>
            </a:r>
            <a:r>
              <a:rPr lang="ru-RU" dirty="0" smtClean="0"/>
              <a:t> и </a:t>
            </a:r>
            <a:r>
              <a:rPr lang="ru-RU" dirty="0" err="1" smtClean="0"/>
              <a:t>х</a:t>
            </a:r>
            <a:r>
              <a:rPr lang="ru-RU" dirty="0" smtClean="0"/>
              <a:t> вызов имеет вид: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err="1" smtClean="0"/>
              <a:t>mapx</a:t>
            </a:r>
            <a:r>
              <a:rPr lang="en-US" dirty="0" smtClean="0"/>
              <a:t> fn l1 l2 … </a:t>
            </a:r>
            <a:r>
              <a:rPr lang="en-US" dirty="0" err="1" smtClean="0"/>
              <a:t>lN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Где </a:t>
            </a:r>
            <a:r>
              <a:rPr lang="en-US" dirty="0" smtClean="0"/>
              <a:t>l1 l2 … </a:t>
            </a:r>
            <a:r>
              <a:rPr lang="en-US" dirty="0" err="1" smtClean="0"/>
              <a:t>lN</a:t>
            </a:r>
            <a:r>
              <a:rPr lang="ru-RU" dirty="0" smtClean="0"/>
              <a:t> – списки, а </a:t>
            </a:r>
            <a:r>
              <a:rPr lang="en-US" dirty="0" smtClean="0"/>
              <a:t>fn</a:t>
            </a:r>
            <a:r>
              <a:rPr lang="ru-RU" dirty="0" smtClean="0"/>
              <a:t> – функция от </a:t>
            </a:r>
            <a:r>
              <a:rPr lang="en-US" dirty="0" smtClean="0"/>
              <a:t>N</a:t>
            </a:r>
            <a:r>
              <a:rPr lang="ru-RU" dirty="0" smtClean="0"/>
              <a:t> аргументов. Как правило, </a:t>
            </a:r>
            <a:r>
              <a:rPr lang="en-US" dirty="0" smtClean="0"/>
              <a:t>map</a:t>
            </a:r>
            <a:r>
              <a:rPr lang="ru-RU" dirty="0" smtClean="0"/>
              <a:t>-функция применяется к одному списочному аргументу, то есть,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err="1" smtClean="0"/>
              <a:t>mapx</a:t>
            </a:r>
            <a:r>
              <a:rPr lang="en-US" dirty="0" smtClean="0"/>
              <a:t> fn</a:t>
            </a:r>
            <a:r>
              <a:rPr lang="ru-RU" dirty="0" smtClean="0"/>
              <a:t> список)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Существует два основных типа </a:t>
            </a:r>
            <a:r>
              <a:rPr lang="en-US" dirty="0" smtClean="0"/>
              <a:t>m</a:t>
            </a:r>
            <a:r>
              <a:rPr lang="ru-RU" dirty="0" smtClean="0"/>
              <a:t>а</a:t>
            </a:r>
            <a:r>
              <a:rPr lang="en-US" dirty="0" smtClean="0"/>
              <a:t>p</a:t>
            </a:r>
            <a:r>
              <a:rPr lang="ru-RU" dirty="0" smtClean="0"/>
              <a:t>-функций. Один из них применяет функциональный аргумент </a:t>
            </a:r>
            <a:r>
              <a:rPr lang="en-US" dirty="0" smtClean="0"/>
              <a:t>fn</a:t>
            </a:r>
            <a:r>
              <a:rPr lang="ru-RU" dirty="0" smtClean="0"/>
              <a:t> к </a:t>
            </a:r>
            <a:r>
              <a:rPr lang="en-US" dirty="0" smtClean="0"/>
              <a:t>car</a:t>
            </a:r>
            <a:r>
              <a:rPr lang="ru-RU" dirty="0" smtClean="0"/>
              <a:t> последовательностям список. Другие применяют функциональный аргумент к </a:t>
            </a:r>
            <a:r>
              <a:rPr lang="en-US" dirty="0" err="1" smtClean="0"/>
              <a:t>cdr</a:t>
            </a:r>
            <a:r>
              <a:rPr lang="ru-RU" dirty="0" smtClean="0"/>
              <a:t> последовательностям списка. Кроме того они отличаются друг от друга способами формирования результата.</a:t>
            </a:r>
          </a:p>
          <a:p>
            <a:pPr>
              <a:buNone/>
            </a:pPr>
            <a:r>
              <a:rPr lang="ru-RU" dirty="0" smtClean="0"/>
              <a:t>Рассмотрим основные типы </a:t>
            </a:r>
            <a:r>
              <a:rPr lang="en-US" dirty="0" smtClean="0"/>
              <a:t>map</a:t>
            </a:r>
            <a:r>
              <a:rPr lang="ru-RU" dirty="0" smtClean="0"/>
              <a:t>-функций.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Отображающий функционал </a:t>
            </a:r>
            <a:r>
              <a:rPr lang="en-US" i="1" dirty="0" err="1" smtClean="0"/>
              <a:t>mapcar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Этот функционал последовательно применяет функциональный аргумент к </a:t>
            </a:r>
            <a:r>
              <a:rPr lang="en-US" dirty="0" smtClean="0"/>
              <a:t>car</a:t>
            </a:r>
            <a:r>
              <a:rPr lang="ru-RU" dirty="0" smtClean="0"/>
              <a:t> элементам списка, то есть последовательно по отношению к каждому элементу списка.</a:t>
            </a:r>
          </a:p>
          <a:p>
            <a:pPr>
              <a:buNone/>
            </a:pPr>
            <a:r>
              <a:rPr lang="ru-RU" dirty="0" smtClean="0"/>
              <a:t>Число параметров функционалов – число переменное, но большую популярность имеет работа с одним аргументом.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Общий формат </a:t>
            </a:r>
            <a:r>
              <a:rPr lang="en-US" dirty="0" err="1" smtClean="0"/>
              <a:t>mapcar</a:t>
            </a:r>
            <a:r>
              <a:rPr lang="en-US" dirty="0" smtClean="0"/>
              <a:t> </a:t>
            </a:r>
            <a:r>
              <a:rPr lang="ru-RU" dirty="0" smtClean="0"/>
              <a:t>следующий: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mapcar</a:t>
            </a:r>
            <a:r>
              <a:rPr lang="en-US" dirty="0" smtClean="0"/>
              <a:t> fn ‘(x1 x2 x3 … </a:t>
            </a:r>
            <a:r>
              <a:rPr lang="en-US" dirty="0" err="1" smtClean="0"/>
              <a:t>xN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ru-RU" dirty="0" smtClean="0"/>
              <a:t>что равносильно записи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smtClean="0"/>
              <a:t>list (fn x1)(fn x2)(fn x3)…(fn </a:t>
            </a:r>
            <a:r>
              <a:rPr lang="en-US" dirty="0" err="1" smtClean="0"/>
              <a:t>xn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ru-RU" dirty="0" smtClean="0"/>
              <a:t>В качестве значения функционала формируется список из результатов применения функционального аргумента.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Например,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'(a b c d e))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mapcar</a:t>
            </a:r>
            <a:r>
              <a:rPr lang="en-US" dirty="0" smtClean="0"/>
              <a:t> 'atom </a:t>
            </a:r>
            <a:r>
              <a:rPr lang="en-US" dirty="0" err="1" smtClean="0"/>
              <a:t>lst</a:t>
            </a:r>
            <a:r>
              <a:rPr lang="en-US" dirty="0" smtClean="0"/>
              <a:t>)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(T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'(a b (c d) e)</a:t>
            </a:r>
            <a:r>
              <a:rPr lang="ru-RU" dirty="0" smtClean="0"/>
              <a:t>)</a:t>
            </a:r>
            <a:r>
              <a:rPr lang="en-US" dirty="0" smtClean="0"/>
              <a:t>                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mapcar</a:t>
            </a:r>
            <a:r>
              <a:rPr lang="en-US" dirty="0" smtClean="0"/>
              <a:t> 'atom </a:t>
            </a:r>
            <a:r>
              <a:rPr lang="en-US" dirty="0" err="1" smtClean="0"/>
              <a:t>lst</a:t>
            </a:r>
            <a:r>
              <a:rPr lang="en-US" dirty="0" smtClean="0"/>
              <a:t>)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(T </a:t>
            </a:r>
            <a:r>
              <a:rPr lang="en-US" dirty="0" err="1" smtClean="0"/>
              <a:t>T</a:t>
            </a:r>
            <a:r>
              <a:rPr lang="en-US" dirty="0" smtClean="0"/>
              <a:t> NIL T) 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Этот функционал удобно использовать при программировании повторяющихся вычислений, например,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pt-BR" dirty="0" smtClean="0"/>
              <a:t>&gt; (mapcar '* '(3 5 6) '(8 4 1) '(5 9 7))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pt-BR" dirty="0" smtClean="0"/>
              <a:t>(120 180 42)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Или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pt-BR" dirty="0" smtClean="0"/>
              <a:t>&gt; (mapcar 'cons '(a b c d) '(1 2 3 4))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pt-BR" dirty="0" smtClean="0"/>
              <a:t>((A . 1) (B . 2) (C . 3) (D . 4)) 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'(a b c d))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(A B C D)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mapcar</a:t>
            </a:r>
            <a:r>
              <a:rPr lang="en-US" dirty="0" smtClean="0"/>
              <a:t> '(lambda(u v)(list v u))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((1 A) (2 B) (3 C) (4 D))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Дальше примеры использования этого функционала придумать самостоятельно.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А сейчас мы попробуем своими силами определить вариант функционала </a:t>
            </a:r>
            <a:r>
              <a:rPr lang="en-US" dirty="0" err="1" smtClean="0"/>
              <a:t>mapcar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&gt; (</a:t>
            </a:r>
            <a:r>
              <a:rPr lang="en-US" dirty="0" err="1" smtClean="0"/>
              <a:t>defun</a:t>
            </a:r>
            <a:r>
              <a:rPr lang="en-US" dirty="0" smtClean="0"/>
              <a:t> mapcar1(fn l)                                         </a:t>
            </a:r>
          </a:p>
          <a:p>
            <a:pPr>
              <a:buNone/>
            </a:pPr>
            <a:r>
              <a:rPr lang="en-US" dirty="0" smtClean="0"/>
              <a:t>  (if (null l) nil                                             </a:t>
            </a:r>
          </a:p>
          <a:p>
            <a:pPr>
              <a:buNone/>
            </a:pPr>
            <a:r>
              <a:rPr lang="en-US" dirty="0" smtClean="0"/>
              <a:t>      (cons (</a:t>
            </a:r>
            <a:r>
              <a:rPr lang="en-US" dirty="0" err="1" smtClean="0"/>
              <a:t>funcall</a:t>
            </a:r>
            <a:r>
              <a:rPr lang="en-US" dirty="0" smtClean="0"/>
              <a:t> fn (car l)) (mapcar1 fn (</a:t>
            </a:r>
            <a:r>
              <a:rPr lang="en-US" dirty="0" err="1" smtClean="0"/>
              <a:t>cdr</a:t>
            </a:r>
            <a:r>
              <a:rPr lang="en-US" dirty="0" smtClean="0"/>
              <a:t> l))) ))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(mapcar1 'atom '(q w e))         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(T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)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определение содержит вызов функционала </a:t>
            </a:r>
            <a:r>
              <a:rPr lang="en-US" dirty="0" err="1" smtClean="0"/>
              <a:t>funcall</a:t>
            </a:r>
            <a:r>
              <a:rPr lang="ru-RU" dirty="0" smtClean="0"/>
              <a:t> и, кроме того, оно рекурсивно. Вновь определенная функция отличается от стандартной функции количеством аргументов. </a:t>
            </a:r>
          </a:p>
          <a:p>
            <a:pPr>
              <a:buNone/>
            </a:pPr>
            <a:r>
              <a:rPr lang="ru-RU" dirty="0" smtClean="0"/>
              <a:t>Еще один пример этой функции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(mapcar1 #'(lambda (x) (+ x 1)) '( 1 2 3 4 5))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(2 3 4 5 6) 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i="1" dirty="0" smtClean="0"/>
              <a:t>Функционал </a:t>
            </a:r>
            <a:r>
              <a:rPr lang="en-US" i="1" dirty="0" err="1" smtClean="0"/>
              <a:t>maplist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err="1" smtClean="0"/>
              <a:t>maplist</a:t>
            </a:r>
            <a:r>
              <a:rPr lang="en-US" dirty="0" smtClean="0"/>
              <a:t> </a:t>
            </a:r>
            <a:r>
              <a:rPr lang="ru-RU" dirty="0" smtClean="0"/>
              <a:t> действует подобно </a:t>
            </a:r>
            <a:r>
              <a:rPr lang="en-US" dirty="0" err="1" smtClean="0"/>
              <a:t>mapcar</a:t>
            </a:r>
            <a:r>
              <a:rPr lang="ru-RU" dirty="0" smtClean="0"/>
              <a:t>, но действия осуществляются над </a:t>
            </a:r>
            <a:r>
              <a:rPr lang="en-US" dirty="0" err="1" smtClean="0"/>
              <a:t>cdr</a:t>
            </a:r>
            <a:r>
              <a:rPr lang="en-US" dirty="0" smtClean="0"/>
              <a:t> </a:t>
            </a:r>
            <a:r>
              <a:rPr lang="ru-RU" dirty="0" smtClean="0"/>
              <a:t>последовательностями списка, с учетом того, что изначально хвостом любого списка является собственно сам список. Например,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maplist</a:t>
            </a:r>
            <a:r>
              <a:rPr lang="en-US" dirty="0" smtClean="0"/>
              <a:t> 'car '(a s d f))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(A S D F)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maplist</a:t>
            </a:r>
            <a:r>
              <a:rPr lang="en-US" dirty="0" smtClean="0"/>
              <a:t> '</a:t>
            </a:r>
            <a:r>
              <a:rPr lang="en-US" dirty="0" err="1" smtClean="0"/>
              <a:t>cdr</a:t>
            </a:r>
            <a:r>
              <a:rPr lang="en-US" dirty="0" smtClean="0"/>
              <a:t> '(a s d f))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((S D F) (D F) (F) NIL)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А функция, имеющая функциональный аргумент – </a:t>
            </a:r>
            <a:r>
              <a:rPr lang="ru-RU" i="1" dirty="0" smtClean="0"/>
              <a:t>функционалом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Различия между понятиями «данные» и «функция» определяются не на основе их структуры, а в зависимости их использования.</a:t>
            </a:r>
          </a:p>
          <a:p>
            <a:pPr>
              <a:buNone/>
            </a:pPr>
            <a:r>
              <a:rPr lang="ru-RU" dirty="0" smtClean="0"/>
              <a:t>Если аргумент используется в функции лишь как объект, то мы имеем дело с обыкновенным аргументом.</a:t>
            </a: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maplist</a:t>
            </a:r>
            <a:r>
              <a:rPr lang="en-US" dirty="0" smtClean="0"/>
              <a:t> 'reverse '(a s d f g))            </a:t>
            </a:r>
          </a:p>
          <a:p>
            <a:pPr>
              <a:buNone/>
            </a:pPr>
            <a:r>
              <a:rPr lang="en-US" dirty="0" smtClean="0"/>
              <a:t>((G F D S A) (G F D S) (G F D) (G F) (G))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Эту функцию, как и другие функционалы можно вызывать по другому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maplist</a:t>
            </a:r>
            <a:r>
              <a:rPr lang="en-US" dirty="0" smtClean="0"/>
              <a:t>  (function reverse) '(1 2 3 4 5))</a:t>
            </a:r>
          </a:p>
          <a:p>
            <a:pPr>
              <a:buNone/>
            </a:pPr>
            <a:r>
              <a:rPr lang="en-US" dirty="0" smtClean="0"/>
              <a:t>((5 4 3 2 1) (5 4 3 2) (5 4 3) (5 4) (5)) 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function</a:t>
            </a:r>
            <a:r>
              <a:rPr lang="ru-RU" dirty="0" smtClean="0"/>
              <a:t> обозначает функциональную блокировку.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и в применяющих функционалах в отображающих также можно использовать безымянное лямбда выражение.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pt-BR" dirty="0" smtClean="0"/>
              <a:t>&gt; (maplist (lambda(lst) 'reverse lst) '(w e r t))  </a:t>
            </a:r>
          </a:p>
          <a:p>
            <a:pPr>
              <a:buNone/>
            </a:pPr>
            <a:r>
              <a:rPr lang="pt-BR" dirty="0" smtClean="0"/>
              <a:t>((W E R T) (E R T) (R T) (T))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&gt;</a:t>
            </a:r>
            <a:r>
              <a:rPr lang="pt-BR" dirty="0" smtClean="0"/>
              <a:t>(maplist (lambda(x) (car x)) '(q w e r))</a:t>
            </a:r>
          </a:p>
          <a:p>
            <a:pPr>
              <a:buNone/>
            </a:pPr>
            <a:r>
              <a:rPr lang="ru-RU" dirty="0" smtClean="0"/>
              <a:t>Что здесь получится посмотрите и проанализируйте самостоятельно.</a:t>
            </a:r>
          </a:p>
          <a:p>
            <a:pPr>
              <a:buFont typeface="Wingdings"/>
              <a:buChar char="Ø"/>
            </a:pP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Функционалы </a:t>
            </a:r>
            <a:r>
              <a:rPr lang="en-US" i="1" dirty="0" err="1" smtClean="0"/>
              <a:t>mapcan</a:t>
            </a:r>
            <a:r>
              <a:rPr lang="en-US" i="1" dirty="0" smtClean="0"/>
              <a:t> </a:t>
            </a:r>
            <a:r>
              <a:rPr lang="ru-RU" i="1" dirty="0" smtClean="0"/>
              <a:t>и </a:t>
            </a:r>
            <a:r>
              <a:rPr lang="en-US" i="1" dirty="0" err="1" smtClean="0"/>
              <a:t>mapcon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Функции </a:t>
            </a:r>
            <a:r>
              <a:rPr lang="en-US" dirty="0" err="1" smtClean="0"/>
              <a:t>mapcan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mapcon</a:t>
            </a:r>
            <a:r>
              <a:rPr lang="ru-RU" dirty="0" smtClean="0"/>
              <a:t> являются аналогами </a:t>
            </a:r>
            <a:r>
              <a:rPr lang="en-US" dirty="0" err="1" smtClean="0"/>
              <a:t>mapcar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maplist</a:t>
            </a:r>
            <a:r>
              <a:rPr lang="ru-RU" dirty="0" smtClean="0"/>
              <a:t>. Отличие состоит в том, </a:t>
            </a:r>
            <a:r>
              <a:rPr lang="en-US" dirty="0" err="1" smtClean="0"/>
              <a:t>mapcan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mapcon</a:t>
            </a:r>
            <a:r>
              <a:rPr lang="ru-RU" dirty="0" smtClean="0"/>
              <a:t> не строят новый список, используя функцию </a:t>
            </a:r>
            <a:r>
              <a:rPr lang="en-US" dirty="0" smtClean="0"/>
              <a:t>list</a:t>
            </a:r>
            <a:r>
              <a:rPr lang="ru-RU" dirty="0" smtClean="0"/>
              <a:t>,  а объединяют списки с помощью </a:t>
            </a:r>
            <a:r>
              <a:rPr lang="ru-RU" dirty="0" err="1" smtClean="0"/>
              <a:t>структуроразрушающей</a:t>
            </a:r>
            <a:r>
              <a:rPr lang="ru-RU" dirty="0" smtClean="0"/>
              <a:t> функции </a:t>
            </a:r>
            <a:r>
              <a:rPr lang="en-US" dirty="0" err="1" smtClean="0"/>
              <a:t>nconc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Пример функции </a:t>
            </a:r>
            <a:r>
              <a:rPr lang="en-US" dirty="0" err="1" smtClean="0"/>
              <a:t>nconc</a:t>
            </a:r>
            <a:endParaRPr lang="ru-RU" dirty="0" smtClean="0"/>
          </a:p>
          <a:p>
            <a:pPr>
              <a:buNone/>
            </a:pPr>
            <a:r>
              <a:rPr lang="pt-BR" dirty="0" smtClean="0"/>
              <a:t>	&gt; (</a:t>
            </a:r>
            <a:r>
              <a:rPr lang="en-US" dirty="0" smtClean="0"/>
              <a:t>s</a:t>
            </a:r>
            <a:r>
              <a:rPr lang="pt-BR" dirty="0" smtClean="0"/>
              <a:t>etq lst '(a s d f))     </a:t>
            </a:r>
          </a:p>
          <a:p>
            <a:pPr>
              <a:buNone/>
            </a:pPr>
            <a:r>
              <a:rPr lang="pt-BR" dirty="0" smtClean="0"/>
              <a:t>(A S D F)                   </a:t>
            </a:r>
          </a:p>
          <a:p>
            <a:pPr>
              <a:buNone/>
            </a:pPr>
            <a:r>
              <a:rPr lang="pt-BR" dirty="0" smtClean="0"/>
              <a:t>	&gt; lst                       </a:t>
            </a:r>
          </a:p>
          <a:p>
            <a:pPr>
              <a:buNone/>
            </a:pPr>
            <a:r>
              <a:rPr lang="pt-BR" dirty="0" smtClean="0"/>
              <a:t>(A S D F)                   </a:t>
            </a:r>
          </a:p>
          <a:p>
            <a:pPr>
              <a:buNone/>
            </a:pPr>
            <a:r>
              <a:rPr lang="pt-BR" dirty="0" smtClean="0"/>
              <a:t>	&gt; (nconc lst '(q w e r))    </a:t>
            </a:r>
          </a:p>
          <a:p>
            <a:pPr>
              <a:buNone/>
            </a:pPr>
            <a:r>
              <a:rPr lang="pt-BR" dirty="0" smtClean="0"/>
              <a:t>(A S D F Q W E R)           </a:t>
            </a:r>
          </a:p>
          <a:p>
            <a:pPr>
              <a:buNone/>
            </a:pPr>
            <a:r>
              <a:rPr lang="pt-BR" dirty="0" smtClean="0"/>
              <a:t>	&gt; lst                       </a:t>
            </a:r>
          </a:p>
          <a:p>
            <a:pPr>
              <a:buNone/>
            </a:pPr>
            <a:r>
              <a:rPr lang="pt-BR" dirty="0" smtClean="0"/>
              <a:t>(A S D F Q W E R)</a:t>
            </a:r>
          </a:p>
          <a:p>
            <a:pPr>
              <a:buNone/>
            </a:pPr>
            <a:r>
              <a:rPr lang="ru-RU" sz="3300" dirty="0" smtClean="0"/>
              <a:t>Исходный список </a:t>
            </a:r>
            <a:r>
              <a:rPr lang="pt-BR" sz="3300" dirty="0" smtClean="0"/>
              <a:t>lst </a:t>
            </a:r>
            <a:r>
              <a:rPr lang="ru-RU" sz="3300" dirty="0" smtClean="0"/>
              <a:t> был </a:t>
            </a:r>
            <a:r>
              <a:rPr lang="pt-BR" sz="3300" dirty="0" smtClean="0"/>
              <a:t>(a s d f)</a:t>
            </a:r>
            <a:r>
              <a:rPr lang="ru-RU" sz="3300" dirty="0" smtClean="0"/>
              <a:t>, стал </a:t>
            </a:r>
            <a:r>
              <a:rPr lang="pt-BR" sz="2800" dirty="0" smtClean="0"/>
              <a:t>(A S D F Q W E R)</a:t>
            </a:r>
            <a:r>
              <a:rPr lang="ru-RU" sz="2800" dirty="0" smtClean="0"/>
              <a:t>.</a:t>
            </a:r>
            <a:endParaRPr lang="pt-BR" sz="28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Функциями </a:t>
            </a:r>
            <a:r>
              <a:rPr lang="en-US" dirty="0" err="1" smtClean="0"/>
              <a:t>mapcar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mapcon</a:t>
            </a:r>
            <a:r>
              <a:rPr lang="ru-RU" dirty="0" smtClean="0"/>
              <a:t> нужно пользоваться очень осторожно. Чтобы эти функции могли применить </a:t>
            </a:r>
            <a:r>
              <a:rPr lang="en-US" dirty="0" err="1" smtClean="0"/>
              <a:t>nconc</a:t>
            </a:r>
            <a:r>
              <a:rPr lang="ru-RU" dirty="0" smtClean="0"/>
              <a:t>, их функциональные аргументы должны возвращать в качестве результатов списки.</a:t>
            </a:r>
          </a:p>
          <a:p>
            <a:pPr>
              <a:buNone/>
            </a:pPr>
            <a:r>
              <a:rPr lang="ru-RU" dirty="0" smtClean="0"/>
              <a:t>Рассмотрим несколько примеров.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mapcan</a:t>
            </a:r>
            <a:r>
              <a:rPr lang="en-US" dirty="0" smtClean="0"/>
              <a:t> 'list '(a b c d))    </a:t>
            </a:r>
          </a:p>
          <a:p>
            <a:pPr>
              <a:buNone/>
            </a:pPr>
            <a:r>
              <a:rPr lang="en-US" dirty="0" smtClean="0"/>
              <a:t>(A B C D) 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&gt; (</a:t>
            </a:r>
            <a:r>
              <a:rPr lang="en-US" dirty="0" err="1" smtClean="0"/>
              <a:t>mapcan</a:t>
            </a:r>
            <a:r>
              <a:rPr lang="en-US" dirty="0" smtClean="0"/>
              <a:t> #'(lambda (x y) (if (null x) nil (list x y)))     </a:t>
            </a:r>
          </a:p>
          <a:p>
            <a:pPr>
              <a:buNone/>
            </a:pPr>
            <a:r>
              <a:rPr lang="en-US" dirty="0" smtClean="0"/>
              <a:t>          '(nil </a:t>
            </a:r>
            <a:r>
              <a:rPr lang="en-US" dirty="0" err="1" smtClean="0"/>
              <a:t>nil</a:t>
            </a:r>
            <a:r>
              <a:rPr lang="en-US" dirty="0" smtClean="0"/>
              <a:t> </a:t>
            </a:r>
            <a:r>
              <a:rPr lang="en-US" dirty="0" err="1" smtClean="0"/>
              <a:t>nil</a:t>
            </a:r>
            <a:r>
              <a:rPr lang="en-US" dirty="0" smtClean="0"/>
              <a:t> d e)                                </a:t>
            </a:r>
          </a:p>
          <a:p>
            <a:pPr>
              <a:buNone/>
            </a:pPr>
            <a:r>
              <a:rPr lang="en-US" dirty="0" smtClean="0"/>
              <a:t>          '(1 2 3 4 5 6))                                   </a:t>
            </a:r>
          </a:p>
          <a:p>
            <a:pPr>
              <a:buNone/>
            </a:pPr>
            <a:r>
              <a:rPr lang="en-US" dirty="0" smtClean="0"/>
              <a:t>(D 4 E 5)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&gt; (</a:t>
            </a:r>
            <a:r>
              <a:rPr lang="en-US" dirty="0" err="1" smtClean="0"/>
              <a:t>mapcan</a:t>
            </a:r>
            <a:r>
              <a:rPr lang="en-US" dirty="0" smtClean="0"/>
              <a:t> #'(lambda (x) (and (</a:t>
            </a:r>
            <a:r>
              <a:rPr lang="en-US" dirty="0" err="1" smtClean="0"/>
              <a:t>numberp</a:t>
            </a:r>
            <a:r>
              <a:rPr lang="en-US" dirty="0" smtClean="0"/>
              <a:t> x) (list x)))    </a:t>
            </a:r>
          </a:p>
          <a:p>
            <a:pPr>
              <a:buNone/>
            </a:pPr>
            <a:r>
              <a:rPr lang="en-US" dirty="0" smtClean="0"/>
              <a:t>          '(a 1 b c 3 4 d 5))                          </a:t>
            </a:r>
          </a:p>
          <a:p>
            <a:pPr>
              <a:buNone/>
            </a:pPr>
            <a:r>
              <a:rPr lang="en-US" dirty="0" smtClean="0"/>
              <a:t>(1 3 4 5) 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err="1" smtClean="0"/>
              <a:t>mapcon</a:t>
            </a:r>
            <a:r>
              <a:rPr lang="ru-RU" dirty="0" smtClean="0"/>
              <a:t> работает с хвостовыми частями списков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it-IT" dirty="0" smtClean="0"/>
              <a:t>&gt; (mapcon #'list '(1 2 3 4))   </a:t>
            </a:r>
          </a:p>
          <a:p>
            <a:pPr>
              <a:buNone/>
            </a:pPr>
            <a:r>
              <a:rPr lang="it-IT" dirty="0" smtClean="0"/>
              <a:t>((1 2 3 4) (2 3 4) (3 4) (4))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следующего примера обратимся вначале к функции </a:t>
            </a:r>
            <a:r>
              <a:rPr lang="en-US" dirty="0" err="1" smtClean="0"/>
              <a:t>maplist</a:t>
            </a:r>
            <a:endParaRPr lang="ru-RU" dirty="0" smtClean="0"/>
          </a:p>
          <a:p>
            <a:pPr>
              <a:buNone/>
            </a:pPr>
            <a:r>
              <a:rPr lang="it-IT" dirty="0" smtClean="0"/>
              <a:t>&gt; (maplist 'append '( 1 2 3) '(q w e))  </a:t>
            </a:r>
          </a:p>
          <a:p>
            <a:pPr>
              <a:buNone/>
            </a:pPr>
            <a:r>
              <a:rPr lang="it-IT" dirty="0" smtClean="0"/>
              <a:t>((1 2 3 Q W E) (2 3 W E) (3 E))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все понятно, а будет ли работать функция </a:t>
            </a:r>
            <a:r>
              <a:rPr lang="it-IT" dirty="0" smtClean="0"/>
              <a:t>mapcon</a:t>
            </a:r>
            <a:r>
              <a:rPr lang="ru-RU" dirty="0" smtClean="0"/>
              <a:t>?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С функциями </a:t>
            </a:r>
            <a:r>
              <a:rPr lang="en-US" dirty="0" err="1" smtClean="0"/>
              <a:t>mapcan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mapcon</a:t>
            </a:r>
            <a:r>
              <a:rPr lang="en-US" dirty="0" smtClean="0"/>
              <a:t> </a:t>
            </a:r>
            <a:r>
              <a:rPr lang="ru-RU" dirty="0" smtClean="0"/>
              <a:t>нужно быть очень аккуратными, они часто приводят к зависанию интерпретатора.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i="1" dirty="0" smtClean="0"/>
              <a:t>Другие функционалы в Лиспе</a:t>
            </a:r>
          </a:p>
          <a:p>
            <a:pPr>
              <a:buNone/>
            </a:pPr>
            <a:r>
              <a:rPr lang="ru-RU" dirty="0" smtClean="0"/>
              <a:t>Разновидностью функционалов в Лиспе являются предикаты планирования функций.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Они осуществляют выполнение тестовых функций над элементами одного или нескольких списков до тех пор, пока не встретится критерий окончания или конец одного из списков.</a:t>
            </a:r>
          </a:p>
          <a:p>
            <a:pPr>
              <a:buNone/>
            </a:pPr>
            <a:r>
              <a:rPr lang="ru-RU" dirty="0" smtClean="0"/>
              <a:t>Рассмотрим отдельные из них.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i="1" dirty="0" smtClean="0"/>
              <a:t>(</a:t>
            </a:r>
            <a:r>
              <a:rPr lang="ru-RU" i="1" dirty="0" err="1" smtClean="0"/>
              <a:t>some</a:t>
            </a:r>
            <a:r>
              <a:rPr lang="ru-RU" i="1" dirty="0" smtClean="0"/>
              <a:t> тест список1 ... </a:t>
            </a:r>
            <a:r>
              <a:rPr lang="ru-RU" i="1" dirty="0" err="1" smtClean="0"/>
              <a:t>списокN</a:t>
            </a:r>
            <a:r>
              <a:rPr lang="ru-RU" i="1" dirty="0" smtClean="0"/>
              <a:t>) </a:t>
            </a:r>
            <a:r>
              <a:rPr lang="ru-RU" dirty="0" smtClean="0"/>
              <a:t>– выполняет действия предиката &lt;тест&gt; над </a:t>
            </a:r>
            <a:r>
              <a:rPr lang="ru-RU" dirty="0" err="1" smtClean="0"/>
              <a:t>car-обьектами</a:t>
            </a:r>
            <a:r>
              <a:rPr lang="ru-RU" dirty="0" smtClean="0"/>
              <a:t> &lt;списка1&gt;, ..., &lt;</a:t>
            </a:r>
            <a:r>
              <a:rPr lang="ru-RU" dirty="0" err="1" smtClean="0"/>
              <a:t>спискаN</a:t>
            </a:r>
            <a:r>
              <a:rPr lang="ru-RU" dirty="0" smtClean="0"/>
              <a:t>&gt;, затем – над </a:t>
            </a:r>
            <a:r>
              <a:rPr lang="ru-RU" dirty="0" err="1" smtClean="0"/>
              <a:t>cad-обьектами</a:t>
            </a:r>
            <a:r>
              <a:rPr lang="ru-RU" dirty="0" smtClean="0"/>
              <a:t> каждого списка и до тех пор, пока тест не вернет значение, отличное от NIL, или не встретится конец списка.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Если тест возвращает хотя бы одно значение, отличное от NIL, SOME возвращает это значение. Если конец списка достигнут, SOME возвращает NIL.</a:t>
            </a:r>
          </a:p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&gt; (some #'&lt; '(1 2 3 4) '(2 3 4 5))   </a:t>
            </a:r>
          </a:p>
          <a:p>
            <a:pPr>
              <a:buNone/>
            </a:pPr>
            <a:r>
              <a:rPr lang="en-US" dirty="0" smtClean="0"/>
              <a:t>T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выполняется «тест» </a:t>
            </a:r>
            <a:r>
              <a:rPr lang="en-US" dirty="0" smtClean="0"/>
              <a:t>‘&lt;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над всеми последовательными элементами списка.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же он используется как средство, определяющее вычисления, то есть играет в вычислениях роль, например, лямбда выражения, которое применяется к другим аргументам, то мы имеем дело с функцией.</a:t>
            </a:r>
          </a:p>
          <a:p>
            <a:pPr>
              <a:buNone/>
            </a:pPr>
            <a:r>
              <a:rPr lang="ru-RU" dirty="0" smtClean="0"/>
              <a:t>Одно и то же выражение в разных контекстах может выступать как обычный аргумент, а в других – как функциональный.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Сравните еще два примера, и все должно встать на свои места.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(some #'&lt; '(1 2 3 4) '(1 3 4 2))  </a:t>
            </a:r>
          </a:p>
          <a:p>
            <a:pPr>
              <a:buNone/>
            </a:pPr>
            <a:r>
              <a:rPr lang="en-US" dirty="0" smtClean="0"/>
              <a:t>T       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(some #'&lt; '(1 2 3 4) '(1 1 1 2))  </a:t>
            </a:r>
          </a:p>
          <a:p>
            <a:pPr>
              <a:buNone/>
            </a:pPr>
            <a:r>
              <a:rPr lang="en-US" dirty="0" smtClean="0"/>
              <a:t>NIL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последнем случае тест не выполнен ни для одного элемента, функционал выдал ответ </a:t>
            </a:r>
            <a:r>
              <a:rPr lang="en-US" dirty="0" smtClean="0"/>
              <a:t>NIL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i="1" dirty="0" smtClean="0"/>
              <a:t>(</a:t>
            </a:r>
            <a:r>
              <a:rPr lang="en-US" i="1" dirty="0" err="1" smtClean="0"/>
              <a:t>notany</a:t>
            </a:r>
            <a:r>
              <a:rPr lang="ru-RU" i="1" dirty="0" smtClean="0"/>
              <a:t> тест  список1 ... список</a:t>
            </a:r>
            <a:r>
              <a:rPr lang="en-US" i="1" dirty="0" smtClean="0"/>
              <a:t>N</a:t>
            </a:r>
            <a:r>
              <a:rPr lang="ru-RU" i="1" dirty="0" smtClean="0"/>
              <a:t>) </a:t>
            </a:r>
            <a:r>
              <a:rPr lang="ru-RU" dirty="0" smtClean="0"/>
              <a:t>– выполняет   действия предиката &lt;тест&gt; над </a:t>
            </a:r>
            <a:r>
              <a:rPr lang="en-US" dirty="0" smtClean="0"/>
              <a:t>car</a:t>
            </a:r>
            <a:r>
              <a:rPr lang="ru-RU" dirty="0" smtClean="0"/>
              <a:t>-элементами &lt;списка1&gt;, ..., &lt;списка</a:t>
            </a:r>
            <a:r>
              <a:rPr lang="en-US" dirty="0" smtClean="0"/>
              <a:t>N</a:t>
            </a:r>
            <a:r>
              <a:rPr lang="ru-RU" dirty="0" smtClean="0"/>
              <a:t>&gt;, затем - над </a:t>
            </a:r>
            <a:r>
              <a:rPr lang="en-US" dirty="0" err="1" smtClean="0"/>
              <a:t>cadr</a:t>
            </a:r>
            <a:r>
              <a:rPr lang="ru-RU" dirty="0" smtClean="0"/>
              <a:t>-элементами каждого списка и до тех пор, пока тест не выдаст значение, отличное от </a:t>
            </a:r>
            <a:r>
              <a:rPr lang="en-US" dirty="0" smtClean="0"/>
              <a:t>NIL</a:t>
            </a:r>
            <a:r>
              <a:rPr lang="ru-RU" dirty="0" smtClean="0"/>
              <a:t>, или не встретится конец списка. Если тест вернул значение, отличное от </a:t>
            </a:r>
            <a:r>
              <a:rPr lang="en-US" dirty="0" smtClean="0"/>
              <a:t>NIL</a:t>
            </a:r>
            <a:r>
              <a:rPr lang="ru-RU" dirty="0" smtClean="0"/>
              <a:t>, </a:t>
            </a:r>
            <a:r>
              <a:rPr lang="en-US" dirty="0" smtClean="0"/>
              <a:t>NOTANY</a:t>
            </a:r>
            <a:r>
              <a:rPr lang="ru-RU" dirty="0" smtClean="0"/>
              <a:t> возвращает </a:t>
            </a:r>
            <a:r>
              <a:rPr lang="en-US" dirty="0" smtClean="0"/>
              <a:t>NIL</a:t>
            </a:r>
            <a:r>
              <a:rPr lang="ru-RU" dirty="0" smtClean="0"/>
              <a:t>. Если встретился конец списка, </a:t>
            </a:r>
            <a:r>
              <a:rPr lang="en-US" dirty="0" smtClean="0"/>
              <a:t>NOTANY</a:t>
            </a:r>
            <a:r>
              <a:rPr lang="ru-RU" dirty="0" smtClean="0"/>
              <a:t> возвращает Т.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Сравните три примера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fr-FR" dirty="0" smtClean="0"/>
              <a:t>&gt; (notany '&gt; '(8 9 7) '(2 3 1))        </a:t>
            </a:r>
          </a:p>
          <a:p>
            <a:pPr>
              <a:buNone/>
            </a:pPr>
            <a:r>
              <a:rPr lang="fr-FR" dirty="0" smtClean="0"/>
              <a:t>NIL        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fr-FR" dirty="0" smtClean="0"/>
              <a:t>&gt; (notany '&gt; '(8 9 7) '(12 13 41))     </a:t>
            </a:r>
          </a:p>
          <a:p>
            <a:pPr>
              <a:buNone/>
            </a:pPr>
            <a:r>
              <a:rPr lang="fr-FR" dirty="0" smtClean="0"/>
              <a:t>T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pl-PL" dirty="0" smtClean="0"/>
              <a:t>&gt; (notany '&gt; '(8 9 7) '(12 13 1))   </a:t>
            </a:r>
          </a:p>
          <a:p>
            <a:pPr>
              <a:buNone/>
            </a:pPr>
            <a:r>
              <a:rPr lang="pl-PL" dirty="0" smtClean="0"/>
              <a:t>NIL 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i="1" dirty="0" smtClean="0"/>
              <a:t>(</a:t>
            </a:r>
            <a:r>
              <a:rPr lang="en-US" i="1" dirty="0" smtClean="0"/>
              <a:t>every</a:t>
            </a:r>
            <a:r>
              <a:rPr lang="ru-RU" i="1" dirty="0" smtClean="0"/>
              <a:t>  тест список1 ... список</a:t>
            </a:r>
            <a:r>
              <a:rPr lang="en-US" i="1" dirty="0" smtClean="0"/>
              <a:t>N</a:t>
            </a:r>
            <a:r>
              <a:rPr lang="ru-RU" i="1" dirty="0" smtClean="0"/>
              <a:t>) </a:t>
            </a:r>
            <a:r>
              <a:rPr lang="ru-RU" dirty="0" smtClean="0"/>
              <a:t>выполняет действия предиката &lt;тест&gt; над </a:t>
            </a:r>
            <a:r>
              <a:rPr lang="en-US" dirty="0" smtClean="0"/>
              <a:t>car</a:t>
            </a:r>
            <a:r>
              <a:rPr lang="ru-RU" dirty="0" smtClean="0"/>
              <a:t>-элементами &lt;списка1&gt;, ..., &lt;списка</a:t>
            </a:r>
            <a:r>
              <a:rPr lang="en-US" dirty="0" smtClean="0"/>
              <a:t>N</a:t>
            </a:r>
            <a:r>
              <a:rPr lang="ru-RU" dirty="0" smtClean="0"/>
              <a:t>&gt;, затем – над </a:t>
            </a:r>
            <a:r>
              <a:rPr lang="en-US" dirty="0" err="1" smtClean="0"/>
              <a:t>cadr</a:t>
            </a:r>
            <a:r>
              <a:rPr lang="ru-RU" dirty="0" smtClean="0"/>
              <a:t>-элементами каждого списка, и т.д. до тех пор, пока тест не выдаст </a:t>
            </a:r>
            <a:r>
              <a:rPr lang="en-US" dirty="0" smtClean="0"/>
              <a:t>NIL</a:t>
            </a:r>
            <a:r>
              <a:rPr lang="ru-RU" dirty="0" smtClean="0"/>
              <a:t> или не встретится конец списка. Если тест выдает </a:t>
            </a:r>
            <a:r>
              <a:rPr lang="en-US" dirty="0" smtClean="0"/>
              <a:t>NIL</a:t>
            </a:r>
            <a:r>
              <a:rPr lang="ru-RU" dirty="0" smtClean="0"/>
              <a:t>, </a:t>
            </a:r>
            <a:r>
              <a:rPr lang="en-US" dirty="0" smtClean="0"/>
              <a:t>EVERY</a:t>
            </a:r>
            <a:r>
              <a:rPr lang="ru-RU" dirty="0" smtClean="0"/>
              <a:t> возвращает </a:t>
            </a:r>
            <a:r>
              <a:rPr lang="en-US" dirty="0" smtClean="0"/>
              <a:t>NIL</a:t>
            </a:r>
            <a:r>
              <a:rPr lang="ru-RU" dirty="0" smtClean="0"/>
              <a:t>. Если встретился  конец списка, </a:t>
            </a:r>
            <a:r>
              <a:rPr lang="en-US" dirty="0" smtClean="0"/>
              <a:t>EVERY</a:t>
            </a:r>
            <a:r>
              <a:rPr lang="ru-RU" dirty="0" smtClean="0"/>
              <a:t> возвращает Т.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(every '</a:t>
            </a:r>
            <a:r>
              <a:rPr lang="en-US" dirty="0" err="1" smtClean="0"/>
              <a:t>eql</a:t>
            </a:r>
            <a:r>
              <a:rPr lang="en-US" dirty="0" smtClean="0"/>
              <a:t> '(dog cat cow) '(dog cat pig))      </a:t>
            </a:r>
          </a:p>
          <a:p>
            <a:pPr>
              <a:buNone/>
            </a:pPr>
            <a:r>
              <a:rPr lang="en-US" dirty="0" smtClean="0"/>
              <a:t>NIL                   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(every '</a:t>
            </a:r>
            <a:r>
              <a:rPr lang="en-US" dirty="0" err="1" smtClean="0"/>
              <a:t>eql</a:t>
            </a:r>
            <a:r>
              <a:rPr lang="en-US" dirty="0" smtClean="0"/>
              <a:t> '(dog cat cow) '(dog cat cow))      </a:t>
            </a:r>
          </a:p>
          <a:p>
            <a:pPr>
              <a:buNone/>
            </a:pPr>
            <a:r>
              <a:rPr lang="en-US" dirty="0" smtClean="0"/>
              <a:t>T </a:t>
            </a: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i="1" dirty="0" smtClean="0"/>
              <a:t>(</a:t>
            </a:r>
            <a:r>
              <a:rPr lang="en-US" i="1" dirty="0" err="1" smtClean="0"/>
              <a:t>notevery</a:t>
            </a:r>
            <a:r>
              <a:rPr lang="ru-RU" i="1" dirty="0" smtClean="0"/>
              <a:t> тест  список1 ... список</a:t>
            </a:r>
            <a:r>
              <a:rPr lang="en-US" i="1" dirty="0" smtClean="0"/>
              <a:t>N</a:t>
            </a:r>
            <a:r>
              <a:rPr lang="ru-RU" i="1" dirty="0" smtClean="0"/>
              <a:t>) </a:t>
            </a:r>
            <a:r>
              <a:rPr lang="ru-RU" dirty="0" smtClean="0"/>
              <a:t>выполняет  действия предиката &lt;тест&gt; над </a:t>
            </a:r>
            <a:r>
              <a:rPr lang="en-US" dirty="0" smtClean="0"/>
              <a:t>car</a:t>
            </a:r>
            <a:r>
              <a:rPr lang="ru-RU" dirty="0" smtClean="0"/>
              <a:t>-элементами &lt;списка1&gt;,...,&lt;списка</a:t>
            </a:r>
            <a:r>
              <a:rPr lang="en-US" dirty="0" smtClean="0"/>
              <a:t>N</a:t>
            </a:r>
            <a:r>
              <a:rPr lang="ru-RU" dirty="0" smtClean="0"/>
              <a:t>&gt;, затем – над </a:t>
            </a:r>
            <a:r>
              <a:rPr lang="en-US" dirty="0" err="1" smtClean="0"/>
              <a:t>cadr</a:t>
            </a:r>
            <a:r>
              <a:rPr lang="ru-RU" dirty="0" smtClean="0"/>
              <a:t>-элементами каждого списка, и т.д. до тех пор, пока тест не вернет </a:t>
            </a:r>
            <a:r>
              <a:rPr lang="en-US" dirty="0" smtClean="0"/>
              <a:t>NIL</a:t>
            </a:r>
            <a:r>
              <a:rPr lang="ru-RU" dirty="0" smtClean="0"/>
              <a:t> или не встретится конец списка. Если тест вернет </a:t>
            </a:r>
            <a:r>
              <a:rPr lang="en-US" dirty="0" smtClean="0"/>
              <a:t>NIL</a:t>
            </a:r>
            <a:r>
              <a:rPr lang="ru-RU" dirty="0" smtClean="0"/>
              <a:t>, </a:t>
            </a:r>
            <a:r>
              <a:rPr lang="en-US" dirty="0" smtClean="0"/>
              <a:t>NOTEVERY</a:t>
            </a:r>
            <a:r>
              <a:rPr lang="ru-RU" dirty="0" smtClean="0"/>
              <a:t> возвращает Т. Если встретился конец списка, </a:t>
            </a:r>
            <a:r>
              <a:rPr lang="en-US" dirty="0" smtClean="0"/>
              <a:t>NOTEVERY</a:t>
            </a:r>
            <a:r>
              <a:rPr lang="ru-RU" dirty="0" smtClean="0"/>
              <a:t> возвращает </a:t>
            </a:r>
            <a:r>
              <a:rPr lang="en-US" dirty="0" smtClean="0"/>
              <a:t>NIL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notevery</a:t>
            </a:r>
            <a:r>
              <a:rPr lang="en-US" dirty="0" smtClean="0"/>
              <a:t> '</a:t>
            </a:r>
            <a:r>
              <a:rPr lang="en-US" dirty="0" err="1" smtClean="0"/>
              <a:t>eql</a:t>
            </a:r>
            <a:r>
              <a:rPr lang="en-US" dirty="0" smtClean="0"/>
              <a:t> '(dog cat cow) '(dog cat pig))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&gt;T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notevery'string</a:t>
            </a:r>
            <a:r>
              <a:rPr lang="en-US" dirty="0" smtClean="0"/>
              <a:t>&lt; '(bill jack </a:t>
            </a:r>
            <a:r>
              <a:rPr lang="en-US" dirty="0" err="1" smtClean="0"/>
              <a:t>joe</a:t>
            </a:r>
            <a:r>
              <a:rPr lang="en-US" dirty="0" smtClean="0"/>
              <a:t>) '(bud </a:t>
            </a:r>
            <a:r>
              <a:rPr lang="en-US" dirty="0" err="1" smtClean="0"/>
              <a:t>jim</a:t>
            </a:r>
            <a:r>
              <a:rPr lang="en-US" dirty="0" smtClean="0"/>
              <a:t> sue))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&gt;</a:t>
            </a:r>
            <a:r>
              <a:rPr lang="en-US" dirty="0" smtClean="0"/>
              <a:t>NIL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smtClean="0"/>
              <a:t>Замыкания</a:t>
            </a:r>
          </a:p>
          <a:p>
            <a:pPr algn="ctr">
              <a:buNone/>
            </a:pPr>
            <a:r>
              <a:rPr lang="ru-RU" i="1" dirty="0" smtClean="0"/>
              <a:t>Функциональная блокировка</a:t>
            </a:r>
          </a:p>
          <a:p>
            <a:pPr>
              <a:buNone/>
            </a:pPr>
            <a:r>
              <a:rPr lang="ru-RU" dirty="0" smtClean="0"/>
              <a:t>С точки зрения эффективности работы интерпретатора, чтобы уже на этапе вызова функции функционала он мог отличить функциональный аргумент от обычного. Функциональный аргумент можно пометить с помощью специальной, предотвращающей вычисления формы – </a:t>
            </a:r>
            <a:r>
              <a:rPr lang="en-US" dirty="0" smtClean="0"/>
              <a:t>function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Общий формат следующий: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(function </a:t>
            </a:r>
            <a:r>
              <a:rPr lang="ru-RU" dirty="0" smtClean="0"/>
              <a:t>функция)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(function (lambda(x)(list x y)))   </a:t>
            </a:r>
          </a:p>
          <a:p>
            <a:pPr>
              <a:buNone/>
            </a:pPr>
            <a:r>
              <a:rPr lang="en-US" dirty="0" smtClean="0"/>
              <a:t>#&lt;Closure: #15afad2b&gt;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(function car)                     </a:t>
            </a:r>
          </a:p>
          <a:p>
            <a:pPr>
              <a:buNone/>
            </a:pPr>
            <a:r>
              <a:rPr lang="en-US" dirty="0" smtClean="0"/>
              <a:t>#&lt;</a:t>
            </a:r>
            <a:r>
              <a:rPr lang="en-US" dirty="0" err="1" smtClean="0"/>
              <a:t>Subr</a:t>
            </a:r>
            <a:r>
              <a:rPr lang="en-US" dirty="0" smtClean="0"/>
              <a:t>-CAR: #15afe361&gt; </a:t>
            </a: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Слово </a:t>
            </a:r>
            <a:r>
              <a:rPr lang="en-US" dirty="0" smtClean="0"/>
              <a:t>closure (closing, closure, close, shutdown, shutoff, dissolution) </a:t>
            </a:r>
            <a:r>
              <a:rPr lang="ru-RU" dirty="0" smtClean="0"/>
              <a:t>переводится как закрытие, в дальнейшем мы будем именовать как замыкание.</a:t>
            </a:r>
          </a:p>
          <a:p>
            <a:pPr>
              <a:buNone/>
            </a:pPr>
            <a:r>
              <a:rPr lang="ru-RU" dirty="0" smtClean="0"/>
              <a:t>В отличие от обычной блокировки с помощью формы </a:t>
            </a:r>
            <a:r>
              <a:rPr lang="en-US" dirty="0" smtClean="0"/>
              <a:t>quote</a:t>
            </a:r>
            <a:r>
              <a:rPr lang="ru-RU" dirty="0" smtClean="0"/>
              <a:t> (</a:t>
            </a:r>
            <a:r>
              <a:rPr lang="en-US" dirty="0" smtClean="0"/>
              <a:t>‘) function </a:t>
            </a:r>
            <a:r>
              <a:rPr lang="ru-RU" dirty="0" smtClean="0"/>
              <a:t>называется функциональной блокировкой.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Например,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&gt;(car ‘(lambda(x)(list x)))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lambda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&gt;((lambda(x)(list x)) ‘car)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(car)</a:t>
            </a:r>
          </a:p>
          <a:p>
            <a:pPr>
              <a:buNone/>
            </a:pPr>
            <a:r>
              <a:rPr lang="ru-RU" dirty="0" smtClean="0"/>
              <a:t>Переданное функции </a:t>
            </a:r>
            <a:r>
              <a:rPr lang="en-US" dirty="0" smtClean="0"/>
              <a:t>car</a:t>
            </a:r>
            <a:r>
              <a:rPr lang="ru-RU" dirty="0" smtClean="0"/>
              <a:t> лямбда выражение не является функциональным аргументом и функция </a:t>
            </a:r>
            <a:r>
              <a:rPr lang="en-US" dirty="0" smtClean="0"/>
              <a:t>car</a:t>
            </a:r>
            <a:r>
              <a:rPr lang="ru-RU" dirty="0" smtClean="0"/>
              <a:t> не является функционалом.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и обычную блокировку, функциональную блокировку можно записывать в сокращенном виде </a:t>
            </a:r>
            <a:r>
              <a:rPr lang="en-US" dirty="0" smtClean="0"/>
              <a:t>function = #’</a:t>
            </a:r>
            <a:r>
              <a:rPr lang="ru-RU" dirty="0" smtClean="0"/>
              <a:t>. Например, следующие записи эквивалентны: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(function +) 2 3)     </a:t>
            </a:r>
          </a:p>
          <a:p>
            <a:pPr>
              <a:buNone/>
            </a:pPr>
            <a:r>
              <a:rPr lang="en-US" dirty="0" smtClean="0"/>
              <a:t>5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#'+ 2 3)  </a:t>
            </a:r>
          </a:p>
          <a:p>
            <a:pPr>
              <a:buNone/>
            </a:pPr>
            <a:r>
              <a:rPr lang="en-US" dirty="0" smtClean="0"/>
              <a:t>5 </a:t>
            </a: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нужно передать параметры как они есть, используется обычная блокировка. </a:t>
            </a:r>
            <a:r>
              <a:rPr lang="en-US" dirty="0" smtClean="0"/>
              <a:t>Quote</a:t>
            </a:r>
            <a:r>
              <a:rPr lang="ru-RU" dirty="0" smtClean="0"/>
              <a:t> достаточно и для передачи имени функции или лямбда выражения, если в них не участвуют свободные переменные. Работа со свободными переменными более сложная, поскольку их значения зависят от контекста вычислений.</a:t>
            </a:r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системных функциях свободные переменные не используются.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i="1" dirty="0" smtClean="0"/>
              <a:t>Замыкание – это функция и контекст ее определения.</a:t>
            </a:r>
          </a:p>
          <a:p>
            <a:pPr>
              <a:buNone/>
            </a:pPr>
            <a:r>
              <a:rPr lang="ru-RU" dirty="0" smtClean="0"/>
              <a:t>Сформированный на время вычисления функции вычислительный контекст после ее вычисления исчезает и на него невозможно сослаться позже или вернуться к нему.</a:t>
            </a:r>
            <a:endParaRPr lang="ru-RU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Часто бывает необходимо, чтобы функция для продолжения работы могла бы запомнить связи и состояние более раннего контекста. Это осуществляется с помощью специальных функциональных объектов, называемых </a:t>
            </a:r>
            <a:r>
              <a:rPr lang="ru-RU" i="1" dirty="0" smtClean="0"/>
              <a:t>замыканием</a:t>
            </a:r>
            <a:r>
              <a:rPr lang="ru-RU" dirty="0" smtClean="0"/>
              <a:t> (лексическим замыканием, </a:t>
            </a:r>
            <a:r>
              <a:rPr lang="ru-RU" dirty="0" err="1" smtClean="0"/>
              <a:t>фунаргом</a:t>
            </a:r>
            <a:r>
              <a:rPr lang="ru-RU" dirty="0" smtClean="0"/>
              <a:t>).</a:t>
            </a:r>
          </a:p>
          <a:p>
            <a:pPr>
              <a:buNone/>
            </a:pPr>
            <a:r>
              <a:rPr lang="ru-RU" dirty="0" smtClean="0"/>
              <a:t>Замыкание, как имя функции или лямбда выражение, можно использовать в качестве функционального объекта.</a:t>
            </a:r>
            <a:endParaRPr lang="ru-R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i="1" dirty="0" smtClean="0"/>
              <a:t>Связи свободных переменных</a:t>
            </a:r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err="1" smtClean="0"/>
              <a:t>Коммон</a:t>
            </a:r>
            <a:r>
              <a:rPr lang="ru-RU" dirty="0" smtClean="0"/>
              <a:t> Лиспе замыкание создается с помощью формы </a:t>
            </a:r>
            <a:r>
              <a:rPr lang="en-US" dirty="0" smtClean="0"/>
              <a:t>function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(function (lambda(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)(+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y</a:t>
            </a:r>
            <a:r>
              <a:rPr lang="en-US" dirty="0" smtClean="0"/>
              <a:t>)))  </a:t>
            </a:r>
          </a:p>
          <a:p>
            <a:pPr>
              <a:buNone/>
            </a:pPr>
            <a:r>
              <a:rPr lang="en-US" dirty="0" smtClean="0"/>
              <a:t>#&lt;Closure: #15afaa7f&gt;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приведенном примере свободной (глобальной) переменой является переменная </a:t>
            </a:r>
            <a:r>
              <a:rPr lang="en-US" dirty="0" smtClean="0"/>
              <a:t>y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Значение формальных (статических, лексических) параметров функции запоминать не имеет смысла, поскольку они получат новые значения в момент применения замыкания.</a:t>
            </a:r>
          </a:p>
          <a:p>
            <a:pPr>
              <a:buNone/>
            </a:pPr>
            <a:r>
              <a:rPr lang="ru-RU" dirty="0" smtClean="0"/>
              <a:t>Если в замыкаемой функции нет свободных переменных, то форма </a:t>
            </a:r>
            <a:r>
              <a:rPr lang="en-US" dirty="0" smtClean="0"/>
              <a:t>function </a:t>
            </a:r>
            <a:r>
              <a:rPr lang="ru-RU" dirty="0" smtClean="0"/>
              <a:t>ни чем не отличается от формы </a:t>
            </a:r>
            <a:r>
              <a:rPr lang="en-US" dirty="0" smtClean="0"/>
              <a:t>quote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Замыкание является обычным объектом языка Лисп и его можно сохранить как обычный объект.</a:t>
            </a:r>
          </a:p>
          <a:p>
            <a:pPr>
              <a:buNone/>
            </a:pPr>
            <a:r>
              <a:rPr lang="ru-RU" dirty="0" smtClean="0"/>
              <a:t>Рассмотрим пример: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defun</a:t>
            </a:r>
            <a:r>
              <a:rPr lang="en-US" dirty="0" smtClean="0"/>
              <a:t> append</a:t>
            </a:r>
            <a:r>
              <a:rPr lang="ru-RU" dirty="0" smtClean="0"/>
              <a:t>-</a:t>
            </a:r>
            <a:r>
              <a:rPr lang="en-US" dirty="0" smtClean="0"/>
              <a:t>list(x)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(function (lambda(y)(append x y))))        </a:t>
            </a:r>
          </a:p>
          <a:p>
            <a:pPr>
              <a:buNone/>
            </a:pPr>
            <a:r>
              <a:rPr lang="en-US" dirty="0" smtClean="0"/>
              <a:t>APPEND</a:t>
            </a:r>
            <a:r>
              <a:rPr lang="ru-RU" dirty="0" smtClean="0"/>
              <a:t>-</a:t>
            </a:r>
            <a:r>
              <a:rPr lang="en-US" dirty="0" smtClean="0"/>
              <a:t>LIST          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app</a:t>
            </a:r>
            <a:r>
              <a:rPr lang="ru-RU" dirty="0" smtClean="0"/>
              <a:t>-</a:t>
            </a:r>
            <a:r>
              <a:rPr lang="en-US" dirty="0" err="1" smtClean="0"/>
              <a:t>abc</a:t>
            </a:r>
            <a:r>
              <a:rPr lang="en-US" dirty="0" smtClean="0"/>
              <a:t> (append</a:t>
            </a:r>
            <a:r>
              <a:rPr lang="ru-RU" dirty="0" smtClean="0"/>
              <a:t>-</a:t>
            </a:r>
            <a:r>
              <a:rPr lang="en-US" dirty="0" smtClean="0"/>
              <a:t>list '(a b c)))    </a:t>
            </a:r>
          </a:p>
          <a:p>
            <a:pPr>
              <a:buNone/>
            </a:pPr>
            <a:r>
              <a:rPr lang="en-US" dirty="0" smtClean="0"/>
              <a:t>#&lt;Closure: #15afa87e&gt;  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app</a:t>
            </a:r>
            <a:r>
              <a:rPr lang="ru-RU" dirty="0" smtClean="0"/>
              <a:t>-</a:t>
            </a:r>
            <a:r>
              <a:rPr lang="en-US" dirty="0" err="1" smtClean="0"/>
              <a:t>abc</a:t>
            </a:r>
            <a:r>
              <a:rPr lang="en-US" dirty="0" smtClean="0"/>
              <a:t> '(1 2 3))               </a:t>
            </a:r>
          </a:p>
          <a:p>
            <a:pPr>
              <a:buNone/>
            </a:pPr>
            <a:r>
              <a:rPr lang="en-US" dirty="0" smtClean="0"/>
              <a:t>(A B C 1 2 3)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&gt; (</a:t>
            </a:r>
            <a:r>
              <a:rPr lang="en-US" dirty="0" err="1" smtClean="0"/>
              <a:t>funcall</a:t>
            </a:r>
            <a:r>
              <a:rPr lang="en-US" dirty="0" smtClean="0"/>
              <a:t> app</a:t>
            </a:r>
            <a:r>
              <a:rPr lang="ru-RU" dirty="0" smtClean="0"/>
              <a:t>-</a:t>
            </a:r>
            <a:r>
              <a:rPr lang="en-US" dirty="0" err="1" smtClean="0"/>
              <a:t>abc</a:t>
            </a:r>
            <a:r>
              <a:rPr lang="en-US" dirty="0" smtClean="0"/>
              <a:t> '(3 4 5))  </a:t>
            </a:r>
          </a:p>
          <a:p>
            <a:pPr>
              <a:buNone/>
            </a:pPr>
            <a:r>
              <a:rPr lang="en-US" dirty="0" smtClean="0"/>
              <a:t>(A B C 3 4 5) </a:t>
            </a:r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Разберем подробнее</a:t>
            </a:r>
          </a:p>
          <a:p>
            <a:pPr>
              <a:buNone/>
            </a:pPr>
            <a:r>
              <a:rPr lang="en-US" dirty="0" smtClean="0"/>
              <a:t>&gt; (</a:t>
            </a:r>
            <a:r>
              <a:rPr lang="en-US" dirty="0" err="1" smtClean="0"/>
              <a:t>defun</a:t>
            </a:r>
            <a:r>
              <a:rPr lang="en-US" dirty="0" smtClean="0"/>
              <a:t> append</a:t>
            </a:r>
            <a:r>
              <a:rPr lang="ru-RU" dirty="0" smtClean="0"/>
              <a:t>-</a:t>
            </a:r>
            <a:r>
              <a:rPr lang="en-US" dirty="0" smtClean="0"/>
              <a:t>list(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                   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(function (lambda(y)(append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y)))) 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Переменная </a:t>
            </a:r>
            <a:r>
              <a:rPr lang="en-US" dirty="0" smtClean="0"/>
              <a:t>x </a:t>
            </a:r>
            <a:r>
              <a:rPr lang="ru-RU" dirty="0" smtClean="0"/>
              <a:t>в определении</a:t>
            </a:r>
            <a:r>
              <a:rPr lang="en-US" dirty="0" smtClean="0"/>
              <a:t>  </a:t>
            </a:r>
            <a:r>
              <a:rPr lang="ru-RU" dirty="0" smtClean="0"/>
              <a:t>лямбда выражения является свободной, не смотря на то, что она является формальным параметром функции </a:t>
            </a:r>
            <a:r>
              <a:rPr lang="en-US" dirty="0" smtClean="0"/>
              <a:t>append</a:t>
            </a:r>
            <a:r>
              <a:rPr lang="ru-RU" dirty="0" smtClean="0"/>
              <a:t>-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Функциональное замыкание свободной переменной осуществляется формой </a:t>
            </a:r>
            <a:r>
              <a:rPr lang="en-US" dirty="0" smtClean="0"/>
              <a:t>function</a:t>
            </a:r>
            <a:r>
              <a:rPr lang="ru-RU" dirty="0" smtClean="0"/>
              <a:t>.</a:t>
            </a:r>
            <a:r>
              <a:rPr lang="en-US" dirty="0" smtClean="0"/>
              <a:t>   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Передача значения свободной переменной осуществляется вызовом </a:t>
            </a:r>
          </a:p>
          <a:p>
            <a:pPr>
              <a:buNone/>
            </a:pPr>
            <a:r>
              <a:rPr lang="en-US" dirty="0" smtClean="0"/>
              <a:t>&gt; (</a:t>
            </a:r>
            <a:r>
              <a:rPr lang="en-US" dirty="0" err="1" smtClean="0"/>
              <a:t>setq</a:t>
            </a:r>
            <a:r>
              <a:rPr lang="en-US" dirty="0" smtClean="0"/>
              <a:t> app</a:t>
            </a:r>
            <a:r>
              <a:rPr lang="ru-RU" dirty="0" smtClean="0"/>
              <a:t>-</a:t>
            </a:r>
            <a:r>
              <a:rPr lang="en-US" dirty="0" err="1" smtClean="0"/>
              <a:t>abc</a:t>
            </a:r>
            <a:r>
              <a:rPr lang="en-US" dirty="0" smtClean="0"/>
              <a:t> (append</a:t>
            </a:r>
            <a:r>
              <a:rPr lang="ru-RU" dirty="0" smtClean="0"/>
              <a:t>-</a:t>
            </a:r>
            <a:r>
              <a:rPr lang="en-US" dirty="0" smtClean="0"/>
              <a:t>list '(a b c)))    </a:t>
            </a:r>
          </a:p>
          <a:p>
            <a:pPr>
              <a:buNone/>
            </a:pPr>
            <a:r>
              <a:rPr lang="en-US" dirty="0" smtClean="0"/>
              <a:t>#&lt;Closure: #15afa87e&gt;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Ответ интерпретатора говорит о том,</a:t>
            </a:r>
            <a:r>
              <a:rPr lang="en-US" dirty="0" smtClean="0"/>
              <a:t>                     </a:t>
            </a:r>
            <a:r>
              <a:rPr lang="ru-RU" dirty="0" smtClean="0"/>
              <a:t> что создано замыкание </a:t>
            </a:r>
            <a:r>
              <a:rPr lang="en-US" dirty="0" smtClean="0"/>
              <a:t>#&lt;Closure: #15afa87e&gt;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Связи свободных переменных замыкания остаются до следующего запуска замыкания, после чего им можно присвоить новые значения.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i="1" dirty="0" smtClean="0"/>
              <a:t>Генератор последовательных значений</a:t>
            </a:r>
          </a:p>
          <a:p>
            <a:pPr>
              <a:buNone/>
            </a:pPr>
            <a:r>
              <a:rPr lang="ru-RU" dirty="0" smtClean="0"/>
              <a:t>Замыкание хорошо подходит для программирования различных генераторов.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То же самое лямбда выражение, стоящее в позиции функции, интерпретируется как функция, в то время как функция </a:t>
            </a:r>
            <a:r>
              <a:rPr lang="en-US" dirty="0" smtClean="0"/>
              <a:t>car</a:t>
            </a:r>
            <a:r>
              <a:rPr lang="ru-RU" dirty="0" smtClean="0"/>
              <a:t> выступает как данное.</a:t>
            </a:r>
          </a:p>
          <a:p>
            <a:pPr>
              <a:buNone/>
            </a:pPr>
            <a:r>
              <a:rPr lang="ru-RU" dirty="0" smtClean="0"/>
              <a:t>Функциональный аргумент и функционал являются обобщением понятия функции.</a:t>
            </a: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Под генератором понимается функциональный объект, из которого можно получить новые, отличные от прежних значения. Генераторам присуща следующая особенность: значения порождаются только при необходимости и формирование следующего значения основано на предыдущем.</a:t>
            </a:r>
            <a:endParaRPr lang="ru-RU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defun</a:t>
            </a:r>
            <a:r>
              <a:rPr lang="en-US" dirty="0" smtClean="0"/>
              <a:t> natural-number(x)</a:t>
            </a:r>
          </a:p>
          <a:p>
            <a:pPr>
              <a:buNone/>
            </a:pPr>
            <a:r>
              <a:rPr lang="en-US" dirty="0" smtClean="0"/>
              <a:t>	(function (lambda nil</a:t>
            </a:r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 err="1" smtClean="0"/>
              <a:t>setq</a:t>
            </a:r>
            <a:r>
              <a:rPr lang="en-US" dirty="0" smtClean="0"/>
              <a:t> x (+ x 1))) ))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setq</a:t>
            </a:r>
            <a:r>
              <a:rPr lang="en-US" dirty="0" smtClean="0"/>
              <a:t> next (natural-number 0))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funcall</a:t>
            </a:r>
            <a:r>
              <a:rPr lang="en-US" dirty="0" smtClean="0"/>
              <a:t> next)</a:t>
            </a:r>
          </a:p>
          <a:p>
            <a:pPr>
              <a:buNone/>
            </a:pPr>
            <a:r>
              <a:rPr lang="en-US" dirty="0" smtClean="0"/>
              <a:t>	&gt; 1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funcall</a:t>
            </a:r>
            <a:r>
              <a:rPr lang="en-US" dirty="0" smtClean="0"/>
              <a:t> next)</a:t>
            </a:r>
          </a:p>
          <a:p>
            <a:pPr>
              <a:buNone/>
            </a:pPr>
            <a:r>
              <a:rPr lang="en-US" dirty="0" smtClean="0"/>
              <a:t>	&gt;2</a:t>
            </a:r>
          </a:p>
          <a:p>
            <a:pPr>
              <a:buNone/>
            </a:pPr>
            <a:r>
              <a:rPr lang="ru-RU" dirty="0" smtClean="0"/>
              <a:t>И т.д.</a:t>
            </a:r>
            <a:endParaRPr lang="ru-RU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 помощью генераторов можно работать с потенциально бесконечными последовательностями.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Абстрактный подход</a:t>
            </a:r>
          </a:p>
          <a:p>
            <a:pPr>
              <a:buNone/>
            </a:pPr>
            <a:r>
              <a:rPr lang="ru-RU" dirty="0" smtClean="0"/>
              <a:t>Обыкновенные функции, работающие со структурами данных, мы абстрактно представляли как отображения данных из области определения в область значений.</a:t>
            </a:r>
            <a:endParaRPr lang="ru-RU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Эта техника подходит  и для определения функций более высокого порядка.</a:t>
            </a:r>
          </a:p>
          <a:p>
            <a:pPr>
              <a:buNone/>
            </a:pPr>
            <a:r>
              <a:rPr lang="ru-RU" dirty="0" smtClean="0"/>
              <a:t>Для иллюстрации абстрактных вычислений рассмотрим два способа действий:</a:t>
            </a:r>
          </a:p>
          <a:p>
            <a:pPr>
              <a:buNone/>
            </a:pPr>
            <a:r>
              <a:rPr lang="ru-RU" dirty="0" smtClean="0"/>
              <a:t>	- определение вычислений обычным образом в виде функционала, получающего функциональный аргумент;</a:t>
            </a:r>
          </a:p>
          <a:p>
            <a:pPr>
              <a:buNone/>
            </a:pPr>
            <a:r>
              <a:rPr lang="ru-RU" dirty="0" smtClean="0"/>
              <a:t>	- определение вычислений с помощью параметризованной функции  с функциональным значением.</a:t>
            </a:r>
            <a:endParaRPr lang="ru-RU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Обобщение функций</a:t>
            </a:r>
          </a:p>
          <a:p>
            <a:pPr>
              <a:buNone/>
            </a:pPr>
            <a:r>
              <a:rPr lang="ru-RU" dirty="0" smtClean="0"/>
              <a:t>Вспомним еще раз определения функций </a:t>
            </a:r>
            <a:r>
              <a:rPr lang="en-US" dirty="0" smtClean="0"/>
              <a:t>copy-list </a:t>
            </a:r>
            <a:r>
              <a:rPr lang="ru-RU" dirty="0" smtClean="0"/>
              <a:t>и </a:t>
            </a:r>
            <a:r>
              <a:rPr lang="en-US" dirty="0" smtClean="0"/>
              <a:t>append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copy-</a:t>
            </a:r>
            <a:r>
              <a:rPr lang="en-US" dirty="0" err="1" smtClean="0"/>
              <a:t>lst</a:t>
            </a:r>
            <a:r>
              <a:rPr lang="en-US" dirty="0" smtClean="0"/>
              <a:t>(x)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cond</a:t>
            </a:r>
            <a:r>
              <a:rPr lang="en-US" dirty="0" smtClean="0"/>
              <a:t> ((null x) nil)</a:t>
            </a:r>
          </a:p>
          <a:p>
            <a:pPr>
              <a:buNone/>
            </a:pPr>
            <a:r>
              <a:rPr lang="en-US" dirty="0" smtClean="0"/>
              <a:t>	( t (cons (car x) (copy-list (</a:t>
            </a:r>
            <a:r>
              <a:rPr lang="en-US" dirty="0" err="1" smtClean="0"/>
              <a:t>cdr</a:t>
            </a:r>
            <a:r>
              <a:rPr lang="en-US" dirty="0" smtClean="0"/>
              <a:t> x))) ))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defun</a:t>
            </a:r>
            <a:r>
              <a:rPr lang="en-US" dirty="0" smtClean="0"/>
              <a:t> append(x y)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cond</a:t>
            </a:r>
            <a:r>
              <a:rPr lang="en-US" dirty="0" smtClean="0"/>
              <a:t> ((null x) y)</a:t>
            </a:r>
          </a:p>
          <a:p>
            <a:pPr>
              <a:buNone/>
            </a:pPr>
            <a:r>
              <a:rPr lang="en-US" dirty="0" smtClean="0"/>
              <a:t>	(t (cons (car x) (append (</a:t>
            </a:r>
            <a:r>
              <a:rPr lang="en-US" dirty="0" err="1" smtClean="0"/>
              <a:t>cdr</a:t>
            </a:r>
            <a:r>
              <a:rPr lang="en-US" dirty="0" smtClean="0"/>
              <a:t> x) y))) ))</a:t>
            </a:r>
          </a:p>
          <a:p>
            <a:pPr>
              <a:buNone/>
            </a:pPr>
            <a:r>
              <a:rPr lang="ru-RU" dirty="0" smtClean="0"/>
              <a:t>Можно привести ряд других функций, похожих по содержанию. Заметим, что они будут отличаться лишь числом параметров и функцией, вызываемой в результирующем выражении второй ветви.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Отобразив эти отличия с помощью параметров, можно определить следующий обобщенный функционал: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&gt;(</a:t>
            </a:r>
            <a:r>
              <a:rPr lang="en-US" sz="2800" dirty="0" err="1" smtClean="0"/>
              <a:t>defun</a:t>
            </a:r>
            <a:r>
              <a:rPr lang="en-US" sz="2800" dirty="0" smtClean="0"/>
              <a:t> generalization(x y fn)</a:t>
            </a:r>
          </a:p>
          <a:p>
            <a:pPr>
              <a:buNone/>
            </a:pPr>
            <a:r>
              <a:rPr lang="en-US" sz="2800" dirty="0" smtClean="0"/>
              <a:t>	(</a:t>
            </a:r>
            <a:r>
              <a:rPr lang="en-US" sz="2800" dirty="0" err="1" smtClean="0"/>
              <a:t>cond</a:t>
            </a:r>
            <a:r>
              <a:rPr lang="en-US" sz="2800" dirty="0" smtClean="0"/>
              <a:t> ((null x) y)</a:t>
            </a:r>
          </a:p>
          <a:p>
            <a:pPr>
              <a:buNone/>
            </a:pPr>
            <a:r>
              <a:rPr lang="en-US" sz="2800" dirty="0" smtClean="0"/>
              <a:t>	(t (</a:t>
            </a:r>
            <a:r>
              <a:rPr lang="en-US" sz="2800" dirty="0" err="1" smtClean="0"/>
              <a:t>funcall</a:t>
            </a:r>
            <a:r>
              <a:rPr lang="en-US" sz="2800" dirty="0" smtClean="0"/>
              <a:t> fn (car x) (generalization(</a:t>
            </a:r>
            <a:r>
              <a:rPr lang="en-US" sz="2800" dirty="0" err="1" smtClean="0"/>
              <a:t>cdr</a:t>
            </a:r>
            <a:r>
              <a:rPr lang="en-US" sz="2800" dirty="0" smtClean="0"/>
              <a:t> x) y fn))) ))</a:t>
            </a:r>
            <a:endParaRPr lang="ru-RU" sz="2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Теперь можно очень коротко определить новые варианты функций </a:t>
            </a:r>
            <a:r>
              <a:rPr lang="en-US" dirty="0" smtClean="0"/>
              <a:t>copy-list </a:t>
            </a:r>
            <a:r>
              <a:rPr lang="ru-RU" dirty="0" smtClean="0"/>
              <a:t>и </a:t>
            </a:r>
            <a:r>
              <a:rPr lang="en-US" dirty="0" smtClean="0"/>
              <a:t>append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defun</a:t>
            </a:r>
            <a:r>
              <a:rPr lang="en-US" dirty="0" smtClean="0"/>
              <a:t> copy-list-new(x)</a:t>
            </a:r>
          </a:p>
          <a:p>
            <a:pPr>
              <a:buNone/>
            </a:pPr>
            <a:r>
              <a:rPr lang="en-US" dirty="0" smtClean="0"/>
              <a:t>	(generalization x nil (function cons)))</a:t>
            </a:r>
          </a:p>
          <a:p>
            <a:pPr>
              <a:buNone/>
            </a:pP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append-new(x)</a:t>
            </a:r>
          </a:p>
          <a:p>
            <a:pPr>
              <a:buNone/>
            </a:pPr>
            <a:r>
              <a:rPr lang="en-US" dirty="0" smtClean="0"/>
              <a:t>	(generalization x nil (function cons)))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-new(x)</a:t>
            </a:r>
          </a:p>
          <a:p>
            <a:pPr>
              <a:buNone/>
            </a:pPr>
            <a:r>
              <a:rPr lang="en-US" dirty="0" smtClean="0"/>
              <a:t>	(generalization x nil (function </a:t>
            </a:r>
            <a:r>
              <a:rPr lang="en-US" dirty="0" err="1" smtClean="0"/>
              <a:t>func</a:t>
            </a:r>
            <a:r>
              <a:rPr lang="en-US" dirty="0" smtClean="0"/>
              <a:t>)))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Обобщение такого вида является обобщением понятия подпрограммы.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i="1" dirty="0" smtClean="0"/>
              <a:t>Параметризованное определение функции</a:t>
            </a:r>
          </a:p>
          <a:p>
            <a:pPr>
              <a:buNone/>
            </a:pPr>
            <a:r>
              <a:rPr lang="ru-RU" dirty="0" smtClean="0"/>
              <a:t>Наряду с функционалами для абстрактных </a:t>
            </a:r>
            <a:r>
              <a:rPr lang="ru-RU" smtClean="0"/>
              <a:t>вычислений </a:t>
            </a:r>
            <a:r>
              <a:rPr lang="ru-RU" dirty="0" err="1" smtClean="0"/>
              <a:t>ч</a:t>
            </a:r>
            <a:r>
              <a:rPr lang="ru-RU" smtClean="0"/>
              <a:t>асто </a:t>
            </a:r>
            <a:r>
              <a:rPr lang="ru-RU" dirty="0" smtClean="0"/>
              <a:t>используются функции с функциональным значением.</a:t>
            </a:r>
            <a:endParaRPr lang="ru-RU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Дополним определение функции: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1. функция сама есть изображение вычислений или определение;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2. вызов функции есть применение этого изображения;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3. значение функции есть результат применения изображения.</a:t>
            </a:r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более высокого порядка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2484</Words>
  <Application>Microsoft Office PowerPoint</Application>
  <PresentationFormat>Экран (4:3)</PresentationFormat>
  <Paragraphs>478</Paragraphs>
  <Slides>91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92" baseType="lpstr">
      <vt:lpstr>Тема Office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  <vt:lpstr>Функции более высокого порядка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более высокого порядка</dc:title>
  <dc:creator>Игорь</dc:creator>
  <cp:lastModifiedBy>User</cp:lastModifiedBy>
  <cp:revision>234</cp:revision>
  <dcterms:created xsi:type="dcterms:W3CDTF">2020-12-13T17:20:26Z</dcterms:created>
  <dcterms:modified xsi:type="dcterms:W3CDTF">2022-12-15T09:29:29Z</dcterms:modified>
</cp:coreProperties>
</file>