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517B-2216-4E5A-866C-5F3BCF70157C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DF6E-1689-4D31-9043-99D872BB2A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517B-2216-4E5A-866C-5F3BCF70157C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DF6E-1689-4D31-9043-99D872BB2A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517B-2216-4E5A-866C-5F3BCF70157C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DF6E-1689-4D31-9043-99D872BB2A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517B-2216-4E5A-866C-5F3BCF70157C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DF6E-1689-4D31-9043-99D872BB2A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517B-2216-4E5A-866C-5F3BCF70157C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DF6E-1689-4D31-9043-99D872BB2A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517B-2216-4E5A-866C-5F3BCF70157C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DF6E-1689-4D31-9043-99D872BB2A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517B-2216-4E5A-866C-5F3BCF70157C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DF6E-1689-4D31-9043-99D872BB2A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517B-2216-4E5A-866C-5F3BCF70157C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DF6E-1689-4D31-9043-99D872BB2A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517B-2216-4E5A-866C-5F3BCF70157C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DF6E-1689-4D31-9043-99D872BB2A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517B-2216-4E5A-866C-5F3BCF70157C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DF6E-1689-4D31-9043-99D872BB2A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517B-2216-4E5A-866C-5F3BCF70157C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DF6E-1689-4D31-9043-99D872BB2A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4517B-2216-4E5A-866C-5F3BCF70157C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DF6E-1689-4D31-9043-99D872BB2AB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Экспертные 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Экспертные системы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Экспертные системы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Это дает возможность делать универсальные оболочки, понимающие один и тот же формализм.</a:t>
            </a:r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b="1" dirty="0" smtClean="0"/>
              <a:t>Правила «</a:t>
            </a:r>
            <a:r>
              <a:rPr lang="ru-RU" b="1" dirty="0" err="1" smtClean="0"/>
              <a:t>если-то</a:t>
            </a:r>
            <a:r>
              <a:rPr lang="ru-RU" b="1" dirty="0" smtClean="0"/>
              <a:t>»</a:t>
            </a:r>
          </a:p>
          <a:p>
            <a:pPr>
              <a:buNone/>
            </a:pPr>
            <a:r>
              <a:rPr lang="ru-RU" dirty="0" smtClean="0"/>
              <a:t>В качестве кандидата на использование в ЭС можно рассматривать любой непротиворечивый формализм, в рамках которого можно описать базу знаний ЭС в некоторой области.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Экспертные системы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Самым популярным формальным языком представления знаний является язык правил «</a:t>
            </a:r>
            <a:r>
              <a:rPr lang="ru-RU" dirty="0" err="1" smtClean="0"/>
              <a:t>если-то</a:t>
            </a:r>
            <a:r>
              <a:rPr lang="ru-RU" dirty="0" smtClean="0"/>
              <a:t>», называемый также продукциями. Например,</a:t>
            </a:r>
          </a:p>
          <a:p>
            <a:pPr>
              <a:buNone/>
            </a:pPr>
            <a:r>
              <a:rPr lang="ru-RU" dirty="0" smtClean="0"/>
              <a:t>	- </a:t>
            </a:r>
            <a:r>
              <a:rPr lang="ru-RU" i="1" dirty="0" smtClean="0"/>
              <a:t>если</a:t>
            </a:r>
            <a:r>
              <a:rPr lang="ru-RU" dirty="0" smtClean="0"/>
              <a:t> выполняется условие Р, </a:t>
            </a:r>
            <a:r>
              <a:rPr lang="ru-RU" i="1" dirty="0" smtClean="0"/>
              <a:t>то </a:t>
            </a:r>
            <a:r>
              <a:rPr lang="ru-RU" dirty="0" smtClean="0"/>
              <a:t>заключение (вывод) С;</a:t>
            </a:r>
          </a:p>
          <a:p>
            <a:pPr>
              <a:buNone/>
            </a:pPr>
            <a:r>
              <a:rPr lang="ru-RU" i="1" dirty="0" smtClean="0"/>
              <a:t>	- если </a:t>
            </a:r>
            <a:r>
              <a:rPr lang="ru-RU" dirty="0" smtClean="0"/>
              <a:t>ситуация </a:t>
            </a:r>
            <a:r>
              <a:rPr lang="en-US" dirty="0" smtClean="0"/>
              <a:t>S</a:t>
            </a:r>
            <a:r>
              <a:rPr lang="ru-RU" i="1" dirty="0" smtClean="0"/>
              <a:t>, то </a:t>
            </a:r>
            <a:r>
              <a:rPr lang="ru-RU" dirty="0" smtClean="0"/>
              <a:t>действие</a:t>
            </a:r>
            <a:r>
              <a:rPr lang="ru-RU" i="1" dirty="0" smtClean="0"/>
              <a:t> </a:t>
            </a:r>
            <a:r>
              <a:rPr lang="ru-RU" dirty="0" smtClean="0"/>
              <a:t>А</a:t>
            </a:r>
            <a:r>
              <a:rPr lang="ru-RU" i="1" dirty="0" smtClean="0"/>
              <a:t>;</a:t>
            </a:r>
          </a:p>
          <a:p>
            <a:pPr>
              <a:buNone/>
            </a:pPr>
            <a:r>
              <a:rPr lang="ru-RU" i="1" dirty="0" smtClean="0"/>
              <a:t>	- если </a:t>
            </a:r>
            <a:r>
              <a:rPr lang="ru-RU" dirty="0" smtClean="0"/>
              <a:t>выполнены </a:t>
            </a:r>
            <a:r>
              <a:rPr lang="en-US" dirty="0" smtClean="0"/>
              <a:t>C1 </a:t>
            </a:r>
            <a:r>
              <a:rPr lang="ru-RU" dirty="0" smtClean="0"/>
              <a:t>и </a:t>
            </a:r>
            <a:r>
              <a:rPr lang="en-US" dirty="0" smtClean="0"/>
              <a:t>C2</a:t>
            </a:r>
            <a:r>
              <a:rPr lang="ru-RU" dirty="0" smtClean="0"/>
              <a:t>, </a:t>
            </a:r>
            <a:r>
              <a:rPr lang="ru-RU" i="1" dirty="0" smtClean="0"/>
              <a:t>то</a:t>
            </a:r>
            <a:r>
              <a:rPr lang="ru-RU" dirty="0" smtClean="0"/>
              <a:t> не выполнено С;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Экспертные системы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Правила «</a:t>
            </a:r>
            <a:r>
              <a:rPr lang="ru-RU" dirty="0" err="1" smtClean="0"/>
              <a:t>если-то</a:t>
            </a:r>
            <a:r>
              <a:rPr lang="ru-RU" dirty="0" smtClean="0"/>
              <a:t>» оказываются естественным выразительным свойством представления знаний.</a:t>
            </a:r>
          </a:p>
          <a:p>
            <a:pPr>
              <a:buNone/>
            </a:pPr>
            <a:r>
              <a:rPr lang="ru-RU" dirty="0" smtClean="0"/>
              <a:t>Пример небольшой базы знаний для представления животных.</a:t>
            </a:r>
          </a:p>
          <a:p>
            <a:pPr>
              <a:buNone/>
            </a:pPr>
            <a:r>
              <a:rPr lang="en-US" dirty="0" smtClean="0"/>
              <a:t>	op(200, </a:t>
            </a:r>
            <a:r>
              <a:rPr lang="en-US" dirty="0" err="1" smtClean="0"/>
              <a:t>xfx</a:t>
            </a:r>
            <a:r>
              <a:rPr lang="en-US" dirty="0" smtClean="0"/>
              <a:t>, [</a:t>
            </a:r>
            <a:r>
              <a:rPr lang="ru-RU" dirty="0" smtClean="0"/>
              <a:t>имеет, кормит детенышей, не может, ест, откладывает яйца</a:t>
            </a:r>
            <a:r>
              <a:rPr lang="en-US" dirty="0" smtClean="0"/>
              <a:t>]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op(100, </a:t>
            </a:r>
            <a:r>
              <a:rPr lang="en-US" dirty="0" err="1" smtClean="0"/>
              <a:t>xf</a:t>
            </a:r>
            <a:r>
              <a:rPr lang="en-US" dirty="0" smtClean="0"/>
              <a:t>, [</a:t>
            </a:r>
            <a:r>
              <a:rPr lang="ru-RU" dirty="0" smtClean="0"/>
              <a:t>плавает, летает, хорошо</a:t>
            </a:r>
            <a:r>
              <a:rPr lang="en-US" dirty="0" smtClean="0"/>
              <a:t>]</a:t>
            </a:r>
            <a:r>
              <a:rPr lang="ru-RU" dirty="0" smtClean="0"/>
              <a:t>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Экспертные системы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правило_1: </a:t>
            </a:r>
          </a:p>
          <a:p>
            <a:pPr>
              <a:buNone/>
            </a:pPr>
            <a:r>
              <a:rPr lang="ru-RU" dirty="0" smtClean="0"/>
              <a:t>	если</a:t>
            </a:r>
          </a:p>
          <a:p>
            <a:pPr>
              <a:buNone/>
            </a:pPr>
            <a:r>
              <a:rPr lang="ru-RU" dirty="0" smtClean="0"/>
              <a:t>		Животное имеет шерсть</a:t>
            </a:r>
          </a:p>
          <a:p>
            <a:pPr>
              <a:buNone/>
            </a:pPr>
            <a:r>
              <a:rPr lang="ru-RU" dirty="0" smtClean="0"/>
              <a:t>	или</a:t>
            </a:r>
          </a:p>
          <a:p>
            <a:pPr>
              <a:buNone/>
            </a:pPr>
            <a:r>
              <a:rPr lang="ru-RU" dirty="0" smtClean="0"/>
              <a:t>		Животное кормит детенышей молоком</a:t>
            </a:r>
          </a:p>
          <a:p>
            <a:pPr>
              <a:buNone/>
            </a:pPr>
            <a:r>
              <a:rPr lang="ru-RU" dirty="0" smtClean="0"/>
              <a:t>	то </a:t>
            </a:r>
          </a:p>
          <a:p>
            <a:pPr>
              <a:buNone/>
            </a:pPr>
            <a:r>
              <a:rPr lang="ru-RU" dirty="0" smtClean="0"/>
              <a:t>		Животное это млекопитающее.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Экспертные системы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правило_2:</a:t>
            </a:r>
          </a:p>
          <a:p>
            <a:pPr>
              <a:buNone/>
            </a:pPr>
            <a:r>
              <a:rPr lang="ru-RU" dirty="0" smtClean="0"/>
              <a:t>	если </a:t>
            </a:r>
          </a:p>
          <a:p>
            <a:pPr>
              <a:buNone/>
            </a:pPr>
            <a:r>
              <a:rPr lang="ru-RU" dirty="0" smtClean="0"/>
              <a:t>		Животное имеет перья</a:t>
            </a:r>
          </a:p>
          <a:p>
            <a:pPr>
              <a:buNone/>
            </a:pPr>
            <a:r>
              <a:rPr lang="ru-RU" dirty="0" smtClean="0"/>
              <a:t>	или </a:t>
            </a:r>
          </a:p>
          <a:p>
            <a:pPr>
              <a:buNone/>
            </a:pPr>
            <a:r>
              <a:rPr lang="ru-RU" dirty="0" smtClean="0"/>
              <a:t>		Животное летает и </a:t>
            </a:r>
          </a:p>
          <a:p>
            <a:pPr>
              <a:buNone/>
            </a:pPr>
            <a:r>
              <a:rPr lang="ru-RU" dirty="0" smtClean="0"/>
              <a:t>		Животное откладывает яйца</a:t>
            </a:r>
          </a:p>
          <a:p>
            <a:pPr>
              <a:buNone/>
            </a:pPr>
            <a:r>
              <a:rPr lang="ru-RU" dirty="0" smtClean="0"/>
              <a:t>	то </a:t>
            </a:r>
          </a:p>
          <a:p>
            <a:pPr>
              <a:buNone/>
            </a:pPr>
            <a:r>
              <a:rPr lang="ru-RU" dirty="0" smtClean="0"/>
              <a:t>		Животное это птица.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правило_3:</a:t>
            </a:r>
          </a:p>
          <a:p>
            <a:pPr>
              <a:buNone/>
            </a:pPr>
            <a:r>
              <a:rPr lang="ru-RU" dirty="0" smtClean="0"/>
              <a:t>	если</a:t>
            </a:r>
          </a:p>
          <a:p>
            <a:pPr>
              <a:buNone/>
            </a:pPr>
            <a:r>
              <a:rPr lang="ru-RU" dirty="0" smtClean="0"/>
              <a:t>		Животное это млекопитающее и </a:t>
            </a:r>
          </a:p>
          <a:p>
            <a:pPr>
              <a:buNone/>
            </a:pPr>
            <a:r>
              <a:rPr lang="ru-RU" dirty="0" smtClean="0"/>
              <a:t>		Животное ест мясо</a:t>
            </a:r>
          </a:p>
          <a:p>
            <a:pPr>
              <a:buNone/>
            </a:pPr>
            <a:r>
              <a:rPr lang="ru-RU" dirty="0" smtClean="0"/>
              <a:t>	то</a:t>
            </a:r>
          </a:p>
          <a:p>
            <a:pPr>
              <a:buNone/>
            </a:pPr>
            <a:r>
              <a:rPr lang="ru-RU" dirty="0" smtClean="0"/>
              <a:t>		Животное это хищник.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Экспертные системы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правило_4:</a:t>
            </a:r>
          </a:p>
          <a:p>
            <a:pPr>
              <a:buNone/>
            </a:pPr>
            <a:r>
              <a:rPr lang="ru-RU" dirty="0" smtClean="0"/>
              <a:t>	если </a:t>
            </a:r>
          </a:p>
          <a:p>
            <a:pPr>
              <a:buNone/>
            </a:pPr>
            <a:r>
              <a:rPr lang="ru-RU" dirty="0" smtClean="0"/>
              <a:t>		Животное это хищник и</a:t>
            </a:r>
          </a:p>
          <a:p>
            <a:pPr>
              <a:buNone/>
            </a:pPr>
            <a:r>
              <a:rPr lang="ru-RU" dirty="0" smtClean="0"/>
              <a:t>		Животное имеет черные полосы</a:t>
            </a:r>
          </a:p>
          <a:p>
            <a:pPr>
              <a:buNone/>
            </a:pPr>
            <a:r>
              <a:rPr lang="ru-RU" dirty="0" smtClean="0"/>
              <a:t>	то </a:t>
            </a:r>
          </a:p>
          <a:p>
            <a:pPr>
              <a:buNone/>
            </a:pPr>
            <a:r>
              <a:rPr lang="ru-RU" dirty="0" smtClean="0"/>
              <a:t>		Животное это тигр.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Экспертные системы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правило_5:</a:t>
            </a:r>
          </a:p>
          <a:p>
            <a:pPr>
              <a:buNone/>
            </a:pPr>
            <a:r>
              <a:rPr lang="ru-RU" dirty="0" smtClean="0"/>
              <a:t>	если </a:t>
            </a:r>
          </a:p>
          <a:p>
            <a:pPr>
              <a:buNone/>
            </a:pPr>
            <a:r>
              <a:rPr lang="ru-RU" dirty="0" smtClean="0"/>
              <a:t>		Животное это птица и </a:t>
            </a:r>
          </a:p>
          <a:p>
            <a:pPr>
              <a:buNone/>
            </a:pPr>
            <a:r>
              <a:rPr lang="ru-RU" dirty="0" smtClean="0"/>
              <a:t>		Животное не умеет летать и </a:t>
            </a:r>
          </a:p>
          <a:p>
            <a:pPr>
              <a:buNone/>
            </a:pPr>
            <a:r>
              <a:rPr lang="ru-RU" dirty="0" smtClean="0"/>
              <a:t>		Животное умеет плавать</a:t>
            </a:r>
          </a:p>
          <a:p>
            <a:pPr>
              <a:buNone/>
            </a:pPr>
            <a:r>
              <a:rPr lang="ru-RU" dirty="0" smtClean="0"/>
              <a:t>	то </a:t>
            </a:r>
          </a:p>
          <a:p>
            <a:pPr>
              <a:buNone/>
            </a:pPr>
            <a:r>
              <a:rPr lang="ru-RU" dirty="0" smtClean="0"/>
              <a:t>		Животное это пингвин.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Не сложно продолжить описание других видов животных, например, рыб.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Литература: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1. Э. </a:t>
            </a:r>
            <a:r>
              <a:rPr lang="ru-RU" dirty="0" err="1" smtClean="0"/>
              <a:t>Хювенен</a:t>
            </a:r>
            <a:r>
              <a:rPr lang="ru-RU" dirty="0" smtClean="0"/>
              <a:t>, Й. </a:t>
            </a:r>
            <a:r>
              <a:rPr lang="ru-RU" dirty="0" err="1" smtClean="0"/>
              <a:t>Сеппянен</a:t>
            </a:r>
            <a:r>
              <a:rPr lang="ru-RU" dirty="0" smtClean="0"/>
              <a:t> «Мир Лиспа» в 2-х томах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2. П. </a:t>
            </a:r>
            <a:r>
              <a:rPr lang="ru-RU" dirty="0" err="1" smtClean="0"/>
              <a:t>Хендерсон</a:t>
            </a:r>
            <a:r>
              <a:rPr lang="ru-RU" dirty="0" smtClean="0"/>
              <a:t> Функциональное программирование. Применение и реализация.</a:t>
            </a:r>
          </a:p>
          <a:p>
            <a:pPr>
              <a:buNone/>
            </a:pPr>
            <a:r>
              <a:rPr lang="ru-RU" dirty="0" smtClean="0"/>
              <a:t>Версия языка - </a:t>
            </a:r>
            <a:r>
              <a:rPr lang="en-US" dirty="0" smtClean="0"/>
              <a:t>XLISPWIN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Экспертные системы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ru-RU" b="1" dirty="0" smtClean="0"/>
              <a:t>Экспертные системы</a:t>
            </a:r>
          </a:p>
          <a:p>
            <a:pPr>
              <a:buNone/>
            </a:pPr>
            <a:r>
              <a:rPr lang="ru-RU" dirty="0" smtClean="0"/>
              <a:t>Литература: </a:t>
            </a:r>
          </a:p>
          <a:p>
            <a:pPr>
              <a:buNone/>
            </a:pPr>
            <a:r>
              <a:rPr lang="ru-RU" dirty="0" smtClean="0"/>
              <a:t>	1. Л.Стерлинг, Э.Шапиро Искусство программирования на языке Пролог.</a:t>
            </a:r>
          </a:p>
          <a:p>
            <a:pPr>
              <a:buNone/>
            </a:pPr>
            <a:r>
              <a:rPr lang="ru-RU" dirty="0" smtClean="0"/>
              <a:t>	2. </a:t>
            </a:r>
            <a:r>
              <a:rPr lang="ru-RU" dirty="0" err="1" smtClean="0"/>
              <a:t>Д.Марселлус</a:t>
            </a:r>
            <a:r>
              <a:rPr lang="ru-RU" dirty="0" smtClean="0"/>
              <a:t> Программирование экспертных систем на Турбо Прологе.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Еще одна область, где можно использовать язык Пролог – это экспертные системы (ЭС). Под экспертной системой мы будем понимать программу, которая ведет себя подобно человеку-эксперту.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Функциональное программирование – это способ составления программ, в которых единственным действием является вызов функции, единственным способом расчленения программы на части является введение имени для функции и задания выражения для этой функции, вычисляющего значение функции, а единственным оператором – оператор суперпозиции функций.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Ни каких ячеек памяти, ни операторов присваивания, ни циклов и передач управления.</a:t>
            </a:r>
          </a:p>
          <a:p>
            <a:pPr>
              <a:buNone/>
            </a:pPr>
            <a:r>
              <a:rPr lang="ru-RU" dirty="0" smtClean="0"/>
              <a:t>История функционального программирования связывается с именем американского ученого </a:t>
            </a:r>
            <a:r>
              <a:rPr lang="ru-RU" dirty="0" err="1" smtClean="0"/>
              <a:t>Алонсо</a:t>
            </a:r>
            <a:r>
              <a:rPr lang="ru-RU" dirty="0" smtClean="0"/>
              <a:t> Черча. Он является автором лямбда нотации, которую по праву можно считать теоретической основой функционального программирования.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Помимо Черча функциональным программированием занималось достаточно большое количество известных ученых, в том числе наш соотечественник академик Л.В. Канторович.</a:t>
            </a:r>
          </a:p>
          <a:p>
            <a:pPr>
              <a:buNone/>
            </a:pPr>
            <a:r>
              <a:rPr lang="ru-RU" dirty="0" smtClean="0"/>
              <a:t>Очередной выход к функциональному программированию связан с появлением языка Лисп, разработанным в 1961 г. </a:t>
            </a:r>
            <a:r>
              <a:rPr lang="ru-RU" dirty="0" smtClean="0"/>
              <a:t>а</a:t>
            </a:r>
            <a:r>
              <a:rPr lang="ru-RU" dirty="0" smtClean="0"/>
              <a:t>мериканским </a:t>
            </a:r>
            <a:r>
              <a:rPr lang="ru-RU" dirty="0" smtClean="0"/>
              <a:t>ученым Дж. Маккарти.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Программирование с помощью функций</a:t>
            </a:r>
          </a:p>
          <a:p>
            <a:pPr>
              <a:buNone/>
            </a:pPr>
            <a:r>
              <a:rPr lang="ru-RU" dirty="0" smtClean="0"/>
              <a:t>Концепция функции является одним из фундаментальных понятий математики. Интуитивно понятно, что функция является правилом, сопоставляющим каждому элементу некоторого класса соответствующий ему единственный элемент из другого класса.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Другими словами, для заданных двух классов элементов, называемых соответственно областью определения и  областью значений данной функции, каждому элементу из области определения функция ставит в соответствие в точности один элемент из области значений.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Рассмотрим несложный пример.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Это изображение определяет функцию, назовем ее </a:t>
            </a:r>
            <a:r>
              <a:rPr lang="en-US" dirty="0" smtClean="0"/>
              <a:t>f</a:t>
            </a:r>
            <a:r>
              <a:rPr lang="ru-RU" dirty="0" smtClean="0"/>
              <a:t>, для которой областью определения</a:t>
            </a: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547664" y="27089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547664" y="32849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547664" y="38610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547664" y="45091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3923928" y="407707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923928" y="335699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3923928" y="27089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4" idx="6"/>
            <a:endCxn id="11" idx="2"/>
          </p:cNvCxnSpPr>
          <p:nvPr/>
        </p:nvCxnSpPr>
        <p:spPr>
          <a:xfrm>
            <a:off x="1907704" y="2888940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" idx="6"/>
            <a:endCxn id="10" idx="2"/>
          </p:cNvCxnSpPr>
          <p:nvPr/>
        </p:nvCxnSpPr>
        <p:spPr>
          <a:xfrm flipV="1">
            <a:off x="1907704" y="3537012"/>
            <a:ext cx="201622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6"/>
            <a:endCxn id="10" idx="2"/>
          </p:cNvCxnSpPr>
          <p:nvPr/>
        </p:nvCxnSpPr>
        <p:spPr>
          <a:xfrm>
            <a:off x="1907704" y="3465004"/>
            <a:ext cx="201622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7" idx="6"/>
            <a:endCxn id="9" idx="2"/>
          </p:cNvCxnSpPr>
          <p:nvPr/>
        </p:nvCxnSpPr>
        <p:spPr>
          <a:xfrm flipV="1">
            <a:off x="1907704" y="4257092"/>
            <a:ext cx="201622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является класс элементов </a:t>
            </a:r>
            <a:r>
              <a:rPr lang="en-US" dirty="0" smtClean="0"/>
              <a:t>{</a:t>
            </a:r>
            <a:r>
              <a:rPr lang="en-US" dirty="0" err="1" smtClean="0"/>
              <a:t>a,b,c,d</a:t>
            </a:r>
            <a:r>
              <a:rPr lang="en-US" dirty="0" smtClean="0"/>
              <a:t>}</a:t>
            </a:r>
            <a:r>
              <a:rPr lang="ru-RU" dirty="0" smtClean="0"/>
              <a:t>, а областью значений – класс </a:t>
            </a:r>
            <a:r>
              <a:rPr lang="en-US" dirty="0" smtClean="0"/>
              <a:t>{</a:t>
            </a:r>
            <a:r>
              <a:rPr lang="en-US" dirty="0" err="1" smtClean="0"/>
              <a:t>p,q,r</a:t>
            </a:r>
            <a:r>
              <a:rPr lang="en-US" dirty="0" smtClean="0"/>
              <a:t>}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Важным свойством соответствия, которое характеризует его как функцию, является то, что элементы области значений единственным образом определяются по элементам области определения.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Этот факт позволяет обозначить через </a:t>
            </a:r>
            <a:r>
              <a:rPr lang="en-US" dirty="0" smtClean="0"/>
              <a:t>f(x)</a:t>
            </a:r>
            <a:r>
              <a:rPr lang="ru-RU" dirty="0" smtClean="0"/>
              <a:t> тот элемент из области значений, который функция </a:t>
            </a:r>
            <a:r>
              <a:rPr lang="en-US" dirty="0" smtClean="0"/>
              <a:t>f</a:t>
            </a:r>
            <a:r>
              <a:rPr lang="ru-RU" dirty="0" smtClean="0"/>
              <a:t> относит элементу </a:t>
            </a:r>
            <a:r>
              <a:rPr lang="en-US" dirty="0" smtClean="0"/>
              <a:t>x</a:t>
            </a:r>
            <a:r>
              <a:rPr lang="ru-RU" dirty="0" smtClean="0"/>
              <a:t> из области определения. Говорят также, что </a:t>
            </a:r>
            <a:r>
              <a:rPr lang="en-US" dirty="0" smtClean="0"/>
              <a:t>f </a:t>
            </a:r>
            <a:r>
              <a:rPr lang="ru-RU" dirty="0" smtClean="0"/>
              <a:t>отображает </a:t>
            </a:r>
            <a:r>
              <a:rPr lang="en-US" dirty="0" smtClean="0"/>
              <a:t>x </a:t>
            </a:r>
            <a:r>
              <a:rPr lang="ru-RU" dirty="0" smtClean="0"/>
              <a:t>в </a:t>
            </a:r>
            <a:r>
              <a:rPr lang="en-US" dirty="0" smtClean="0"/>
              <a:t>f(x)</a:t>
            </a:r>
            <a:r>
              <a:rPr lang="ru-RU" dirty="0" smtClean="0"/>
              <a:t> или что </a:t>
            </a:r>
            <a:r>
              <a:rPr lang="en-US" dirty="0" smtClean="0"/>
              <a:t>f(x) </a:t>
            </a:r>
            <a:r>
              <a:rPr lang="ru-RU" dirty="0" smtClean="0"/>
              <a:t>является  образом относительно </a:t>
            </a:r>
            <a:r>
              <a:rPr lang="en-US" dirty="0" smtClean="0"/>
              <a:t>x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Существует множество способов описания простых функций. Например, можно записать в виде последовательности пар: </a:t>
            </a:r>
            <a:r>
              <a:rPr lang="en-US" dirty="0" smtClean="0"/>
              <a:t>((</a:t>
            </a:r>
            <a:r>
              <a:rPr lang="en-US" dirty="0" err="1" smtClean="0"/>
              <a:t>a,p</a:t>
            </a:r>
            <a:r>
              <a:rPr lang="en-US" dirty="0" smtClean="0"/>
              <a:t>), (</a:t>
            </a:r>
            <a:r>
              <a:rPr lang="en-US" dirty="0" err="1" smtClean="0"/>
              <a:t>b,q</a:t>
            </a:r>
            <a:r>
              <a:rPr lang="en-US" dirty="0" smtClean="0"/>
              <a:t>), (</a:t>
            </a:r>
            <a:r>
              <a:rPr lang="en-US" dirty="0" err="1" smtClean="0"/>
              <a:t>c,q</a:t>
            </a:r>
            <a:r>
              <a:rPr lang="en-US" dirty="0" smtClean="0"/>
              <a:t>), (</a:t>
            </a:r>
            <a:r>
              <a:rPr lang="en-US" dirty="0" err="1" smtClean="0"/>
              <a:t>d,r</a:t>
            </a:r>
            <a:r>
              <a:rPr lang="en-US" dirty="0" smtClean="0"/>
              <a:t>))</a:t>
            </a:r>
            <a:r>
              <a:rPr lang="ru-RU" dirty="0" smtClean="0"/>
              <a:t> или </a:t>
            </a:r>
            <a:r>
              <a:rPr lang="ru-RU" dirty="0" err="1" smtClean="0"/>
              <a:t>протабулировать</a:t>
            </a:r>
            <a:r>
              <a:rPr lang="ru-RU" dirty="0" smtClean="0"/>
              <a:t> функцию.</a:t>
            </a: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75656" y="458112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f(x)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Другим способом является запись соответствия в виде ряда равенств: </a:t>
            </a:r>
          </a:p>
          <a:p>
            <a:pPr>
              <a:buNone/>
            </a:pPr>
            <a:r>
              <a:rPr lang="en-US" dirty="0" smtClean="0"/>
              <a:t>	f(a)=p, f(b)=q, f(c)=q, f(d)=r.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Каждый из этих способов страдает недостатком, что здесь нелегко проверить свойство соответствия, что </a:t>
            </a:r>
            <a:r>
              <a:rPr lang="en-US" dirty="0" smtClean="0"/>
              <a:t>f(x)</a:t>
            </a:r>
            <a:r>
              <a:rPr lang="ru-RU" dirty="0" smtClean="0"/>
              <a:t> единственным образом определяется по значениям </a:t>
            </a:r>
            <a:r>
              <a:rPr lang="en-US" dirty="0" smtClean="0"/>
              <a:t>x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Экспертные системы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Человек-эксперт – специалист из конкретной области знаний, имеющий богатый практический опыт работы в этой области.</a:t>
            </a:r>
          </a:p>
          <a:p>
            <a:pPr>
              <a:buNone/>
            </a:pPr>
            <a:r>
              <a:rPr lang="ru-RU" dirty="0" smtClean="0"/>
              <a:t>Типичные применения ЭС включают в себя такие задачи, как медицинская диагностика, локализация неисправностей в оборудовании и  интерпретации измерений. Очень часто ЭС используют в областях прогнозирования.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Ситуация усложняется, если область значения велика или же бесконечна. Использовать такие обозначения уже сложно.</a:t>
            </a:r>
          </a:p>
          <a:p>
            <a:pPr>
              <a:buNone/>
            </a:pPr>
            <a:r>
              <a:rPr lang="ru-RU" dirty="0" smtClean="0"/>
              <a:t>Рассмотрим боле практический пример. Функция </a:t>
            </a:r>
            <a:r>
              <a:rPr lang="ru-RU" i="1" dirty="0" smtClean="0"/>
              <a:t>квадрат</a:t>
            </a:r>
            <a:r>
              <a:rPr lang="ru-RU" dirty="0" smtClean="0"/>
              <a:t> имеет областью определения класс всех целых чисел (положительных, отрицательных и 0), а областью значений – класс всех неотрицательных чисел.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Таким </a:t>
            </a:r>
            <a:r>
              <a:rPr lang="ru-RU" dirty="0" smtClean="0"/>
              <a:t>образом, мы имеем,</a:t>
            </a:r>
          </a:p>
          <a:p>
            <a:pPr>
              <a:buNone/>
            </a:pPr>
            <a:r>
              <a:rPr lang="ru-RU" dirty="0" smtClean="0"/>
              <a:t>	квадрат(3)=9, квадрат(-2)=4, квадрат(6)=36.</a:t>
            </a:r>
          </a:p>
          <a:p>
            <a:pPr>
              <a:buNone/>
            </a:pPr>
            <a:r>
              <a:rPr lang="ru-RU" dirty="0" smtClean="0"/>
              <a:t>Невозможно изобразить все соответствие целиком, так как область определения функции бесконечна.</a:t>
            </a:r>
          </a:p>
          <a:p>
            <a:pPr>
              <a:buNone/>
            </a:pPr>
            <a:r>
              <a:rPr lang="ru-RU" dirty="0" smtClean="0"/>
              <a:t>Однако это соответствие можно определить полностью, написав правило: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i="1" dirty="0" smtClean="0"/>
              <a:t>квадрат(</a:t>
            </a:r>
            <a:r>
              <a:rPr lang="en-US" i="1" dirty="0" smtClean="0"/>
              <a:t>x</a:t>
            </a:r>
            <a:r>
              <a:rPr lang="ru-RU" i="1" dirty="0" smtClean="0"/>
              <a:t>)=</a:t>
            </a:r>
            <a:r>
              <a:rPr lang="en-US" i="1" dirty="0" smtClean="0"/>
              <a:t>x*x</a:t>
            </a:r>
            <a:r>
              <a:rPr lang="ru-RU" i="1" dirty="0" smtClean="0"/>
              <a:t> </a:t>
            </a:r>
            <a:endParaRPr lang="ru-RU" i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Здесь точно указано, как вычислить образ</a:t>
            </a:r>
            <a:r>
              <a:rPr lang="en-US" dirty="0" smtClean="0"/>
              <a:t> x </a:t>
            </a:r>
            <a:r>
              <a:rPr lang="ru-RU" dirty="0" smtClean="0"/>
              <a:t>из области определения функции.</a:t>
            </a:r>
          </a:p>
          <a:p>
            <a:pPr>
              <a:buNone/>
            </a:pPr>
            <a:r>
              <a:rPr lang="ru-RU" dirty="0" smtClean="0"/>
              <a:t>Рассмотренное определение правила (определение) является тем способом, которым мы будем представлять функции. Определение функции можно расширить и на множество вещественных чисел.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Определим еще одну функцию </a:t>
            </a:r>
            <a:r>
              <a:rPr lang="ru-RU" i="1" dirty="0" smtClean="0"/>
              <a:t>обратная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ru-RU" i="1" dirty="0" smtClean="0"/>
              <a:t>обратная(</a:t>
            </a:r>
            <a:r>
              <a:rPr lang="en-US" i="1" dirty="0" smtClean="0"/>
              <a:t>x)= 1/x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Можно сказать, что он отображает вещественные числа в вещественные. Однако число 0 не входит в область определения функции, так как значение функции при заданном аргументе не определено.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Говорят, что функция, для которой в качестве области определения задано множество А, является частичным над А, если в А существуют элементы, для которых образ не определен. Таких функций достаточно много.</a:t>
            </a:r>
          </a:p>
          <a:p>
            <a:pPr>
              <a:buNone/>
            </a:pPr>
            <a:r>
              <a:rPr lang="ru-RU" dirty="0" smtClean="0"/>
              <a:t>Следующий пример – функция </a:t>
            </a:r>
            <a:r>
              <a:rPr lang="en-US" i="1" dirty="0" smtClean="0"/>
              <a:t>max</a:t>
            </a:r>
            <a:r>
              <a:rPr lang="ru-RU" dirty="0" smtClean="0"/>
              <a:t>, возвращающей максимальное значение из двух числовых значений.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x</a:t>
            </a:r>
            <a:r>
              <a:rPr lang="ru-RU" dirty="0" smtClean="0"/>
              <a:t>, если </a:t>
            </a:r>
            <a:r>
              <a:rPr lang="en-US" dirty="0" smtClean="0"/>
              <a:t>x&gt;=y</a:t>
            </a:r>
          </a:p>
          <a:p>
            <a:pPr>
              <a:buNone/>
            </a:pPr>
            <a:r>
              <a:rPr lang="en-US" i="1" dirty="0" smtClean="0"/>
              <a:t>	max(</a:t>
            </a:r>
            <a:r>
              <a:rPr lang="en-US" i="1" dirty="0" err="1" smtClean="0"/>
              <a:t>x,y</a:t>
            </a:r>
            <a:r>
              <a:rPr lang="en-US" i="1" dirty="0" smtClean="0"/>
              <a:t>) = </a:t>
            </a:r>
            <a:r>
              <a:rPr lang="en-US" sz="6000" i="1" dirty="0" smtClean="0">
                <a:sym typeface="Symbol"/>
              </a:rPr>
              <a:t></a:t>
            </a:r>
            <a:endParaRPr lang="en-US" sz="6000" i="1" dirty="0" smtClean="0"/>
          </a:p>
          <a:p>
            <a:pPr>
              <a:buNone/>
            </a:pPr>
            <a:r>
              <a:rPr lang="en-US" i="1" dirty="0" smtClean="0"/>
              <a:t>				y</a:t>
            </a:r>
            <a:r>
              <a:rPr lang="ru-RU" i="1" dirty="0" smtClean="0"/>
              <a:t> в противном случае</a:t>
            </a:r>
          </a:p>
          <a:p>
            <a:pPr>
              <a:buNone/>
            </a:pPr>
            <a:r>
              <a:rPr lang="ru-RU" dirty="0" smtClean="0"/>
              <a:t>Или в более привычном виде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max(</a:t>
            </a:r>
            <a:r>
              <a:rPr lang="en-US" i="1" dirty="0" err="1" smtClean="0"/>
              <a:t>x,y</a:t>
            </a:r>
            <a:r>
              <a:rPr lang="en-US" i="1" dirty="0" smtClean="0"/>
              <a:t>) = </a:t>
            </a:r>
            <a:r>
              <a:rPr lang="ru-RU" i="1" dirty="0" smtClean="0"/>
              <a:t>если </a:t>
            </a:r>
            <a:r>
              <a:rPr lang="en-US" i="1" dirty="0" smtClean="0"/>
              <a:t>x&gt;=y </a:t>
            </a:r>
            <a:r>
              <a:rPr lang="ru-RU" i="1" dirty="0" smtClean="0"/>
              <a:t>то </a:t>
            </a:r>
            <a:r>
              <a:rPr lang="en-US" i="1" dirty="0" smtClean="0"/>
              <a:t>x </a:t>
            </a:r>
            <a:r>
              <a:rPr lang="ru-RU" i="1" dirty="0" smtClean="0"/>
              <a:t>иначе </a:t>
            </a:r>
            <a:r>
              <a:rPr lang="en-US" i="1" dirty="0" smtClean="0"/>
              <a:t>y</a:t>
            </a:r>
            <a:endParaRPr lang="ru-RU" i="1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А теперь начнем знакомится с тем, как можно программировать с помощью функций. Мы определили базовый набор полезных функций. Чтобы иметь возможность конструировать более мощные программы, необходимо уметь определять новые функции через уже имеющиеся.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Рассмотрим следующее определение:</a:t>
            </a:r>
          </a:p>
          <a:p>
            <a:pPr>
              <a:buNone/>
            </a:pPr>
            <a:r>
              <a:rPr lang="ru-RU" i="1" dirty="0" smtClean="0"/>
              <a:t>наиб(</a:t>
            </a:r>
            <a:r>
              <a:rPr lang="en-US" i="1" dirty="0" err="1" smtClean="0"/>
              <a:t>x,y,z</a:t>
            </a:r>
            <a:r>
              <a:rPr lang="en-US" i="1" dirty="0" smtClean="0"/>
              <a:t>)=max(max(</a:t>
            </a:r>
            <a:r>
              <a:rPr lang="en-US" i="1" dirty="0" err="1" smtClean="0"/>
              <a:t>x,y</a:t>
            </a:r>
            <a:r>
              <a:rPr lang="en-US" i="1" dirty="0" smtClean="0"/>
              <a:t>),z)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Несложно догадаться, что эта функция вычисляет наибольший из трех аргументов.</a:t>
            </a:r>
          </a:p>
          <a:p>
            <a:pPr>
              <a:buNone/>
            </a:pPr>
            <a:r>
              <a:rPr lang="ru-RU" dirty="0" smtClean="0"/>
              <a:t>А если параметров 6</a:t>
            </a:r>
            <a:r>
              <a:rPr lang="en-US" dirty="0" smtClean="0"/>
              <a:t>?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max</a:t>
            </a:r>
            <a:r>
              <a:rPr lang="ru-RU" i="1" dirty="0" smtClean="0"/>
              <a:t>(наиб(</a:t>
            </a:r>
            <a:r>
              <a:rPr lang="en-US" i="1" dirty="0" err="1" smtClean="0"/>
              <a:t>a,b,c</a:t>
            </a:r>
            <a:r>
              <a:rPr lang="ru-RU" i="1" dirty="0" smtClean="0"/>
              <a:t>), наиб(</a:t>
            </a:r>
            <a:r>
              <a:rPr lang="en-US" i="1" dirty="0" err="1" smtClean="0"/>
              <a:t>d,e,f</a:t>
            </a:r>
            <a:r>
              <a:rPr lang="ru-RU" i="1" dirty="0" smtClean="0"/>
              <a:t>))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ru-RU" i="1" dirty="0" smtClean="0"/>
              <a:t>наиб(</a:t>
            </a:r>
            <a:r>
              <a:rPr lang="en-US" i="1" dirty="0" smtClean="0"/>
              <a:t>max(</a:t>
            </a:r>
            <a:r>
              <a:rPr lang="en-US" i="1" dirty="0" err="1" smtClean="0"/>
              <a:t>a,b</a:t>
            </a:r>
            <a:r>
              <a:rPr lang="en-US" i="1" dirty="0" smtClean="0"/>
              <a:t>), max(</a:t>
            </a:r>
            <a:r>
              <a:rPr lang="en-US" i="1" dirty="0" err="1" smtClean="0"/>
              <a:t>c,d</a:t>
            </a:r>
            <a:r>
              <a:rPr lang="en-US" i="1" dirty="0" smtClean="0"/>
              <a:t>), max(</a:t>
            </a:r>
            <a:r>
              <a:rPr lang="en-US" i="1" dirty="0" err="1" smtClean="0"/>
              <a:t>e,f</a:t>
            </a:r>
            <a:r>
              <a:rPr lang="en-US" i="1" dirty="0" smtClean="0"/>
              <a:t>))</a:t>
            </a:r>
          </a:p>
          <a:p>
            <a:pPr>
              <a:buNone/>
            </a:pPr>
            <a:r>
              <a:rPr lang="en-US" i="1" dirty="0" smtClean="0"/>
              <a:t>	max(max(max(</a:t>
            </a:r>
            <a:r>
              <a:rPr lang="en-US" i="1" dirty="0" err="1" smtClean="0"/>
              <a:t>a,b</a:t>
            </a:r>
            <a:r>
              <a:rPr lang="en-US" i="1" dirty="0" smtClean="0"/>
              <a:t>),max(</a:t>
            </a:r>
            <a:r>
              <a:rPr lang="en-US" i="1" dirty="0" err="1" smtClean="0"/>
              <a:t>c,d</a:t>
            </a:r>
            <a:r>
              <a:rPr lang="en-US" i="1" dirty="0" smtClean="0"/>
              <a:t>),max(</a:t>
            </a:r>
            <a:r>
              <a:rPr lang="en-US" i="1" dirty="0" err="1" smtClean="0"/>
              <a:t>e,f</a:t>
            </a:r>
            <a:r>
              <a:rPr lang="en-US" i="1" dirty="0" smtClean="0"/>
              <a:t>))</a:t>
            </a:r>
            <a:endParaRPr lang="ru-RU" i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Чтобы программировать с помощью функций необходимо иметь возможность определить достаточно богатое множество основных функций (базовых функций, примитивов) и затем использовать их композицию, чтобы определять новые функции в терминах существующих.</a:t>
            </a:r>
          </a:p>
          <a:p>
            <a:pPr>
              <a:buNone/>
            </a:pPr>
            <a:r>
              <a:rPr lang="ru-RU" dirty="0" smtClean="0"/>
              <a:t>Ничего большего не требуется.</a:t>
            </a:r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Выбор совокупности основных функций очень важен, он должен быть достаточно мощным. В их число необходимо включить арифметические операции для вычисления алгебраических выражений любой сложности, например,</a:t>
            </a:r>
          </a:p>
          <a:p>
            <a:pPr>
              <a:buNone/>
            </a:pPr>
            <a:r>
              <a:rPr lang="ru-RU" dirty="0" smtClean="0"/>
              <a:t>	дел(плюс(</a:t>
            </a:r>
            <a:r>
              <a:rPr lang="ru-RU" dirty="0" err="1" smtClean="0"/>
              <a:t>умн</a:t>
            </a:r>
            <a:r>
              <a:rPr lang="ru-RU" dirty="0" smtClean="0"/>
              <a:t>(2</a:t>
            </a:r>
            <a:r>
              <a:rPr lang="en-US" dirty="0" smtClean="0"/>
              <a:t>,x)</a:t>
            </a:r>
            <a:r>
              <a:rPr lang="ru-RU" dirty="0" smtClean="0"/>
              <a:t>, </a:t>
            </a:r>
            <a:r>
              <a:rPr lang="ru-RU" dirty="0" err="1" smtClean="0"/>
              <a:t>умн</a:t>
            </a:r>
            <a:r>
              <a:rPr lang="ru-RU" dirty="0" smtClean="0"/>
              <a:t>(</a:t>
            </a:r>
            <a:r>
              <a:rPr lang="en-US" dirty="0" smtClean="0"/>
              <a:t>3,y))</a:t>
            </a:r>
            <a:r>
              <a:rPr lang="ru-RU" dirty="0" smtClean="0"/>
              <a:t>, минус(</a:t>
            </a:r>
            <a:r>
              <a:rPr lang="en-US" dirty="0" err="1" smtClean="0"/>
              <a:t>x,y</a:t>
            </a:r>
            <a:r>
              <a:rPr lang="en-US" dirty="0" smtClean="0"/>
              <a:t>))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Экспертные системы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Экспертная система должна обладать знаниями в некоторой прикладной области, потому ЭС называют системами, основанными на знаниях.</a:t>
            </a:r>
          </a:p>
          <a:p>
            <a:pPr>
              <a:buNone/>
            </a:pPr>
            <a:r>
              <a:rPr lang="ru-RU" dirty="0" smtClean="0"/>
              <a:t>Кроме того, в любой момент ЭС должна уметь объяснить свои решения, выводы и заключения.</a:t>
            </a:r>
          </a:p>
          <a:p>
            <a:pPr>
              <a:buNone/>
            </a:pPr>
            <a:r>
              <a:rPr lang="ru-RU" dirty="0" smtClean="0"/>
              <a:t>Это особенно необходимо в областях, для которых характерна неопределенность.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Запись выражений в этой форме показывает то, Питер </a:t>
            </a:r>
            <a:r>
              <a:rPr lang="ru-RU" dirty="0" err="1" smtClean="0"/>
              <a:t>Лэндин</a:t>
            </a:r>
            <a:r>
              <a:rPr lang="ru-RU" dirty="0" smtClean="0"/>
              <a:t> (*) назвал </a:t>
            </a:r>
            <a:r>
              <a:rPr lang="ru-RU" i="1" dirty="0" smtClean="0"/>
              <a:t>аппликативной структурой выражений</a:t>
            </a:r>
            <a:r>
              <a:rPr lang="ru-RU" dirty="0" smtClean="0"/>
              <a:t> в математическом языке (и в языке программирования тоже).</a:t>
            </a:r>
          </a:p>
          <a:p>
            <a:pPr>
              <a:buNone/>
            </a:pPr>
            <a:r>
              <a:rPr lang="ru-RU" dirty="0" smtClean="0"/>
              <a:t>Каждое выражение в таком языке может быть разбито на составляющие его части, каждая из которых является либо оператором, либо операндом.</a:t>
            </a:r>
          </a:p>
          <a:p>
            <a:pPr>
              <a:buNone/>
            </a:pPr>
            <a:r>
              <a:rPr lang="ru-RU" dirty="0" smtClean="0"/>
              <a:t>* (</a:t>
            </a:r>
            <a:r>
              <a:rPr lang="en-US" dirty="0" smtClean="0"/>
              <a:t>https://ru.qaz.wiki/wiki/Peter_Landin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Операнд обозначает значение, а операция – функцию. Структура выражения проста: она состоит из операции, применимой к операндам.</a:t>
            </a:r>
          </a:p>
          <a:p>
            <a:pPr>
              <a:buNone/>
            </a:pPr>
            <a:r>
              <a:rPr lang="ru-RU" dirty="0" smtClean="0"/>
              <a:t>Любое выражение, которое дважды встречается в одном и том же контексте, должно иметь одно и тоже значение.</a:t>
            </a:r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Язык, в котором это свойство сохраняется для всех его выражений, называется аппликативным. Мы чаще будем называть такой язык строго функциональным.</a:t>
            </a: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Программирование с помощью процедур</a:t>
            </a:r>
          </a:p>
          <a:p>
            <a:pPr>
              <a:buNone/>
            </a:pPr>
            <a:r>
              <a:rPr lang="ru-RU" dirty="0" smtClean="0"/>
              <a:t>Во всех современных языках имеется конструкция, называемая процедурой (подпрограммой), понятие которой совпадает с понятием функции.</a:t>
            </a:r>
          </a:p>
          <a:p>
            <a:pPr>
              <a:buNone/>
            </a:pPr>
            <a:r>
              <a:rPr lang="ru-RU" dirty="0" smtClean="0"/>
              <a:t>Рассмотрим процедуру </a:t>
            </a:r>
            <a:r>
              <a:rPr lang="en-US" dirty="0" smtClean="0"/>
              <a:t>max</a:t>
            </a:r>
            <a:r>
              <a:rPr lang="ru-RU" dirty="0" smtClean="0"/>
              <a:t>, используя средства языка Паскаль.</a:t>
            </a: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Вначале опишем как функцию.</a:t>
            </a:r>
          </a:p>
          <a:p>
            <a:pPr>
              <a:buNone/>
            </a:pPr>
            <a:r>
              <a:rPr lang="en-US" dirty="0" smtClean="0"/>
              <a:t>	function max(</a:t>
            </a:r>
            <a:r>
              <a:rPr lang="en-US" dirty="0" err="1" smtClean="0"/>
              <a:t>x,y:real</a:t>
            </a:r>
            <a:r>
              <a:rPr lang="en-US" dirty="0" smtClean="0"/>
              <a:t>):real;</a:t>
            </a:r>
          </a:p>
          <a:p>
            <a:pPr>
              <a:buNone/>
            </a:pPr>
            <a:r>
              <a:rPr lang="en-US" dirty="0" smtClean="0"/>
              <a:t>	begin</a:t>
            </a:r>
          </a:p>
          <a:p>
            <a:pPr>
              <a:buNone/>
            </a:pPr>
            <a:r>
              <a:rPr lang="en-US" dirty="0" smtClean="0"/>
              <a:t>		if x&gt;=y then max:=x else max:=y</a:t>
            </a:r>
          </a:p>
          <a:p>
            <a:pPr>
              <a:buNone/>
            </a:pPr>
            <a:r>
              <a:rPr lang="en-US" dirty="0" smtClean="0"/>
              <a:t>	end;</a:t>
            </a:r>
          </a:p>
          <a:p>
            <a:pPr>
              <a:buNone/>
            </a:pPr>
            <a:r>
              <a:rPr lang="ru-RU" dirty="0" smtClean="0"/>
              <a:t>Это определение реализует строгое определение функции.</a:t>
            </a:r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Для определения наибольшее из трех значений необходимо дважды вызвать эту функцию: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Max:=max(max(</a:t>
            </a:r>
            <a:r>
              <a:rPr lang="en-US" dirty="0" err="1" smtClean="0"/>
              <a:t>x,y</a:t>
            </a:r>
            <a:r>
              <a:rPr lang="en-US" dirty="0" smtClean="0"/>
              <a:t>), z));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Нарушений строгой функциональности языка в данных выражениях нет, однако Паскаль не относят к функциональным языкам.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Одна из причин кроется в том, что в алгоритмических языках можно определить ограниченный класс функций. В практическом программировании приходится прибегать к более общему использованию процедур.</a:t>
            </a:r>
          </a:p>
          <a:p>
            <a:pPr>
              <a:buNone/>
            </a:pPr>
            <a:r>
              <a:rPr lang="ru-RU" dirty="0" smtClean="0"/>
              <a:t>Начнем отходить от строгих функций и определим действие с помощью процедуры.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procedure max(</a:t>
            </a:r>
            <a:r>
              <a:rPr lang="en-US" dirty="0" err="1" smtClean="0"/>
              <a:t>x,y</a:t>
            </a:r>
            <a:r>
              <a:rPr lang="ru-RU" dirty="0" smtClean="0"/>
              <a:t> </a:t>
            </a:r>
            <a:r>
              <a:rPr lang="en-US" dirty="0" smtClean="0"/>
              <a:t>:real; </a:t>
            </a:r>
            <a:r>
              <a:rPr lang="en-US" dirty="0" err="1" smtClean="0"/>
              <a:t>var</a:t>
            </a:r>
            <a:r>
              <a:rPr lang="en-US" dirty="0" smtClean="0"/>
              <a:t> z</a:t>
            </a:r>
            <a:r>
              <a:rPr lang="ru-RU" dirty="0" smtClean="0"/>
              <a:t>:</a:t>
            </a:r>
            <a:r>
              <a:rPr lang="en-US" dirty="0" smtClean="0"/>
              <a:t>real);</a:t>
            </a:r>
          </a:p>
          <a:p>
            <a:pPr>
              <a:buNone/>
            </a:pPr>
            <a:r>
              <a:rPr lang="en-US" dirty="0" smtClean="0"/>
              <a:t>	begin</a:t>
            </a:r>
          </a:p>
          <a:p>
            <a:pPr>
              <a:buNone/>
            </a:pPr>
            <a:r>
              <a:rPr lang="en-US" dirty="0" smtClean="0"/>
              <a:t>		if x&gt;=y then z:=x else z:=y;</a:t>
            </a:r>
          </a:p>
          <a:p>
            <a:pPr>
              <a:buNone/>
            </a:pPr>
            <a:r>
              <a:rPr lang="en-US" dirty="0" smtClean="0"/>
              <a:t>	end;</a:t>
            </a:r>
          </a:p>
          <a:p>
            <a:pPr>
              <a:buNone/>
            </a:pPr>
            <a:r>
              <a:rPr lang="ru-RU" dirty="0" smtClean="0"/>
              <a:t>Заметим, что появился дополнительный параметр, отсутствующий в функции - </a:t>
            </a:r>
            <a:r>
              <a:rPr lang="en-US" dirty="0" err="1" smtClean="0"/>
              <a:t>var</a:t>
            </a:r>
            <a:r>
              <a:rPr lang="en-US" dirty="0" smtClean="0"/>
              <a:t> z</a:t>
            </a:r>
            <a:r>
              <a:rPr lang="ru-RU" dirty="0" smtClean="0"/>
              <a:t>:</a:t>
            </a:r>
            <a:r>
              <a:rPr lang="en-US" dirty="0" smtClean="0"/>
              <a:t>real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Для вычисление максимального числа из трех требуется уже два последовательных вызова процедуры: </a:t>
            </a:r>
            <a:r>
              <a:rPr lang="en-US" dirty="0" smtClean="0"/>
              <a:t>max(</a:t>
            </a:r>
            <a:r>
              <a:rPr lang="en-US" dirty="0" err="1" smtClean="0"/>
              <a:t>x,y,M</a:t>
            </a:r>
            <a:r>
              <a:rPr lang="ru-RU" dirty="0" smtClean="0"/>
              <a:t> </a:t>
            </a:r>
            <a:r>
              <a:rPr lang="en-US" dirty="0" smtClean="0"/>
              <a:t>) </a:t>
            </a:r>
            <a:r>
              <a:rPr lang="ru-RU" dirty="0" smtClean="0"/>
              <a:t>и </a:t>
            </a:r>
            <a:r>
              <a:rPr lang="en-US" dirty="0" smtClean="0"/>
              <a:t>max(</a:t>
            </a:r>
            <a:r>
              <a:rPr lang="en-US" dirty="0" err="1" smtClean="0"/>
              <a:t>M,z,M</a:t>
            </a:r>
            <a:r>
              <a:rPr lang="en-US" dirty="0" smtClean="0"/>
              <a:t>).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Здесь имеются чисто синтаксические изменения в написании вызова и наличие лишней переменной, о «существовании» которой не следует забывать.</a:t>
            </a:r>
          </a:p>
          <a:p>
            <a:pPr>
              <a:buNone/>
            </a:pPr>
            <a:r>
              <a:rPr lang="ru-RU" dirty="0" smtClean="0"/>
              <a:t>Само понятие функции не меняется.</a:t>
            </a:r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Отходим дальше от понятия строгой функции, определив процедуру с двумя переменными, причем один из параметров примет значение максимального из двух.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procedure max(</a:t>
            </a:r>
            <a:r>
              <a:rPr lang="en-US" dirty="0" err="1" smtClean="0"/>
              <a:t>var</a:t>
            </a:r>
            <a:r>
              <a:rPr lang="en-US" dirty="0" smtClean="0"/>
              <a:t> x</a:t>
            </a:r>
            <a:r>
              <a:rPr lang="ru-RU" dirty="0" smtClean="0"/>
              <a:t> </a:t>
            </a:r>
            <a:r>
              <a:rPr lang="en-US" dirty="0" smtClean="0"/>
              <a:t>:real; y</a:t>
            </a:r>
            <a:r>
              <a:rPr lang="ru-RU" dirty="0" smtClean="0"/>
              <a:t>:</a:t>
            </a:r>
            <a:r>
              <a:rPr lang="en-US" dirty="0" smtClean="0"/>
              <a:t>real);</a:t>
            </a:r>
          </a:p>
          <a:p>
            <a:pPr>
              <a:buNone/>
            </a:pPr>
            <a:r>
              <a:rPr lang="en-US" dirty="0" smtClean="0"/>
              <a:t>	begin</a:t>
            </a:r>
          </a:p>
          <a:p>
            <a:pPr>
              <a:buNone/>
            </a:pPr>
            <a:r>
              <a:rPr lang="en-US" dirty="0" smtClean="0"/>
              <a:t>		if x&lt;y then x:=y;</a:t>
            </a:r>
          </a:p>
          <a:p>
            <a:pPr>
              <a:buNone/>
            </a:pPr>
            <a:r>
              <a:rPr lang="en-US" dirty="0" smtClean="0"/>
              <a:t>	end;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Экспертные системы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 связи с этим в ЭС следует предусматривать дружественный интерфейс с пользователем, который делал бы весь процесс решения задачи «прозрачным» для пользователя.</a:t>
            </a:r>
          </a:p>
          <a:p>
            <a:pPr>
              <a:buNone/>
            </a:pPr>
            <a:r>
              <a:rPr lang="ru-RU" dirty="0" smtClean="0"/>
              <a:t>Часто к ЭС предъявляют дополнительное требование – способность работы с неопределенностью и неполнотой информации.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Снова можно констатировать, что строгое понятие функции не нарушено (сделано неявным), так как вызов </a:t>
            </a:r>
            <a:r>
              <a:rPr lang="en-US" dirty="0" smtClean="0"/>
              <a:t>max(A,B)</a:t>
            </a:r>
            <a:r>
              <a:rPr lang="ru-RU" dirty="0" smtClean="0"/>
              <a:t> по-прежнему единственным образом определяется по исходным значениям аргументов. Однако, здесь имеется побочный эффект присваивания относительно одного из параметров.</a:t>
            </a: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Следующий пример процедуры, имеющей более сильный побочный эффект – изменение значения переменной, не являющейся ее параметром (значения глобальной переменной). Реализацию процедуры рассмотрите самостоятельно.</a:t>
            </a:r>
          </a:p>
          <a:p>
            <a:pPr>
              <a:buNone/>
            </a:pPr>
            <a:r>
              <a:rPr lang="ru-RU" dirty="0" smtClean="0"/>
              <a:t>Строго функциональный язык не допускает побочных эффектов. </a:t>
            </a:r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Соответственно этому в функциональном языке отсутствуют многие понятия, знакомые по традиционным языкам программирования.</a:t>
            </a: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Строго функциональный язык</a:t>
            </a:r>
          </a:p>
          <a:p>
            <a:pPr>
              <a:buNone/>
            </a:pPr>
            <a:r>
              <a:rPr lang="ru-RU" dirty="0" smtClean="0"/>
              <a:t>Для записи программ (функций) в Листе используется специальная форма символьных данных, введенная </a:t>
            </a:r>
            <a:r>
              <a:rPr lang="ru-RU" dirty="0" err="1" smtClean="0"/>
              <a:t>Маккартни</a:t>
            </a:r>
            <a:r>
              <a:rPr lang="ru-RU" dirty="0" smtClean="0"/>
              <a:t>, называемая </a:t>
            </a:r>
            <a:r>
              <a:rPr lang="en-US" dirty="0" smtClean="0"/>
              <a:t>S</a:t>
            </a:r>
            <a:r>
              <a:rPr lang="ru-RU" dirty="0" smtClean="0"/>
              <a:t>-выражениями.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/>
              <a:t>Символьные выражения</a:t>
            </a:r>
          </a:p>
          <a:p>
            <a:pPr>
              <a:buNone/>
            </a:pPr>
            <a:r>
              <a:rPr lang="ru-RU" dirty="0" smtClean="0"/>
              <a:t>Определим класс символьных выражений, которые называются </a:t>
            </a:r>
            <a:r>
              <a:rPr lang="en-US" dirty="0" smtClean="0"/>
              <a:t>S-</a:t>
            </a:r>
            <a:r>
              <a:rPr lang="ru-RU" dirty="0" smtClean="0"/>
              <a:t>выражениями и образуют класс определения функциональных программ, которые мы научимся конструировать самостоятельно.</a:t>
            </a:r>
          </a:p>
          <a:p>
            <a:pPr>
              <a:buNone/>
            </a:pPr>
            <a:r>
              <a:rPr lang="ru-RU" dirty="0" smtClean="0"/>
              <a:t>Каждая из последующих строк содержит </a:t>
            </a:r>
            <a:r>
              <a:rPr lang="en-US" dirty="0" smtClean="0"/>
              <a:t>S-</a:t>
            </a:r>
            <a:r>
              <a:rPr lang="ru-RU" dirty="0" smtClean="0"/>
              <a:t>выражение:</a:t>
            </a:r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(</a:t>
            </a:r>
            <a:r>
              <a:rPr lang="ru-RU" dirty="0" err="1" smtClean="0"/>
              <a:t>иван</a:t>
            </a:r>
            <a:r>
              <a:rPr lang="ru-RU" dirty="0" smtClean="0"/>
              <a:t> </a:t>
            </a:r>
            <a:r>
              <a:rPr lang="ru-RU" dirty="0" err="1" smtClean="0"/>
              <a:t>петр</a:t>
            </a:r>
            <a:r>
              <a:rPr lang="ru-RU" dirty="0" smtClean="0"/>
              <a:t> </a:t>
            </a:r>
            <a:r>
              <a:rPr lang="ru-RU" dirty="0" err="1" smtClean="0"/>
              <a:t>мария</a:t>
            </a:r>
            <a:r>
              <a:rPr lang="ru-RU" dirty="0" smtClean="0"/>
              <a:t> </a:t>
            </a:r>
            <a:r>
              <a:rPr lang="ru-RU" dirty="0" err="1" smtClean="0"/>
              <a:t>вася</a:t>
            </a:r>
            <a:r>
              <a:rPr lang="ru-RU" dirty="0" smtClean="0"/>
              <a:t> толя света катя)</a:t>
            </a:r>
          </a:p>
          <a:p>
            <a:pPr>
              <a:buNone/>
            </a:pPr>
            <a:r>
              <a:rPr lang="ru-RU" dirty="0" smtClean="0"/>
              <a:t>	((</a:t>
            </a:r>
            <a:r>
              <a:rPr lang="ru-RU" dirty="0" err="1" smtClean="0"/>
              <a:t>ира</a:t>
            </a:r>
            <a:r>
              <a:rPr lang="ru-RU" dirty="0" smtClean="0"/>
              <a:t> </a:t>
            </a:r>
            <a:r>
              <a:rPr lang="ru-RU" dirty="0" smtClean="0"/>
              <a:t>40) (</a:t>
            </a:r>
            <a:r>
              <a:rPr lang="ru-RU" dirty="0" err="1" smtClean="0"/>
              <a:t>мария</a:t>
            </a:r>
            <a:r>
              <a:rPr lang="ru-RU" dirty="0" smtClean="0"/>
              <a:t> 37)(</a:t>
            </a:r>
            <a:r>
              <a:rPr lang="ru-RU" dirty="0" err="1" smtClean="0"/>
              <a:t>вася</a:t>
            </a:r>
            <a:r>
              <a:rPr lang="ru-RU" dirty="0" smtClean="0"/>
              <a:t> 10))</a:t>
            </a:r>
          </a:p>
          <a:p>
            <a:pPr>
              <a:buNone/>
            </a:pPr>
            <a:r>
              <a:rPr lang="ru-RU" dirty="0" smtClean="0"/>
              <a:t>	((кафедра </a:t>
            </a:r>
            <a:r>
              <a:rPr lang="ru-RU" dirty="0" err="1" smtClean="0"/>
              <a:t>вт</a:t>
            </a:r>
            <a:r>
              <a:rPr lang="ru-RU" dirty="0" smtClean="0"/>
              <a:t>) самая (лучшая (кафедра (в мире))))</a:t>
            </a:r>
          </a:p>
          <a:p>
            <a:pPr>
              <a:buNone/>
            </a:pPr>
            <a:r>
              <a:rPr lang="ru-RU" dirty="0" smtClean="0"/>
              <a:t>Самым очевидным свойством символьного выражения является использование скобок. Действительно, использование скобок в </a:t>
            </a:r>
            <a:r>
              <a:rPr lang="en-US" dirty="0" smtClean="0"/>
              <a:t>S</a:t>
            </a:r>
            <a:r>
              <a:rPr lang="ru-RU" dirty="0" smtClean="0"/>
              <a:t>-выражениях является основополагающим.</a:t>
            </a: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В Лиспе с помощью </a:t>
            </a:r>
            <a:r>
              <a:rPr lang="en-US" dirty="0" smtClean="0"/>
              <a:t>S</a:t>
            </a:r>
            <a:r>
              <a:rPr lang="ru-RU" dirty="0" smtClean="0"/>
              <a:t>-выражений записывается абсолютно все: объявление структур данных, определение и вызовы функций, макросов, специальных форм, вычисление алгебраических выражений, и т. д. Другими словами, в Лиспе принята единообразная форма </a:t>
            </a:r>
            <a:r>
              <a:rPr lang="en-US" dirty="0" smtClean="0"/>
              <a:t>S-</a:t>
            </a:r>
            <a:r>
              <a:rPr lang="ru-RU" dirty="0" smtClean="0"/>
              <a:t>выражений.</a:t>
            </a:r>
          </a:p>
          <a:p>
            <a:pPr>
              <a:buNone/>
            </a:pPr>
            <a:r>
              <a:rPr lang="ru-RU" dirty="0" smtClean="0"/>
              <a:t>Кроме скобок в </a:t>
            </a:r>
            <a:r>
              <a:rPr lang="en-US" dirty="0" smtClean="0"/>
              <a:t>S</a:t>
            </a:r>
            <a:r>
              <a:rPr lang="ru-RU" dirty="0" smtClean="0"/>
              <a:t>-выражениях присутствуют элементы (компоненты), которые называют атомами.</a:t>
            </a:r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Вот примеры атомов: </a:t>
            </a:r>
            <a:r>
              <a:rPr lang="ru-RU" dirty="0" err="1" smtClean="0"/>
              <a:t>иван</a:t>
            </a:r>
            <a:r>
              <a:rPr lang="ru-RU" dirty="0" smtClean="0"/>
              <a:t>, 40, лучшая, 2020, АВ13.</a:t>
            </a:r>
          </a:p>
          <a:p>
            <a:pPr>
              <a:buNone/>
            </a:pPr>
            <a:r>
              <a:rPr lang="ru-RU" dirty="0" smtClean="0"/>
              <a:t>Лисп не различает заглавные и строчные символы, он автоматически переводит все символы в заглавные.</a:t>
            </a:r>
          </a:p>
          <a:p>
            <a:pPr>
              <a:buNone/>
            </a:pPr>
            <a:r>
              <a:rPr lang="ru-RU" dirty="0" smtClean="0"/>
              <a:t>Атомы бывают двух видов:</a:t>
            </a:r>
          </a:p>
          <a:p>
            <a:pPr>
              <a:buNone/>
            </a:pPr>
            <a:r>
              <a:rPr lang="ru-RU" dirty="0" smtClean="0"/>
              <a:t>	- символьные – состоящие из последовательности букв и других символов, включая цифры, но обязательно </a:t>
            </a:r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 этой последовательности должен быть хотя бы один символ, отличающий его от числа;</a:t>
            </a:r>
          </a:p>
          <a:p>
            <a:pPr>
              <a:buNone/>
            </a:pPr>
            <a:r>
              <a:rPr lang="ru-RU" dirty="0" smtClean="0"/>
              <a:t>	Символьный атом понимается как одно неделимое целое.</a:t>
            </a:r>
          </a:p>
          <a:p>
            <a:pPr>
              <a:buNone/>
            </a:pPr>
            <a:r>
              <a:rPr lang="ru-RU" dirty="0" smtClean="0"/>
              <a:t>	- числовые атомы являются последовательностями цифр, возможно с предшествующим знаком. Числовые атомы бывают целого типа, вещественного, комплексные числа.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Простейшей формой </a:t>
            </a:r>
            <a:r>
              <a:rPr lang="en-US" dirty="0" smtClean="0"/>
              <a:t>S-</a:t>
            </a:r>
            <a:r>
              <a:rPr lang="ru-RU" dirty="0" smtClean="0"/>
              <a:t>выражения является отдельный атом (!). Более сложной формой – смесь (список) атомов, заключенных в скобки. </a:t>
            </a:r>
            <a:r>
              <a:rPr lang="ru-RU" i="1" dirty="0" smtClean="0"/>
              <a:t>Разновидностью </a:t>
            </a:r>
            <a:r>
              <a:rPr lang="en-US" i="1" dirty="0" smtClean="0"/>
              <a:t>S-</a:t>
            </a:r>
            <a:r>
              <a:rPr lang="ru-RU" i="1" dirty="0" smtClean="0"/>
              <a:t>выражений является и вызов функции, в котором на первой позиции стоит имя функции или символ, связывающий с определением функции.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Экспертные системы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b="1" dirty="0" smtClean="0"/>
              <a:t>Грубая структура ЭС</a:t>
            </a:r>
          </a:p>
          <a:p>
            <a:pPr>
              <a:buNone/>
            </a:pPr>
            <a:r>
              <a:rPr lang="ru-RU" dirty="0" smtClean="0"/>
              <a:t>При разработке ЭС принято делит ее на три основных модуля:</a:t>
            </a:r>
          </a:p>
          <a:p>
            <a:pPr>
              <a:buNone/>
            </a:pPr>
            <a:r>
              <a:rPr lang="ru-RU" dirty="0" smtClean="0"/>
              <a:t>	- база знаний;</a:t>
            </a:r>
          </a:p>
          <a:p>
            <a:pPr>
              <a:buNone/>
            </a:pPr>
            <a:r>
              <a:rPr lang="ru-RU" dirty="0" smtClean="0"/>
              <a:t>	- машина логического вывода;</a:t>
            </a:r>
          </a:p>
          <a:p>
            <a:pPr>
              <a:buNone/>
            </a:pPr>
            <a:r>
              <a:rPr lang="ru-RU" dirty="0" smtClean="0"/>
              <a:t>	- интерфейс с пользователем.</a:t>
            </a:r>
          </a:p>
          <a:p>
            <a:pPr>
              <a:buNone/>
            </a:pPr>
            <a:r>
              <a:rPr lang="ru-RU" dirty="0" smtClean="0"/>
              <a:t>База знаний содержит знания в конкретной прикладной области, в том числе отдельные факты, правила, описывающие отношения или явления.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Как вы уже заметили в качестве элемента </a:t>
            </a:r>
            <a:r>
              <a:rPr lang="en-US" dirty="0" smtClean="0"/>
              <a:t>S-</a:t>
            </a:r>
            <a:r>
              <a:rPr lang="ru-RU" dirty="0" smtClean="0"/>
              <a:t>выражения может выступать другое </a:t>
            </a:r>
            <a:r>
              <a:rPr lang="en-US" dirty="0" smtClean="0"/>
              <a:t>S-</a:t>
            </a:r>
            <a:r>
              <a:rPr lang="ru-RU" dirty="0" smtClean="0"/>
              <a:t>выражение, например, ((</a:t>
            </a:r>
            <a:r>
              <a:rPr lang="ru-RU" dirty="0" err="1" smtClean="0"/>
              <a:t>иван</a:t>
            </a:r>
            <a:r>
              <a:rPr lang="ru-RU" dirty="0" smtClean="0"/>
              <a:t> 20) (маша 10).</a:t>
            </a:r>
          </a:p>
          <a:p>
            <a:pPr>
              <a:buNone/>
            </a:pPr>
            <a:r>
              <a:rPr lang="ru-RU" dirty="0" smtClean="0"/>
              <a:t>Количество скобок и их позиция в </a:t>
            </a:r>
            <a:r>
              <a:rPr lang="en-US" dirty="0" smtClean="0"/>
              <a:t>S-</a:t>
            </a:r>
            <a:r>
              <a:rPr lang="ru-RU" dirty="0" smtClean="0"/>
              <a:t>выражении влияет на смысл выражения.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Экспертные системы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базу знания обычно добавляют различные методы, эвристики, идеи, имеющие отношения к конкретной области.</a:t>
            </a:r>
          </a:p>
          <a:p>
            <a:pPr>
              <a:buNone/>
            </a:pPr>
            <a:r>
              <a:rPr lang="ru-RU" dirty="0" smtClean="0"/>
              <a:t>Машина логического вывода умеет использовать информацию, имеющуюся в базе знаний и ответы полученные от пользователя, делать выводы из конкретной ситуации.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Экспертные системы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Интерфейс с пользователем отвечает за бесперебойный обмен информацией с пользователем и системой; он также дает пользователю возможность наблюдать за процессом решения. Принято машину логического вывода  и интерфейс рассматривать как самостоятельный модуль, именуемый как оболочка ЭС.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Экспертные системы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>
              <a:buNone/>
            </a:pP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База знаний более завязана на конкретную проблемную область, а оболочка менее.</a:t>
            </a:r>
          </a:p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2636912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 знаний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31840" y="2636912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Машина логического вывода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2636912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Интерфейс с</a:t>
            </a:r>
            <a:r>
              <a:rPr lang="en-US" dirty="0" smtClean="0"/>
              <a:t> </a:t>
            </a:r>
            <a:r>
              <a:rPr lang="ru-RU" dirty="0" smtClean="0"/>
              <a:t>пользователем</a:t>
            </a:r>
            <a:endParaRPr lang="ru-RU" dirty="0"/>
          </a:p>
        </p:txBody>
      </p:sp>
      <p:sp>
        <p:nvSpPr>
          <p:cNvPr id="9" name="Двойная стрелка влево/вправо 8"/>
          <p:cNvSpPr/>
          <p:nvPr/>
        </p:nvSpPr>
        <p:spPr>
          <a:xfrm>
            <a:off x="2483768" y="3212976"/>
            <a:ext cx="576064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войная стрелка влево/вправо 9"/>
          <p:cNvSpPr/>
          <p:nvPr/>
        </p:nvSpPr>
        <p:spPr>
          <a:xfrm>
            <a:off x="5292080" y="3140968"/>
            <a:ext cx="648072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1847</Words>
  <Application>Microsoft Office PowerPoint</Application>
  <PresentationFormat>Экран (4:3)</PresentationFormat>
  <Paragraphs>274</Paragraphs>
  <Slides>61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2" baseType="lpstr">
      <vt:lpstr>Тема Office</vt:lpstr>
      <vt:lpstr>Экспертные системы</vt:lpstr>
      <vt:lpstr>Экспертные системы </vt:lpstr>
      <vt:lpstr>Экспертные системы </vt:lpstr>
      <vt:lpstr>Экспертные системы </vt:lpstr>
      <vt:lpstr>Экспертные системы </vt:lpstr>
      <vt:lpstr>Экспертные системы </vt:lpstr>
      <vt:lpstr>Экспертные системы </vt:lpstr>
      <vt:lpstr>Экспертные системы </vt:lpstr>
      <vt:lpstr>Экспертные системы </vt:lpstr>
      <vt:lpstr>Экспертные системы </vt:lpstr>
      <vt:lpstr>Экспертные системы </vt:lpstr>
      <vt:lpstr>Экспертные системы </vt:lpstr>
      <vt:lpstr>Экспертные системы </vt:lpstr>
      <vt:lpstr>Экспертные системы </vt:lpstr>
      <vt:lpstr>Слайд 15</vt:lpstr>
      <vt:lpstr>Экспертные системы </vt:lpstr>
      <vt:lpstr>Экспертные системы </vt:lpstr>
      <vt:lpstr>Слайд 18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Экспертные системы</dc:title>
  <dc:creator>Игорь</dc:creator>
  <cp:lastModifiedBy>Игорь</cp:lastModifiedBy>
  <cp:revision>149</cp:revision>
  <dcterms:created xsi:type="dcterms:W3CDTF">2020-11-09T17:14:36Z</dcterms:created>
  <dcterms:modified xsi:type="dcterms:W3CDTF">2021-11-10T12:26:05Z</dcterms:modified>
</cp:coreProperties>
</file>