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132-FEE7-404A-9FCA-B3AC40086F5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1937-733E-47F5-8978-0B74EC266FE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71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132-FEE7-404A-9FCA-B3AC40086F5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1937-733E-47F5-8978-0B74EC266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33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132-FEE7-404A-9FCA-B3AC40086F5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1937-733E-47F5-8978-0B74EC266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07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132-FEE7-404A-9FCA-B3AC40086F5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1937-733E-47F5-8978-0B74EC266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46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132-FEE7-404A-9FCA-B3AC40086F5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1937-733E-47F5-8978-0B74EC266FE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8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132-FEE7-404A-9FCA-B3AC40086F5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1937-733E-47F5-8978-0B74EC266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69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132-FEE7-404A-9FCA-B3AC40086F5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1937-733E-47F5-8978-0B74EC266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47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132-FEE7-404A-9FCA-B3AC40086F5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1937-733E-47F5-8978-0B74EC266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16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132-FEE7-404A-9FCA-B3AC40086F5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1937-733E-47F5-8978-0B74EC266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60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5EC132-FEE7-404A-9FCA-B3AC40086F5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F1937-733E-47F5-8978-0B74EC266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63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132-FEE7-404A-9FCA-B3AC40086F5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1937-733E-47F5-8978-0B74EC266F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29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5EC132-FEE7-404A-9FCA-B3AC40086F5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F1937-733E-47F5-8978-0B74EC266FE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96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C878B-79D1-45AA-93D5-4A4BE301A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0" y="1956620"/>
            <a:ext cx="10058400" cy="220242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Немецкая модель экономики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90C721-3FC8-4BCF-8D92-3873878BB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6013" y="4455620"/>
            <a:ext cx="2132437" cy="96195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Иванов В.С. </a:t>
            </a:r>
          </a:p>
          <a:p>
            <a:r>
              <a:rPr lang="ru-RU" dirty="0">
                <a:solidFill>
                  <a:schemeClr val="tx1"/>
                </a:solidFill>
              </a:rPr>
              <a:t>Ивт-41-22</a:t>
            </a:r>
          </a:p>
        </p:txBody>
      </p:sp>
    </p:spTree>
    <p:extLst>
      <p:ext uri="{BB962C8B-B14F-4D97-AF65-F5344CB8AC3E}">
        <p14:creationId xmlns:p14="http://schemas.microsoft.com/office/powerpoint/2010/main" val="11554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3CBDD-EA1A-4EBF-9969-87A358AB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за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D825EA-0A6B-41FA-BBE2-C8139D03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03621"/>
            <a:ext cx="5156036" cy="1450758"/>
          </a:xfrm>
        </p:spPr>
        <p:txBody>
          <a:bodyPr/>
          <a:lstStyle/>
          <a:p>
            <a:r>
              <a:rPr lang="ru-RU" dirty="0"/>
              <a:t>Германской модели экономики присуща многослойная высокоэффективная институциональная структура субъектов социальной политики.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E87714B-39C5-4FD8-849E-3FA48FD1D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046" y="1882878"/>
            <a:ext cx="5492634" cy="32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71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8D7D7-3699-4A2E-BBC7-334178A1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Роль государства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BBE465-3F02-48F9-B0E6-6790A096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5734"/>
            <a:ext cx="5059680" cy="4023360"/>
          </a:xfrm>
        </p:spPr>
        <p:txBody>
          <a:bodyPr/>
          <a:lstStyle/>
          <a:p>
            <a:r>
              <a:rPr lang="ru-RU" dirty="0"/>
              <a:t>Государство не устанавливает экономические цели, но создает надежные социальные и правовые условия для наиболее эффективной реализации экономической инициативы. Эти условия фактически состоят из двух основополагающих компонентов</a:t>
            </a:r>
            <a:r>
              <a:rPr lang="en-US" dirty="0"/>
              <a:t>:</a:t>
            </a:r>
            <a:r>
              <a:rPr lang="ru-RU" dirty="0"/>
              <a:t> хозяйственного и гражданского права и системы мер по поддержанию высокоэффективной конкурентной среды.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76DABA-5F9C-4B05-80D5-72E5A0E2A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3"/>
            <a:ext cx="4998720" cy="37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14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48F28-DA58-4989-AA31-706CD8D8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характеристики</a:t>
            </a:r>
          </a:p>
        </p:txBody>
      </p:sp>
      <p:sp>
        <p:nvSpPr>
          <p:cNvPr id="4" name="Google Shape;511;p62">
            <a:extLst>
              <a:ext uri="{FF2B5EF4-FFF2-40B4-BE49-F238E27FC236}">
                <a16:creationId xmlns:a16="http://schemas.microsoft.com/office/drawing/2014/main" id="{896DDC97-F48C-46E9-8FBA-33122D327404}"/>
              </a:ext>
            </a:extLst>
          </p:cNvPr>
          <p:cNvSpPr txBox="1">
            <a:spLocks noGrp="1"/>
          </p:cNvSpPr>
          <p:nvPr/>
        </p:nvSpPr>
        <p:spPr>
          <a:xfrm>
            <a:off x="1372210" y="2416165"/>
            <a:ext cx="2471168" cy="82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Индивидуальная свобода</a:t>
            </a:r>
            <a:endParaRPr dirty="0"/>
          </a:p>
        </p:txBody>
      </p:sp>
      <p:sp>
        <p:nvSpPr>
          <p:cNvPr id="7" name="Google Shape;514;p62">
            <a:extLst>
              <a:ext uri="{FF2B5EF4-FFF2-40B4-BE49-F238E27FC236}">
                <a16:creationId xmlns:a16="http://schemas.microsoft.com/office/drawing/2014/main" id="{A34442F0-E434-4C1A-B42A-57A4D0389CF2}"/>
              </a:ext>
            </a:extLst>
          </p:cNvPr>
          <p:cNvSpPr txBox="1">
            <a:spLocks noGrp="1"/>
          </p:cNvSpPr>
          <p:nvPr/>
        </p:nvSpPr>
        <p:spPr>
          <a:xfrm>
            <a:off x="5101500" y="176833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8" name="Google Shape;515;p62">
            <a:extLst>
              <a:ext uri="{FF2B5EF4-FFF2-40B4-BE49-F238E27FC236}">
                <a16:creationId xmlns:a16="http://schemas.microsoft.com/office/drawing/2014/main" id="{B6D38D48-6353-495C-8FFA-3B6F9FB31A22}"/>
              </a:ext>
            </a:extLst>
          </p:cNvPr>
          <p:cNvSpPr txBox="1">
            <a:spLocks noGrp="1"/>
          </p:cNvSpPr>
          <p:nvPr/>
        </p:nvSpPr>
        <p:spPr>
          <a:xfrm>
            <a:off x="3675194" y="3516809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9" name="Google Shape;516;p62">
            <a:extLst>
              <a:ext uri="{FF2B5EF4-FFF2-40B4-BE49-F238E27FC236}">
                <a16:creationId xmlns:a16="http://schemas.microsoft.com/office/drawing/2014/main" id="{568A2A6F-D18A-41D7-A916-EDB59A829898}"/>
              </a:ext>
            </a:extLst>
          </p:cNvPr>
          <p:cNvSpPr txBox="1">
            <a:spLocks noGrp="1"/>
          </p:cNvSpPr>
          <p:nvPr/>
        </p:nvSpPr>
        <p:spPr>
          <a:xfrm>
            <a:off x="2195400" y="1824331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0" name="Google Shape;517;p62">
            <a:extLst>
              <a:ext uri="{FF2B5EF4-FFF2-40B4-BE49-F238E27FC236}">
                <a16:creationId xmlns:a16="http://schemas.microsoft.com/office/drawing/2014/main" id="{9AB9654E-F007-4CEE-92F8-7BFA69526355}"/>
              </a:ext>
            </a:extLst>
          </p:cNvPr>
          <p:cNvSpPr txBox="1">
            <a:spLocks noGrp="1"/>
          </p:cNvSpPr>
          <p:nvPr/>
        </p:nvSpPr>
        <p:spPr>
          <a:xfrm>
            <a:off x="4338900" y="2387072"/>
            <a:ext cx="2336400" cy="82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Социальное равенство</a:t>
            </a:r>
            <a:endParaRPr dirty="0"/>
          </a:p>
        </p:txBody>
      </p:sp>
      <p:sp>
        <p:nvSpPr>
          <p:cNvPr id="12" name="Google Shape;519;p62">
            <a:extLst>
              <a:ext uri="{FF2B5EF4-FFF2-40B4-BE49-F238E27FC236}">
                <a16:creationId xmlns:a16="http://schemas.microsoft.com/office/drawing/2014/main" id="{7BC77FE9-522A-49F2-A510-F14575D4C7B9}"/>
              </a:ext>
            </a:extLst>
          </p:cNvPr>
          <p:cNvSpPr txBox="1">
            <a:spLocks noGrp="1"/>
          </p:cNvSpPr>
          <p:nvPr/>
        </p:nvSpPr>
        <p:spPr>
          <a:xfrm>
            <a:off x="7144993" y="2424583"/>
            <a:ext cx="2439213" cy="82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Стимулирование инновация</a:t>
            </a:r>
            <a:endParaRPr dirty="0"/>
          </a:p>
        </p:txBody>
      </p:sp>
      <p:sp>
        <p:nvSpPr>
          <p:cNvPr id="13" name="Google Shape;520;p62">
            <a:extLst>
              <a:ext uri="{FF2B5EF4-FFF2-40B4-BE49-F238E27FC236}">
                <a16:creationId xmlns:a16="http://schemas.microsoft.com/office/drawing/2014/main" id="{BAE9B525-CE8C-4C68-BB5E-AFF229DCE954}"/>
              </a:ext>
            </a:extLst>
          </p:cNvPr>
          <p:cNvSpPr txBox="1">
            <a:spLocks noGrp="1"/>
          </p:cNvSpPr>
          <p:nvPr/>
        </p:nvSpPr>
        <p:spPr>
          <a:xfrm>
            <a:off x="7959000" y="1840528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4" name="Google Shape;521;p62">
            <a:extLst>
              <a:ext uri="{FF2B5EF4-FFF2-40B4-BE49-F238E27FC236}">
                <a16:creationId xmlns:a16="http://schemas.microsoft.com/office/drawing/2014/main" id="{EE078FB8-3A1E-44F0-A2B3-388B69841EDB}"/>
              </a:ext>
            </a:extLst>
          </p:cNvPr>
          <p:cNvSpPr txBox="1">
            <a:spLocks noGrp="1"/>
          </p:cNvSpPr>
          <p:nvPr/>
        </p:nvSpPr>
        <p:spPr>
          <a:xfrm>
            <a:off x="2778735" y="4072400"/>
            <a:ext cx="2604117" cy="1167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/>
              <a:t>Антициклическое</a:t>
            </a:r>
            <a:r>
              <a:rPr lang="ru-RU" dirty="0"/>
              <a:t> регулирование</a:t>
            </a:r>
            <a:endParaRPr dirty="0"/>
          </a:p>
        </p:txBody>
      </p:sp>
      <p:sp>
        <p:nvSpPr>
          <p:cNvPr id="16" name="Google Shape;523;p62">
            <a:extLst>
              <a:ext uri="{FF2B5EF4-FFF2-40B4-BE49-F238E27FC236}">
                <a16:creationId xmlns:a16="http://schemas.microsoft.com/office/drawing/2014/main" id="{7B9320FE-2F82-43AB-95EC-F7CF06187042}"/>
              </a:ext>
            </a:extLst>
          </p:cNvPr>
          <p:cNvSpPr txBox="1">
            <a:spLocks noGrp="1"/>
          </p:cNvSpPr>
          <p:nvPr/>
        </p:nvSpPr>
        <p:spPr>
          <a:xfrm>
            <a:off x="5728916" y="4072400"/>
            <a:ext cx="2336400" cy="1167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Эффективная структурная политика</a:t>
            </a:r>
            <a:endParaRPr dirty="0"/>
          </a:p>
        </p:txBody>
      </p:sp>
      <p:sp>
        <p:nvSpPr>
          <p:cNvPr id="17" name="Google Shape;524;p62">
            <a:extLst>
              <a:ext uri="{FF2B5EF4-FFF2-40B4-BE49-F238E27FC236}">
                <a16:creationId xmlns:a16="http://schemas.microsoft.com/office/drawing/2014/main" id="{E3AEF708-59A7-45D8-BB22-D07FA186C71C}"/>
              </a:ext>
            </a:extLst>
          </p:cNvPr>
          <p:cNvSpPr txBox="1">
            <a:spLocks noGrp="1"/>
          </p:cNvSpPr>
          <p:nvPr/>
        </p:nvSpPr>
        <p:spPr>
          <a:xfrm>
            <a:off x="6491516" y="3526852"/>
            <a:ext cx="811200" cy="54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19" name="Google Shape;526;p62">
            <a:extLst>
              <a:ext uri="{FF2B5EF4-FFF2-40B4-BE49-F238E27FC236}">
                <a16:creationId xmlns:a16="http://schemas.microsoft.com/office/drawing/2014/main" id="{F16695CB-ACF4-43D4-8E28-B4C45338C4FD}"/>
              </a:ext>
            </a:extLst>
          </p:cNvPr>
          <p:cNvSpPr txBox="1">
            <a:spLocks noGrp="1"/>
          </p:cNvSpPr>
          <p:nvPr/>
        </p:nvSpPr>
        <p:spPr>
          <a:xfrm>
            <a:off x="8545238" y="4089509"/>
            <a:ext cx="2336400" cy="11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Всестороннее поощрение</a:t>
            </a:r>
            <a:endParaRPr dirty="0"/>
          </a:p>
        </p:txBody>
      </p:sp>
      <p:sp>
        <p:nvSpPr>
          <p:cNvPr id="20" name="Google Shape;527;p62">
            <a:extLst>
              <a:ext uri="{FF2B5EF4-FFF2-40B4-BE49-F238E27FC236}">
                <a16:creationId xmlns:a16="http://schemas.microsoft.com/office/drawing/2014/main" id="{0CB04BE2-2974-4C1E-8DC3-AE5801D74F8C}"/>
              </a:ext>
            </a:extLst>
          </p:cNvPr>
          <p:cNvSpPr txBox="1">
            <a:spLocks noGrp="1"/>
          </p:cNvSpPr>
          <p:nvPr/>
        </p:nvSpPr>
        <p:spPr>
          <a:xfrm>
            <a:off x="9307838" y="350157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87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77B70-8508-4BA9-90E9-F90D0171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Промышленность и банковская сфера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1B94FB-8AB9-4F41-8BE8-3ECC3F09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593" y="1845734"/>
            <a:ext cx="3972232" cy="402336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ru-RU" dirty="0"/>
              <a:t>Рейнский капитализм</a:t>
            </a:r>
            <a:r>
              <a:rPr lang="en-US" dirty="0"/>
              <a:t>”</a:t>
            </a:r>
            <a:r>
              <a:rPr lang="ru-RU" dirty="0"/>
              <a:t> является важной отличительной особенностью германской экономической модели. Банки в Германии являются акционерами крупнейших промышленных компаний, что объясняет активное вмешательство банков в процесс принятия различных бизнес решений.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E4FC6467-EFC3-431D-A5A3-68379816D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" r="8046"/>
          <a:stretch/>
        </p:blipFill>
        <p:spPr bwMode="auto">
          <a:xfrm>
            <a:off x="1179871" y="1845734"/>
            <a:ext cx="5584722" cy="373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49567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126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Vidaloka</vt:lpstr>
      <vt:lpstr>Ретро</vt:lpstr>
      <vt:lpstr>Немецкая модель экономики</vt:lpstr>
      <vt:lpstr>Что за модель</vt:lpstr>
      <vt:lpstr>Роль государства</vt:lpstr>
      <vt:lpstr>Основные характеристики</vt:lpstr>
      <vt:lpstr>Промышленность и банковская сфера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Немецкая модель экономики</dc:title>
  <dc:creator>Владимир Иванов</dc:creator>
  <cp:lastModifiedBy>Владимир Иванов</cp:lastModifiedBy>
  <cp:revision>5</cp:revision>
  <dcterms:created xsi:type="dcterms:W3CDTF">2025-03-11T15:27:48Z</dcterms:created>
  <dcterms:modified xsi:type="dcterms:W3CDTF">2025-03-11T16:14:28Z</dcterms:modified>
</cp:coreProperties>
</file>