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Roboto" panose="02000000000000000000" pitchFamily="2" charset="0"/>
      <p:regular r:id="rId7"/>
      <p:bold r:id="rId8"/>
    </p:embeddedFont>
    <p:embeddedFont>
      <p:font typeface="Roboto Slab" pitchFamily="2" charset="0"/>
      <p:regular r:id="rId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895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793790" y="773311"/>
            <a:ext cx="13608010" cy="33414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700"/>
              </a:lnSpc>
              <a:buNone/>
            </a:pPr>
            <a:r>
              <a:rPr lang="en-US" sz="6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Типология </a:t>
            </a:r>
            <a:r>
              <a:rPr lang="en-US" sz="6150" dirty="0" err="1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общества</a:t>
            </a:r>
            <a:r>
              <a:rPr lang="en-US" sz="6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:</a:t>
            </a:r>
            <a:r>
              <a:rPr lang="ru-RU" sz="6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различие</a:t>
            </a:r>
            <a:r>
              <a:rPr lang="en-US" sz="6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en-US" sz="6150" dirty="0" err="1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цивилизованн</a:t>
            </a:r>
            <a:r>
              <a:rPr lang="ru-RU" sz="6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ого</a:t>
            </a:r>
            <a:r>
              <a:rPr lang="en-US" sz="6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и </a:t>
            </a:r>
            <a:r>
              <a:rPr lang="en-US" sz="6150" dirty="0" err="1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формационн</a:t>
            </a:r>
            <a:r>
              <a:rPr lang="ru-RU" sz="6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ого</a:t>
            </a:r>
            <a:r>
              <a:rPr lang="en-US" sz="61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r>
              <a:rPr lang="en-US" sz="6150" dirty="0" err="1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подход</a:t>
            </a:r>
            <a:r>
              <a:rPr lang="ru-RU" sz="6150" dirty="0" err="1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ов</a:t>
            </a:r>
            <a:endParaRPr lang="en-US" sz="6150" dirty="0"/>
          </a:p>
        </p:txBody>
      </p:sp>
      <p:sp>
        <p:nvSpPr>
          <p:cNvPr id="5" name="Text 1"/>
          <p:cNvSpPr/>
          <p:nvPr/>
        </p:nvSpPr>
        <p:spPr>
          <a:xfrm>
            <a:off x="793790" y="4114680"/>
            <a:ext cx="10018990" cy="1988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Типология общества – это классификация обществ по определенным признакам. Существуют различные подходы к типологии, но два наиболее распространенных – это цивилизационный и формационный.</a:t>
            </a:r>
            <a:endParaRPr lang="en-US" sz="20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33D0240-D68D-EE73-5C65-D604578AE907}"/>
              </a:ext>
            </a:extLst>
          </p:cNvPr>
          <p:cNvSpPr/>
          <p:nvPr/>
        </p:nvSpPr>
        <p:spPr>
          <a:xfrm>
            <a:off x="12790449" y="7638585"/>
            <a:ext cx="1839951" cy="591015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69D2C-2E87-0D10-022D-7D5B3DDDBE1F}"/>
              </a:ext>
            </a:extLst>
          </p:cNvPr>
          <p:cNvSpPr txBox="1"/>
          <p:nvPr/>
        </p:nvSpPr>
        <p:spPr>
          <a:xfrm>
            <a:off x="1126273" y="6556917"/>
            <a:ext cx="394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Иванов Владимир, ИВТ-41-22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029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Цивилизационный подход к типологии общества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48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Цивилизационный подход фокусируется на культурно-исторических особенностях общества. Он выделяет различные цивилизации, которые отличаются по своим ценностям, традициям, религии, искусству и другим факторам.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479250"/>
            <a:ext cx="39572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Ключевые характеристики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156692" y="5060394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Культура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156692" y="5502593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Религия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56692" y="5944791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Искусство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156692" y="6386989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Традиции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479250"/>
            <a:ext cx="34518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Примеры цивилизаций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962424" y="5060394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Европейская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62424" y="5502593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Китайская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62424" y="5944791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Индийская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62424" y="6386989"/>
            <a:ext cx="58818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Арабская</a:t>
            </a:r>
            <a:endParaRPr lang="en-US" sz="175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69E0674-81CA-4CD2-A619-E15911144D1B}"/>
              </a:ext>
            </a:extLst>
          </p:cNvPr>
          <p:cNvSpPr/>
          <p:nvPr/>
        </p:nvSpPr>
        <p:spPr>
          <a:xfrm>
            <a:off x="12844338" y="7665840"/>
            <a:ext cx="1769327" cy="563760"/>
          </a:xfrm>
          <a:prstGeom prst="rect">
            <a:avLst/>
          </a:prstGeom>
          <a:solidFill>
            <a:srgbClr val="FBFCF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996" y="888563"/>
            <a:ext cx="7680008" cy="13073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Формационный подход к типологии общества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731996" y="2509480"/>
            <a:ext cx="7680008" cy="1338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Формационный подход акцентирует внимание на способах производства и его влиянии на общественные отношения. Он выделяет формации, которые характеризуются определенным типом экономики и соответствующими ему социальными структурами.</a:t>
            </a: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731996" y="4318754"/>
            <a:ext cx="470535" cy="470535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6" name="Text 3"/>
          <p:cNvSpPr/>
          <p:nvPr/>
        </p:nvSpPr>
        <p:spPr>
          <a:xfrm>
            <a:off x="902613" y="4397097"/>
            <a:ext cx="129302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4"/>
          <p:cNvSpPr/>
          <p:nvPr/>
        </p:nvSpPr>
        <p:spPr>
          <a:xfrm>
            <a:off x="1411605" y="4318754"/>
            <a:ext cx="3013829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Примитивная община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1411605" y="4770953"/>
            <a:ext cx="3055858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Основанная на присваивающем хозяйстве.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4676537" y="4318754"/>
            <a:ext cx="470535" cy="470535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0" name="Text 7"/>
          <p:cNvSpPr/>
          <p:nvPr/>
        </p:nvSpPr>
        <p:spPr>
          <a:xfrm>
            <a:off x="4825127" y="4397097"/>
            <a:ext cx="173236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450" dirty="0"/>
          </a:p>
        </p:txBody>
      </p:sp>
      <p:sp>
        <p:nvSpPr>
          <p:cNvPr id="11" name="Text 8"/>
          <p:cNvSpPr/>
          <p:nvPr/>
        </p:nvSpPr>
        <p:spPr>
          <a:xfrm>
            <a:off x="5356146" y="4318754"/>
            <a:ext cx="3055858" cy="653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Рабовладельческая формация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5356146" y="5097780"/>
            <a:ext cx="3055858" cy="3346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Основанная на рабском труде.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31996" y="5884664"/>
            <a:ext cx="470535" cy="470535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4" name="Text 11"/>
          <p:cNvSpPr/>
          <p:nvPr/>
        </p:nvSpPr>
        <p:spPr>
          <a:xfrm>
            <a:off x="882491" y="5963007"/>
            <a:ext cx="169426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450" dirty="0"/>
          </a:p>
        </p:txBody>
      </p:sp>
      <p:sp>
        <p:nvSpPr>
          <p:cNvPr id="15" name="Text 12"/>
          <p:cNvSpPr/>
          <p:nvPr/>
        </p:nvSpPr>
        <p:spPr>
          <a:xfrm>
            <a:off x="1411605" y="5884664"/>
            <a:ext cx="3047881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Феодальная формация</a:t>
            </a:r>
            <a:endParaRPr lang="en-US" sz="2050" dirty="0"/>
          </a:p>
        </p:txBody>
      </p:sp>
      <p:sp>
        <p:nvSpPr>
          <p:cNvPr id="16" name="Text 13"/>
          <p:cNvSpPr/>
          <p:nvPr/>
        </p:nvSpPr>
        <p:spPr>
          <a:xfrm>
            <a:off x="1411605" y="6336863"/>
            <a:ext cx="3055858" cy="1004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Основанная на натуральном хозяйстве и крепостном праве.</a:t>
            </a: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4676537" y="5884664"/>
            <a:ext cx="470535" cy="470535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8" name="Text 15"/>
          <p:cNvSpPr/>
          <p:nvPr/>
        </p:nvSpPr>
        <p:spPr>
          <a:xfrm>
            <a:off x="4820841" y="5963007"/>
            <a:ext cx="181808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450" dirty="0"/>
          </a:p>
        </p:txBody>
      </p:sp>
      <p:sp>
        <p:nvSpPr>
          <p:cNvPr id="19" name="Text 16"/>
          <p:cNvSpPr/>
          <p:nvPr/>
        </p:nvSpPr>
        <p:spPr>
          <a:xfrm>
            <a:off x="5356146" y="5884664"/>
            <a:ext cx="3055858" cy="653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Капиталистическая формация</a:t>
            </a:r>
            <a:endParaRPr lang="en-US" sz="2050" dirty="0"/>
          </a:p>
        </p:txBody>
      </p:sp>
      <p:sp>
        <p:nvSpPr>
          <p:cNvPr id="20" name="Text 17"/>
          <p:cNvSpPr/>
          <p:nvPr/>
        </p:nvSpPr>
        <p:spPr>
          <a:xfrm>
            <a:off x="5356146" y="6663690"/>
            <a:ext cx="3055858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Основанная на свободе труда и наемном труде.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7201" y="990719"/>
            <a:ext cx="7762399" cy="12337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Сравнение цивилизационного и формационного подходов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6177201" y="2520434"/>
            <a:ext cx="7762399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Цивилизационный подход фокусируется на культурно-историческом развитии общества, а формационный – на его экономической структуре.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6177201" y="3373993"/>
            <a:ext cx="7762399" cy="3864769"/>
          </a:xfrm>
          <a:prstGeom prst="roundRect">
            <a:avLst>
              <a:gd name="adj" fmla="val 76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6184821" y="3381613"/>
            <a:ext cx="7746325" cy="88344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6383179" y="3507581"/>
            <a:ext cx="2183368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Признак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8968740" y="3507581"/>
            <a:ext cx="2179558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Цивилизационный подход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11550491" y="3507581"/>
            <a:ext cx="2183368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Формационный подход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184821" y="4265057"/>
            <a:ext cx="7746325" cy="119919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6383179" y="4391025"/>
            <a:ext cx="2183368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Ключевые характеристики</a:t>
            </a:r>
            <a:endParaRPr lang="en-US" sz="1550" dirty="0"/>
          </a:p>
        </p:txBody>
      </p:sp>
      <p:sp>
        <p:nvSpPr>
          <p:cNvPr id="12" name="Text 9"/>
          <p:cNvSpPr/>
          <p:nvPr/>
        </p:nvSpPr>
        <p:spPr>
          <a:xfrm>
            <a:off x="8968740" y="4391025"/>
            <a:ext cx="2179558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Культура, религия, искусство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11550491" y="4391025"/>
            <a:ext cx="2183368" cy="947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Способ производства, общественные отношения</a:t>
            </a:r>
            <a:endParaRPr lang="en-US" sz="1550" dirty="0"/>
          </a:p>
        </p:txBody>
      </p:sp>
      <p:sp>
        <p:nvSpPr>
          <p:cNvPr id="14" name="Shape 11"/>
          <p:cNvSpPr/>
          <p:nvPr/>
        </p:nvSpPr>
        <p:spPr>
          <a:xfrm>
            <a:off x="6184821" y="5464254"/>
            <a:ext cx="7746325" cy="56769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383179" y="5590223"/>
            <a:ext cx="2183368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Единицы анализа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8968740" y="5590223"/>
            <a:ext cx="2179558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Цивилизации</a:t>
            </a:r>
            <a:endParaRPr lang="en-US" sz="1550" dirty="0"/>
          </a:p>
        </p:txBody>
      </p:sp>
      <p:sp>
        <p:nvSpPr>
          <p:cNvPr id="17" name="Text 14"/>
          <p:cNvSpPr/>
          <p:nvPr/>
        </p:nvSpPr>
        <p:spPr>
          <a:xfrm>
            <a:off x="11550491" y="5590223"/>
            <a:ext cx="2183368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Формации</a:t>
            </a:r>
            <a:endParaRPr lang="en-US" sz="1550" dirty="0"/>
          </a:p>
        </p:txBody>
      </p:sp>
      <p:sp>
        <p:nvSpPr>
          <p:cNvPr id="18" name="Shape 15"/>
          <p:cNvSpPr/>
          <p:nvPr/>
        </p:nvSpPr>
        <p:spPr>
          <a:xfrm>
            <a:off x="6184821" y="6031944"/>
            <a:ext cx="7746325" cy="119919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6383179" y="6157913"/>
            <a:ext cx="2183368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Основные вопросы</a:t>
            </a:r>
            <a:endParaRPr lang="en-US" sz="1550" dirty="0"/>
          </a:p>
        </p:txBody>
      </p:sp>
      <p:sp>
        <p:nvSpPr>
          <p:cNvPr id="20" name="Text 17"/>
          <p:cNvSpPr/>
          <p:nvPr/>
        </p:nvSpPr>
        <p:spPr>
          <a:xfrm>
            <a:off x="8968740" y="6157913"/>
            <a:ext cx="2179558" cy="631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Как формируется и развивается культура?</a:t>
            </a:r>
            <a:endParaRPr lang="en-US" sz="1550" dirty="0"/>
          </a:p>
        </p:txBody>
      </p:sp>
      <p:sp>
        <p:nvSpPr>
          <p:cNvPr id="21" name="Text 18"/>
          <p:cNvSpPr/>
          <p:nvPr/>
        </p:nvSpPr>
        <p:spPr>
          <a:xfrm>
            <a:off x="11550491" y="6157913"/>
            <a:ext cx="2183368" cy="947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Как экономика влияет на общественные отношения?</a:t>
            </a:r>
            <a:endParaRPr lang="en-US" sz="155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9A6FAD1-F8EC-4A6C-ABB4-F025723884E9}"/>
              </a:ext>
            </a:extLst>
          </p:cNvPr>
          <p:cNvSpPr/>
          <p:nvPr/>
        </p:nvSpPr>
        <p:spPr>
          <a:xfrm>
            <a:off x="12801600" y="7680485"/>
            <a:ext cx="1724722" cy="441722"/>
          </a:xfrm>
          <a:prstGeom prst="rect">
            <a:avLst/>
          </a:prstGeom>
          <a:solidFill>
            <a:srgbClr val="FBFCFE"/>
          </a:solidFill>
          <a:ln>
            <a:noFill/>
          </a:ln>
        </p:spPr>
        <p:style>
          <a:lnRef idx="0">
            <a:scrgbClr r="0" g="0" b="0"/>
          </a:lnRef>
          <a:fillRef idx="1001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219</Words>
  <Application>Microsoft Office PowerPoint</Application>
  <PresentationFormat>Произвольный</PresentationFormat>
  <Paragraphs>47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Roboto Slab</vt:lpstr>
      <vt:lpstr>Roboto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Владимир Иванов</cp:lastModifiedBy>
  <cp:revision>6</cp:revision>
  <dcterms:created xsi:type="dcterms:W3CDTF">2024-09-29T17:16:04Z</dcterms:created>
  <dcterms:modified xsi:type="dcterms:W3CDTF">2024-09-30T09:20:54Z</dcterms:modified>
</cp:coreProperties>
</file>