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199"/>
  </p:normalViewPr>
  <p:slideViewPr>
    <p:cSldViewPr snapToGrid="0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7E30-F81F-4731-AE91-0ABCF2F2924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32382-C17D-4C67-A8EF-EAE16374B5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</a:t>
          </a:r>
        </a:p>
      </dgm:t>
    </dgm:pt>
    <dgm:pt modelId="{0E4B5794-52C7-4969-BF70-855FCB0CF6AD}" type="parTrans" cxnId="{305F90E2-D2D9-4C83-B5A2-F2F59A3A0C32}">
      <dgm:prSet/>
      <dgm:spPr/>
      <dgm:t>
        <a:bodyPr/>
        <a:lstStyle/>
        <a:p>
          <a:endParaRPr lang="en-US"/>
        </a:p>
      </dgm:t>
    </dgm:pt>
    <dgm:pt modelId="{2948ED1E-B281-4BCB-B073-524AA4825A42}" type="sibTrans" cxnId="{305F90E2-D2D9-4C83-B5A2-F2F59A3A0C32}">
      <dgm:prSet/>
      <dgm:spPr/>
      <dgm:t>
        <a:bodyPr/>
        <a:lstStyle/>
        <a:p>
          <a:endParaRPr lang="en-US"/>
        </a:p>
      </dgm:t>
    </dgm:pt>
    <dgm:pt modelId="{47D65C1F-8527-4C8E-817C-6D05E8835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Conducted by a Portuguese bank, the dataset captures direct marketing campaigns.</a:t>
          </a:r>
        </a:p>
      </dgm:t>
    </dgm:pt>
    <dgm:pt modelId="{3C94AE44-C1D7-44BB-8149-576DB60CF1E8}" type="parTrans" cxnId="{F4668A74-8970-4D3B-B205-F86E8B74FE3C}">
      <dgm:prSet/>
      <dgm:spPr/>
      <dgm:t>
        <a:bodyPr/>
        <a:lstStyle/>
        <a:p>
          <a:endParaRPr lang="en-US"/>
        </a:p>
      </dgm:t>
    </dgm:pt>
    <dgm:pt modelId="{C8A900BF-364E-40CA-A523-5CD3A36EB29B}" type="sibTrans" cxnId="{F4668A74-8970-4D3B-B205-F86E8B74FE3C}">
      <dgm:prSet/>
      <dgm:spPr/>
      <dgm:t>
        <a:bodyPr/>
        <a:lstStyle/>
        <a:p>
          <a:endParaRPr lang="en-US"/>
        </a:p>
      </dgm:t>
    </dgm:pt>
    <dgm:pt modelId="{4718FB3A-DFB1-418A-83F3-5AD221E77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Illuminates client behavior for targeted and effective banking marketing strategies.</a:t>
          </a:r>
        </a:p>
      </dgm:t>
    </dgm:pt>
    <dgm:pt modelId="{D657A9D3-DD2D-4EE0-B261-57C3CD024195}" type="parTrans" cxnId="{FCEE9646-0B83-4907-9DFD-B47507959A40}">
      <dgm:prSet/>
      <dgm:spPr/>
      <dgm:t>
        <a:bodyPr/>
        <a:lstStyle/>
        <a:p>
          <a:endParaRPr lang="en-US"/>
        </a:p>
      </dgm:t>
    </dgm:pt>
    <dgm:pt modelId="{4B3AA549-0EF8-4F5F-8B03-F628CE2E2831}" type="sibTrans" cxnId="{FCEE9646-0B83-4907-9DFD-B47507959A40}">
      <dgm:prSet/>
      <dgm:spPr/>
      <dgm:t>
        <a:bodyPr/>
        <a:lstStyle/>
        <a:p>
          <a:endParaRPr lang="en-US"/>
        </a:p>
      </dgm:t>
    </dgm:pt>
    <dgm:pt modelId="{6DDA5845-8298-491C-AE36-5B70125638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 – Which occupation have a higher tendency to subscribe? By , answering this question, we want to achieve the following :  </a:t>
          </a:r>
        </a:p>
      </dgm:t>
    </dgm:pt>
    <dgm:pt modelId="{37B0F4FF-3FB1-4E76-9461-A02F2BD2545A}" type="parTrans" cxnId="{50AD858E-DB04-4F55-BAD7-07A31CE1301E}">
      <dgm:prSet/>
      <dgm:spPr/>
      <dgm:t>
        <a:bodyPr/>
        <a:lstStyle/>
        <a:p>
          <a:endParaRPr lang="en-US"/>
        </a:p>
      </dgm:t>
    </dgm:pt>
    <dgm:pt modelId="{3D0B1F19-60A2-46DC-8E8B-42A3473A0BB6}" type="sibTrans" cxnId="{50AD858E-DB04-4F55-BAD7-07A31CE1301E}">
      <dgm:prSet/>
      <dgm:spPr/>
      <dgm:t>
        <a:bodyPr/>
        <a:lstStyle/>
        <a:p>
          <a:endParaRPr lang="en-US"/>
        </a:p>
      </dgm:t>
    </dgm:pt>
    <dgm:pt modelId="{9070B2A0-6342-456E-91DA-C189C1446A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High-Potential Markets</a:t>
          </a:r>
        </a:p>
      </dgm:t>
    </dgm:pt>
    <dgm:pt modelId="{2A37E296-FDEF-4242-BFE6-C5CE559CD3F4}" type="parTrans" cxnId="{493E371B-ABF9-430A-BD82-1CE95E9F4BFB}">
      <dgm:prSet/>
      <dgm:spPr/>
      <dgm:t>
        <a:bodyPr/>
        <a:lstStyle/>
        <a:p>
          <a:endParaRPr lang="en-US"/>
        </a:p>
      </dgm:t>
    </dgm:pt>
    <dgm:pt modelId="{AD844982-7067-43F0-860F-00A3386260A3}" type="sibTrans" cxnId="{493E371B-ABF9-430A-BD82-1CE95E9F4BFB}">
      <dgm:prSet/>
      <dgm:spPr/>
      <dgm:t>
        <a:bodyPr/>
        <a:lstStyle/>
        <a:p>
          <a:endParaRPr lang="en-US"/>
        </a:p>
      </dgm:t>
    </dgm:pt>
    <dgm:pt modelId="{D2800C1A-BF61-48A0-ACAF-01B269977F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 Resource Allocation</a:t>
          </a:r>
        </a:p>
      </dgm:t>
    </dgm:pt>
    <dgm:pt modelId="{AA8A48AC-66F1-44D0-8327-A2372B04F859}" type="parTrans" cxnId="{9BB9C53B-13C3-44D9-8866-BBA9FB3B878A}">
      <dgm:prSet/>
      <dgm:spPr/>
      <dgm:t>
        <a:bodyPr/>
        <a:lstStyle/>
        <a:p>
          <a:endParaRPr lang="en-US"/>
        </a:p>
      </dgm:t>
    </dgm:pt>
    <dgm:pt modelId="{B402E847-5D5F-4BE2-9FC9-475AE61B48F9}" type="sibTrans" cxnId="{9BB9C53B-13C3-44D9-8866-BBA9FB3B878A}">
      <dgm:prSet/>
      <dgm:spPr/>
      <dgm:t>
        <a:bodyPr/>
        <a:lstStyle/>
        <a:p>
          <a:endParaRPr lang="en-US"/>
        </a:p>
      </dgm:t>
    </dgm:pt>
    <dgm:pt modelId="{788F9DAA-BA58-4EBD-BD85-9ED0AF3EBC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Long-Term Relationships</a:t>
          </a:r>
        </a:p>
      </dgm:t>
    </dgm:pt>
    <dgm:pt modelId="{F9585E3A-5ADC-43CB-BA56-6FB578705FD2}" type="parTrans" cxnId="{41B4E6B4-C30E-4673-A963-D6928F6450B1}">
      <dgm:prSet/>
      <dgm:spPr/>
      <dgm:t>
        <a:bodyPr/>
        <a:lstStyle/>
        <a:p>
          <a:endParaRPr lang="en-US"/>
        </a:p>
      </dgm:t>
    </dgm:pt>
    <dgm:pt modelId="{348B1A1D-14C5-461F-8A93-7FF47CE15F07}" type="sibTrans" cxnId="{41B4E6B4-C30E-4673-A963-D6928F6450B1}">
      <dgm:prSet/>
      <dgm:spPr/>
      <dgm:t>
        <a:bodyPr/>
        <a:lstStyle/>
        <a:p>
          <a:endParaRPr lang="en-US"/>
        </a:p>
      </dgm:t>
    </dgm:pt>
    <dgm:pt modelId="{FCE29E63-2C3C-469C-80F3-C302241F3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Our ultimate objective is to gather more and more clients by direct marketing </a:t>
          </a:r>
          <a:endParaRPr lang="en-US" dirty="0"/>
        </a:p>
      </dgm:t>
    </dgm:pt>
    <dgm:pt modelId="{83ADB211-82DB-4516-84E9-571F7785EE46}" type="parTrans" cxnId="{98371340-1C21-472D-8CBF-4337D9DC3B88}">
      <dgm:prSet/>
      <dgm:spPr/>
      <dgm:t>
        <a:bodyPr/>
        <a:lstStyle/>
        <a:p>
          <a:endParaRPr lang="en-US"/>
        </a:p>
      </dgm:t>
    </dgm:pt>
    <dgm:pt modelId="{4F563A98-9D5C-49DE-AFAA-04B06B8E17B6}" type="sibTrans" cxnId="{98371340-1C21-472D-8CBF-4337D9DC3B88}">
      <dgm:prSet/>
      <dgm:spPr/>
      <dgm:t>
        <a:bodyPr/>
        <a:lstStyle/>
        <a:p>
          <a:endParaRPr lang="en-US"/>
        </a:p>
      </dgm:t>
    </dgm:pt>
    <dgm:pt modelId="{066AF585-9DD0-4E5B-9610-1F6AF97D4FE2}" type="pres">
      <dgm:prSet presAssocID="{7D017E30-F81F-4731-AE91-0ABCF2F29247}" presName="root" presStyleCnt="0">
        <dgm:presLayoutVars>
          <dgm:dir/>
          <dgm:resizeHandles val="exact"/>
        </dgm:presLayoutVars>
      </dgm:prSet>
      <dgm:spPr/>
    </dgm:pt>
    <dgm:pt modelId="{536EDBFC-9F64-47AC-B138-F730626FD973}" type="pres">
      <dgm:prSet presAssocID="{E1832382-C17D-4C67-A8EF-EAE16374B5B1}" presName="compNode" presStyleCnt="0"/>
      <dgm:spPr/>
    </dgm:pt>
    <dgm:pt modelId="{89B8B49A-742F-4A8C-9980-D6C3DD874F5F}" type="pres">
      <dgm:prSet presAssocID="{E1832382-C17D-4C67-A8EF-EAE16374B5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3686D97-A03E-4FEA-8F98-5EEEE29BEB17}" type="pres">
      <dgm:prSet presAssocID="{E1832382-C17D-4C67-A8EF-EAE16374B5B1}" presName="iconSpace" presStyleCnt="0"/>
      <dgm:spPr/>
    </dgm:pt>
    <dgm:pt modelId="{14BD909A-487D-494F-B915-F3DE329511AE}" type="pres">
      <dgm:prSet presAssocID="{E1832382-C17D-4C67-A8EF-EAE16374B5B1}" presName="parTx" presStyleLbl="revTx" presStyleIdx="0" presStyleCnt="4">
        <dgm:presLayoutVars>
          <dgm:chMax val="0"/>
          <dgm:chPref val="0"/>
        </dgm:presLayoutVars>
      </dgm:prSet>
      <dgm:spPr/>
    </dgm:pt>
    <dgm:pt modelId="{1D09CD07-0E2B-4D5F-8845-76ECBE5538F8}" type="pres">
      <dgm:prSet presAssocID="{E1832382-C17D-4C67-A8EF-EAE16374B5B1}" presName="txSpace" presStyleCnt="0"/>
      <dgm:spPr/>
    </dgm:pt>
    <dgm:pt modelId="{6621E177-B5AB-4A60-A875-3BEBA9138C99}" type="pres">
      <dgm:prSet presAssocID="{E1832382-C17D-4C67-A8EF-EAE16374B5B1}" presName="desTx" presStyleLbl="revTx" presStyleIdx="1" presStyleCnt="4">
        <dgm:presLayoutVars/>
      </dgm:prSet>
      <dgm:spPr/>
    </dgm:pt>
    <dgm:pt modelId="{17598145-B5CC-4D74-B24B-D4683FE1DAA9}" type="pres">
      <dgm:prSet presAssocID="{2948ED1E-B281-4BCB-B073-524AA4825A42}" presName="sibTrans" presStyleCnt="0"/>
      <dgm:spPr/>
    </dgm:pt>
    <dgm:pt modelId="{B42E0292-1895-4CFC-A8F9-8AEACCDC27C0}" type="pres">
      <dgm:prSet presAssocID="{6DDA5845-8298-491C-AE36-5B70125638E5}" presName="compNode" presStyleCnt="0"/>
      <dgm:spPr/>
    </dgm:pt>
    <dgm:pt modelId="{081AD781-B419-441C-BA56-AE114052C2B7}" type="pres">
      <dgm:prSet presAssocID="{6DDA5845-8298-491C-AE36-5B70125638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609859-8858-478F-A641-88808B2A4740}" type="pres">
      <dgm:prSet presAssocID="{6DDA5845-8298-491C-AE36-5B70125638E5}" presName="iconSpace" presStyleCnt="0"/>
      <dgm:spPr/>
    </dgm:pt>
    <dgm:pt modelId="{2EFF4F1F-1857-4C21-ADB9-51E3DC5B1ECD}" type="pres">
      <dgm:prSet presAssocID="{6DDA5845-8298-491C-AE36-5B70125638E5}" presName="parTx" presStyleLbl="revTx" presStyleIdx="2" presStyleCnt="4">
        <dgm:presLayoutVars>
          <dgm:chMax val="0"/>
          <dgm:chPref val="0"/>
        </dgm:presLayoutVars>
      </dgm:prSet>
      <dgm:spPr/>
    </dgm:pt>
    <dgm:pt modelId="{64DC6328-5627-41B5-AB31-20067EF9B26C}" type="pres">
      <dgm:prSet presAssocID="{6DDA5845-8298-491C-AE36-5B70125638E5}" presName="txSpace" presStyleCnt="0"/>
      <dgm:spPr/>
    </dgm:pt>
    <dgm:pt modelId="{F21B15B4-EA27-4D57-86AA-F603BE16F5C4}" type="pres">
      <dgm:prSet presAssocID="{6DDA5845-8298-491C-AE36-5B70125638E5}" presName="desTx" presStyleLbl="revTx" presStyleIdx="3" presStyleCnt="4">
        <dgm:presLayoutVars/>
      </dgm:prSet>
      <dgm:spPr/>
    </dgm:pt>
  </dgm:ptLst>
  <dgm:cxnLst>
    <dgm:cxn modelId="{10815505-D698-411A-9BB8-F4B3923D2C1C}" type="presOf" srcId="{7D017E30-F81F-4731-AE91-0ABCF2F29247}" destId="{066AF585-9DD0-4E5B-9610-1F6AF97D4FE2}" srcOrd="0" destOrd="0" presId="urn:microsoft.com/office/officeart/2018/5/layout/CenteredIconLabelDescriptionList"/>
    <dgm:cxn modelId="{5D13E114-F6DB-499E-96AE-123C55072B1B}" type="presOf" srcId="{D2800C1A-BF61-48A0-ACAF-01B269977F9C}" destId="{F21B15B4-EA27-4D57-86AA-F603BE16F5C4}" srcOrd="0" destOrd="1" presId="urn:microsoft.com/office/officeart/2018/5/layout/CenteredIconLabelDescriptionList"/>
    <dgm:cxn modelId="{493E371B-ABF9-430A-BD82-1CE95E9F4BFB}" srcId="{6DDA5845-8298-491C-AE36-5B70125638E5}" destId="{9070B2A0-6342-456E-91DA-C189C1446ADB}" srcOrd="0" destOrd="0" parTransId="{2A37E296-FDEF-4242-BFE6-C5CE559CD3F4}" sibTransId="{AD844982-7067-43F0-860F-00A3386260A3}"/>
    <dgm:cxn modelId="{5C2AFD34-30B4-4934-808B-64783BA0F53B}" type="presOf" srcId="{788F9DAA-BA58-4EBD-BD85-9ED0AF3EBCB0}" destId="{F21B15B4-EA27-4D57-86AA-F603BE16F5C4}" srcOrd="0" destOrd="2" presId="urn:microsoft.com/office/officeart/2018/5/layout/CenteredIconLabelDescriptionList"/>
    <dgm:cxn modelId="{9BB9C53B-13C3-44D9-8866-BBA9FB3B878A}" srcId="{6DDA5845-8298-491C-AE36-5B70125638E5}" destId="{D2800C1A-BF61-48A0-ACAF-01B269977F9C}" srcOrd="1" destOrd="0" parTransId="{AA8A48AC-66F1-44D0-8327-A2372B04F859}" sibTransId="{B402E847-5D5F-4BE2-9FC9-475AE61B48F9}"/>
    <dgm:cxn modelId="{98371340-1C21-472D-8CBF-4337D9DC3B88}" srcId="{6DDA5845-8298-491C-AE36-5B70125638E5}" destId="{FCE29E63-2C3C-469C-80F3-C302241F3360}" srcOrd="3" destOrd="0" parTransId="{83ADB211-82DB-4516-84E9-571F7785EE46}" sibTransId="{4F563A98-9D5C-49DE-AFAA-04B06B8E17B6}"/>
    <dgm:cxn modelId="{FCEE9646-0B83-4907-9DFD-B47507959A40}" srcId="{E1832382-C17D-4C67-A8EF-EAE16374B5B1}" destId="{4718FB3A-DFB1-418A-83F3-5AD221E77263}" srcOrd="1" destOrd="0" parTransId="{D657A9D3-DD2D-4EE0-B261-57C3CD024195}" sibTransId="{4B3AA549-0EF8-4F5F-8B03-F628CE2E2831}"/>
    <dgm:cxn modelId="{91840055-F5A0-4AEB-A285-E2C3F6BECAFB}" type="presOf" srcId="{47D65C1F-8527-4C8E-817C-6D05E8835903}" destId="{6621E177-B5AB-4A60-A875-3BEBA9138C99}" srcOrd="0" destOrd="0" presId="urn:microsoft.com/office/officeart/2018/5/layout/CenteredIconLabelDescriptionList"/>
    <dgm:cxn modelId="{F4668A74-8970-4D3B-B205-F86E8B74FE3C}" srcId="{E1832382-C17D-4C67-A8EF-EAE16374B5B1}" destId="{47D65C1F-8527-4C8E-817C-6D05E8835903}" srcOrd="0" destOrd="0" parTransId="{3C94AE44-C1D7-44BB-8149-576DB60CF1E8}" sibTransId="{C8A900BF-364E-40CA-A523-5CD3A36EB29B}"/>
    <dgm:cxn modelId="{50AD858E-DB04-4F55-BAD7-07A31CE1301E}" srcId="{7D017E30-F81F-4731-AE91-0ABCF2F29247}" destId="{6DDA5845-8298-491C-AE36-5B70125638E5}" srcOrd="1" destOrd="0" parTransId="{37B0F4FF-3FB1-4E76-9461-A02F2BD2545A}" sibTransId="{3D0B1F19-60A2-46DC-8E8B-42A3473A0BB6}"/>
    <dgm:cxn modelId="{960CE5A1-A608-4F4E-AA14-170FF3850C01}" type="presOf" srcId="{9070B2A0-6342-456E-91DA-C189C1446ADB}" destId="{F21B15B4-EA27-4D57-86AA-F603BE16F5C4}" srcOrd="0" destOrd="0" presId="urn:microsoft.com/office/officeart/2018/5/layout/CenteredIconLabelDescriptionList"/>
    <dgm:cxn modelId="{D4DC05AF-5F58-4A4B-96B5-331482F6F334}" type="presOf" srcId="{6DDA5845-8298-491C-AE36-5B70125638E5}" destId="{2EFF4F1F-1857-4C21-ADB9-51E3DC5B1ECD}" srcOrd="0" destOrd="0" presId="urn:microsoft.com/office/officeart/2018/5/layout/CenteredIconLabelDescriptionList"/>
    <dgm:cxn modelId="{41B4E6B4-C30E-4673-A963-D6928F6450B1}" srcId="{6DDA5845-8298-491C-AE36-5B70125638E5}" destId="{788F9DAA-BA58-4EBD-BD85-9ED0AF3EBCB0}" srcOrd="2" destOrd="0" parTransId="{F9585E3A-5ADC-43CB-BA56-6FB578705FD2}" sibTransId="{348B1A1D-14C5-461F-8A93-7FF47CE15F07}"/>
    <dgm:cxn modelId="{15128AC0-49F4-455E-BE76-8403AB29FD49}" type="presOf" srcId="{FCE29E63-2C3C-469C-80F3-C302241F3360}" destId="{F21B15B4-EA27-4D57-86AA-F603BE16F5C4}" srcOrd="0" destOrd="3" presId="urn:microsoft.com/office/officeart/2018/5/layout/CenteredIconLabelDescriptionList"/>
    <dgm:cxn modelId="{2AE5F1C1-CF47-493E-9281-E5D668E464A9}" type="presOf" srcId="{E1832382-C17D-4C67-A8EF-EAE16374B5B1}" destId="{14BD909A-487D-494F-B915-F3DE329511AE}" srcOrd="0" destOrd="0" presId="urn:microsoft.com/office/officeart/2018/5/layout/CenteredIconLabelDescriptionList"/>
    <dgm:cxn modelId="{305F90E2-D2D9-4C83-B5A2-F2F59A3A0C32}" srcId="{7D017E30-F81F-4731-AE91-0ABCF2F29247}" destId="{E1832382-C17D-4C67-A8EF-EAE16374B5B1}" srcOrd="0" destOrd="0" parTransId="{0E4B5794-52C7-4969-BF70-855FCB0CF6AD}" sibTransId="{2948ED1E-B281-4BCB-B073-524AA4825A42}"/>
    <dgm:cxn modelId="{D77BBAFD-CEBA-481B-A765-0B93E5ED1C34}" type="presOf" srcId="{4718FB3A-DFB1-418A-83F3-5AD221E77263}" destId="{6621E177-B5AB-4A60-A875-3BEBA9138C99}" srcOrd="0" destOrd="1" presId="urn:microsoft.com/office/officeart/2018/5/layout/CenteredIconLabelDescriptionList"/>
    <dgm:cxn modelId="{7D74935C-7716-42B2-97E2-7158E29DE44D}" type="presParOf" srcId="{066AF585-9DD0-4E5B-9610-1F6AF97D4FE2}" destId="{536EDBFC-9F64-47AC-B138-F730626FD973}" srcOrd="0" destOrd="0" presId="urn:microsoft.com/office/officeart/2018/5/layout/CenteredIconLabelDescriptionList"/>
    <dgm:cxn modelId="{C5FD0803-2345-44BD-B3DD-D0A20EBC5FA0}" type="presParOf" srcId="{536EDBFC-9F64-47AC-B138-F730626FD973}" destId="{89B8B49A-742F-4A8C-9980-D6C3DD874F5F}" srcOrd="0" destOrd="0" presId="urn:microsoft.com/office/officeart/2018/5/layout/CenteredIconLabelDescriptionList"/>
    <dgm:cxn modelId="{F85BFCEF-07B9-4D6B-B83D-16732F33504C}" type="presParOf" srcId="{536EDBFC-9F64-47AC-B138-F730626FD973}" destId="{13686D97-A03E-4FEA-8F98-5EEEE29BEB17}" srcOrd="1" destOrd="0" presId="urn:microsoft.com/office/officeart/2018/5/layout/CenteredIconLabelDescriptionList"/>
    <dgm:cxn modelId="{58764B4E-7DAF-4C30-80B0-FFCBB1C9BBDB}" type="presParOf" srcId="{536EDBFC-9F64-47AC-B138-F730626FD973}" destId="{14BD909A-487D-494F-B915-F3DE329511AE}" srcOrd="2" destOrd="0" presId="urn:microsoft.com/office/officeart/2018/5/layout/CenteredIconLabelDescriptionList"/>
    <dgm:cxn modelId="{985F222B-1014-4919-AA4E-50CD58313C21}" type="presParOf" srcId="{536EDBFC-9F64-47AC-B138-F730626FD973}" destId="{1D09CD07-0E2B-4D5F-8845-76ECBE5538F8}" srcOrd="3" destOrd="0" presId="urn:microsoft.com/office/officeart/2018/5/layout/CenteredIconLabelDescriptionList"/>
    <dgm:cxn modelId="{DBFE0272-6203-4548-ACE8-F4DCB6B569FB}" type="presParOf" srcId="{536EDBFC-9F64-47AC-B138-F730626FD973}" destId="{6621E177-B5AB-4A60-A875-3BEBA9138C99}" srcOrd="4" destOrd="0" presId="urn:microsoft.com/office/officeart/2018/5/layout/CenteredIconLabelDescriptionList"/>
    <dgm:cxn modelId="{DAF42C6B-D40F-460A-863B-D9F1159C449D}" type="presParOf" srcId="{066AF585-9DD0-4E5B-9610-1F6AF97D4FE2}" destId="{17598145-B5CC-4D74-B24B-D4683FE1DAA9}" srcOrd="1" destOrd="0" presId="urn:microsoft.com/office/officeart/2018/5/layout/CenteredIconLabelDescriptionList"/>
    <dgm:cxn modelId="{242FF42A-C6DB-4740-B4C1-7ABDAE71FB9F}" type="presParOf" srcId="{066AF585-9DD0-4E5B-9610-1F6AF97D4FE2}" destId="{B42E0292-1895-4CFC-A8F9-8AEACCDC27C0}" srcOrd="2" destOrd="0" presId="urn:microsoft.com/office/officeart/2018/5/layout/CenteredIconLabelDescriptionList"/>
    <dgm:cxn modelId="{39FF6600-E14C-41B7-BCCC-6BC71465B48B}" type="presParOf" srcId="{B42E0292-1895-4CFC-A8F9-8AEACCDC27C0}" destId="{081AD781-B419-441C-BA56-AE114052C2B7}" srcOrd="0" destOrd="0" presId="urn:microsoft.com/office/officeart/2018/5/layout/CenteredIconLabelDescriptionList"/>
    <dgm:cxn modelId="{FCC8DD73-D923-453A-A26E-D0648FEFAD77}" type="presParOf" srcId="{B42E0292-1895-4CFC-A8F9-8AEACCDC27C0}" destId="{12609859-8858-478F-A641-88808B2A4740}" srcOrd="1" destOrd="0" presId="urn:microsoft.com/office/officeart/2018/5/layout/CenteredIconLabelDescriptionList"/>
    <dgm:cxn modelId="{0C583FFB-2E29-4D76-A2B8-6014BF3A6FD8}" type="presParOf" srcId="{B42E0292-1895-4CFC-A8F9-8AEACCDC27C0}" destId="{2EFF4F1F-1857-4C21-ADB9-51E3DC5B1ECD}" srcOrd="2" destOrd="0" presId="urn:microsoft.com/office/officeart/2018/5/layout/CenteredIconLabelDescriptionList"/>
    <dgm:cxn modelId="{C97A115E-24B7-434F-B54C-001B237A7C72}" type="presParOf" srcId="{B42E0292-1895-4CFC-A8F9-8AEACCDC27C0}" destId="{64DC6328-5627-41B5-AB31-20067EF9B26C}" srcOrd="3" destOrd="0" presId="urn:microsoft.com/office/officeart/2018/5/layout/CenteredIconLabelDescriptionList"/>
    <dgm:cxn modelId="{FF5DC257-34E3-46D4-8E14-8C58DA576B4D}" type="presParOf" srcId="{B42E0292-1895-4CFC-A8F9-8AEACCDC27C0}" destId="{F21B15B4-EA27-4D57-86AA-F603BE16F5C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CA371-062D-48C4-9F0E-47BB44DECA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2C67CD-38EB-4F51-B317-47773BC97C60}">
      <dgm:prSet/>
      <dgm:spPr/>
      <dgm:t>
        <a:bodyPr/>
        <a:lstStyle/>
        <a:p>
          <a:r>
            <a:rPr lang="en-US" b="0" i="0"/>
            <a:t>Output variable – Has the client subscribed to term deposit (binary: ‘yes’ or ‘no’)</a:t>
          </a:r>
          <a:endParaRPr lang="en-US"/>
        </a:p>
      </dgm:t>
    </dgm:pt>
    <dgm:pt modelId="{6B6E176D-72D5-4C74-BC6D-C1303E115F64}" type="parTrans" cxnId="{081030C6-36E0-41B6-8B5E-07B373E3B843}">
      <dgm:prSet/>
      <dgm:spPr/>
      <dgm:t>
        <a:bodyPr/>
        <a:lstStyle/>
        <a:p>
          <a:endParaRPr lang="en-US"/>
        </a:p>
      </dgm:t>
    </dgm:pt>
    <dgm:pt modelId="{E2C576EF-C75D-454B-B703-CCF212C1A2DA}" type="sibTrans" cxnId="{081030C6-36E0-41B6-8B5E-07B373E3B843}">
      <dgm:prSet/>
      <dgm:spPr/>
      <dgm:t>
        <a:bodyPr/>
        <a:lstStyle/>
        <a:p>
          <a:endParaRPr lang="en-US"/>
        </a:p>
      </dgm:t>
    </dgm:pt>
    <dgm:pt modelId="{CC7C3958-582D-4483-B09E-1F228D699002}">
      <dgm:prSet/>
      <dgm:spPr/>
      <dgm:t>
        <a:bodyPr/>
        <a:lstStyle/>
        <a:p>
          <a:r>
            <a:rPr lang="en-US" b="0" i="0"/>
            <a:t>Different independent variables include Job, Marital, Education, Average yearly balance, Housing or personal loan?</a:t>
          </a:r>
          <a:endParaRPr lang="en-US"/>
        </a:p>
      </dgm:t>
    </dgm:pt>
    <dgm:pt modelId="{0F20D2C3-49C6-4AF5-9875-2477A0337592}" type="parTrans" cxnId="{52538483-E9BE-471F-980F-595C15957BD2}">
      <dgm:prSet/>
      <dgm:spPr/>
      <dgm:t>
        <a:bodyPr/>
        <a:lstStyle/>
        <a:p>
          <a:endParaRPr lang="en-US"/>
        </a:p>
      </dgm:t>
    </dgm:pt>
    <dgm:pt modelId="{3A571297-3EE1-4352-9A84-ED7984518A2E}" type="sibTrans" cxnId="{52538483-E9BE-471F-980F-595C15957BD2}">
      <dgm:prSet/>
      <dgm:spPr/>
      <dgm:t>
        <a:bodyPr/>
        <a:lstStyle/>
        <a:p>
          <a:endParaRPr lang="en-US"/>
        </a:p>
      </dgm:t>
    </dgm:pt>
    <dgm:pt modelId="{EC6E5E20-D673-4588-A940-CF9F6E86F6DF}">
      <dgm:prSet/>
      <dgm:spPr/>
      <dgm:t>
        <a:bodyPr/>
        <a:lstStyle/>
        <a:p>
          <a:r>
            <a:rPr lang="en-US"/>
            <a:t>Data period: May 2008 – November 2010</a:t>
          </a:r>
        </a:p>
      </dgm:t>
    </dgm:pt>
    <dgm:pt modelId="{E73173E9-DF03-41EA-986A-32934C32032C}" type="parTrans" cxnId="{FFAC0280-A911-4A96-A274-164D95DA9512}">
      <dgm:prSet/>
      <dgm:spPr/>
      <dgm:t>
        <a:bodyPr/>
        <a:lstStyle/>
        <a:p>
          <a:endParaRPr lang="en-US"/>
        </a:p>
      </dgm:t>
    </dgm:pt>
    <dgm:pt modelId="{325251EC-2D70-41C0-9097-D2074DD5D8AD}" type="sibTrans" cxnId="{FFAC0280-A911-4A96-A274-164D95DA9512}">
      <dgm:prSet/>
      <dgm:spPr/>
      <dgm:t>
        <a:bodyPr/>
        <a:lstStyle/>
        <a:p>
          <a:endParaRPr lang="en-US"/>
        </a:p>
      </dgm:t>
    </dgm:pt>
    <dgm:pt modelId="{381A898B-4EB6-46F0-9038-A98CF583AEC0}">
      <dgm:prSet/>
      <dgm:spPr/>
      <dgm:t>
        <a:bodyPr/>
        <a:lstStyle/>
        <a:p>
          <a:r>
            <a:rPr lang="en-US"/>
            <a:t>Rows – 11162, Columns – 17</a:t>
          </a:r>
        </a:p>
      </dgm:t>
    </dgm:pt>
    <dgm:pt modelId="{E42940E6-EBE1-4DB2-8428-7A8C1CF27CF8}" type="parTrans" cxnId="{D12A8DE1-E465-4613-85E0-AE2AC654FD22}">
      <dgm:prSet/>
      <dgm:spPr/>
      <dgm:t>
        <a:bodyPr/>
        <a:lstStyle/>
        <a:p>
          <a:endParaRPr lang="en-US"/>
        </a:p>
      </dgm:t>
    </dgm:pt>
    <dgm:pt modelId="{F8458A3B-84C0-4BC6-A3DB-B5B3FFE30274}" type="sibTrans" cxnId="{D12A8DE1-E465-4613-85E0-AE2AC654FD22}">
      <dgm:prSet/>
      <dgm:spPr/>
      <dgm:t>
        <a:bodyPr/>
        <a:lstStyle/>
        <a:p>
          <a:endParaRPr lang="en-US"/>
        </a:p>
      </dgm:t>
    </dgm:pt>
    <dgm:pt modelId="{4747E082-9C11-48AB-A9EA-BC6D9148BE8A}">
      <dgm:prSet/>
      <dgm:spPr/>
      <dgm:t>
        <a:bodyPr/>
        <a:lstStyle/>
        <a:p>
          <a:r>
            <a:rPr lang="en-US"/>
            <a:t>No missing values</a:t>
          </a:r>
        </a:p>
      </dgm:t>
    </dgm:pt>
    <dgm:pt modelId="{648C7E85-6761-4A04-AD83-911663F2C01E}" type="parTrans" cxnId="{6B94705C-7486-46A8-88E3-8FDEAA4F0DB3}">
      <dgm:prSet/>
      <dgm:spPr/>
      <dgm:t>
        <a:bodyPr/>
        <a:lstStyle/>
        <a:p>
          <a:endParaRPr lang="en-US"/>
        </a:p>
      </dgm:t>
    </dgm:pt>
    <dgm:pt modelId="{528885C5-DD9A-402C-BC43-18BCC1348A4D}" type="sibTrans" cxnId="{6B94705C-7486-46A8-88E3-8FDEAA4F0DB3}">
      <dgm:prSet/>
      <dgm:spPr/>
      <dgm:t>
        <a:bodyPr/>
        <a:lstStyle/>
        <a:p>
          <a:endParaRPr lang="en-US"/>
        </a:p>
      </dgm:t>
    </dgm:pt>
    <dgm:pt modelId="{DAB34554-4396-934D-BF17-437C973740E4}" type="pres">
      <dgm:prSet presAssocID="{E6BCA371-062D-48C4-9F0E-47BB44DECA74}" presName="vert0" presStyleCnt="0">
        <dgm:presLayoutVars>
          <dgm:dir/>
          <dgm:animOne val="branch"/>
          <dgm:animLvl val="lvl"/>
        </dgm:presLayoutVars>
      </dgm:prSet>
      <dgm:spPr/>
    </dgm:pt>
    <dgm:pt modelId="{D678754D-4D48-954F-AFF6-348B4BBD5A96}" type="pres">
      <dgm:prSet presAssocID="{862C67CD-38EB-4F51-B317-47773BC97C60}" presName="thickLine" presStyleLbl="alignNode1" presStyleIdx="0" presStyleCnt="5"/>
      <dgm:spPr/>
    </dgm:pt>
    <dgm:pt modelId="{B7243892-B57D-7F45-B5DC-D4FFAAB52086}" type="pres">
      <dgm:prSet presAssocID="{862C67CD-38EB-4F51-B317-47773BC97C60}" presName="horz1" presStyleCnt="0"/>
      <dgm:spPr/>
    </dgm:pt>
    <dgm:pt modelId="{09C59919-4343-F745-9E2C-4B8081DAA65B}" type="pres">
      <dgm:prSet presAssocID="{862C67CD-38EB-4F51-B317-47773BC97C60}" presName="tx1" presStyleLbl="revTx" presStyleIdx="0" presStyleCnt="5"/>
      <dgm:spPr/>
    </dgm:pt>
    <dgm:pt modelId="{EB2096B0-0DFB-8244-8A4F-3C7D84B82DCC}" type="pres">
      <dgm:prSet presAssocID="{862C67CD-38EB-4F51-B317-47773BC97C60}" presName="vert1" presStyleCnt="0"/>
      <dgm:spPr/>
    </dgm:pt>
    <dgm:pt modelId="{3425FCA0-9496-3842-8BAE-8AADF85E501A}" type="pres">
      <dgm:prSet presAssocID="{CC7C3958-582D-4483-B09E-1F228D699002}" presName="thickLine" presStyleLbl="alignNode1" presStyleIdx="1" presStyleCnt="5"/>
      <dgm:spPr/>
    </dgm:pt>
    <dgm:pt modelId="{CA1C7CA8-F1B5-1F4E-9EA9-D26180169D93}" type="pres">
      <dgm:prSet presAssocID="{CC7C3958-582D-4483-B09E-1F228D699002}" presName="horz1" presStyleCnt="0"/>
      <dgm:spPr/>
    </dgm:pt>
    <dgm:pt modelId="{1ED6E637-54BD-864E-A2C3-2A95B48A0E6A}" type="pres">
      <dgm:prSet presAssocID="{CC7C3958-582D-4483-B09E-1F228D699002}" presName="tx1" presStyleLbl="revTx" presStyleIdx="1" presStyleCnt="5"/>
      <dgm:spPr/>
    </dgm:pt>
    <dgm:pt modelId="{24E439F9-2AB9-B841-83B5-05D0A792DE13}" type="pres">
      <dgm:prSet presAssocID="{CC7C3958-582D-4483-B09E-1F228D699002}" presName="vert1" presStyleCnt="0"/>
      <dgm:spPr/>
    </dgm:pt>
    <dgm:pt modelId="{3D431972-9F23-714D-8D13-78EE45D84F93}" type="pres">
      <dgm:prSet presAssocID="{EC6E5E20-D673-4588-A940-CF9F6E86F6DF}" presName="thickLine" presStyleLbl="alignNode1" presStyleIdx="2" presStyleCnt="5"/>
      <dgm:spPr/>
    </dgm:pt>
    <dgm:pt modelId="{8970954A-7B66-4448-A488-92A3B85B6602}" type="pres">
      <dgm:prSet presAssocID="{EC6E5E20-D673-4588-A940-CF9F6E86F6DF}" presName="horz1" presStyleCnt="0"/>
      <dgm:spPr/>
    </dgm:pt>
    <dgm:pt modelId="{9FCA0F87-DEE3-7045-B5D1-0FA1471ECFBF}" type="pres">
      <dgm:prSet presAssocID="{EC6E5E20-D673-4588-A940-CF9F6E86F6DF}" presName="tx1" presStyleLbl="revTx" presStyleIdx="2" presStyleCnt="5"/>
      <dgm:spPr/>
    </dgm:pt>
    <dgm:pt modelId="{39044F2E-14E1-654E-8C51-75EA8E730C06}" type="pres">
      <dgm:prSet presAssocID="{EC6E5E20-D673-4588-A940-CF9F6E86F6DF}" presName="vert1" presStyleCnt="0"/>
      <dgm:spPr/>
    </dgm:pt>
    <dgm:pt modelId="{D82F7076-E97C-964C-8D12-52AA91CF9055}" type="pres">
      <dgm:prSet presAssocID="{381A898B-4EB6-46F0-9038-A98CF583AEC0}" presName="thickLine" presStyleLbl="alignNode1" presStyleIdx="3" presStyleCnt="5"/>
      <dgm:spPr/>
    </dgm:pt>
    <dgm:pt modelId="{E81336FA-4BFE-5E4A-BD06-52E09686A89B}" type="pres">
      <dgm:prSet presAssocID="{381A898B-4EB6-46F0-9038-A98CF583AEC0}" presName="horz1" presStyleCnt="0"/>
      <dgm:spPr/>
    </dgm:pt>
    <dgm:pt modelId="{2F9EB043-ED98-3A49-8C97-6DCE6467B517}" type="pres">
      <dgm:prSet presAssocID="{381A898B-4EB6-46F0-9038-A98CF583AEC0}" presName="tx1" presStyleLbl="revTx" presStyleIdx="3" presStyleCnt="5"/>
      <dgm:spPr/>
    </dgm:pt>
    <dgm:pt modelId="{71F6BB0A-6629-914F-BD63-6F0A65ED4413}" type="pres">
      <dgm:prSet presAssocID="{381A898B-4EB6-46F0-9038-A98CF583AEC0}" presName="vert1" presStyleCnt="0"/>
      <dgm:spPr/>
    </dgm:pt>
    <dgm:pt modelId="{7CFF1E97-796B-D447-B5D8-AD4DD1C07063}" type="pres">
      <dgm:prSet presAssocID="{4747E082-9C11-48AB-A9EA-BC6D9148BE8A}" presName="thickLine" presStyleLbl="alignNode1" presStyleIdx="4" presStyleCnt="5"/>
      <dgm:spPr/>
    </dgm:pt>
    <dgm:pt modelId="{364B8CAF-5BCF-9748-8798-BE4E13410204}" type="pres">
      <dgm:prSet presAssocID="{4747E082-9C11-48AB-A9EA-BC6D9148BE8A}" presName="horz1" presStyleCnt="0"/>
      <dgm:spPr/>
    </dgm:pt>
    <dgm:pt modelId="{45671261-E7D3-6843-8AC6-6951B9D03F54}" type="pres">
      <dgm:prSet presAssocID="{4747E082-9C11-48AB-A9EA-BC6D9148BE8A}" presName="tx1" presStyleLbl="revTx" presStyleIdx="4" presStyleCnt="5"/>
      <dgm:spPr/>
    </dgm:pt>
    <dgm:pt modelId="{0E5688F7-35E4-184F-9D50-732B3DA39FA8}" type="pres">
      <dgm:prSet presAssocID="{4747E082-9C11-48AB-A9EA-BC6D9148BE8A}" presName="vert1" presStyleCnt="0"/>
      <dgm:spPr/>
    </dgm:pt>
  </dgm:ptLst>
  <dgm:cxnLst>
    <dgm:cxn modelId="{6B94705C-7486-46A8-88E3-8FDEAA4F0DB3}" srcId="{E6BCA371-062D-48C4-9F0E-47BB44DECA74}" destId="{4747E082-9C11-48AB-A9EA-BC6D9148BE8A}" srcOrd="4" destOrd="0" parTransId="{648C7E85-6761-4A04-AD83-911663F2C01E}" sibTransId="{528885C5-DD9A-402C-BC43-18BCC1348A4D}"/>
    <dgm:cxn modelId="{922C9370-1BE2-734D-90FB-1EEA4B50B360}" type="presOf" srcId="{EC6E5E20-D673-4588-A940-CF9F6E86F6DF}" destId="{9FCA0F87-DEE3-7045-B5D1-0FA1471ECFBF}" srcOrd="0" destOrd="0" presId="urn:microsoft.com/office/officeart/2008/layout/LinedList"/>
    <dgm:cxn modelId="{FFAC0280-A911-4A96-A274-164D95DA9512}" srcId="{E6BCA371-062D-48C4-9F0E-47BB44DECA74}" destId="{EC6E5E20-D673-4588-A940-CF9F6E86F6DF}" srcOrd="2" destOrd="0" parTransId="{E73173E9-DF03-41EA-986A-32934C32032C}" sibTransId="{325251EC-2D70-41C0-9097-D2074DD5D8AD}"/>
    <dgm:cxn modelId="{0FA03E82-350C-EB49-91D6-C62A34A1620C}" type="presOf" srcId="{CC7C3958-582D-4483-B09E-1F228D699002}" destId="{1ED6E637-54BD-864E-A2C3-2A95B48A0E6A}" srcOrd="0" destOrd="0" presId="urn:microsoft.com/office/officeart/2008/layout/LinedList"/>
    <dgm:cxn modelId="{52538483-E9BE-471F-980F-595C15957BD2}" srcId="{E6BCA371-062D-48C4-9F0E-47BB44DECA74}" destId="{CC7C3958-582D-4483-B09E-1F228D699002}" srcOrd="1" destOrd="0" parTransId="{0F20D2C3-49C6-4AF5-9875-2477A0337592}" sibTransId="{3A571297-3EE1-4352-9A84-ED7984518A2E}"/>
    <dgm:cxn modelId="{F533F587-0D22-2240-A681-013C72EF91FB}" type="presOf" srcId="{4747E082-9C11-48AB-A9EA-BC6D9148BE8A}" destId="{45671261-E7D3-6843-8AC6-6951B9D03F54}" srcOrd="0" destOrd="0" presId="urn:microsoft.com/office/officeart/2008/layout/LinedList"/>
    <dgm:cxn modelId="{6734EDC2-2AE3-F84D-8CF4-2F51C9C927B1}" type="presOf" srcId="{862C67CD-38EB-4F51-B317-47773BC97C60}" destId="{09C59919-4343-F745-9E2C-4B8081DAA65B}" srcOrd="0" destOrd="0" presId="urn:microsoft.com/office/officeart/2008/layout/LinedList"/>
    <dgm:cxn modelId="{081030C6-36E0-41B6-8B5E-07B373E3B843}" srcId="{E6BCA371-062D-48C4-9F0E-47BB44DECA74}" destId="{862C67CD-38EB-4F51-B317-47773BC97C60}" srcOrd="0" destOrd="0" parTransId="{6B6E176D-72D5-4C74-BC6D-C1303E115F64}" sibTransId="{E2C576EF-C75D-454B-B703-CCF212C1A2DA}"/>
    <dgm:cxn modelId="{D12A8DE1-E465-4613-85E0-AE2AC654FD22}" srcId="{E6BCA371-062D-48C4-9F0E-47BB44DECA74}" destId="{381A898B-4EB6-46F0-9038-A98CF583AEC0}" srcOrd="3" destOrd="0" parTransId="{E42940E6-EBE1-4DB2-8428-7A8C1CF27CF8}" sibTransId="{F8458A3B-84C0-4BC6-A3DB-B5B3FFE30274}"/>
    <dgm:cxn modelId="{6B73A4E9-953B-C74C-AB89-2B8610B14BCB}" type="presOf" srcId="{381A898B-4EB6-46F0-9038-A98CF583AEC0}" destId="{2F9EB043-ED98-3A49-8C97-6DCE6467B517}" srcOrd="0" destOrd="0" presId="urn:microsoft.com/office/officeart/2008/layout/LinedList"/>
    <dgm:cxn modelId="{5815ACFB-308D-1047-8304-67ECB2981650}" type="presOf" srcId="{E6BCA371-062D-48C4-9F0E-47BB44DECA74}" destId="{DAB34554-4396-934D-BF17-437C973740E4}" srcOrd="0" destOrd="0" presId="urn:microsoft.com/office/officeart/2008/layout/LinedList"/>
    <dgm:cxn modelId="{B7321FCF-A0C8-1441-96FB-4943A9274DFC}" type="presParOf" srcId="{DAB34554-4396-934D-BF17-437C973740E4}" destId="{D678754D-4D48-954F-AFF6-348B4BBD5A96}" srcOrd="0" destOrd="0" presId="urn:microsoft.com/office/officeart/2008/layout/LinedList"/>
    <dgm:cxn modelId="{E80575C5-6636-CC44-8770-74DEEE720894}" type="presParOf" srcId="{DAB34554-4396-934D-BF17-437C973740E4}" destId="{B7243892-B57D-7F45-B5DC-D4FFAAB52086}" srcOrd="1" destOrd="0" presId="urn:microsoft.com/office/officeart/2008/layout/LinedList"/>
    <dgm:cxn modelId="{78CE7B09-D190-5449-B5FA-834BE05B25EA}" type="presParOf" srcId="{B7243892-B57D-7F45-B5DC-D4FFAAB52086}" destId="{09C59919-4343-F745-9E2C-4B8081DAA65B}" srcOrd="0" destOrd="0" presId="urn:microsoft.com/office/officeart/2008/layout/LinedList"/>
    <dgm:cxn modelId="{6F1C2397-69B4-434D-A6AC-32A1E6D406D5}" type="presParOf" srcId="{B7243892-B57D-7F45-B5DC-D4FFAAB52086}" destId="{EB2096B0-0DFB-8244-8A4F-3C7D84B82DCC}" srcOrd="1" destOrd="0" presId="urn:microsoft.com/office/officeart/2008/layout/LinedList"/>
    <dgm:cxn modelId="{7BC927E0-CE6F-3744-9221-9A25DE6E7476}" type="presParOf" srcId="{DAB34554-4396-934D-BF17-437C973740E4}" destId="{3425FCA0-9496-3842-8BAE-8AADF85E501A}" srcOrd="2" destOrd="0" presId="urn:microsoft.com/office/officeart/2008/layout/LinedList"/>
    <dgm:cxn modelId="{CD474576-8D3A-4943-BD56-FD09B4DF13EA}" type="presParOf" srcId="{DAB34554-4396-934D-BF17-437C973740E4}" destId="{CA1C7CA8-F1B5-1F4E-9EA9-D26180169D93}" srcOrd="3" destOrd="0" presId="urn:microsoft.com/office/officeart/2008/layout/LinedList"/>
    <dgm:cxn modelId="{52D140A4-EBF2-EF40-968E-6EC0FE50EFF3}" type="presParOf" srcId="{CA1C7CA8-F1B5-1F4E-9EA9-D26180169D93}" destId="{1ED6E637-54BD-864E-A2C3-2A95B48A0E6A}" srcOrd="0" destOrd="0" presId="urn:microsoft.com/office/officeart/2008/layout/LinedList"/>
    <dgm:cxn modelId="{976FF4CD-B1DA-D340-A756-B5B81C9F5552}" type="presParOf" srcId="{CA1C7CA8-F1B5-1F4E-9EA9-D26180169D93}" destId="{24E439F9-2AB9-B841-83B5-05D0A792DE13}" srcOrd="1" destOrd="0" presId="urn:microsoft.com/office/officeart/2008/layout/LinedList"/>
    <dgm:cxn modelId="{1D851E67-E4F1-BA4F-83B9-C529FBFAA6CF}" type="presParOf" srcId="{DAB34554-4396-934D-BF17-437C973740E4}" destId="{3D431972-9F23-714D-8D13-78EE45D84F93}" srcOrd="4" destOrd="0" presId="urn:microsoft.com/office/officeart/2008/layout/LinedList"/>
    <dgm:cxn modelId="{E35A0825-D217-7043-B0DC-AC4ABCDEBBA9}" type="presParOf" srcId="{DAB34554-4396-934D-BF17-437C973740E4}" destId="{8970954A-7B66-4448-A488-92A3B85B6602}" srcOrd="5" destOrd="0" presId="urn:microsoft.com/office/officeart/2008/layout/LinedList"/>
    <dgm:cxn modelId="{E03E0CF6-8104-7847-88D4-7044E00CA1D5}" type="presParOf" srcId="{8970954A-7B66-4448-A488-92A3B85B6602}" destId="{9FCA0F87-DEE3-7045-B5D1-0FA1471ECFBF}" srcOrd="0" destOrd="0" presId="urn:microsoft.com/office/officeart/2008/layout/LinedList"/>
    <dgm:cxn modelId="{8FA48253-8E3B-5D4B-B269-8F53B3D85FF9}" type="presParOf" srcId="{8970954A-7B66-4448-A488-92A3B85B6602}" destId="{39044F2E-14E1-654E-8C51-75EA8E730C06}" srcOrd="1" destOrd="0" presId="urn:microsoft.com/office/officeart/2008/layout/LinedList"/>
    <dgm:cxn modelId="{A06AA54E-A9EF-314A-B693-20F140AA3125}" type="presParOf" srcId="{DAB34554-4396-934D-BF17-437C973740E4}" destId="{D82F7076-E97C-964C-8D12-52AA91CF9055}" srcOrd="6" destOrd="0" presId="urn:microsoft.com/office/officeart/2008/layout/LinedList"/>
    <dgm:cxn modelId="{4376B466-ACC3-ED4E-B8E4-190D367BFBE2}" type="presParOf" srcId="{DAB34554-4396-934D-BF17-437C973740E4}" destId="{E81336FA-4BFE-5E4A-BD06-52E09686A89B}" srcOrd="7" destOrd="0" presId="urn:microsoft.com/office/officeart/2008/layout/LinedList"/>
    <dgm:cxn modelId="{FFC731FD-BCCE-C448-A854-AC6FB093F644}" type="presParOf" srcId="{E81336FA-4BFE-5E4A-BD06-52E09686A89B}" destId="{2F9EB043-ED98-3A49-8C97-6DCE6467B517}" srcOrd="0" destOrd="0" presId="urn:microsoft.com/office/officeart/2008/layout/LinedList"/>
    <dgm:cxn modelId="{10EC09E5-B267-9A49-A449-3ADEFB405901}" type="presParOf" srcId="{E81336FA-4BFE-5E4A-BD06-52E09686A89B}" destId="{71F6BB0A-6629-914F-BD63-6F0A65ED4413}" srcOrd="1" destOrd="0" presId="urn:microsoft.com/office/officeart/2008/layout/LinedList"/>
    <dgm:cxn modelId="{2F2F4187-510D-F447-A180-2CEC89527A12}" type="presParOf" srcId="{DAB34554-4396-934D-BF17-437C973740E4}" destId="{7CFF1E97-796B-D447-B5D8-AD4DD1C07063}" srcOrd="8" destOrd="0" presId="urn:microsoft.com/office/officeart/2008/layout/LinedList"/>
    <dgm:cxn modelId="{8B51C8AE-34F2-CB42-B238-E890D71EFFFB}" type="presParOf" srcId="{DAB34554-4396-934D-BF17-437C973740E4}" destId="{364B8CAF-5BCF-9748-8798-BE4E13410204}" srcOrd="9" destOrd="0" presId="urn:microsoft.com/office/officeart/2008/layout/LinedList"/>
    <dgm:cxn modelId="{AC89E966-D6A9-4F40-9AE3-2565B0AD6957}" type="presParOf" srcId="{364B8CAF-5BCF-9748-8798-BE4E13410204}" destId="{45671261-E7D3-6843-8AC6-6951B9D03F54}" srcOrd="0" destOrd="0" presId="urn:microsoft.com/office/officeart/2008/layout/LinedList"/>
    <dgm:cxn modelId="{2B038686-CFDD-E14A-AFD8-060A7D4A1AC3}" type="presParOf" srcId="{364B8CAF-5BCF-9748-8798-BE4E13410204}" destId="{0E5688F7-35E4-184F-9D50-732B3DA39F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64F43-79D0-4D5B-A82E-14BF485E43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4F7FAF-D119-4F25-ADE7-928F0D672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Through our analysis, we've uncovered valuable insights into subscription tendencies among different occupations.</a:t>
          </a:r>
        </a:p>
      </dgm:t>
    </dgm:pt>
    <dgm:pt modelId="{B0062F6B-D0F9-4CF8-BD82-9A7ECC444B27}" type="parTrans" cxnId="{6975835D-DDD3-4560-ACBD-9A08032733C4}">
      <dgm:prSet/>
      <dgm:spPr/>
      <dgm:t>
        <a:bodyPr/>
        <a:lstStyle/>
        <a:p>
          <a:endParaRPr lang="en-US"/>
        </a:p>
      </dgm:t>
    </dgm:pt>
    <dgm:pt modelId="{8B0AFB2B-5936-4395-B870-4F949E310152}" type="sibTrans" cxnId="{6975835D-DDD3-4560-ACBD-9A08032733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090A1A-FE22-4C65-A333-D87F92977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identified occupation segments, especially the management field, provide a clear focus for targeted and effective direct marketing campaigns.</a:t>
          </a:r>
          <a:endParaRPr lang="en-US" dirty="0"/>
        </a:p>
      </dgm:t>
    </dgm:pt>
    <dgm:pt modelId="{C4BEE9A5-08A2-4B16-9892-B61C6087B9C5}" type="parTrans" cxnId="{AD6314AA-1DE9-4D33-8779-3F681D665768}">
      <dgm:prSet/>
      <dgm:spPr/>
      <dgm:t>
        <a:bodyPr/>
        <a:lstStyle/>
        <a:p>
          <a:endParaRPr lang="en-US"/>
        </a:p>
      </dgm:t>
    </dgm:pt>
    <dgm:pt modelId="{55A3CAC9-90D3-4B1C-8E6D-F2A00BA49048}" type="sibTrans" cxnId="{AD6314AA-1DE9-4D33-8779-3F681D6657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3260DB-CD28-4F20-9D6A-7369617B4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aim is to use  data analytics to continuously refine the approach based on the response rates and feedback from these target groups.</a:t>
          </a:r>
        </a:p>
      </dgm:t>
    </dgm:pt>
    <dgm:pt modelId="{3155F8FB-A6E9-439E-9EDF-7E9271C76AF1}" type="parTrans" cxnId="{F86E3C3C-FA8E-4862-A2D7-24D062C286D9}">
      <dgm:prSet/>
      <dgm:spPr/>
      <dgm:t>
        <a:bodyPr/>
        <a:lstStyle/>
        <a:p>
          <a:endParaRPr lang="en-US"/>
        </a:p>
      </dgm:t>
    </dgm:pt>
    <dgm:pt modelId="{22352AF8-FEF6-48B0-ACE6-1D727B58DF05}" type="sibTrans" cxnId="{F86E3C3C-FA8E-4862-A2D7-24D062C286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D48B8-CE1E-4F26-B1C0-5BBE64C3D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we would like to conclude by saying that direct marketing has been proved to be effective in this industry and it gives us a clear picture on how to achieve our goal better in our dataset. </a:t>
          </a:r>
        </a:p>
      </dgm:t>
    </dgm:pt>
    <dgm:pt modelId="{B7191872-DFA5-4E52-A1DE-08DBDB88C9F3}" type="parTrans" cxnId="{B50EE773-03FE-4B41-B39A-BB1FA1CD394C}">
      <dgm:prSet/>
      <dgm:spPr/>
      <dgm:t>
        <a:bodyPr/>
        <a:lstStyle/>
        <a:p>
          <a:endParaRPr lang="en-US"/>
        </a:p>
      </dgm:t>
    </dgm:pt>
    <dgm:pt modelId="{B7993B95-E0B7-4604-BDF2-FD5517602DDE}" type="sibTrans" cxnId="{B50EE773-03FE-4B41-B39A-BB1FA1CD394C}">
      <dgm:prSet/>
      <dgm:spPr/>
      <dgm:t>
        <a:bodyPr/>
        <a:lstStyle/>
        <a:p>
          <a:endParaRPr lang="en-US"/>
        </a:p>
      </dgm:t>
    </dgm:pt>
    <dgm:pt modelId="{CC614163-3E9B-48D6-BDD7-24D2BFCA1492}" type="pres">
      <dgm:prSet presAssocID="{78B64F43-79D0-4D5B-A82E-14BF485E431B}" presName="root" presStyleCnt="0">
        <dgm:presLayoutVars>
          <dgm:dir/>
          <dgm:resizeHandles val="exact"/>
        </dgm:presLayoutVars>
      </dgm:prSet>
      <dgm:spPr/>
    </dgm:pt>
    <dgm:pt modelId="{02D1FF2F-17C0-4181-8170-6DA5378A20DA}" type="pres">
      <dgm:prSet presAssocID="{134F7FAF-D119-4F25-ADE7-928F0D6727EA}" presName="compNode" presStyleCnt="0"/>
      <dgm:spPr/>
    </dgm:pt>
    <dgm:pt modelId="{197A1383-822F-483F-9723-2048BFCD0CB4}" type="pres">
      <dgm:prSet presAssocID="{134F7FAF-D119-4F25-ADE7-928F0D6727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28E48B3-B7A9-40D4-931F-C9A2A0794B2D}" type="pres">
      <dgm:prSet presAssocID="{134F7FAF-D119-4F25-ADE7-928F0D6727EA}" presName="spaceRect" presStyleCnt="0"/>
      <dgm:spPr/>
    </dgm:pt>
    <dgm:pt modelId="{A0C4C0F5-4E9F-48F7-AF8D-959B35780925}" type="pres">
      <dgm:prSet presAssocID="{134F7FAF-D119-4F25-ADE7-928F0D6727EA}" presName="textRect" presStyleLbl="revTx" presStyleIdx="0" presStyleCnt="4">
        <dgm:presLayoutVars>
          <dgm:chMax val="1"/>
          <dgm:chPref val="1"/>
        </dgm:presLayoutVars>
      </dgm:prSet>
      <dgm:spPr/>
    </dgm:pt>
    <dgm:pt modelId="{F6A025D6-BC44-4C2E-B562-E12C2B415150}" type="pres">
      <dgm:prSet presAssocID="{8B0AFB2B-5936-4395-B870-4F949E310152}" presName="sibTrans" presStyleCnt="0"/>
      <dgm:spPr/>
    </dgm:pt>
    <dgm:pt modelId="{C07FF378-49CD-4013-B7FE-E1A1CE119CD1}" type="pres">
      <dgm:prSet presAssocID="{68090A1A-FE22-4C65-A333-D87F9297760D}" presName="compNode" presStyleCnt="0"/>
      <dgm:spPr/>
    </dgm:pt>
    <dgm:pt modelId="{97047FE3-3469-402E-9602-078A38132EED}" type="pres">
      <dgm:prSet presAssocID="{68090A1A-FE22-4C65-A333-D87F92977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94F5E72-9AF7-497C-AD1D-EE7A1E50D554}" type="pres">
      <dgm:prSet presAssocID="{68090A1A-FE22-4C65-A333-D87F9297760D}" presName="spaceRect" presStyleCnt="0"/>
      <dgm:spPr/>
    </dgm:pt>
    <dgm:pt modelId="{A452088C-CF06-482C-B91F-28D65163B509}" type="pres">
      <dgm:prSet presAssocID="{68090A1A-FE22-4C65-A333-D87F9297760D}" presName="textRect" presStyleLbl="revTx" presStyleIdx="1" presStyleCnt="4">
        <dgm:presLayoutVars>
          <dgm:chMax val="1"/>
          <dgm:chPref val="1"/>
        </dgm:presLayoutVars>
      </dgm:prSet>
      <dgm:spPr/>
    </dgm:pt>
    <dgm:pt modelId="{4A0E791F-51E4-4FBD-8A4D-DEDD67680758}" type="pres">
      <dgm:prSet presAssocID="{55A3CAC9-90D3-4B1C-8E6D-F2A00BA49048}" presName="sibTrans" presStyleCnt="0"/>
      <dgm:spPr/>
    </dgm:pt>
    <dgm:pt modelId="{9520F3C3-875A-4B38-BF34-DFCA6D20A436}" type="pres">
      <dgm:prSet presAssocID="{C13260DB-CD28-4F20-9D6A-7369617B49FA}" presName="compNode" presStyleCnt="0"/>
      <dgm:spPr/>
    </dgm:pt>
    <dgm:pt modelId="{FE91EDAC-67D3-4884-A5BE-82FF86FE6019}" type="pres">
      <dgm:prSet presAssocID="{C13260DB-CD28-4F20-9D6A-7369617B49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C906EEE-E565-4333-88DA-471D1418CE48}" type="pres">
      <dgm:prSet presAssocID="{C13260DB-CD28-4F20-9D6A-7369617B49FA}" presName="spaceRect" presStyleCnt="0"/>
      <dgm:spPr/>
    </dgm:pt>
    <dgm:pt modelId="{1986DC0D-9619-4046-B454-83FE9FEA1654}" type="pres">
      <dgm:prSet presAssocID="{C13260DB-CD28-4F20-9D6A-7369617B49FA}" presName="textRect" presStyleLbl="revTx" presStyleIdx="2" presStyleCnt="4">
        <dgm:presLayoutVars>
          <dgm:chMax val="1"/>
          <dgm:chPref val="1"/>
        </dgm:presLayoutVars>
      </dgm:prSet>
      <dgm:spPr/>
    </dgm:pt>
    <dgm:pt modelId="{7DF538AE-23A0-45C8-950B-AA593B1CB2E4}" type="pres">
      <dgm:prSet presAssocID="{22352AF8-FEF6-48B0-ACE6-1D727B58DF05}" presName="sibTrans" presStyleCnt="0"/>
      <dgm:spPr/>
    </dgm:pt>
    <dgm:pt modelId="{F8B5962C-6C36-48F2-A0F5-6E4FF62FE5B9}" type="pres">
      <dgm:prSet presAssocID="{5DED48B8-CE1E-4F26-B1C0-5BBE64C3D7F1}" presName="compNode" presStyleCnt="0"/>
      <dgm:spPr/>
    </dgm:pt>
    <dgm:pt modelId="{755399D4-248D-431A-9C2C-6D19FC5E14F1}" type="pres">
      <dgm:prSet presAssocID="{5DED48B8-CE1E-4F26-B1C0-5BBE64C3D7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F08A205-B394-401D-991F-703FE909467C}" type="pres">
      <dgm:prSet presAssocID="{5DED48B8-CE1E-4F26-B1C0-5BBE64C3D7F1}" presName="spaceRect" presStyleCnt="0"/>
      <dgm:spPr/>
    </dgm:pt>
    <dgm:pt modelId="{FA56EC67-8EFB-430F-B322-894E94167172}" type="pres">
      <dgm:prSet presAssocID="{5DED48B8-CE1E-4F26-B1C0-5BBE64C3D7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828B11-0C13-9545-BE49-6B5BA5E84DF2}" type="presOf" srcId="{78B64F43-79D0-4D5B-A82E-14BF485E431B}" destId="{CC614163-3E9B-48D6-BDD7-24D2BFCA1492}" srcOrd="0" destOrd="0" presId="urn:microsoft.com/office/officeart/2018/2/layout/IconLabelList"/>
    <dgm:cxn modelId="{11AFE437-A02C-4C4E-B19C-F5881B09B7E2}" type="presOf" srcId="{68090A1A-FE22-4C65-A333-D87F9297760D}" destId="{A452088C-CF06-482C-B91F-28D65163B509}" srcOrd="0" destOrd="0" presId="urn:microsoft.com/office/officeart/2018/2/layout/IconLabelList"/>
    <dgm:cxn modelId="{F86E3C3C-FA8E-4862-A2D7-24D062C286D9}" srcId="{78B64F43-79D0-4D5B-A82E-14BF485E431B}" destId="{C13260DB-CD28-4F20-9D6A-7369617B49FA}" srcOrd="2" destOrd="0" parTransId="{3155F8FB-A6E9-439E-9EDF-7E9271C76AF1}" sibTransId="{22352AF8-FEF6-48B0-ACE6-1D727B58DF05}"/>
    <dgm:cxn modelId="{6975835D-DDD3-4560-ACBD-9A08032733C4}" srcId="{78B64F43-79D0-4D5B-A82E-14BF485E431B}" destId="{134F7FAF-D119-4F25-ADE7-928F0D6727EA}" srcOrd="0" destOrd="0" parTransId="{B0062F6B-D0F9-4CF8-BD82-9A7ECC444B27}" sibTransId="{8B0AFB2B-5936-4395-B870-4F949E310152}"/>
    <dgm:cxn modelId="{31CFAB73-3ABB-AA47-902F-A2EEEADB6BE8}" type="presOf" srcId="{5DED48B8-CE1E-4F26-B1C0-5BBE64C3D7F1}" destId="{FA56EC67-8EFB-430F-B322-894E94167172}" srcOrd="0" destOrd="0" presId="urn:microsoft.com/office/officeart/2018/2/layout/IconLabelList"/>
    <dgm:cxn modelId="{B50EE773-03FE-4B41-B39A-BB1FA1CD394C}" srcId="{78B64F43-79D0-4D5B-A82E-14BF485E431B}" destId="{5DED48B8-CE1E-4F26-B1C0-5BBE64C3D7F1}" srcOrd="3" destOrd="0" parTransId="{B7191872-DFA5-4E52-A1DE-08DBDB88C9F3}" sibTransId="{B7993B95-E0B7-4604-BDF2-FD5517602DDE}"/>
    <dgm:cxn modelId="{BE054477-E51B-AA4D-898E-05102AF61A09}" type="presOf" srcId="{C13260DB-CD28-4F20-9D6A-7369617B49FA}" destId="{1986DC0D-9619-4046-B454-83FE9FEA1654}" srcOrd="0" destOrd="0" presId="urn:microsoft.com/office/officeart/2018/2/layout/IconLabelList"/>
    <dgm:cxn modelId="{DC12807B-1EBD-414E-85BA-1EA15B3FB307}" type="presOf" srcId="{134F7FAF-D119-4F25-ADE7-928F0D6727EA}" destId="{A0C4C0F5-4E9F-48F7-AF8D-959B35780925}" srcOrd="0" destOrd="0" presId="urn:microsoft.com/office/officeart/2018/2/layout/IconLabelList"/>
    <dgm:cxn modelId="{AD6314AA-1DE9-4D33-8779-3F681D665768}" srcId="{78B64F43-79D0-4D5B-A82E-14BF485E431B}" destId="{68090A1A-FE22-4C65-A333-D87F9297760D}" srcOrd="1" destOrd="0" parTransId="{C4BEE9A5-08A2-4B16-9892-B61C6087B9C5}" sibTransId="{55A3CAC9-90D3-4B1C-8E6D-F2A00BA49048}"/>
    <dgm:cxn modelId="{42FC0AB1-B6D4-924B-BD45-F674C0E58F40}" type="presParOf" srcId="{CC614163-3E9B-48D6-BDD7-24D2BFCA1492}" destId="{02D1FF2F-17C0-4181-8170-6DA5378A20DA}" srcOrd="0" destOrd="0" presId="urn:microsoft.com/office/officeart/2018/2/layout/IconLabelList"/>
    <dgm:cxn modelId="{74B1E5A7-FCBE-674E-9A8C-34C1ED354971}" type="presParOf" srcId="{02D1FF2F-17C0-4181-8170-6DA5378A20DA}" destId="{197A1383-822F-483F-9723-2048BFCD0CB4}" srcOrd="0" destOrd="0" presId="urn:microsoft.com/office/officeart/2018/2/layout/IconLabelList"/>
    <dgm:cxn modelId="{8ED460B6-52AD-2F40-8FDF-6CB486455AE0}" type="presParOf" srcId="{02D1FF2F-17C0-4181-8170-6DA5378A20DA}" destId="{D28E48B3-B7A9-40D4-931F-C9A2A0794B2D}" srcOrd="1" destOrd="0" presId="urn:microsoft.com/office/officeart/2018/2/layout/IconLabelList"/>
    <dgm:cxn modelId="{7F7751DE-2BD4-B64C-AF66-BBD21FC4B0D1}" type="presParOf" srcId="{02D1FF2F-17C0-4181-8170-6DA5378A20DA}" destId="{A0C4C0F5-4E9F-48F7-AF8D-959B35780925}" srcOrd="2" destOrd="0" presId="urn:microsoft.com/office/officeart/2018/2/layout/IconLabelList"/>
    <dgm:cxn modelId="{E511FEF9-0F1B-3D42-A19C-000E0BE0BAAD}" type="presParOf" srcId="{CC614163-3E9B-48D6-BDD7-24D2BFCA1492}" destId="{F6A025D6-BC44-4C2E-B562-E12C2B415150}" srcOrd="1" destOrd="0" presId="urn:microsoft.com/office/officeart/2018/2/layout/IconLabelList"/>
    <dgm:cxn modelId="{2D8ACC0F-72FA-784B-84DB-6F84F599BD17}" type="presParOf" srcId="{CC614163-3E9B-48D6-BDD7-24D2BFCA1492}" destId="{C07FF378-49CD-4013-B7FE-E1A1CE119CD1}" srcOrd="2" destOrd="0" presId="urn:microsoft.com/office/officeart/2018/2/layout/IconLabelList"/>
    <dgm:cxn modelId="{AED3D3D3-9B30-A54F-AA55-3CCD338D7871}" type="presParOf" srcId="{C07FF378-49CD-4013-B7FE-E1A1CE119CD1}" destId="{97047FE3-3469-402E-9602-078A38132EED}" srcOrd="0" destOrd="0" presId="urn:microsoft.com/office/officeart/2018/2/layout/IconLabelList"/>
    <dgm:cxn modelId="{EF243475-56D3-0A48-9349-53A4F1DD4A79}" type="presParOf" srcId="{C07FF378-49CD-4013-B7FE-E1A1CE119CD1}" destId="{894F5E72-9AF7-497C-AD1D-EE7A1E50D554}" srcOrd="1" destOrd="0" presId="urn:microsoft.com/office/officeart/2018/2/layout/IconLabelList"/>
    <dgm:cxn modelId="{07391B43-3E0C-C643-A6E3-04BB50FA55A7}" type="presParOf" srcId="{C07FF378-49CD-4013-B7FE-E1A1CE119CD1}" destId="{A452088C-CF06-482C-B91F-28D65163B509}" srcOrd="2" destOrd="0" presId="urn:microsoft.com/office/officeart/2018/2/layout/IconLabelList"/>
    <dgm:cxn modelId="{C50CBB85-1B3B-E846-9FF7-DE1065AF4853}" type="presParOf" srcId="{CC614163-3E9B-48D6-BDD7-24D2BFCA1492}" destId="{4A0E791F-51E4-4FBD-8A4D-DEDD67680758}" srcOrd="3" destOrd="0" presId="urn:microsoft.com/office/officeart/2018/2/layout/IconLabelList"/>
    <dgm:cxn modelId="{42B92A1D-A92B-4C43-8B7A-DA4886E51CB7}" type="presParOf" srcId="{CC614163-3E9B-48D6-BDD7-24D2BFCA1492}" destId="{9520F3C3-875A-4B38-BF34-DFCA6D20A436}" srcOrd="4" destOrd="0" presId="urn:microsoft.com/office/officeart/2018/2/layout/IconLabelList"/>
    <dgm:cxn modelId="{28473DA2-188D-4B4E-8D50-3350F0C6EEE0}" type="presParOf" srcId="{9520F3C3-875A-4B38-BF34-DFCA6D20A436}" destId="{FE91EDAC-67D3-4884-A5BE-82FF86FE6019}" srcOrd="0" destOrd="0" presId="urn:microsoft.com/office/officeart/2018/2/layout/IconLabelList"/>
    <dgm:cxn modelId="{0E7476A5-06C5-7141-829D-0C12F28C5774}" type="presParOf" srcId="{9520F3C3-875A-4B38-BF34-DFCA6D20A436}" destId="{5C906EEE-E565-4333-88DA-471D1418CE48}" srcOrd="1" destOrd="0" presId="urn:microsoft.com/office/officeart/2018/2/layout/IconLabelList"/>
    <dgm:cxn modelId="{9A67BF6B-1F23-174F-98EA-3261FB25BA82}" type="presParOf" srcId="{9520F3C3-875A-4B38-BF34-DFCA6D20A436}" destId="{1986DC0D-9619-4046-B454-83FE9FEA1654}" srcOrd="2" destOrd="0" presId="urn:microsoft.com/office/officeart/2018/2/layout/IconLabelList"/>
    <dgm:cxn modelId="{5D52E8A3-9138-D44F-8613-6D5B3D32E274}" type="presParOf" srcId="{CC614163-3E9B-48D6-BDD7-24D2BFCA1492}" destId="{7DF538AE-23A0-45C8-950B-AA593B1CB2E4}" srcOrd="5" destOrd="0" presId="urn:microsoft.com/office/officeart/2018/2/layout/IconLabelList"/>
    <dgm:cxn modelId="{621A7258-00CD-1640-B8D7-E4EBFF56C3FD}" type="presParOf" srcId="{CC614163-3E9B-48D6-BDD7-24D2BFCA1492}" destId="{F8B5962C-6C36-48F2-A0F5-6E4FF62FE5B9}" srcOrd="6" destOrd="0" presId="urn:microsoft.com/office/officeart/2018/2/layout/IconLabelList"/>
    <dgm:cxn modelId="{38C91835-703F-3F45-A77D-4ECDD59437F2}" type="presParOf" srcId="{F8B5962C-6C36-48F2-A0F5-6E4FF62FE5B9}" destId="{755399D4-248D-431A-9C2C-6D19FC5E14F1}" srcOrd="0" destOrd="0" presId="urn:microsoft.com/office/officeart/2018/2/layout/IconLabelList"/>
    <dgm:cxn modelId="{676ABFF2-8E71-A74C-B9CA-05812FCFC9BF}" type="presParOf" srcId="{F8B5962C-6C36-48F2-A0F5-6E4FF62FE5B9}" destId="{2F08A205-B394-401D-991F-703FE909467C}" srcOrd="1" destOrd="0" presId="urn:microsoft.com/office/officeart/2018/2/layout/IconLabelList"/>
    <dgm:cxn modelId="{C276C886-AD17-744F-BBDD-552B7062FA0D}" type="presParOf" srcId="{F8B5962C-6C36-48F2-A0F5-6E4FF62FE5B9}" destId="{FA56EC67-8EFB-430F-B322-894E941671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8B49A-742F-4A8C-9980-D6C3DD874F5F}">
      <dsp:nvSpPr>
        <dsp:cNvPr id="0" name=""/>
        <dsp:cNvSpPr/>
      </dsp:nvSpPr>
      <dsp:spPr>
        <a:xfrm>
          <a:off x="2131867" y="6313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909A-487D-494F-B915-F3DE329511AE}">
      <dsp:nvSpPr>
        <dsp:cNvPr id="0" name=""/>
        <dsp:cNvSpPr/>
      </dsp:nvSpPr>
      <dsp:spPr>
        <a:xfrm>
          <a:off x="727867" y="2290883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</a:t>
          </a:r>
        </a:p>
      </dsp:txBody>
      <dsp:txXfrm>
        <a:off x="727867" y="2290883"/>
        <a:ext cx="4320000" cy="668250"/>
      </dsp:txXfrm>
    </dsp:sp>
    <dsp:sp modelId="{6621E177-B5AB-4A60-A875-3BEBA9138C99}">
      <dsp:nvSpPr>
        <dsp:cNvPr id="0" name=""/>
        <dsp:cNvSpPr/>
      </dsp:nvSpPr>
      <dsp:spPr>
        <a:xfrm>
          <a:off x="727867" y="3027737"/>
          <a:ext cx="4320000" cy="103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Conducted by a Portuguese bank, the dataset captures direct marketing campaigns.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Illuminates client behavior for targeted and effective banking marketing strategies.</a:t>
          </a:r>
        </a:p>
      </dsp:txBody>
      <dsp:txXfrm>
        <a:off x="727867" y="3027737"/>
        <a:ext cx="4320000" cy="1033813"/>
      </dsp:txXfrm>
    </dsp:sp>
    <dsp:sp modelId="{081AD781-B419-441C-BA56-AE114052C2B7}">
      <dsp:nvSpPr>
        <dsp:cNvPr id="0" name=""/>
        <dsp:cNvSpPr/>
      </dsp:nvSpPr>
      <dsp:spPr>
        <a:xfrm>
          <a:off x="7207867" y="6313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F4F1F-1857-4C21-ADB9-51E3DC5B1ECD}">
      <dsp:nvSpPr>
        <dsp:cNvPr id="0" name=""/>
        <dsp:cNvSpPr/>
      </dsp:nvSpPr>
      <dsp:spPr>
        <a:xfrm>
          <a:off x="5803867" y="2290883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Objective – Which occupation have a higher tendency to subscribe? By , answering this question, we want to achieve the following :  </a:t>
          </a:r>
        </a:p>
      </dsp:txBody>
      <dsp:txXfrm>
        <a:off x="5803867" y="2290883"/>
        <a:ext cx="4320000" cy="668250"/>
      </dsp:txXfrm>
    </dsp:sp>
    <dsp:sp modelId="{F21B15B4-EA27-4D57-86AA-F603BE16F5C4}">
      <dsp:nvSpPr>
        <dsp:cNvPr id="0" name=""/>
        <dsp:cNvSpPr/>
      </dsp:nvSpPr>
      <dsp:spPr>
        <a:xfrm>
          <a:off x="5803867" y="3027737"/>
          <a:ext cx="4320000" cy="103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High-Potential Markets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Optimize Resource Allocation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Long-Term Relationships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Our ultimate objective is to gather more and more clients by direct marketing </a:t>
          </a:r>
          <a:endParaRPr lang="en-US" sz="1100" kern="1200" dirty="0"/>
        </a:p>
      </dsp:txBody>
      <dsp:txXfrm>
        <a:off x="5803867" y="3027737"/>
        <a:ext cx="4320000" cy="1033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754D-4D48-954F-AFF6-348B4BBD5A96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9919-4343-F745-9E2C-4B8081DAA65B}">
      <dsp:nvSpPr>
        <dsp:cNvPr id="0" name=""/>
        <dsp:cNvSpPr/>
      </dsp:nvSpPr>
      <dsp:spPr>
        <a:xfrm>
          <a:off x="0" y="629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Output variable – Has the client subscribed to term deposit (binary: ‘yes’ or ‘no’)</a:t>
          </a:r>
          <a:endParaRPr lang="en-US" sz="2100" kern="1200"/>
        </a:p>
      </dsp:txBody>
      <dsp:txXfrm>
        <a:off x="0" y="629"/>
        <a:ext cx="7117918" cy="1031157"/>
      </dsp:txXfrm>
    </dsp:sp>
    <dsp:sp modelId="{3425FCA0-9496-3842-8BAE-8AADF85E501A}">
      <dsp:nvSpPr>
        <dsp:cNvPr id="0" name=""/>
        <dsp:cNvSpPr/>
      </dsp:nvSpPr>
      <dsp:spPr>
        <a:xfrm>
          <a:off x="0" y="1031787"/>
          <a:ext cx="7117918" cy="0"/>
        </a:xfrm>
        <a:prstGeom prst="line">
          <a:avLst/>
        </a:prstGeom>
        <a:solidFill>
          <a:schemeClr val="accent2">
            <a:hueOff val="-371248"/>
            <a:satOff val="-84"/>
            <a:lumOff val="2941"/>
            <a:alphaOff val="0"/>
          </a:schemeClr>
        </a:solidFill>
        <a:ln w="12700" cap="flat" cmpd="sng" algn="ctr">
          <a:solidFill>
            <a:schemeClr val="accent2">
              <a:hueOff val="-371248"/>
              <a:satOff val="-84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6E637-54BD-864E-A2C3-2A95B48A0E6A}">
      <dsp:nvSpPr>
        <dsp:cNvPr id="0" name=""/>
        <dsp:cNvSpPr/>
      </dsp:nvSpPr>
      <dsp:spPr>
        <a:xfrm>
          <a:off x="0" y="1031787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Different independent variables include Job, Marital, Education, Average yearly balance, Housing or personal loan?</a:t>
          </a:r>
          <a:endParaRPr lang="en-US" sz="2100" kern="1200"/>
        </a:p>
      </dsp:txBody>
      <dsp:txXfrm>
        <a:off x="0" y="1031787"/>
        <a:ext cx="7117918" cy="1031157"/>
      </dsp:txXfrm>
    </dsp:sp>
    <dsp:sp modelId="{3D431972-9F23-714D-8D13-78EE45D84F93}">
      <dsp:nvSpPr>
        <dsp:cNvPr id="0" name=""/>
        <dsp:cNvSpPr/>
      </dsp:nvSpPr>
      <dsp:spPr>
        <a:xfrm>
          <a:off x="0" y="2062945"/>
          <a:ext cx="7117918" cy="0"/>
        </a:xfrm>
        <a:prstGeom prst="line">
          <a:avLst/>
        </a:prstGeom>
        <a:solidFill>
          <a:schemeClr val="accent2">
            <a:hueOff val="-742496"/>
            <a:satOff val="-167"/>
            <a:lumOff val="5882"/>
            <a:alphaOff val="0"/>
          </a:schemeClr>
        </a:solidFill>
        <a:ln w="12700" cap="flat" cmpd="sng" algn="ctr">
          <a:solidFill>
            <a:schemeClr val="accent2">
              <a:hueOff val="-742496"/>
              <a:satOff val="-167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A0F87-DEE3-7045-B5D1-0FA1471ECFBF}">
      <dsp:nvSpPr>
        <dsp:cNvPr id="0" name=""/>
        <dsp:cNvSpPr/>
      </dsp:nvSpPr>
      <dsp:spPr>
        <a:xfrm>
          <a:off x="0" y="2062945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period: May 2008 – November 2010</a:t>
          </a:r>
        </a:p>
      </dsp:txBody>
      <dsp:txXfrm>
        <a:off x="0" y="2062945"/>
        <a:ext cx="7117918" cy="1031157"/>
      </dsp:txXfrm>
    </dsp:sp>
    <dsp:sp modelId="{D82F7076-E97C-964C-8D12-52AA91CF9055}">
      <dsp:nvSpPr>
        <dsp:cNvPr id="0" name=""/>
        <dsp:cNvSpPr/>
      </dsp:nvSpPr>
      <dsp:spPr>
        <a:xfrm>
          <a:off x="0" y="3094103"/>
          <a:ext cx="7117918" cy="0"/>
        </a:xfrm>
        <a:prstGeom prst="line">
          <a:avLst/>
        </a:prstGeom>
        <a:solidFill>
          <a:schemeClr val="accent2">
            <a:hueOff val="-1113745"/>
            <a:satOff val="-251"/>
            <a:lumOff val="8823"/>
            <a:alphaOff val="0"/>
          </a:schemeClr>
        </a:solidFill>
        <a:ln w="12700" cap="flat" cmpd="sng" algn="ctr">
          <a:solidFill>
            <a:schemeClr val="accent2">
              <a:hueOff val="-1113745"/>
              <a:satOff val="-251"/>
              <a:lumOff val="8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EB043-ED98-3A49-8C97-6DCE6467B517}">
      <dsp:nvSpPr>
        <dsp:cNvPr id="0" name=""/>
        <dsp:cNvSpPr/>
      </dsp:nvSpPr>
      <dsp:spPr>
        <a:xfrm>
          <a:off x="0" y="3094103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Rows – 11162, Columns – 17</a:t>
          </a:r>
        </a:p>
      </dsp:txBody>
      <dsp:txXfrm>
        <a:off x="0" y="3094103"/>
        <a:ext cx="7117918" cy="1031157"/>
      </dsp:txXfrm>
    </dsp:sp>
    <dsp:sp modelId="{7CFF1E97-796B-D447-B5D8-AD4DD1C07063}">
      <dsp:nvSpPr>
        <dsp:cNvPr id="0" name=""/>
        <dsp:cNvSpPr/>
      </dsp:nvSpPr>
      <dsp:spPr>
        <a:xfrm>
          <a:off x="0" y="4125261"/>
          <a:ext cx="7117918" cy="0"/>
        </a:xfrm>
        <a:prstGeom prst="line">
          <a:avLst/>
        </a:prstGeom>
        <a:solidFill>
          <a:schemeClr val="accent2">
            <a:hueOff val="-1484993"/>
            <a:satOff val="-334"/>
            <a:lumOff val="11764"/>
            <a:alphaOff val="0"/>
          </a:schemeClr>
        </a:solidFill>
        <a:ln w="12700" cap="flat" cmpd="sng" algn="ctr">
          <a:solidFill>
            <a:schemeClr val="accent2">
              <a:hueOff val="-1484993"/>
              <a:satOff val="-334"/>
              <a:lumOff val="1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1261-E7D3-6843-8AC6-6951B9D03F54}">
      <dsp:nvSpPr>
        <dsp:cNvPr id="0" name=""/>
        <dsp:cNvSpPr/>
      </dsp:nvSpPr>
      <dsp:spPr>
        <a:xfrm>
          <a:off x="0" y="4125261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missing values</a:t>
          </a:r>
        </a:p>
      </dsp:txBody>
      <dsp:txXfrm>
        <a:off x="0" y="4125261"/>
        <a:ext cx="7117918" cy="1031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1383-822F-483F-9723-2048BFCD0CB4}">
      <dsp:nvSpPr>
        <dsp:cNvPr id="0" name=""/>
        <dsp:cNvSpPr/>
      </dsp:nvSpPr>
      <dsp:spPr>
        <a:xfrm>
          <a:off x="651348" y="519390"/>
          <a:ext cx="1059144" cy="1059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4C0F5-4E9F-48F7-AF8D-959B35780925}">
      <dsp:nvSpPr>
        <dsp:cNvPr id="0" name=""/>
        <dsp:cNvSpPr/>
      </dsp:nvSpPr>
      <dsp:spPr>
        <a:xfrm>
          <a:off x="4093" y="1916497"/>
          <a:ext cx="235365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Through our analysis, we've uncovered valuable insights into subscription tendencies among different occupations.</a:t>
          </a:r>
        </a:p>
      </dsp:txBody>
      <dsp:txXfrm>
        <a:off x="4093" y="1916497"/>
        <a:ext cx="2353654" cy="855000"/>
      </dsp:txXfrm>
    </dsp:sp>
    <dsp:sp modelId="{97047FE3-3469-402E-9602-078A38132EED}">
      <dsp:nvSpPr>
        <dsp:cNvPr id="0" name=""/>
        <dsp:cNvSpPr/>
      </dsp:nvSpPr>
      <dsp:spPr>
        <a:xfrm>
          <a:off x="3416893" y="519390"/>
          <a:ext cx="1059144" cy="1059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088C-CF06-482C-B91F-28D65163B509}">
      <dsp:nvSpPr>
        <dsp:cNvPr id="0" name=""/>
        <dsp:cNvSpPr/>
      </dsp:nvSpPr>
      <dsp:spPr>
        <a:xfrm>
          <a:off x="2769638" y="1916497"/>
          <a:ext cx="235365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identified occupation segments, especially the management field, provide a clear focus for targeted and effective direct marketing campaigns.</a:t>
          </a:r>
          <a:endParaRPr lang="en-US" sz="1100" kern="1200" dirty="0"/>
        </a:p>
      </dsp:txBody>
      <dsp:txXfrm>
        <a:off x="2769638" y="1916497"/>
        <a:ext cx="2353654" cy="855000"/>
      </dsp:txXfrm>
    </dsp:sp>
    <dsp:sp modelId="{FE91EDAC-67D3-4884-A5BE-82FF86FE6019}">
      <dsp:nvSpPr>
        <dsp:cNvPr id="0" name=""/>
        <dsp:cNvSpPr/>
      </dsp:nvSpPr>
      <dsp:spPr>
        <a:xfrm>
          <a:off x="6182437" y="519390"/>
          <a:ext cx="1059144" cy="1059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DC0D-9619-4046-B454-83FE9FEA1654}">
      <dsp:nvSpPr>
        <dsp:cNvPr id="0" name=""/>
        <dsp:cNvSpPr/>
      </dsp:nvSpPr>
      <dsp:spPr>
        <a:xfrm>
          <a:off x="5535182" y="1916497"/>
          <a:ext cx="235365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Our aim is to use  data analytics to continuously refine the approach based on the response rates and feedback from these target groups.</a:t>
          </a:r>
        </a:p>
      </dsp:txBody>
      <dsp:txXfrm>
        <a:off x="5535182" y="1916497"/>
        <a:ext cx="2353654" cy="855000"/>
      </dsp:txXfrm>
    </dsp:sp>
    <dsp:sp modelId="{755399D4-248D-431A-9C2C-6D19FC5E14F1}">
      <dsp:nvSpPr>
        <dsp:cNvPr id="0" name=""/>
        <dsp:cNvSpPr/>
      </dsp:nvSpPr>
      <dsp:spPr>
        <a:xfrm>
          <a:off x="8947981" y="519390"/>
          <a:ext cx="1059144" cy="1059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6EC67-8EFB-430F-B322-894E94167172}">
      <dsp:nvSpPr>
        <dsp:cNvPr id="0" name=""/>
        <dsp:cNvSpPr/>
      </dsp:nvSpPr>
      <dsp:spPr>
        <a:xfrm>
          <a:off x="8300726" y="1916497"/>
          <a:ext cx="235365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However, we would like to conclude by saying that direct marketing has been proved to be effective in this industry and it gives us a clear picture on how to achieve our goal better in our dataset. </a:t>
          </a:r>
        </a:p>
      </dsp:txBody>
      <dsp:txXfrm>
        <a:off x="8300726" y="1916497"/>
        <a:ext cx="2353654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805-D768-2347-A269-CA7EEA09538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87F0-C00F-D946-A5DA-C8ECDFB9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Direct Marketing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Its effectiveness is easily measurable, allowing for direct analysis and strategy adjustments. The challenge lies in profile-raising without external validation.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effectLst/>
              </a:rPr>
              <a:t>- It 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appealing for budget-conscious companies. While lacking the image-building benefits of third-party accreditation, its effectiveness is easier to measure.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and Disadvantages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 Its effectiveness is easily measurable, allowing for direct analysis and strategy adjustments. The challenge lies in profile-raising without external validation.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 High-Potential Markets: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 some occupations have a higher tendency to say yes compared to other?  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Optimize Resource Allocation: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Each occupation with a higher tendency to say yes deserves to be spent more time by the marketing team for higher sales.</a:t>
            </a:r>
            <a:endParaRPr lang="en-US" sz="1800" b="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Build Long-Term Relationships: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Prioritize building long-term relationships with clients from occupations with higher subscription tendencies. A focus on customer retention can lead to repeat business and positive word-of-mouth referrals.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A </a:t>
            </a:r>
            <a:r>
              <a:rPr lang="en-US" b="1" i="0" dirty="0">
                <a:effectLst/>
                <a:latin typeface="Inter"/>
              </a:rPr>
              <a:t>Term deposit</a:t>
            </a:r>
            <a:r>
              <a:rPr lang="en-US" b="0" i="0" dirty="0">
                <a:effectLst/>
                <a:latin typeface="Inter"/>
              </a:rPr>
              <a:t> is a deposit that a bank or a financial institution offers with a fixed rate (often better than just opening deposit account) in which your money will be returned at a specific maturity time.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Management have the highest success rate for deposits.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AUC-ROC score of 0.86 is indicative of a model with good discriminatory power between the Yes/No in the Term deposit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 Strategies 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Management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investment opportunities, long-term financial planning, and premium banking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Technicians: Emphasize practical financial solutions, technology-friendly banking services, and career development-related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Students: Target with beginner-friendly services, student loans, and educational savings plans.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87F0-C00F-D946-A5DA-C8ECDFB9F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5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3/4/24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936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5E794BB0-0040-953F-5209-B154929C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9376" r="-1" b="9375"/>
          <a:stretch/>
        </p:blipFill>
        <p:spPr>
          <a:xfrm>
            <a:off x="1524" y="374999"/>
            <a:ext cx="12188951" cy="6857990"/>
          </a:xfrm>
          <a:prstGeom prst="rect">
            <a:avLst/>
          </a:prstGeom>
        </p:spPr>
      </p:pic>
      <p:grpSp>
        <p:nvGrpSpPr>
          <p:cNvPr id="76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24979-EBAE-60B3-A6C3-76CE40BB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Bank Marketing Analysis</a:t>
            </a:r>
          </a:p>
        </p:txBody>
      </p:sp>
    </p:spTree>
    <p:extLst>
      <p:ext uri="{BB962C8B-B14F-4D97-AF65-F5344CB8AC3E}">
        <p14:creationId xmlns:p14="http://schemas.microsoft.com/office/powerpoint/2010/main" val="35270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EFC7-490B-7676-8F2F-192DDC63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Marketing in Banking Industry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8207-AF08-8492-E307-24F298AA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690688"/>
            <a:ext cx="1088216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Direct marketing provides a direct and measurable connection with target audiences.</a:t>
            </a:r>
          </a:p>
          <a:p>
            <a:pPr marL="0" indent="0">
              <a:buNone/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It's a cost-effective compared to </a:t>
            </a:r>
            <a:r>
              <a:rPr lang="en-US" sz="1600">
                <a:effectLst/>
                <a:ea typeface="Calibri" panose="020F0502020204030204" pitchFamily="34" charset="0"/>
              </a:rPr>
              <a:t>media advertising</a:t>
            </a:r>
            <a:r>
              <a:rPr lang="en-US" sz="1600">
                <a:effectLst/>
              </a:rPr>
              <a:t>  , mass appealing etc. </a:t>
            </a:r>
          </a:p>
          <a:p>
            <a:pPr marL="0" indent="0">
              <a:buNone/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Direct marketing is a popular and effective tool, especially for smaller budgets. However, it lacks the brand image enhancement that comes with third-party accreditation.</a:t>
            </a:r>
          </a:p>
          <a:p>
            <a:pPr marL="0" indent="0">
              <a:buNone/>
            </a:pPr>
            <a:endParaRPr lang="en-US" sz="1600" kern="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Examples of direct marketing in Banking Sector </a:t>
            </a:r>
          </a:p>
          <a:p>
            <a:pPr marL="0" indent="0">
              <a:buNone/>
            </a:pPr>
            <a:r>
              <a:rPr lang="en-US" sz="1600" b="1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Santander Bank: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Leveraged a copy-oriented direct mail piece with a substantial sign-up bonus to encourage customers to open accounts.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Webster Bank: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Adopted a multichannel marketing approach, including direct mail, to announce their new mobile website, emphasizing enhanced customer convenience.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These examples showcase the adaptability and success of direct marketing in the banking sector, emphasizing its role in engaging and attracting customers through targeted strategies.</a:t>
            </a:r>
            <a:endParaRPr lang="en-US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33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D1EB-110E-87A9-6B61-B4954045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E40C075D-B384-2010-AE49-789B3D9D5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34029"/>
              </p:ext>
            </p:extLst>
          </p:nvPr>
        </p:nvGraphicFramePr>
        <p:xfrm>
          <a:off x="584616" y="1484026"/>
          <a:ext cx="10851734" cy="469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304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E08B1-E682-ABFA-5CA2-A2A3F0B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Dataset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E80CC-D42D-DBD9-E7D6-8D051273E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41551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75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B443-8E78-E926-1AB4-2118475E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9AC34-E9E0-6723-19B3-360366907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337" y="1825625"/>
            <a:ext cx="7099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8C804-3567-6E95-AFE4-59D14D1D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 dirty="0">
                <a:effectLst/>
                <a:latin typeface="Söhne"/>
              </a:rPr>
              <a:t>Model Selection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F209-CE4C-B4A5-C2BB-4BD0085D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Logistic Regression handles binary outcomes effectively.</a:t>
            </a:r>
          </a:p>
          <a:p>
            <a:r>
              <a:rPr lang="en-US" sz="1800" dirty="0"/>
              <a:t>Balances simplicity and performance.</a:t>
            </a:r>
          </a:p>
          <a:p>
            <a:r>
              <a:rPr lang="en-US" sz="1800" dirty="0"/>
              <a:t>AUC-ROC score is 0.86.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5F8DB1-C581-EA6A-6A63-2FA5C875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85" y="2364684"/>
            <a:ext cx="3475314" cy="21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A68A-855E-DE6E-E342-D778340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63237"/>
            <a:ext cx="10993005" cy="14274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BEC-2968-6D52-BFCF-87F070AB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11131550" cy="448627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Occupation Analysis - Subscription Tendency</a:t>
            </a:r>
          </a:p>
          <a:p>
            <a:pPr marL="0" indent="0">
              <a:buNone/>
            </a:pPr>
            <a:r>
              <a:rPr lang="en-US" dirty="0"/>
              <a:t>Management Field Leads: Individuals in management roles demonstrate the highest likelihood to subscribe to term deposits.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to summarize </a:t>
            </a:r>
          </a:p>
          <a:p>
            <a:pPr marL="457200" indent="-457200">
              <a:buAutoNum type="arabicParenR"/>
            </a:pPr>
            <a:r>
              <a:rPr lang="en-US" dirty="0"/>
              <a:t>Management professionals exhibit positive coefficients, next our Technicians and Students. </a:t>
            </a:r>
          </a:p>
          <a:p>
            <a:pPr marL="457200" indent="-457200">
              <a:buAutoNum type="arabicParenR"/>
            </a:pPr>
            <a:r>
              <a:rPr lang="en-US" dirty="0"/>
              <a:t>Develop Targeted Marketing Strategies for Each Segment. </a:t>
            </a:r>
          </a:p>
          <a:p>
            <a:pPr marL="457200" indent="-457200">
              <a:buAutoNum type="arabicParenR"/>
            </a:pPr>
            <a:r>
              <a:rPr lang="en-US" dirty="0"/>
              <a:t>Resource allocation and training to marketing teams on this information would increase sales. </a:t>
            </a:r>
          </a:p>
          <a:p>
            <a:pPr marL="457200" indent="-457200">
              <a:buAutoNum type="arabicParenR"/>
            </a:pPr>
            <a:r>
              <a:rPr lang="en-US" dirty="0"/>
              <a:t>Building Long-Term Relationships: Trust-building, tech-</a:t>
            </a:r>
            <a:r>
              <a:rPr lang="en-US" dirty="0" err="1"/>
              <a:t>savy</a:t>
            </a:r>
            <a:r>
              <a:rPr lang="en-US" dirty="0"/>
              <a:t> solutions and </a:t>
            </a:r>
            <a:r>
              <a:rPr lang="en-US" dirty="0" err="1"/>
              <a:t>finanical</a:t>
            </a:r>
            <a:r>
              <a:rPr lang="en-US" dirty="0"/>
              <a:t> planning with banking options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C4EB81-CA22-BC3F-4D67-D63E372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53779-6EFF-7E19-0426-EF5A79F86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46125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49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2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464DC900-C9FA-419E-9D68-000E0390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DA2F78F-C58F-444C-A671-55B196F9F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8" name="Decorative Circles">
            <a:extLst>
              <a:ext uri="{FF2B5EF4-FFF2-40B4-BE49-F238E27FC236}">
                <a16:creationId xmlns:a16="http://schemas.microsoft.com/office/drawing/2014/main" id="{4A854F8E-F3D6-41AD-A25E-3770D8297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F8247A96-D477-4B55-A805-F4C9542F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08A24A1-C685-4BB3-BEBB-B041581C1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38F44B6-B2F8-4944-92C4-4D7185E5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E1A7E99-9891-4681-AA75-F7FE75A6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7A2CEEC-69C7-4DBD-8AD3-7B67F9677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9317E9C-967E-447C-BF40-3794D84F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4">
            <a:extLst>
              <a:ext uri="{FF2B5EF4-FFF2-40B4-BE49-F238E27FC236}">
                <a16:creationId xmlns:a16="http://schemas.microsoft.com/office/drawing/2014/main" id="{91414591-02BE-4D97-9A79-D71B0438D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D747F-988E-68D1-BE4E-0FD81B2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  <p:pic>
        <p:nvPicPr>
          <p:cNvPr id="258" name="Graphic 257">
            <a:extLst>
              <a:ext uri="{FF2B5EF4-FFF2-40B4-BE49-F238E27FC236}">
                <a16:creationId xmlns:a16="http://schemas.microsoft.com/office/drawing/2014/main" id="{780EBA23-ABEE-4B11-B8DF-996918AE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832" t="37819" r="13582" b="10443"/>
          <a:stretch/>
        </p:blipFill>
        <p:spPr>
          <a:xfrm>
            <a:off x="5839443" y="41527"/>
            <a:ext cx="2793931" cy="2019241"/>
          </a:xfrm>
          <a:prstGeom prst="rect">
            <a:avLst/>
          </a:prstGeom>
        </p:spPr>
      </p:pic>
      <p:sp>
        <p:nvSpPr>
          <p:cNvPr id="260" name="Oval 3">
            <a:extLst>
              <a:ext uri="{FF2B5EF4-FFF2-40B4-BE49-F238E27FC236}">
                <a16:creationId xmlns:a16="http://schemas.microsoft.com/office/drawing/2014/main" id="{2E06CD2D-3B16-4E43-BB26-5D0E11B3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71121" y="2982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">
            <a:extLst>
              <a:ext uri="{FF2B5EF4-FFF2-40B4-BE49-F238E27FC236}">
                <a16:creationId xmlns:a16="http://schemas.microsoft.com/office/drawing/2014/main" id="{342BB1F9-CD35-4099-9F6C-CF8A7BEA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1">
            <a:extLst>
              <a:ext uri="{FF2B5EF4-FFF2-40B4-BE49-F238E27FC236}">
                <a16:creationId xmlns:a16="http://schemas.microsoft.com/office/drawing/2014/main" id="{7065CC51-B837-4898-B5D0-5FDF76F39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6" name="Graphic 265">
            <a:extLst>
              <a:ext uri="{FF2B5EF4-FFF2-40B4-BE49-F238E27FC236}">
                <a16:creationId xmlns:a16="http://schemas.microsoft.com/office/drawing/2014/main" id="{B4051F27-F9DD-4D46-A460-CF24DD53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4980" y="2293821"/>
            <a:ext cx="3001390" cy="3001390"/>
          </a:xfrm>
          <a:prstGeom prst="rect">
            <a:avLst/>
          </a:prstGeom>
        </p:spPr>
      </p:pic>
      <p:pic>
        <p:nvPicPr>
          <p:cNvPr id="268" name="Graphic 267">
            <a:extLst>
              <a:ext uri="{FF2B5EF4-FFF2-40B4-BE49-F238E27FC236}">
                <a16:creationId xmlns:a16="http://schemas.microsoft.com/office/drawing/2014/main" id="{2D360F7B-CE0A-4785-A574-C1D65146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701" t="32110" r="34126" b="12007"/>
          <a:stretch/>
        </p:blipFill>
        <p:spPr>
          <a:xfrm>
            <a:off x="9416522" y="41527"/>
            <a:ext cx="2762119" cy="2911727"/>
          </a:xfrm>
          <a:prstGeom prst="rect">
            <a:avLst/>
          </a:prstGeom>
        </p:spPr>
      </p:pic>
      <p:pic>
        <p:nvPicPr>
          <p:cNvPr id="270" name="Graphic 269">
            <a:extLst>
              <a:ext uri="{FF2B5EF4-FFF2-40B4-BE49-F238E27FC236}">
                <a16:creationId xmlns:a16="http://schemas.microsoft.com/office/drawing/2014/main" id="{073C7350-2419-400E-A8E6-33B9D8DBE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2097" t="11531" r="29994" b="24895"/>
          <a:stretch/>
        </p:blipFill>
        <p:spPr>
          <a:xfrm>
            <a:off x="9351686" y="3702253"/>
            <a:ext cx="2851120" cy="31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80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757</Words>
  <Application>Microsoft Macintosh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Nova</vt:lpstr>
      <vt:lpstr>Google Sans</vt:lpstr>
      <vt:lpstr>Inter</vt:lpstr>
      <vt:lpstr>Söhne</vt:lpstr>
      <vt:lpstr>ConfettiVTI</vt:lpstr>
      <vt:lpstr>Bank Marketing Analysis</vt:lpstr>
      <vt:lpstr>Direct Marketing in Banking Industry</vt:lpstr>
      <vt:lpstr>Introduction</vt:lpstr>
      <vt:lpstr>Dataset Information</vt:lpstr>
      <vt:lpstr>EDA</vt:lpstr>
      <vt:lpstr>Model Selection</vt:lpstr>
      <vt:lpstr> Results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Analysis</dc:title>
  <dc:creator>Ambekar, Jyotsna Nagaprasad</dc:creator>
  <cp:lastModifiedBy>Anushka Poddaturi</cp:lastModifiedBy>
  <cp:revision>4</cp:revision>
  <dcterms:created xsi:type="dcterms:W3CDTF">2023-11-30T12:46:29Z</dcterms:created>
  <dcterms:modified xsi:type="dcterms:W3CDTF">2024-03-04T18:35:15Z</dcterms:modified>
</cp:coreProperties>
</file>