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CD1A26-3D95-4FC5-A5E2-E2427C453EC1}">
  <a:tblStyle styleId="{B3CD1A26-3D95-4FC5-A5E2-E2427C453E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bold.fntdata"/><Relationship Id="rId14" Type="http://schemas.openxmlformats.org/officeDocument/2006/relationships/slide" Target="slides/slide8.xml"/><Relationship Id="rId36" Type="http://schemas.openxmlformats.org/officeDocument/2006/relationships/font" Target="fonts/Nunito-regular.fntdata"/><Relationship Id="rId17" Type="http://schemas.openxmlformats.org/officeDocument/2006/relationships/slide" Target="slides/slide11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0.xml"/><Relationship Id="rId38" Type="http://schemas.openxmlformats.org/officeDocument/2006/relationships/font" Target="fonts/Nuni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7de8fe8d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7de8fe8d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7de8fe8d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7de8fe8d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7de8fe8d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7de8fe8d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7de8fe8d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7de8fe8d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7de8fe8d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7de8fe8d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7de8fe8d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7de8fe8d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7de8fe8d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7de8fe8d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7de8fe8d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7de8fe8d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7de8fe8d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7de8fe8d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7de8fe8d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07de8fe8d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eaeed5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eaeed5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7de8fe8d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7de8fe8d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7de8fe8d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7de8fe8d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7de8fe8d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7de8fe8d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7de8fe8d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7de8fe8d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7de8fe8d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7de8fe8d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7de8fe8d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07de8fe8d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7de8fe8d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7de8fe8d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7de8fe8d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7de8fe8d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7de8fe8d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7de8fe8d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7de8fe8d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7de8fe8d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7de8fe8d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7de8fe8d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7de8fe8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7de8fe8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7de8fe8d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7de8fe8d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7de8fe8d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7de8fe8d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7de8fe8d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7de8fe8d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7de8fe8d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7de8fe8d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7de8fe8d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7de8fe8d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Занятие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JDK vs JRE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66125" y="1990700"/>
            <a:ext cx="75057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JRE - Java Runtime Environment. Минимальная реализация JVM для запуска Java приложений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66125" y="2871425"/>
            <a:ext cx="75057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JDK</a:t>
            </a:r>
            <a:r>
              <a:rPr lang="ru" sz="1800">
                <a:latin typeface="Nunito"/>
                <a:ea typeface="Nunito"/>
                <a:cs typeface="Nunito"/>
                <a:sym typeface="Nunito"/>
              </a:rPr>
              <a:t> - Java Development Kit. Набор приложений для разработки и запуска Java приложений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66125" y="3752150"/>
            <a:ext cx="75057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Сильно упрощая: </a:t>
            </a:r>
            <a:br>
              <a:rPr lang="ru" sz="1800">
                <a:latin typeface="Nunito"/>
                <a:ea typeface="Nunito"/>
                <a:cs typeface="Nunito"/>
                <a:sym typeface="Nunito"/>
              </a:rPr>
            </a:br>
            <a:r>
              <a:rPr lang="ru" sz="1800">
                <a:latin typeface="Nunito"/>
                <a:ea typeface="Nunito"/>
                <a:cs typeface="Nunito"/>
                <a:sym typeface="Nunito"/>
              </a:rPr>
              <a:t>JRE = утилита java</a:t>
            </a:r>
            <a:br>
              <a:rPr lang="ru" sz="1800">
                <a:latin typeface="Nunito"/>
                <a:ea typeface="Nunito"/>
                <a:cs typeface="Nunito"/>
                <a:sym typeface="Nunito"/>
              </a:rPr>
            </a:br>
            <a:r>
              <a:rPr lang="ru" sz="1800">
                <a:latin typeface="Nunito"/>
                <a:ea typeface="Nunito"/>
                <a:cs typeface="Nunito"/>
                <a:sym typeface="Nunito"/>
              </a:rPr>
              <a:t>JDK = утилита java + компилятор javac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Реализации Java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66125" y="1990700"/>
            <a:ext cx="75057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OpenJDK, HotSpot, Azul, Corretto….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3029600"/>
            <a:ext cx="46029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Azul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https://www.azul.com/downloads-new/?package=jdk#zulu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075" y="2368425"/>
            <a:ext cx="2006818" cy="199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Среда разработки</a:t>
            </a:r>
            <a:r>
              <a:rPr lang="ru"/>
              <a:t> Java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66125" y="1990700"/>
            <a:ext cx="75057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Среда разработки - приложение, упрощающее написание исходного кода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66125" y="3144700"/>
            <a:ext cx="75057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Intellij IDEA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Eclipse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NetBeans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100" y="2605625"/>
            <a:ext cx="2193550" cy="21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Java</a:t>
            </a:r>
            <a:endParaRPr/>
          </a:p>
        </p:txBody>
      </p:sp>
      <p:sp>
        <p:nvSpPr>
          <p:cNvPr id="208" name="Google Shape;208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 world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1282500" y="2078525"/>
            <a:ext cx="6062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System.out.println("Hello Ylab!");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 world. v2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1282500" y="2078525"/>
            <a:ext cx="606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Scanner scanner = new Scanner(System.in);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  String name = scanner.nextLine();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  System.out.println("Hello " + name);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819150" y="1852600"/>
            <a:ext cx="7404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byte - 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8 бит, целые числа -128 до 127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char - 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16 бит, Unicode символы. Поддерживает арифметические операции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short - 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16 бит, целые числа -2</a:t>
            </a:r>
            <a:r>
              <a:rPr baseline="30000" lang="ru">
                <a:latin typeface="Nunito"/>
                <a:ea typeface="Nunito"/>
                <a:cs typeface="Nunito"/>
                <a:sym typeface="Nunito"/>
              </a:rPr>
              <a:t>15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до 2</a:t>
            </a:r>
            <a:r>
              <a:rPr baseline="30000" lang="ru">
                <a:latin typeface="Nunito"/>
                <a:ea typeface="Nunito"/>
                <a:cs typeface="Nunito"/>
                <a:sym typeface="Nunito"/>
              </a:rPr>
              <a:t>15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-1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- 32 бита, целые числа -2</a:t>
            </a:r>
            <a:r>
              <a:rPr baseline="30000" lang="ru">
                <a:latin typeface="Nunito"/>
                <a:ea typeface="Nunito"/>
                <a:cs typeface="Nunito"/>
                <a:sym typeface="Nunito"/>
              </a:rPr>
              <a:t>31 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до 2</a:t>
            </a:r>
            <a:r>
              <a:rPr baseline="30000" lang="ru">
                <a:latin typeface="Nunito"/>
                <a:ea typeface="Nunito"/>
                <a:cs typeface="Nunito"/>
                <a:sym typeface="Nunito"/>
              </a:rPr>
              <a:t>31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-1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- 64 бита, целые числа -2</a:t>
            </a:r>
            <a:r>
              <a:rPr baseline="30000" lang="ru">
                <a:latin typeface="Nunito"/>
                <a:ea typeface="Nunito"/>
                <a:cs typeface="Nunito"/>
                <a:sym typeface="Nunito"/>
              </a:rPr>
              <a:t>63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до 2</a:t>
            </a:r>
            <a:r>
              <a:rPr baseline="30000" lang="ru">
                <a:latin typeface="Nunito"/>
                <a:ea typeface="Nunito"/>
                <a:cs typeface="Nunito"/>
                <a:sym typeface="Nunito"/>
              </a:rPr>
              <a:t>63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-1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- 32 бита, числа с плавающей точкой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- 64 бита, числа с плавающей точкой</a:t>
            </a:r>
            <a:br>
              <a:rPr lang="ru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- логический типа данных. Принимает значения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или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br>
              <a:rPr lang="ru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String - 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строка как последовательность символов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 типами данных</a:t>
            </a:r>
            <a:endParaRPr/>
          </a:p>
        </p:txBody>
      </p:sp>
      <p:graphicFrame>
        <p:nvGraphicFramePr>
          <p:cNvPr id="232" name="Google Shape;232;p29"/>
          <p:cNvGraphicFramePr/>
          <p:nvPr/>
        </p:nvGraphicFramePr>
        <p:xfrm>
          <a:off x="819150" y="146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{B3CD1A26-3D95-4FC5-A5E2-E2427C453EC1}</a:tableStyleId>
              </a:tblPr>
              <a:tblGrid>
                <a:gridCol w="1862500"/>
                <a:gridCol w="175700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Операция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Описание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Типы входных аргументов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Тип результата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==, !=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Сравнение на равенство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boolean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&gt;, &gt;=, &lt;, &lt;=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Сравнение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числа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boolean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-, *, /, %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Арифметические операции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числа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число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!, &amp;, &amp;&amp;, |, ||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Логические операции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boolean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Смена знака числа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число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число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операции</a:t>
            </a:r>
            <a:endParaRPr/>
          </a:p>
        </p:txBody>
      </p:sp>
      <p:graphicFrame>
        <p:nvGraphicFramePr>
          <p:cNvPr id="238" name="Google Shape;238;p30"/>
          <p:cNvGraphicFramePr/>
          <p:nvPr/>
        </p:nvGraphicFramePr>
        <p:xfrm>
          <a:off x="455475" y="194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{B3CD1A26-3D95-4FC5-A5E2-E2427C453EC1}</a:tableStyleId>
              </a:tblPr>
              <a:tblGrid>
                <a:gridCol w="819950"/>
                <a:gridCol w="812100"/>
              </a:tblGrid>
              <a:tr h="38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!A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9" name="Google Shape;239;p30"/>
          <p:cNvGraphicFramePr/>
          <p:nvPr/>
        </p:nvGraphicFramePr>
        <p:xfrm>
          <a:off x="2741138" y="16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{B3CD1A26-3D95-4FC5-A5E2-E2427C453EC1}</a:tableStyleId>
              </a:tblPr>
              <a:tblGrid>
                <a:gridCol w="691600"/>
                <a:gridCol w="669025"/>
                <a:gridCol w="1029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 &amp; 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0" name="Google Shape;240;p30"/>
          <p:cNvGraphicFramePr/>
          <p:nvPr/>
        </p:nvGraphicFramePr>
        <p:xfrm>
          <a:off x="5785250" y="16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{B3CD1A26-3D95-4FC5-A5E2-E2427C453EC1}</a:tableStyleId>
              </a:tblPr>
              <a:tblGrid>
                <a:gridCol w="691600"/>
                <a:gridCol w="669025"/>
                <a:gridCol w="1029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 | 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1" name="Google Shape;241;p30"/>
          <p:cNvSpPr txBox="1"/>
          <p:nvPr/>
        </p:nvSpPr>
        <p:spPr>
          <a:xfrm>
            <a:off x="602475" y="3727725"/>
            <a:ext cx="78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вычисляют второй аргумент только при необходимости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1430825" y="4172025"/>
            <a:ext cx="64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(b != 0) &amp; (a % b == 0)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(b != 0) &amp;&amp; (a % b ==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1973025" y="1453425"/>
            <a:ext cx="4337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int a = 1; // a ==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double c = -1.5; // c == -1.5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int b = a + 1; // b ==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boolean d = b &gt; 1; //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 = a + 1; // a ==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a+=1; // a ==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Чего не будет в курсе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Docker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Spring Security, Batch, Integration, Cloud…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NoSQL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Глубокое изучение Java Core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Любые GUI технологии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…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Live Coding Section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1084425" y="1566375"/>
            <a:ext cx="70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Задача. Объявить 2 целочисленные переменные. Присвоить им значения, вывести в консоль сумму, разность, произведение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1043850" y="2788125"/>
            <a:ext cx="70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Задача. Считать из консоли 2 целочисленных значения. Вывести в консоль сумму, разность, произведение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Условный оператор if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1043850" y="1470250"/>
            <a:ext cx="70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Выполняет один код, если определенное логическое выражение имеет значение true и другой в противном случае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444300" y="2123500"/>
            <a:ext cx="360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if (выражение)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	// выполняем есл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и 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выражение 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44300" y="3006400"/>
            <a:ext cx="360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if (выражение)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	//  если выражение 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	// выполняем если false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4572000" y="2085850"/>
            <a:ext cx="3945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if (выражение)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	// если выражение выражение 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 else if (выражение2)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	// выполняем если выражение2 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 else if (выражение3)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// выполняем если выражение3 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br>
              <a:rPr b="1"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    // выполняем если ни одно условие не </a:t>
            </a:r>
            <a:br>
              <a:rPr b="1"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    // </a:t>
            </a: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выполняется</a:t>
            </a:r>
            <a:br>
              <a:rPr b="1"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Условный оператор switch</a:t>
            </a:r>
            <a:endParaRPr/>
          </a:p>
        </p:txBody>
      </p:sp>
      <p:sp>
        <p:nvSpPr>
          <p:cNvPr id="270" name="Google Shape;270;p34"/>
          <p:cNvSpPr txBox="1"/>
          <p:nvPr/>
        </p:nvSpPr>
        <p:spPr>
          <a:xfrm>
            <a:off x="2892600" y="2371650"/>
            <a:ext cx="33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Изучить и разобрать самостоятельно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Циклы. While, do-while</a:t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1043850" y="1470250"/>
            <a:ext cx="7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Выполняет определенный код, пока условие имеет значение true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44300" y="2123500"/>
            <a:ext cx="360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выражение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	// выполняем пока выражение 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444300" y="3247375"/>
            <a:ext cx="360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	// 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выполняем пока выражение 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 while (</a:t>
            </a: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выражение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4752700" y="2391025"/>
            <a:ext cx="394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int a = 5;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while (a &gt;= 0)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	System.out.println(a);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	a = a - 1;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Циклы. for</a:t>
            </a:r>
            <a:endParaRPr/>
          </a:p>
        </p:txBody>
      </p:sp>
      <p:sp>
        <p:nvSpPr>
          <p:cNvPr id="285" name="Google Shape;285;p36"/>
          <p:cNvSpPr txBox="1"/>
          <p:nvPr/>
        </p:nvSpPr>
        <p:spPr>
          <a:xfrm>
            <a:off x="1043850" y="1470250"/>
            <a:ext cx="7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Выполняет код определенное количество раз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2138725" y="1920150"/>
            <a:ext cx="433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инициализация</a:t>
            </a: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условие</a:t>
            </a: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модификация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	// повторяемый код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632575" y="2906875"/>
            <a:ext cx="765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Инициализация. Блок выполняется один раз, при старте цикла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Условие. Проверяется, и если оно имеет значение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- выполняется код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Модификация. Выполняется после каждого выполнения кода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Циклы. for</a:t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75" y="1634175"/>
            <a:ext cx="2428025" cy="27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 txBox="1"/>
          <p:nvPr/>
        </p:nvSpPr>
        <p:spPr>
          <a:xfrm>
            <a:off x="3765375" y="1250100"/>
            <a:ext cx="493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Nunito"/>
                <a:ea typeface="Nunito"/>
                <a:cs typeface="Nunito"/>
                <a:sym typeface="Nunito"/>
              </a:rPr>
              <a:t>Каждый блок является опциональным (но так лучше не делать)</a:t>
            </a:r>
            <a:br>
              <a:rPr lang="ru" sz="1200">
                <a:latin typeface="Nunito"/>
                <a:ea typeface="Nunito"/>
                <a:cs typeface="Nunito"/>
                <a:sym typeface="Nunito"/>
              </a:rPr>
            </a:br>
            <a:r>
              <a:rPr lang="ru" sz="1200">
                <a:latin typeface="Nunito"/>
                <a:ea typeface="Nunito"/>
                <a:cs typeface="Nunito"/>
                <a:sym typeface="Nunito"/>
              </a:rPr>
              <a:t>Если отсутствует инициализация/модификация - ничего не выполняется</a:t>
            </a:r>
            <a:br>
              <a:rPr lang="ru" sz="1200">
                <a:latin typeface="Nunito"/>
                <a:ea typeface="Nunito"/>
                <a:cs typeface="Nunito"/>
                <a:sym typeface="Nunito"/>
              </a:rPr>
            </a:br>
            <a:r>
              <a:rPr lang="ru" sz="1200">
                <a:latin typeface="Nunito"/>
                <a:ea typeface="Nunito"/>
                <a:cs typeface="Nunito"/>
                <a:sym typeface="Nunito"/>
              </a:rPr>
              <a:t>Если отсутствует условие - оно считается 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3878325" y="2281825"/>
            <a:ext cx="469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for (;;)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	// бесконечный цикл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3882075" y="3375575"/>
            <a:ext cx="469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for (int i = 1;i &lt;= 10;i++)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	// обработка чисел от 1 до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Циклы. Метки, break, continue</a:t>
            </a:r>
            <a:endParaRPr/>
          </a:p>
        </p:txBody>
      </p:sp>
      <p:sp>
        <p:nvSpPr>
          <p:cNvPr id="302" name="Google Shape;302;p38"/>
          <p:cNvSpPr txBox="1"/>
          <p:nvPr/>
        </p:nvSpPr>
        <p:spPr>
          <a:xfrm>
            <a:off x="738900" y="1355550"/>
            <a:ext cx="766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- позволяет выйти из цикла раньше времени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ru">
                <a:latin typeface="Nunito"/>
                <a:ea typeface="Nunito"/>
                <a:cs typeface="Nunito"/>
                <a:sym typeface="Nunito"/>
              </a:rPr>
              <a:t> - позволяет перейти к следующей итерации цикла раньше времени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Метка - позволяет выходить из вложенных циклов/переходить к следующей итерации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738900" y="2349600"/>
            <a:ext cx="2206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// что то делаем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if (условие)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  // тут понимаем, 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  //что надо выйти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    break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// продолжаем работу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3075225" y="2349600"/>
            <a:ext cx="261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while (условие1)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// что то делаем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if (условие2)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  // тут понимаем, 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  //что надо идти к 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  // следующей итерации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    continue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// продолжаем работу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5815650" y="2349600"/>
            <a:ext cx="2610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while (условие1)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// что то делаем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while (условие2)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  //тут понимаем, 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  //что надо выйти 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  //из всех циклов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Courier New"/>
                <a:ea typeface="Courier New"/>
                <a:cs typeface="Courier New"/>
                <a:sym typeface="Courier New"/>
              </a:rPr>
              <a:t>    break label</a:t>
            </a: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  // продолжаем работу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 слов про строки</a:t>
            </a:r>
            <a:endParaRPr/>
          </a:p>
        </p:txBody>
      </p:sp>
      <p:sp>
        <p:nvSpPr>
          <p:cNvPr id="311" name="Google Shape;311;p39"/>
          <p:cNvSpPr txBox="1"/>
          <p:nvPr/>
        </p:nvSpPr>
        <p:spPr>
          <a:xfrm>
            <a:off x="738900" y="1355550"/>
            <a:ext cx="76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819150" y="1555800"/>
            <a:ext cx="6553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String s = “Hello”;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s = s + “ World”; // s= “Hello World”;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System.out.println(s); // вывод строки в консоль</a:t>
            </a: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int n = s.length(); // возвращает длину строки. n == 11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char c = s.charAt(2); // возвращает символ на позиции 2 (начиная с 0)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Live Coding Section</a:t>
            </a:r>
            <a:endParaRPr/>
          </a:p>
        </p:txBody>
      </p:sp>
      <p:sp>
        <p:nvSpPr>
          <p:cNvPr id="318" name="Google Shape;318;p40"/>
          <p:cNvSpPr txBox="1"/>
          <p:nvPr/>
        </p:nvSpPr>
        <p:spPr>
          <a:xfrm>
            <a:off x="1043850" y="2063425"/>
            <a:ext cx="705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Пользователь вводит число N.</a:t>
            </a:r>
            <a:br>
              <a:rPr lang="ru">
                <a:latin typeface="Nunito"/>
                <a:ea typeface="Nunito"/>
                <a:cs typeface="Nunito"/>
                <a:sym typeface="Nunito"/>
              </a:rPr>
            </a:br>
            <a:r>
              <a:rPr lang="ru">
                <a:latin typeface="Nunito"/>
                <a:ea typeface="Nunito"/>
                <a:cs typeface="Nunito"/>
                <a:sym typeface="Nunito"/>
              </a:rPr>
              <a:t>Напишите программу, которая выводит на экран числа от 1 до N. При этом вместо чисел, кратных трем, программа должна выводить слово «Fizz», а вместо чисел, кратных пяти — слово «Buzz». Если число кратно и 3, и 5, то программа должна выводить слово «FizzBuzz».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type="title"/>
          </p:nvPr>
        </p:nvSpPr>
        <p:spPr>
          <a:xfrm>
            <a:off x="1768025" y="205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домашнего задания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Предназначены для управления исходным кодом. Решают следующие задачи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Отслеживание истории изменений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Разрешение конфликтов при одновременном редактировании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Управление изменениями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…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Обычно - серверное приложение. Стандартный подход включает в себя получение кода с сервера, внесение изменений, загрузка кода на сервер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CVS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SVN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GIT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Mercurial, etc.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Java?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Java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Java - объектно-ориентированный язык программирования, разработанный компанией Sun Microsystems, релиз первой версии - 21 января 1996 года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Основные особенности: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Автоматическое управление памятью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Богатая стандартная библиотека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Длительный цикл обратной совместимости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Кроссплатформенность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…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работают Java приложение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3321050"/>
            <a:ext cx="75057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Исходный код - .java файл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Утилита javac - компилирует исходный код в байт-код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Утилита java - запускает байт-код на JVM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850" y="1924050"/>
            <a:ext cx="3824300" cy="1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понятия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JVM. Виртуальная машина, которая умеет исполнять байт-код на конкретной ОС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Байт-код. Унифицированное представление исходного кода, пригодного для выполнения на любой JVM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java - утилита для запуска байт-кода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latin typeface="Nunito"/>
                <a:ea typeface="Nunito"/>
                <a:cs typeface="Nunito"/>
                <a:sym typeface="Nunito"/>
              </a:rPr>
              <a:t>javac - компилятор, превращающий исходный код в байт-код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