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Old Standard TT" pitchFamily="2" charset="77"/>
      <p:regular r:id="rId48"/>
      <p:bold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e76855ae1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e76855ae1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План нашей работы будет таков: сначала я предложу способ решения нашей задачи, но в этом решении будет некоторая проблема. Затем мы попытаемся исправить эту проблему, и уже новая версия будет давать нам то, что известно как алгоритм линейной регрессии. </a:t>
            </a:r>
            <a:endParaRPr/>
          </a:p>
          <a:p>
            <a:pPr marL="0" lvl="0" indent="0" algn="l" rtl="0">
              <a:spcBef>
                <a:spcPts val="0"/>
              </a:spcBef>
              <a:spcAft>
                <a:spcPts val="0"/>
              </a:spcAft>
              <a:buNone/>
            </a:pPr>
            <a:endParaRPr/>
          </a:p>
          <a:p>
            <a:pPr marL="0" lvl="0" indent="0" algn="l" rtl="0">
              <a:spcBef>
                <a:spcPts val="0"/>
              </a:spcBef>
              <a:spcAft>
                <a:spcPts val="0"/>
              </a:spcAft>
              <a:buNone/>
            </a:pPr>
            <a:r>
              <a:rPr lang="ru"/>
              <a:t>Давайте подумаем, какое условие на эти коэффициенты должно выполняться, чтобы считать эти коэффициенты наилучшими при имеющихся в нашем распоряжении данных. Идеальной, конечно, была бы ситуация, когда в каждой точке выполнялось бы строгое равенство: y^i = wx^i + b. Но такое невозможно, если не все наши точки лежат на одной прямой. Давайте вместо этого попытаемся сделать отклонение |y^i - (wx^i + b^i)| как можно меньше суммарно по всем значениями i. На графике, кстати, эти отклонения — это просто расстояния по оси y от наших точек до искомой прямой.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Итак, требуется найти аргмининимум суммы |y^i - wx^i  - b| по i от 1 до \ell, где оптимизируемые параметры — w и b.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e76855ae1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e76855ae1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План нашей работы будет таков: сначала я предложу способ решения нашей задачи, но в этом решении будет некоторая проблема. Затем мы попытаемся исправить эту проблему, и уже новая версия будет давать нам то, что известно как алгоритм линейной регрессии. </a:t>
            </a:r>
            <a:endParaRPr/>
          </a:p>
          <a:p>
            <a:pPr marL="0" lvl="0" indent="0" algn="l" rtl="0">
              <a:spcBef>
                <a:spcPts val="0"/>
              </a:spcBef>
              <a:spcAft>
                <a:spcPts val="0"/>
              </a:spcAft>
              <a:buNone/>
            </a:pPr>
            <a:endParaRPr/>
          </a:p>
          <a:p>
            <a:pPr marL="0" lvl="0" indent="0" algn="l" rtl="0">
              <a:spcBef>
                <a:spcPts val="0"/>
              </a:spcBef>
              <a:spcAft>
                <a:spcPts val="0"/>
              </a:spcAft>
              <a:buNone/>
            </a:pPr>
            <a:r>
              <a:rPr lang="ru"/>
              <a:t>Давайте подумаем, какое условие на эти коэффициенты должно выполняться, чтобы считать эти коэффициенты наилучшими при имеющихся в нашем распоряжении данных. Идеальной, конечно, была бы ситуация, когда в каждой точке выполнялось бы строгое равенство: y^i = wx^i + b. Но такое невозможно, если не все наши точки лежат на одной прямой. Давайте вместо этого попытаемся сделать отклонение |y^i - (wx^i + b^i)| как можно меньше суммарно по всем значениями i. На графике, кстати, эти отклонения — это просто расстояния по оси y от наших точек до искомой прямой.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ru"/>
              <a:t>Итак, требуется найти аргмининимум суммы |y^i - wx^i  - b| по i от 1 до \ell, где оптимизируемые параметры — w и b.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76855ae1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76855ae1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Проблема такой постановки задачи оптимизации заключается в том, что модуль — это не дифференцируемая функция. По этой причине не удастся написать простую для вычисления формулу, выражающую оптимальные значения w и b. Поэтому как правило минимизируют функцию риска, основанную не на модуле разности, а на квадрате разности. Итак, наша итоговая задача оптимизации звучит так: найти </a:t>
            </a:r>
            <a:r>
              <a:rPr lang="ru">
                <a:solidFill>
                  <a:schemeClr val="dk1"/>
                </a:solidFill>
              </a:rPr>
              <a:t>аргмининимум суммы (y^i - wx^i  - b)^2 по i от 1 до \ell, где оптимизируемые параметры — w и b. Оказывается, решение такой задачи выписывается аналитически, и выглядит оно так: ……… . Мы не будем выводить эту формулу в этом видео, вы же можете зайти в транскрипции лекций и найти строгий вывод там.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ru"/>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76855ae1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76855ae1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Проблема такой постановки задачи оптимизации заключается в том, что модуль — это не дифференцируемая функция. По этой причине не удастся написать простую для вычисления формулу, выражающую оптимальные значения w и b. Поэтому как правило минимизируют функцию риска, основанную не на модуле разности, а на квадрате разности. Итак, наша итоговая задача оптимизации звучит так: найти </a:t>
            </a:r>
            <a:r>
              <a:rPr lang="ru">
                <a:solidFill>
                  <a:schemeClr val="dk1"/>
                </a:solidFill>
              </a:rPr>
              <a:t>аргмининимум суммы (y^i - wx^i  - b)^2 по i от 1 до \ell, где оптимизируемые параметры — w и b. Оказывается, решение такой задачи выписывается аналитически, и выглядит оно так: ……… . Мы не будем выводить эту формулу в этом видео, вы же можете зайти в транскрипции лекций и найти строгий вывод там.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ru"/>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76855ae1_0_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76855ae1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Проблема такой постановки задачи оптимизации заключается в том, что модуль — это не дифференцируемая функция. По этой причине не удастся написать простую для вычисления формулу, выражающую оптимальные значения w и b. Поэтому как правило минимизируют функцию риска, основанную не на модуле разности, а на квадрате разности. Итак, наша итоговая задача оптимизации звучит так: найти </a:t>
            </a:r>
            <a:r>
              <a:rPr lang="ru">
                <a:solidFill>
                  <a:schemeClr val="dk1"/>
                </a:solidFill>
              </a:rPr>
              <a:t>аргмининимум суммы (y^i - wx^i  - b)^2 по i от 1 до \ell, где оптимизируемые параметры — w и b. Оказывается, решение такой задачи выписывается аналитически, и выглядит оно так: ……… . Мы не будем выводить эту формулу в этом видео, вы же можете зайти в транскрипции лекций и найти строгий вывод там.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ru"/>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e76855ae1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e76855ae1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e76855ae1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e76855ae1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Метод минимизации эмпирического риска для квадратичной функции потерь также называют методом наименьших квадратов. Кстати, впервые он был применён немецким математиком Карлом Фридрихом Гауссом для расчёта орбит небесных тел. Правда, его задача была немного сложнее, ведь он должен был провести через точки не прямую, а эллипс.</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
                <a:solidFill>
                  <a:schemeClr val="dk1"/>
                </a:solidFill>
              </a:rPr>
              <a:t>В следующем видео мы поговорим о многомерном обобщении нашего алгоритма.</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e76855ae1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e76855ae1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76855ae1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76855ae1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Напомню, что мы имели дело с задачей оценки стоимости квартиры исходя из её признаков. Перед нами, конечно же, стандартная задача машинного обучения, а именно, задача регрессии, поскольку целевая переменная — стоимость квартиры — может принимать любые действительные значения (конечно, строго говоря, мы должны ограничиваться положительными числами, но сейчас давайте не тратить время на эту условность). </a:t>
            </a:r>
            <a:endParaRPr/>
          </a:p>
          <a:p>
            <a:pPr marL="0" lvl="0" indent="0" algn="l" rtl="0">
              <a:spcBef>
                <a:spcPts val="0"/>
              </a:spcBef>
              <a:spcAft>
                <a:spcPts val="0"/>
              </a:spcAft>
              <a:buNone/>
            </a:pPr>
            <a:r>
              <a:rPr lang="ru"/>
              <a:t>В предыдущем видео мы рассматривали частный случай этой задачи, где у каждого объекта был ровно один признак — площадь квартиры. Для этого случая мы построили алгоритм линейной регрессии на основе метода наименьших квадратов.</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e76855ae1_0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e76855ae1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Напомню, что мы имели дело с задачей оценки стоимости квартиры исходя из её признаков. Перед нами, конечно же, стандартная задача машинного обучения, а именно, задача регрессии, поскольку целевая переменная — стоимость квартиры — может принимать любые действительные значения (конечно, строго говоря, мы должны ограничиваться положительными числами, но сейчас давайте не тратить время на эту условность). </a:t>
            </a:r>
            <a:endParaRPr/>
          </a:p>
          <a:p>
            <a:pPr marL="0" lvl="0" indent="0" algn="l" rtl="0">
              <a:spcBef>
                <a:spcPts val="0"/>
              </a:spcBef>
              <a:spcAft>
                <a:spcPts val="0"/>
              </a:spcAft>
              <a:buNone/>
            </a:pPr>
            <a:r>
              <a:rPr lang="ru"/>
              <a:t>В предыдущем видео мы рассматривали частный случай этой задачи, где у каждого объекта был ровно один признак — площадь квартиры. Для этого случая мы построили алгоритм линейной регрессии на основе метода наименьших квадратов.</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de76855ae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de76855ae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76855ae1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76855ae1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Если в одномерном случае мы искали функцию a(x) в виде a(x) = w * x + b, то теперь x  — это не один признак, а вектор признаков x = (x_1, …, x_n), состоящий из компонентов x_1, …, x_n. Идея многомерного линейного алгоритма состоит в том, чтобы искать a(x) в виде линейной комбинации координат x_1, …, x_n. Итак, ищем a(x) = w_1x_1 + w_2x_2 + … + w_nx_n.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e76855ae1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e76855ae1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de76855ae1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de76855ae1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e76855ae1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e76855ae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solidFill>
                  <a:schemeClr val="dk1"/>
                </a:solidFill>
              </a:rPr>
              <a:t>Да потому что мы всегда можем добавить к вектору наших признаков n+1-ый признак, для всех объектов равный единице. Когда мы скалярно домножим новый вектор с константным признаком на вектор весов, мы получим сумму w_1x_1 + … + w_nx_n + w_{n+1} * 1. Это последнее слагаемое будет выполнять роль свободного члена.</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ru">
                <a:solidFill>
                  <a:schemeClr val="dk1"/>
                </a:solidFill>
              </a:rPr>
              <a:t>Далее в этом видео мы немного преобразуем ту форму записи, которую мы получили.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e76855ae1_0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e76855ae1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e76855ae1_0_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e76855ae1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e76855ae1_0_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e76855ae1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e76855ae1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e76855ae1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e76855ae1_0_7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e76855ae1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e76855ae1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e76855ae1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e76855ae1_0_5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e76855ae1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e76855ae1_0_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e76855ae1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e76855ae1_0_8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e76855ae1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Но давайте пока что сконцентрируемся на случае обычной классификации объектов на, скажем, два класса. Рассмотрим задачу предсказания выживших пассажиров Титаника из предыдущего модуля. Это, конечно же, задача классификации, то есть в нашем распоряжении имеется обучающая выборка с размеченными объектами, иными словами про каждый объект мы знаем, к какому из двух классов он принадлежит. Давайте условно обозначим выживших классом 1, а не выживших — классом -1: чуть позже мы поймём, почему именно такие обозначения нам удобны.</a:t>
            </a:r>
            <a:endParaRPr>
              <a:solidFill>
                <a:schemeClr val="dk1"/>
              </a:solidFill>
            </a:endParaRPr>
          </a:p>
          <a:p>
            <a:pPr marL="0" lvl="0" indent="0" algn="l" rtl="0">
              <a:spcBef>
                <a:spcPts val="0"/>
              </a:spcBef>
              <a:spcAft>
                <a:spcPts val="0"/>
              </a:spcAft>
              <a:buClr>
                <a:schemeClr val="dk1"/>
              </a:buClr>
              <a:buSzPts val="1100"/>
              <a:buFont typeface="Arial"/>
              <a:buNone/>
            </a:pPr>
            <a:r>
              <a:rPr lang="ru">
                <a:solidFill>
                  <a:schemeClr val="dk1"/>
                </a:solidFill>
              </a:rPr>
              <a:t>Для простоты будем считать, что у каждого объекта имеется всего два признака: возраст: действительное число, и пол: метка 0 или 1. Давайте визуализируем нашу выборку в координатах, соответствующих этим признакам. Объекты первого класса на картинке отмечены синим, объекты второго класса — красным. Наша цель — разбить плоскость на два множества: синее и красное — соответствующие классам объектов. При попадании объекта в синее множество алгоритм будет принимать решение, что объект относится к первому классу, при попадании в красное — ко второму классу.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e76855ae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e76855ae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Какой самый простой способ разделить плоскость на две такие части? Естественно, это прямая. Посмотрим на какую-нибудь разделяющую прямую с уравнением Ax+By+C = 0. Вот она на графике. Тогда, естественно, для всех точек</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e76855ae1_0_9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e76855ae1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из синей полуплоскости выражение </a:t>
            </a:r>
            <a:r>
              <a:rPr lang="ru">
                <a:solidFill>
                  <a:schemeClr val="dk1"/>
                </a:solidFill>
              </a:rPr>
              <a:t>Ax+By+C</a:t>
            </a:r>
            <a:r>
              <a:rPr lang="ru"/>
              <a:t> принимает значения одного знака, скажем, +. Соответственно, в красной полуплоскости </a:t>
            </a:r>
            <a:r>
              <a:rPr lang="ru">
                <a:solidFill>
                  <a:schemeClr val="dk1"/>
                </a:solidFill>
              </a:rPr>
              <a:t>Ax+By+C</a:t>
            </a:r>
            <a:r>
              <a:rPr lang="ru"/>
              <a:t> всегда будет отрицательным. Тогда алгоритм a(x,y) можно записать очень коротко: a(x,y) = sign(Ax + By + C) — просто знак соответствующей линейной комбинации признаков x и y. </a:t>
            </a:r>
            <a:endParaRPr/>
          </a:p>
          <a:p>
            <a:pPr marL="0" lvl="0" indent="0" algn="l" rtl="0">
              <a:spcBef>
                <a:spcPts val="0"/>
              </a:spcBef>
              <a:spcAft>
                <a:spcPts val="0"/>
              </a:spcAft>
              <a:buNone/>
            </a:pPr>
            <a:endParaRPr/>
          </a:p>
          <a:p>
            <a:pPr marL="0" lvl="0" indent="0" algn="l" rtl="0">
              <a:spcBef>
                <a:spcPts val="0"/>
              </a:spcBef>
              <a:spcAft>
                <a:spcPts val="0"/>
              </a:spcAft>
              <a:buNone/>
            </a:pPr>
            <a:r>
              <a:rPr lang="ru"/>
              <a:t>Обратите внимание, что расстояния от точки (x_0, y_0) до прямой Ax+By+C = 0 вычисляется по формуле \frac{|Ax_0 + By_0 + C|}{\sqrt{A^2+B^2}}. Но ведь чем больше расстояние до разделяющей прямой, тем больше мы можем быть уверены в результате работы алгоритма. Таким образом, величину Ax + By + C можно воспринимать как </a:t>
            </a:r>
            <a:r>
              <a:rPr lang="ru" i="1"/>
              <a:t>степень уверенности алгоритма</a:t>
            </a:r>
            <a:r>
              <a:rPr lang="ru"/>
              <a:t> в классификации точки (x_0, y_0). Если эта степень уверенности большая положительная, то объект почти наверняка относится к классу 1, а если большая по модулю отрицательная, то скорее всего к классу 0.</a:t>
            </a:r>
            <a:endParaRPr/>
          </a:p>
          <a:p>
            <a:pPr marL="0" lvl="0" indent="0" algn="l" rtl="0">
              <a:spcBef>
                <a:spcPts val="0"/>
              </a:spcBef>
              <a:spcAft>
                <a:spcPts val="0"/>
              </a:spcAft>
              <a:buNone/>
            </a:pPr>
            <a:endParaRPr/>
          </a:p>
          <a:p>
            <a:pPr marL="0" lvl="0" indent="0" algn="l" rtl="0">
              <a:spcBef>
                <a:spcPts val="0"/>
              </a:spcBef>
              <a:spcAft>
                <a:spcPts val="0"/>
              </a:spcAft>
              <a:buNone/>
            </a:pPr>
            <a:r>
              <a:rPr lang="ru"/>
              <a:t>Как вы понимаете, единственное, что нам осталось сделать — это правильно подобрать коэффициенты A, B и C. Что же значит “правильно”? Когда мы говорили про линейную регрессию, нам на помощь пришёл метод наименьших квадратов или, иначе говоря, метод минимизации эмпирического риска с квадратичной функцией потерь — MSE. Сейчас мы проведём для задачи классификации похожее рассуждение, в котором, тем не менее, будут серьёзные отличия.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e76855ae1_0_9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e76855ae1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Обратите внимание, что расстояния от точки (x_0, y_0) до прямой Ax+By+C = 0 вычисляется по формуле \frac{|Ax_0 + By_0 + C|}{\sqrt{A^2+B^2}}. Но ведь чем больше расстояние до разделяющей прямой, тем больше мы можем быть уверены в результате работы алгоритма. Таким образом, величину Ax + By + C можно воспринимать как </a:t>
            </a:r>
            <a:r>
              <a:rPr lang="ru" i="1"/>
              <a:t>степень уверенности алгоритма</a:t>
            </a:r>
            <a:r>
              <a:rPr lang="ru"/>
              <a:t> в классификации точки (x_0, y_0). Если эта степень уверенности большая положительная, то объект почти наверняка относится к классу 1, а если большая по модулю отрицательная, то скорее всего к классу 0.</a:t>
            </a:r>
            <a:br>
              <a:rPr lang="ru"/>
            </a:br>
            <a:br>
              <a:rPr lang="ru"/>
            </a:br>
            <a:r>
              <a:rPr lang="ru">
                <a:solidFill>
                  <a:schemeClr val="dk1"/>
                </a:solidFill>
              </a:rPr>
              <a:t>Как вы понимаете, единственное, что нам осталось сделать — это правильно подобрать коэффициенты A, B и C. Что же значит “правильно”? Когда мы говорили про линейную регрессию, нам на помощь пришёл метод наименьших квадратов или, иначе говоря, метод минимизации эмпирического риска с квадратичной функцией потерь — MSE. Сейчас мы проведём для задачи классификации похожее рассуждение, в котором, тем не менее, будут серьёзные отличия.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de76855ae1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de76855ae1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Сначала давайте поставим эту задачу в многомерном случае, когда признаков у объектов может быть произвольное количество. Каждый объект описывается вектором x = (x_1, x_2, …, x_n) из n компонент. Снова имеется вектор весов </a:t>
            </a:r>
            <a:r>
              <a:rPr lang="ru" b="1">
                <a:solidFill>
                  <a:schemeClr val="dk1"/>
                </a:solidFill>
              </a:rPr>
              <a:t>w</a:t>
            </a:r>
            <a:r>
              <a:rPr lang="ru">
                <a:solidFill>
                  <a:schemeClr val="dk1"/>
                </a:solidFill>
              </a:rPr>
              <a:t> = (w_1, w_2, …, w_n), а также свободный член b. Решающее правило для классификации объекта выглядит так: a(x) = sign(&lt;x,w&gt; + b).</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de76855ae1_0_9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de76855ae1_0_9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Мы уже упоминали, что часто результат классификации сам по себе бесполезен, а значение имеет </a:t>
            </a:r>
            <a:r>
              <a:rPr lang="ru" i="1"/>
              <a:t>вероятность </a:t>
            </a:r>
            <a:r>
              <a:rPr lang="ru"/>
              <a:t>принадлежности объекта к одному из классов, определяемая алгоритмом. Логично было бы при написании функции потерь тем или иным образом использовать эту самую вероятность. Проблема заключается в том, что единственная мера принадлежности к классу 1, которая есть в нашем распоряжении — величина </a:t>
            </a:r>
            <a:r>
              <a:rPr lang="ru">
                <a:solidFill>
                  <a:schemeClr val="dk1"/>
                </a:solidFill>
              </a:rPr>
              <a:t>&lt;x,w&gt; + b — может принимать сколь угодно большие и сколь угодно малые значения и, следовательно, на роль </a:t>
            </a:r>
            <a:r>
              <a:rPr lang="ru" i="1">
                <a:solidFill>
                  <a:schemeClr val="dk1"/>
                </a:solidFill>
              </a:rPr>
              <a:t>вероятности</a:t>
            </a:r>
            <a:r>
              <a:rPr lang="ru">
                <a:solidFill>
                  <a:schemeClr val="dk1"/>
                </a:solidFill>
              </a:rPr>
              <a:t> она ну никак не подходит. </a:t>
            </a:r>
            <a:endParaRPr>
              <a:solidFill>
                <a:schemeClr val="dk1"/>
              </a:solidFill>
            </a:endParaRPr>
          </a:p>
          <a:p>
            <a:pPr marL="0" lvl="0" indent="0" algn="l" rtl="0">
              <a:spcBef>
                <a:spcPts val="0"/>
              </a:spcBef>
              <a:spcAft>
                <a:spcPts val="0"/>
              </a:spcAft>
              <a:buNone/>
            </a:pPr>
            <a:r>
              <a:rPr lang="ru">
                <a:solidFill>
                  <a:schemeClr val="dk1"/>
                </a:solidFill>
              </a:rPr>
              <a:t>Ну что же, попытаемся решить эту проблему. Если сама величина &lt;x,w&gt; + b не подходит на роль вероятности класса 1, то, может быть, какая-нибудь функция от этого выражения всё же подойдёт? Итак, я хочу найти функцию f(z), которая действует из множества действительных чисел в интервал (0,1) и отображает меру принадлежности классу 1 в вероятность принадлежности классу 1. Давайте подумаем, какими свойствами должна обладать f(z).</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ru">
                <a:solidFill>
                  <a:schemeClr val="dk1"/>
                </a:solidFill>
              </a:rPr>
              <a:t>Во-первых, f(z) должна монотонно возрастать. В самом деле, чем дальше точка находится от прямой “вглубь” класса 1, тем больше должна быть вероятность принадлежности к классу 1. Во-вторых, f(0) должно быть равно ½, ведь в случае, если точка лежит на прямой, классы 1 и -1 должны быть равноправны. Наконец, при стремлении аргумента к бесконечности вероятность должна стремиться к 1, а при стремлении к минус бесконечности — к нулю.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de76855ae1_0_9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de76855ae1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Есть множество функций, которые удовлетворяют этим условиям. Одна из них — это функция сигмоида, которая вычисляется по формуле \sigma(z) = \frac{1}{1 + e^{-z}}. Вот, кстати, её график. Несложно убедиться, что она подходит под все условия, которые мы с вами перечислили: в нуле она равна ½, на плюс и минус бесконечности стремится соответственно к единице и к нулю.</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e76855ae1_0_9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e76855ae1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Замечательно! Теперь мы легко можем вычислять вероятность принадлежности к классу: для этого нужно всего лишь применить функцию сигмоиды к отступу. </a:t>
            </a:r>
            <a:endParaRPr/>
          </a:p>
          <a:p>
            <a:pPr marL="0" lvl="0" indent="0" algn="l" rtl="0">
              <a:spcBef>
                <a:spcPts val="0"/>
              </a:spcBef>
              <a:spcAft>
                <a:spcPts val="0"/>
              </a:spcAft>
              <a:buNone/>
            </a:pPr>
            <a:r>
              <a:rPr lang="ru"/>
              <a:t>Но это пока не даёт нам ответа на вопрос, как находить оптимальные коэффициенты </a:t>
            </a:r>
            <a:r>
              <a:rPr lang="ru" b="1"/>
              <a:t>w</a:t>
            </a:r>
            <a:r>
              <a:rPr lang="ru"/>
              <a:t> и b. Вернёмся к этому вопросу. </a:t>
            </a:r>
            <a:endParaRPr/>
          </a:p>
          <a:p>
            <a:pPr marL="0" lvl="0" indent="0" algn="l" rtl="0">
              <a:spcBef>
                <a:spcPts val="0"/>
              </a:spcBef>
              <a:spcAft>
                <a:spcPts val="0"/>
              </a:spcAft>
              <a:buNone/>
            </a:pPr>
            <a:r>
              <a:rPr lang="ru"/>
              <a:t>Введём обозначение p(</a:t>
            </a:r>
            <a:r>
              <a:rPr lang="ru" b="1"/>
              <a:t>x</a:t>
            </a:r>
            <a:r>
              <a:rPr lang="ru"/>
              <a:t>) = \sigma(&lt;x,w&gt; + b). Рассмотрим произвольную пару (x^i, y^i) из обучающей выборки. Если y^i равно 1, то p(</a:t>
            </a:r>
            <a:r>
              <a:rPr lang="ru" b="1"/>
              <a:t>x</a:t>
            </a:r>
            <a:r>
              <a:rPr lang="ru"/>
              <a:t>) хочется сделать как можно ближе к единице. Если же, наоборот, y^i равно -1, то p(</a:t>
            </a:r>
            <a:r>
              <a:rPr lang="ru" b="1"/>
              <a:t>x</a:t>
            </a:r>
            <a:r>
              <a:rPr lang="ru"/>
              <a:t>) хочется сделать как можно ближе к нулю, то есть 1 - p(</a:t>
            </a:r>
            <a:r>
              <a:rPr lang="ru" b="1"/>
              <a:t>x</a:t>
            </a:r>
            <a:r>
              <a:rPr lang="ru"/>
              <a:t>) хочется сделать как можно ближе к единице. Все эти вероятности сделать близкими к единице мы не сможем, но зато сможем максимизировать их произведение. Перемножив все вероятности, которые требуется максимизировать, мы получим выражение</a:t>
            </a:r>
            <a:endParaRPr/>
          </a:p>
          <a:p>
            <a:pPr marL="0" lvl="0" indent="0" algn="l" rtl="0">
              <a:spcBef>
                <a:spcPts val="0"/>
              </a:spcBef>
              <a:spcAft>
                <a:spcPts val="0"/>
              </a:spcAft>
              <a:buNone/>
            </a:pPr>
            <a:r>
              <a:rPr lang="ru"/>
              <a:t>\prod_{y^i = 1} p(x^i) * \prod_{y^i = -1} (1 - p(x^i)) должно быть максимальным по всем возможным значениям </a:t>
            </a:r>
            <a:r>
              <a:rPr lang="ru" b="1"/>
              <a:t>w</a:t>
            </a:r>
            <a:r>
              <a:rPr lang="ru"/>
              <a:t>. Немного проще будет, если логарифмировать, получится:</a:t>
            </a:r>
            <a:endParaRPr/>
          </a:p>
          <a:p>
            <a:pPr marL="0" lvl="0" indent="0" algn="l" rtl="0">
              <a:spcBef>
                <a:spcPts val="0"/>
              </a:spcBef>
              <a:spcAft>
                <a:spcPts val="0"/>
              </a:spcAft>
              <a:buNone/>
            </a:pPr>
            <a:r>
              <a:rPr lang="ru"/>
              <a:t>\sum</a:t>
            </a:r>
            <a:r>
              <a:rPr lang="ru">
                <a:solidFill>
                  <a:schemeClr val="dk1"/>
                </a:solidFill>
              </a:rPr>
              <a:t>_{y^i = 1} \ln p(x^i) + \sum_{y^i = -1} \ln (1 - p(x^i)) -&gt; max или, что то же самое, -\sum_{y^i = 1} \ln p(x^i) - \sum_{y^i = -1} \ln (1 - p(x^i)) -&gt; min. Функция потерь, которая у нас получилась, называется логистической функцией потерь. Осталось её прооптимизировать по параметрам w, b, и тогда мы получим искомую оптимальную разделяющую гиперплоскость.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ru">
                <a:solidFill>
                  <a:schemeClr val="dk1"/>
                </a:solidFill>
              </a:rPr>
              <a:t>Вы, наверное, уже догадались, что минимум такой функции нельзя посчитать аналитически. Поэтому для его нахождения используют численные методы, а именно, метод стохастического градиентного спуска. В нашем курсе мы не будем обсуждать алгоритмы оптимизации.</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e76855ae1_0_1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e76855ae1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e76855ae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e76855ae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de76855ae1_0_9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de76855ae1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Алгоритм, который мы с вами только что изучили, называется логистической регрессией. Обратите внимание, что, как ни забавно, логистическая регрессия — это алгоритм классификации, а не регрессии! Регрессия в названии указывает на тот факт, что с помощью логрегрессии можно вычислять вероятности принадлежности объектов тому или иному классу.</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de76855ae1_0_10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de76855ae1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e76855ae1_0_1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e76855ae1_0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de76855ae1_0_1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de76855ae1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de76855ae1_0_10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de76855ae1_0_10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de76855ae1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de76855ae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e76855ae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de76855a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solidFill>
                  <a:schemeClr val="dk1"/>
                </a:solidFill>
              </a:rPr>
              <a:t>Наша цель заключается в том, чтобы подобрать алгоритм а: X -&gt; Y, а — который приближает функцию </a:t>
            </a:r>
            <a:r>
              <a:rPr lang="ru" i="1">
                <a:solidFill>
                  <a:schemeClr val="dk1"/>
                </a:solidFill>
              </a:rPr>
              <a:t>y</a:t>
            </a:r>
            <a:r>
              <a:rPr lang="ru">
                <a:solidFill>
                  <a:schemeClr val="dk1"/>
                </a:solidFill>
              </a:rPr>
              <a:t> на некоторой тестовой выборке, которая недоступна в ходе подбора алгоритма. Именно это мы и делали, когда решали задачу предсказания стоимости пятого ноутбука. Здесь в роли обучающей выборки выступали те четыре ноутбука, стоимость которых нам известна. Мы, изучив стоимости этих четырёх ноутбуков, разработали некоторый алгоритм определения стоимости, а затем применили этот алгоритм к пятому ноутбуку.</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ru">
                <a:solidFill>
                  <a:schemeClr val="dk1"/>
                </a:solidFill>
              </a:rPr>
              <a:t>Здесь сразу же отмечу, что недостаточно просто подобрать алгоритм a, который хорошо предсказывает лейблы лишь на обучающей выборке, потому что никто не гарантирует, что на тестовой выборке результат не испортится. Этот вопрос мы ещё обсудим позже.</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de76855ae1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de76855ae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e76855ae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e76855ae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e76855ae1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e76855ae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e76855ae1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e76855ae1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a:solidFill>
                  <a:schemeClr val="dk1"/>
                </a:solidFill>
              </a:rPr>
              <a:t>Алгоритм, который мы опишем, так и называется — линейная регрессия. Слово регрессия в названии алгоритма противопоставляется классификации и означает, что мы восстанавливаем целевую переменную в виде действительного числа, а не в виде метки одного из двух классов.</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9.gif"/><Relationship Id="rId4" Type="http://schemas.openxmlformats.org/officeDocument/2006/relationships/image" Target="../media/image18.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39.gif"/><Relationship Id="rId5" Type="http://schemas.openxmlformats.org/officeDocument/2006/relationships/image" Target="../media/image38.gif"/><Relationship Id="rId4" Type="http://schemas.openxmlformats.org/officeDocument/2006/relationships/image" Target="../media/image37.gif"/></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42.gif"/><Relationship Id="rId5" Type="http://schemas.openxmlformats.org/officeDocument/2006/relationships/image" Target="../media/image41.gif"/><Relationship Id="rId4" Type="http://schemas.openxmlformats.org/officeDocument/2006/relationships/image" Target="../media/image40.gif"/></Relationships>
</file>

<file path=ppt/slides/_rels/slide35.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5.gif"/><Relationship Id="rId4" Type="http://schemas.openxmlformats.org/officeDocument/2006/relationships/image" Target="../media/image44.gif"/></Relationships>
</file>

<file path=ppt/slides/_rels/slide36.xml.rels><?xml version="1.0" encoding="UTF-8" standalone="yes"?>
<Relationships xmlns="http://schemas.openxmlformats.org/package/2006/relationships"><Relationship Id="rId8" Type="http://schemas.openxmlformats.org/officeDocument/2006/relationships/image" Target="../media/image51.gif"/><Relationship Id="rId3" Type="http://schemas.openxmlformats.org/officeDocument/2006/relationships/image" Target="../media/image46.gif"/><Relationship Id="rId7" Type="http://schemas.openxmlformats.org/officeDocument/2006/relationships/image" Target="../media/image50.gif"/><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49.gif"/><Relationship Id="rId5" Type="http://schemas.openxmlformats.org/officeDocument/2006/relationships/image" Target="../media/image48.gif"/><Relationship Id="rId4" Type="http://schemas.openxmlformats.org/officeDocument/2006/relationships/image" Target="../media/image47.gif"/></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53.gif"/></Relationships>
</file>

<file path=ppt/slides/_rels/slide38.xml.rels><?xml version="1.0" encoding="UTF-8" standalone="yes"?>
<Relationships xmlns="http://schemas.openxmlformats.org/package/2006/relationships"><Relationship Id="rId3" Type="http://schemas.openxmlformats.org/officeDocument/2006/relationships/image" Target="../media/image54.gif"/><Relationship Id="rId7" Type="http://schemas.openxmlformats.org/officeDocument/2006/relationships/image" Target="../media/image58.gif"/><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57.gif"/><Relationship Id="rId5" Type="http://schemas.openxmlformats.org/officeDocument/2006/relationships/image" Target="../media/image56.gif"/><Relationship Id="rId4" Type="http://schemas.openxmlformats.org/officeDocument/2006/relationships/image" Target="../media/image55.gif"/></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3.gif"/><Relationship Id="rId7" Type="http://schemas.openxmlformats.org/officeDocument/2006/relationships/image" Target="../media/image67.gif"/><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66.gif"/><Relationship Id="rId5" Type="http://schemas.openxmlformats.org/officeDocument/2006/relationships/image" Target="../media/image65.gif"/><Relationship Id="rId4" Type="http://schemas.openxmlformats.org/officeDocument/2006/relationships/image" Target="../media/image64.gi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 dirty="0"/>
              <a:t>Лекция 2. Линейные алгоритмы</a:t>
            </a:r>
            <a:endParaRPr dirty="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Обучение линейной регрессии</a:t>
            </a:r>
            <a:endParaRPr/>
          </a:p>
        </p:txBody>
      </p:sp>
      <p:sp>
        <p:nvSpPr>
          <p:cNvPr id="136" name="Google Shape;136;p22"/>
          <p:cNvSpPr txBox="1">
            <a:spLocks noGrp="1"/>
          </p:cNvSpPr>
          <p:nvPr>
            <p:ph type="body" idx="1"/>
          </p:nvPr>
        </p:nvSpPr>
        <p:spPr>
          <a:xfrm>
            <a:off x="311700" y="1152475"/>
            <a:ext cx="4473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Имеем обучающую выборку </a:t>
            </a:r>
            <a:br>
              <a:rPr lang="ru"/>
            </a:br>
            <a:r>
              <a:rPr lang="ru" i="1"/>
              <a:t>X</a:t>
            </a:r>
            <a:r>
              <a:rPr lang="ru"/>
              <a:t> = {</a:t>
            </a:r>
            <a:r>
              <a:rPr lang="ru" i="1"/>
              <a:t>x</a:t>
            </a:r>
            <a:r>
              <a:rPr lang="ru" i="1" baseline="30000"/>
              <a:t>1</a:t>
            </a:r>
            <a:r>
              <a:rPr lang="ru" i="1"/>
              <a:t>, x</a:t>
            </a:r>
            <a:r>
              <a:rPr lang="ru" i="1" baseline="30000"/>
              <a:t>2</a:t>
            </a:r>
            <a:r>
              <a:rPr lang="ru" i="1"/>
              <a:t>, …, x</a:t>
            </a:r>
            <a:r>
              <a:rPr lang="ru" i="1" baseline="30000"/>
              <a:t>l</a:t>
            </a:r>
            <a:r>
              <a:rPr lang="ru"/>
              <a:t>}</a:t>
            </a:r>
            <a:endParaRPr/>
          </a:p>
          <a:p>
            <a:pPr marL="457200" lvl="0" indent="-342900" algn="l" rtl="0">
              <a:spcBef>
                <a:spcPts val="0"/>
              </a:spcBef>
              <a:spcAft>
                <a:spcPts val="0"/>
              </a:spcAft>
              <a:buSzPts val="1800"/>
              <a:buChar char="●"/>
            </a:pPr>
            <a:r>
              <a:rPr lang="ru"/>
              <a:t>Идеал: равенство </a:t>
            </a:r>
            <a:br>
              <a:rPr lang="ru"/>
            </a:br>
            <a:r>
              <a:rPr lang="ru"/>
              <a:t>для всех i</a:t>
            </a:r>
            <a:br>
              <a:rPr lang="ru"/>
            </a:br>
            <a:endParaRPr/>
          </a:p>
        </p:txBody>
      </p:sp>
      <p:grpSp>
        <p:nvGrpSpPr>
          <p:cNvPr id="137" name="Google Shape;137;p22"/>
          <p:cNvGrpSpPr/>
          <p:nvPr/>
        </p:nvGrpSpPr>
        <p:grpSpPr>
          <a:xfrm>
            <a:off x="5186700" y="877625"/>
            <a:ext cx="3967550" cy="2596225"/>
            <a:chOff x="5186700" y="877625"/>
            <a:chExt cx="3967550" cy="2596225"/>
          </a:xfrm>
        </p:grpSpPr>
        <p:pic>
          <p:nvPicPr>
            <p:cNvPr id="138" name="Google Shape;138;p22"/>
            <p:cNvPicPr preferRelativeResize="0"/>
            <p:nvPr/>
          </p:nvPicPr>
          <p:blipFill>
            <a:blip r:embed="rId3">
              <a:alphaModFix/>
            </a:blip>
            <a:stretch>
              <a:fillRect/>
            </a:stretch>
          </p:blipFill>
          <p:spPr>
            <a:xfrm>
              <a:off x="5193325" y="1210625"/>
              <a:ext cx="3798275" cy="2245050"/>
            </a:xfrm>
            <a:prstGeom prst="rect">
              <a:avLst/>
            </a:prstGeom>
            <a:noFill/>
            <a:ln>
              <a:noFill/>
            </a:ln>
          </p:spPr>
        </p:pic>
        <p:sp>
          <p:nvSpPr>
            <p:cNvPr id="139" name="Google Shape;139;p22"/>
            <p:cNvSpPr txBox="1"/>
            <p:nvPr/>
          </p:nvSpPr>
          <p:spPr>
            <a:xfrm>
              <a:off x="7918300" y="2189975"/>
              <a:ext cx="1233600" cy="1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i="1"/>
                <a:t>a(x) = wx + b</a:t>
              </a:r>
              <a:endParaRPr i="1"/>
            </a:p>
          </p:txBody>
        </p:sp>
        <p:sp>
          <p:nvSpPr>
            <p:cNvPr id="140" name="Google Shape;140;p22"/>
            <p:cNvSpPr txBox="1"/>
            <p:nvPr/>
          </p:nvSpPr>
          <p:spPr>
            <a:xfrm>
              <a:off x="5186700" y="877625"/>
              <a:ext cx="11337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стоимость</a:t>
              </a:r>
              <a:endParaRPr/>
            </a:p>
          </p:txBody>
        </p:sp>
        <p:sp>
          <p:nvSpPr>
            <p:cNvPr id="141" name="Google Shape;141;p22"/>
            <p:cNvSpPr txBox="1"/>
            <p:nvPr/>
          </p:nvSpPr>
          <p:spPr>
            <a:xfrm>
              <a:off x="8087150" y="3323850"/>
              <a:ext cx="10671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площадь</a:t>
              </a:r>
              <a:endParaRPr/>
            </a:p>
          </p:txBody>
        </p:sp>
      </p:grpSp>
      <p:pic>
        <p:nvPicPr>
          <p:cNvPr id="142" name="Google Shape;142;p22"/>
          <p:cNvPicPr preferRelativeResize="0"/>
          <p:nvPr/>
        </p:nvPicPr>
        <p:blipFill>
          <a:blip r:embed="rId4">
            <a:alphaModFix/>
          </a:blip>
          <a:stretch>
            <a:fillRect/>
          </a:stretch>
        </p:blipFill>
        <p:spPr>
          <a:xfrm>
            <a:off x="2623899" y="1865626"/>
            <a:ext cx="1595650" cy="33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Обучение линейной регрессии</a:t>
            </a:r>
            <a:endParaRPr/>
          </a:p>
        </p:txBody>
      </p:sp>
      <p:sp>
        <p:nvSpPr>
          <p:cNvPr id="148" name="Google Shape;148;p23"/>
          <p:cNvSpPr txBox="1">
            <a:spLocks noGrp="1"/>
          </p:cNvSpPr>
          <p:nvPr>
            <p:ph type="body" idx="1"/>
          </p:nvPr>
        </p:nvSpPr>
        <p:spPr>
          <a:xfrm>
            <a:off x="311700" y="1152475"/>
            <a:ext cx="4473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Имеем обучающую выборку </a:t>
            </a:r>
            <a:br>
              <a:rPr lang="ru"/>
            </a:br>
            <a:r>
              <a:rPr lang="ru" i="1"/>
              <a:t>X</a:t>
            </a:r>
            <a:r>
              <a:rPr lang="ru"/>
              <a:t> = {</a:t>
            </a:r>
            <a:r>
              <a:rPr lang="ru" i="1"/>
              <a:t>x</a:t>
            </a:r>
            <a:r>
              <a:rPr lang="ru" i="1" baseline="30000"/>
              <a:t>1</a:t>
            </a:r>
            <a:r>
              <a:rPr lang="ru" i="1"/>
              <a:t>, x</a:t>
            </a:r>
            <a:r>
              <a:rPr lang="ru" i="1" baseline="30000"/>
              <a:t>2</a:t>
            </a:r>
            <a:r>
              <a:rPr lang="ru" i="1"/>
              <a:t>, …, x</a:t>
            </a:r>
            <a:r>
              <a:rPr lang="ru" i="1" baseline="30000"/>
              <a:t>l</a:t>
            </a:r>
            <a:r>
              <a:rPr lang="ru"/>
              <a:t>}</a:t>
            </a:r>
            <a:endParaRPr/>
          </a:p>
          <a:p>
            <a:pPr marL="457200" lvl="0" indent="-342900" algn="l" rtl="0">
              <a:spcBef>
                <a:spcPts val="0"/>
              </a:spcBef>
              <a:spcAft>
                <a:spcPts val="0"/>
              </a:spcAft>
              <a:buSzPts val="1800"/>
              <a:buChar char="●"/>
            </a:pPr>
            <a:r>
              <a:rPr lang="ru"/>
              <a:t>Идеал: равенство </a:t>
            </a:r>
            <a:br>
              <a:rPr lang="ru"/>
            </a:br>
            <a:r>
              <a:rPr lang="ru"/>
              <a:t>для всех i</a:t>
            </a:r>
            <a:endParaRPr/>
          </a:p>
          <a:p>
            <a:pPr marL="457200" lvl="0" indent="-342900" algn="l" rtl="0">
              <a:spcBef>
                <a:spcPts val="0"/>
              </a:spcBef>
              <a:spcAft>
                <a:spcPts val="0"/>
              </a:spcAft>
              <a:buSzPts val="1800"/>
              <a:buChar char="●"/>
            </a:pPr>
            <a:r>
              <a:rPr lang="ru"/>
              <a:t>Реальность: уменьшаем отклонение </a:t>
            </a:r>
            <a:br>
              <a:rPr lang="ru"/>
            </a:br>
            <a:endParaRPr/>
          </a:p>
          <a:p>
            <a:pPr marL="457200" lvl="0" indent="-342900" algn="l" rtl="0">
              <a:spcBef>
                <a:spcPts val="0"/>
              </a:spcBef>
              <a:spcAft>
                <a:spcPts val="0"/>
              </a:spcAft>
              <a:buSzPts val="1800"/>
              <a:buChar char="●"/>
            </a:pPr>
            <a:r>
              <a:rPr lang="ru"/>
              <a:t>Задача оптимизации:</a:t>
            </a:r>
            <a:br>
              <a:rPr lang="ru"/>
            </a:br>
            <a:endParaRPr/>
          </a:p>
        </p:txBody>
      </p:sp>
      <p:grpSp>
        <p:nvGrpSpPr>
          <p:cNvPr id="149" name="Google Shape;149;p23"/>
          <p:cNvGrpSpPr/>
          <p:nvPr/>
        </p:nvGrpSpPr>
        <p:grpSpPr>
          <a:xfrm>
            <a:off x="5186700" y="877625"/>
            <a:ext cx="3967550" cy="2596225"/>
            <a:chOff x="5186700" y="877625"/>
            <a:chExt cx="3967550" cy="2596225"/>
          </a:xfrm>
        </p:grpSpPr>
        <p:pic>
          <p:nvPicPr>
            <p:cNvPr id="150" name="Google Shape;150;p23"/>
            <p:cNvPicPr preferRelativeResize="0"/>
            <p:nvPr/>
          </p:nvPicPr>
          <p:blipFill>
            <a:blip r:embed="rId3">
              <a:alphaModFix/>
            </a:blip>
            <a:stretch>
              <a:fillRect/>
            </a:stretch>
          </p:blipFill>
          <p:spPr>
            <a:xfrm>
              <a:off x="5193325" y="1210625"/>
              <a:ext cx="3798275" cy="2245050"/>
            </a:xfrm>
            <a:prstGeom prst="rect">
              <a:avLst/>
            </a:prstGeom>
            <a:noFill/>
            <a:ln>
              <a:noFill/>
            </a:ln>
          </p:spPr>
        </p:pic>
        <p:sp>
          <p:nvSpPr>
            <p:cNvPr id="151" name="Google Shape;151;p23"/>
            <p:cNvSpPr txBox="1"/>
            <p:nvPr/>
          </p:nvSpPr>
          <p:spPr>
            <a:xfrm>
              <a:off x="7918300" y="2189975"/>
              <a:ext cx="1233600" cy="1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i="1"/>
                <a:t>a(x) = wx + b</a:t>
              </a:r>
              <a:endParaRPr i="1"/>
            </a:p>
          </p:txBody>
        </p:sp>
        <p:sp>
          <p:nvSpPr>
            <p:cNvPr id="152" name="Google Shape;152;p23"/>
            <p:cNvSpPr txBox="1"/>
            <p:nvPr/>
          </p:nvSpPr>
          <p:spPr>
            <a:xfrm>
              <a:off x="5186700" y="877625"/>
              <a:ext cx="11337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стоимость</a:t>
              </a:r>
              <a:endParaRPr/>
            </a:p>
          </p:txBody>
        </p:sp>
        <p:sp>
          <p:nvSpPr>
            <p:cNvPr id="153" name="Google Shape;153;p23"/>
            <p:cNvSpPr txBox="1"/>
            <p:nvPr/>
          </p:nvSpPr>
          <p:spPr>
            <a:xfrm>
              <a:off x="8087150" y="3323850"/>
              <a:ext cx="10671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площадь</a:t>
              </a:r>
              <a:endParaRPr/>
            </a:p>
          </p:txBody>
        </p:sp>
      </p:grpSp>
      <p:pic>
        <p:nvPicPr>
          <p:cNvPr id="154" name="Google Shape;154;p23"/>
          <p:cNvPicPr preferRelativeResize="0"/>
          <p:nvPr/>
        </p:nvPicPr>
        <p:blipFill>
          <a:blip r:embed="rId4">
            <a:alphaModFix/>
          </a:blip>
          <a:stretch>
            <a:fillRect/>
          </a:stretch>
        </p:blipFill>
        <p:spPr>
          <a:xfrm>
            <a:off x="2623899" y="1865626"/>
            <a:ext cx="1595650" cy="330125"/>
          </a:xfrm>
          <a:prstGeom prst="rect">
            <a:avLst/>
          </a:prstGeom>
          <a:noFill/>
          <a:ln>
            <a:noFill/>
          </a:ln>
        </p:spPr>
      </p:pic>
      <p:pic>
        <p:nvPicPr>
          <p:cNvPr id="155" name="Google Shape;155;p23"/>
          <p:cNvPicPr preferRelativeResize="0"/>
          <p:nvPr/>
        </p:nvPicPr>
        <p:blipFill>
          <a:blip r:embed="rId5">
            <a:alphaModFix/>
          </a:blip>
          <a:stretch>
            <a:fillRect/>
          </a:stretch>
        </p:blipFill>
        <p:spPr>
          <a:xfrm>
            <a:off x="1820138" y="2814325"/>
            <a:ext cx="1456434" cy="330125"/>
          </a:xfrm>
          <a:prstGeom prst="rect">
            <a:avLst/>
          </a:prstGeom>
          <a:noFill/>
          <a:ln>
            <a:noFill/>
          </a:ln>
        </p:spPr>
      </p:pic>
      <p:pic>
        <p:nvPicPr>
          <p:cNvPr id="156" name="Google Shape;156;p23"/>
          <p:cNvPicPr preferRelativeResize="0"/>
          <p:nvPr/>
        </p:nvPicPr>
        <p:blipFill>
          <a:blip r:embed="rId6">
            <a:alphaModFix/>
          </a:blip>
          <a:stretch>
            <a:fillRect/>
          </a:stretch>
        </p:blipFill>
        <p:spPr>
          <a:xfrm>
            <a:off x="1193525" y="3473847"/>
            <a:ext cx="3026025" cy="74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оптимизации</a:t>
            </a:r>
            <a:endParaRPr/>
          </a:p>
        </p:txBody>
      </p:sp>
      <p:sp>
        <p:nvSpPr>
          <p:cNvPr id="162" name="Google Shape;162;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Исходная задача оптимизации:</a:t>
            </a:r>
            <a:br>
              <a:rPr lang="ru"/>
            </a:br>
            <a:br>
              <a:rPr lang="ru"/>
            </a:br>
            <a:endParaRPr/>
          </a:p>
          <a:p>
            <a:pPr marL="457200" lvl="0" indent="-342900" algn="l" rtl="0">
              <a:spcBef>
                <a:spcPts val="0"/>
              </a:spcBef>
              <a:spcAft>
                <a:spcPts val="0"/>
              </a:spcAft>
              <a:buSzPts val="1800"/>
              <a:buChar char="●"/>
            </a:pPr>
            <a:r>
              <a:rPr lang="ru"/>
              <a:t>Улучшенная задача оптимизации:</a:t>
            </a:r>
            <a:endParaRPr/>
          </a:p>
        </p:txBody>
      </p:sp>
      <p:pic>
        <p:nvPicPr>
          <p:cNvPr id="163" name="Google Shape;163;p24"/>
          <p:cNvPicPr preferRelativeResize="0"/>
          <p:nvPr/>
        </p:nvPicPr>
        <p:blipFill>
          <a:blip r:embed="rId3">
            <a:alphaModFix/>
          </a:blip>
          <a:stretch>
            <a:fillRect/>
          </a:stretch>
        </p:blipFill>
        <p:spPr>
          <a:xfrm>
            <a:off x="4697675" y="1058225"/>
            <a:ext cx="2476525" cy="790375"/>
          </a:xfrm>
          <a:prstGeom prst="rect">
            <a:avLst/>
          </a:prstGeom>
          <a:noFill/>
          <a:ln>
            <a:noFill/>
          </a:ln>
        </p:spPr>
      </p:pic>
      <p:pic>
        <p:nvPicPr>
          <p:cNvPr id="164" name="Google Shape;164;p24"/>
          <p:cNvPicPr preferRelativeResize="0"/>
          <p:nvPr/>
        </p:nvPicPr>
        <p:blipFill>
          <a:blip r:embed="rId4">
            <a:alphaModFix/>
          </a:blip>
          <a:stretch>
            <a:fillRect/>
          </a:stretch>
        </p:blipFill>
        <p:spPr>
          <a:xfrm>
            <a:off x="4717725" y="1998549"/>
            <a:ext cx="2659225" cy="73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оптимизации</a:t>
            </a:r>
            <a:endParaRPr/>
          </a:p>
        </p:txBody>
      </p:sp>
      <p:sp>
        <p:nvSpPr>
          <p:cNvPr id="170" name="Google Shape;170;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Улучшенная задача оптимизации:</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ru"/>
              <a:t>Условие на минимум:</a:t>
            </a:r>
            <a:endParaRPr/>
          </a:p>
        </p:txBody>
      </p:sp>
      <p:pic>
        <p:nvPicPr>
          <p:cNvPr id="171" name="Google Shape;171;p25"/>
          <p:cNvPicPr preferRelativeResize="0"/>
          <p:nvPr/>
        </p:nvPicPr>
        <p:blipFill>
          <a:blip r:embed="rId3">
            <a:alphaModFix/>
          </a:blip>
          <a:stretch>
            <a:fillRect/>
          </a:stretch>
        </p:blipFill>
        <p:spPr>
          <a:xfrm>
            <a:off x="2883274" y="1553725"/>
            <a:ext cx="3377450" cy="749225"/>
          </a:xfrm>
          <a:prstGeom prst="rect">
            <a:avLst/>
          </a:prstGeom>
          <a:noFill/>
          <a:ln>
            <a:noFill/>
          </a:ln>
        </p:spPr>
      </p:pic>
      <p:pic>
        <p:nvPicPr>
          <p:cNvPr id="172" name="Google Shape;172;p25"/>
          <p:cNvPicPr preferRelativeResize="0"/>
          <p:nvPr/>
        </p:nvPicPr>
        <p:blipFill>
          <a:blip r:embed="rId4">
            <a:alphaModFix/>
          </a:blip>
          <a:stretch>
            <a:fillRect/>
          </a:stretch>
        </p:blipFill>
        <p:spPr>
          <a:xfrm>
            <a:off x="3753125" y="2569850"/>
            <a:ext cx="1637756" cy="48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оптимизации</a:t>
            </a:r>
            <a:endParaRPr/>
          </a:p>
        </p:txBody>
      </p:sp>
      <p:sp>
        <p:nvSpPr>
          <p:cNvPr id="178" name="Google Shape;178;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Улучшенная задача оптимизации:</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ru"/>
              <a:t>Условие на минимум:</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ru"/>
              <a:t>Решение:</a:t>
            </a:r>
            <a:endParaRPr/>
          </a:p>
        </p:txBody>
      </p:sp>
      <p:pic>
        <p:nvPicPr>
          <p:cNvPr id="179" name="Google Shape;179;p26"/>
          <p:cNvPicPr preferRelativeResize="0"/>
          <p:nvPr/>
        </p:nvPicPr>
        <p:blipFill>
          <a:blip r:embed="rId3">
            <a:alphaModFix/>
          </a:blip>
          <a:stretch>
            <a:fillRect/>
          </a:stretch>
        </p:blipFill>
        <p:spPr>
          <a:xfrm>
            <a:off x="2883274" y="1553725"/>
            <a:ext cx="3377450" cy="749225"/>
          </a:xfrm>
          <a:prstGeom prst="rect">
            <a:avLst/>
          </a:prstGeom>
          <a:noFill/>
          <a:ln>
            <a:noFill/>
          </a:ln>
        </p:spPr>
      </p:pic>
      <p:pic>
        <p:nvPicPr>
          <p:cNvPr id="180" name="Google Shape;180;p26"/>
          <p:cNvPicPr preferRelativeResize="0"/>
          <p:nvPr/>
        </p:nvPicPr>
        <p:blipFill>
          <a:blip r:embed="rId4">
            <a:alphaModFix/>
          </a:blip>
          <a:stretch>
            <a:fillRect/>
          </a:stretch>
        </p:blipFill>
        <p:spPr>
          <a:xfrm>
            <a:off x="3753125" y="2569850"/>
            <a:ext cx="1637756" cy="485775"/>
          </a:xfrm>
          <a:prstGeom prst="rect">
            <a:avLst/>
          </a:prstGeom>
          <a:noFill/>
          <a:ln>
            <a:noFill/>
          </a:ln>
        </p:spPr>
      </p:pic>
      <p:pic>
        <p:nvPicPr>
          <p:cNvPr id="181" name="Google Shape;181;p26"/>
          <p:cNvPicPr preferRelativeResize="0"/>
          <p:nvPr/>
        </p:nvPicPr>
        <p:blipFill>
          <a:blip r:embed="rId5">
            <a:alphaModFix/>
          </a:blip>
          <a:stretch>
            <a:fillRect/>
          </a:stretch>
        </p:blipFill>
        <p:spPr>
          <a:xfrm>
            <a:off x="3803250" y="3360425"/>
            <a:ext cx="1537475" cy="136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Метод минимизации эмпирического риска</a:t>
            </a:r>
            <a:endParaRPr/>
          </a:p>
        </p:txBody>
      </p:sp>
      <p:sp>
        <p:nvSpPr>
          <p:cNvPr id="187" name="Google Shape;187;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                — функция потерь — величина ошибки алгоритма </a:t>
            </a:r>
            <a:r>
              <a:rPr lang="ru" i="1"/>
              <a:t>a</a:t>
            </a:r>
            <a:r>
              <a:rPr lang="ru"/>
              <a:t> на объекте </a:t>
            </a:r>
            <a:r>
              <a:rPr lang="ru" i="1"/>
              <a:t>x</a:t>
            </a:r>
            <a:endParaRPr/>
          </a:p>
          <a:p>
            <a:pPr marL="0" lvl="0" indent="0" algn="l" rtl="0">
              <a:lnSpc>
                <a:spcPct val="100000"/>
              </a:lnSpc>
              <a:spcBef>
                <a:spcPts val="1200"/>
              </a:spcBef>
              <a:spcAft>
                <a:spcPts val="0"/>
              </a:spcAft>
              <a:buNone/>
            </a:pPr>
            <a:r>
              <a:rPr lang="ru"/>
              <a:t>Функция потерь для задачи линейной регрессии регрессии: </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0"/>
              </a:spcAft>
              <a:buNone/>
            </a:pPr>
            <a:r>
              <a:rPr lang="ru"/>
              <a:t>Минимизируем эмпирический риск — функционал качества алгоритма на обучающей выборке:</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1200"/>
              </a:spcAft>
              <a:buNone/>
            </a:pPr>
            <a:endParaRPr/>
          </a:p>
        </p:txBody>
      </p:sp>
      <p:pic>
        <p:nvPicPr>
          <p:cNvPr id="188" name="Google Shape;188;p27"/>
          <p:cNvPicPr preferRelativeResize="0"/>
          <p:nvPr/>
        </p:nvPicPr>
        <p:blipFill rotWithShape="1">
          <a:blip r:embed="rId3">
            <a:alphaModFix/>
          </a:blip>
          <a:srcRect l="73802" t="65161" r="13072" b="25879"/>
          <a:stretch/>
        </p:blipFill>
        <p:spPr>
          <a:xfrm>
            <a:off x="379600" y="1181524"/>
            <a:ext cx="1039402" cy="399049"/>
          </a:xfrm>
          <a:prstGeom prst="rect">
            <a:avLst/>
          </a:prstGeom>
          <a:noFill/>
          <a:ln>
            <a:noFill/>
          </a:ln>
        </p:spPr>
      </p:pic>
      <p:pic>
        <p:nvPicPr>
          <p:cNvPr id="189" name="Google Shape;189;p27"/>
          <p:cNvPicPr preferRelativeResize="0"/>
          <p:nvPr/>
        </p:nvPicPr>
        <p:blipFill rotWithShape="1">
          <a:blip r:embed="rId4">
            <a:alphaModFix/>
          </a:blip>
          <a:srcRect l="56225" t="57700" r="1667" b="31105"/>
          <a:stretch/>
        </p:blipFill>
        <p:spPr>
          <a:xfrm>
            <a:off x="3237775" y="2188975"/>
            <a:ext cx="2668450" cy="399049"/>
          </a:xfrm>
          <a:prstGeom prst="rect">
            <a:avLst/>
          </a:prstGeom>
          <a:noFill/>
          <a:ln>
            <a:noFill/>
          </a:ln>
        </p:spPr>
      </p:pic>
      <p:pic>
        <p:nvPicPr>
          <p:cNvPr id="190" name="Google Shape;190;p27"/>
          <p:cNvPicPr preferRelativeResize="0"/>
          <p:nvPr/>
        </p:nvPicPr>
        <p:blipFill>
          <a:blip r:embed="rId5">
            <a:alphaModFix/>
          </a:blip>
          <a:stretch>
            <a:fillRect/>
          </a:stretch>
        </p:blipFill>
        <p:spPr>
          <a:xfrm>
            <a:off x="3141320" y="3361775"/>
            <a:ext cx="2861343" cy="83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600"/>
              </a:spcAft>
              <a:buNone/>
            </a:pPr>
            <a:r>
              <a:rPr lang="ru"/>
              <a:t>Метод наименьших квадратов</a:t>
            </a:r>
            <a:endParaRPr/>
          </a:p>
        </p:txBody>
      </p:sp>
      <p:sp>
        <p:nvSpPr>
          <p:cNvPr id="196" name="Google Shape;196;p28"/>
          <p:cNvSpPr txBox="1">
            <a:spLocks noGrp="1"/>
          </p:cNvSpPr>
          <p:nvPr>
            <p:ph type="body" idx="1"/>
          </p:nvPr>
        </p:nvSpPr>
        <p:spPr>
          <a:xfrm>
            <a:off x="2219000" y="4530950"/>
            <a:ext cx="1414200" cy="1418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a:t>К.Ф. Гаусс</a:t>
            </a:r>
            <a:endParaRPr/>
          </a:p>
        </p:txBody>
      </p:sp>
      <p:pic>
        <p:nvPicPr>
          <p:cNvPr id="197" name="Google Shape;197;p28"/>
          <p:cNvPicPr preferRelativeResize="0"/>
          <p:nvPr/>
        </p:nvPicPr>
        <p:blipFill>
          <a:blip r:embed="rId3">
            <a:alphaModFix/>
          </a:blip>
          <a:stretch>
            <a:fillRect/>
          </a:stretch>
        </p:blipFill>
        <p:spPr>
          <a:xfrm>
            <a:off x="1762000" y="1267925"/>
            <a:ext cx="2341326" cy="3012826"/>
          </a:xfrm>
          <a:prstGeom prst="rect">
            <a:avLst/>
          </a:prstGeom>
          <a:noFill/>
          <a:ln>
            <a:noFill/>
          </a:ln>
        </p:spPr>
      </p:pic>
      <p:pic>
        <p:nvPicPr>
          <p:cNvPr id="198" name="Google Shape;198;p28"/>
          <p:cNvPicPr preferRelativeResize="0"/>
          <p:nvPr/>
        </p:nvPicPr>
        <p:blipFill>
          <a:blip r:embed="rId4">
            <a:alphaModFix/>
          </a:blip>
          <a:stretch>
            <a:fillRect/>
          </a:stretch>
        </p:blipFill>
        <p:spPr>
          <a:xfrm>
            <a:off x="4665826" y="1744913"/>
            <a:ext cx="3516674" cy="20588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ru" sz="3600"/>
              <a:t>Многомерная линейная регрессия</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body" idx="1"/>
          </p:nvPr>
        </p:nvSpPr>
        <p:spPr>
          <a:xfrm>
            <a:off x="311700" y="1147050"/>
            <a:ext cx="8520600" cy="3421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i="1"/>
              <a:t>X</a:t>
            </a:r>
            <a:r>
              <a:rPr lang="ru"/>
              <a:t> — множество квартир</a:t>
            </a:r>
            <a:endParaRPr/>
          </a:p>
          <a:p>
            <a:pPr marL="457200" lvl="0" indent="-342900" algn="l" rtl="0">
              <a:spcBef>
                <a:spcPts val="0"/>
              </a:spcBef>
              <a:spcAft>
                <a:spcPts val="0"/>
              </a:spcAft>
              <a:buSzPts val="1800"/>
              <a:buChar char="●"/>
            </a:pPr>
            <a:r>
              <a:rPr lang="ru"/>
              <a:t>Целевая переменная (</a:t>
            </a:r>
            <a:r>
              <a:rPr lang="ru" i="1"/>
              <a:t>y</a:t>
            </a:r>
            <a:r>
              <a:rPr lang="ru"/>
              <a:t>) — стоимость </a:t>
            </a:r>
            <a:br>
              <a:rPr lang="ru"/>
            </a:br>
            <a:r>
              <a:rPr lang="ru"/>
              <a:t>квартиры</a:t>
            </a:r>
            <a:endParaRPr/>
          </a:p>
          <a:p>
            <a:pPr marL="457200" lvl="0" indent="-342900" algn="l" rtl="0">
              <a:spcBef>
                <a:spcPts val="0"/>
              </a:spcBef>
              <a:spcAft>
                <a:spcPts val="0"/>
              </a:spcAft>
              <a:buSzPts val="1800"/>
              <a:buChar char="●"/>
            </a:pPr>
            <a:r>
              <a:rPr lang="ru"/>
              <a:t>Всего </a:t>
            </a:r>
            <a:r>
              <a:rPr lang="ru" i="1"/>
              <a:t>l </a:t>
            </a:r>
            <a:r>
              <a:rPr lang="ru"/>
              <a:t>объектов, каждый объект описывается </a:t>
            </a:r>
            <a:r>
              <a:rPr lang="ru" i="1"/>
              <a:t>n</a:t>
            </a:r>
            <a:r>
              <a:rPr lang="ru"/>
              <a:t> признаками</a:t>
            </a:r>
            <a:endParaRPr/>
          </a:p>
        </p:txBody>
      </p:sp>
      <p:sp>
        <p:nvSpPr>
          <p:cNvPr id="209" name="Google Shape;209;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предсказание стоимости жилья</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body" idx="1"/>
          </p:nvPr>
        </p:nvSpPr>
        <p:spPr>
          <a:xfrm>
            <a:off x="311700" y="1147050"/>
            <a:ext cx="8520600" cy="3421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Объекты — квартиры</a:t>
            </a:r>
            <a:endParaRPr/>
          </a:p>
          <a:p>
            <a:pPr marL="457200" lvl="0" indent="-342900" algn="l" rtl="0">
              <a:spcBef>
                <a:spcPts val="0"/>
              </a:spcBef>
              <a:spcAft>
                <a:spcPts val="0"/>
              </a:spcAft>
              <a:buSzPts val="1800"/>
              <a:buChar char="●"/>
            </a:pPr>
            <a:r>
              <a:rPr lang="ru"/>
              <a:t>Целевая переменная (</a:t>
            </a:r>
            <a:r>
              <a:rPr lang="ru" i="1"/>
              <a:t>y</a:t>
            </a:r>
            <a:r>
              <a:rPr lang="ru"/>
              <a:t>) — стоимость </a:t>
            </a:r>
            <a:br>
              <a:rPr lang="ru"/>
            </a:br>
            <a:r>
              <a:rPr lang="ru"/>
              <a:t>квартиры</a:t>
            </a:r>
            <a:endParaRPr/>
          </a:p>
          <a:p>
            <a:pPr marL="457200" lvl="0" indent="-342900" algn="l" rtl="0">
              <a:spcBef>
                <a:spcPts val="0"/>
              </a:spcBef>
              <a:spcAft>
                <a:spcPts val="0"/>
              </a:spcAft>
              <a:buSzPts val="1800"/>
              <a:buChar char="●"/>
            </a:pPr>
            <a:r>
              <a:rPr lang="ru"/>
              <a:t>Всего </a:t>
            </a:r>
            <a:r>
              <a:rPr lang="ru" i="1"/>
              <a:t>l </a:t>
            </a:r>
            <a:r>
              <a:rPr lang="ru"/>
              <a:t>объектов, каждый объект описывается </a:t>
            </a:r>
            <a:r>
              <a:rPr lang="ru" i="1"/>
              <a:t>n</a:t>
            </a:r>
            <a:r>
              <a:rPr lang="ru"/>
              <a:t> признаками</a:t>
            </a:r>
            <a:endParaRPr/>
          </a:p>
        </p:txBody>
      </p:sp>
      <p:sp>
        <p:nvSpPr>
          <p:cNvPr id="215" name="Google Shape;215;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предсказание стоимости жилья</a:t>
            </a:r>
            <a:endParaRPr/>
          </a:p>
        </p:txBody>
      </p:sp>
      <p:pic>
        <p:nvPicPr>
          <p:cNvPr id="216" name="Google Shape;216;p31"/>
          <p:cNvPicPr preferRelativeResize="0"/>
          <p:nvPr/>
        </p:nvPicPr>
        <p:blipFill rotWithShape="1">
          <a:blip r:embed="rId3">
            <a:alphaModFix/>
          </a:blip>
          <a:srcRect/>
          <a:stretch/>
        </p:blipFill>
        <p:spPr>
          <a:xfrm>
            <a:off x="1371925" y="2740075"/>
            <a:ext cx="2209800" cy="342900"/>
          </a:xfrm>
          <a:prstGeom prst="rect">
            <a:avLst/>
          </a:prstGeom>
          <a:noFill/>
          <a:ln>
            <a:noFill/>
          </a:ln>
        </p:spPr>
      </p:pic>
      <p:pic>
        <p:nvPicPr>
          <p:cNvPr id="217" name="Google Shape;217;p31"/>
          <p:cNvPicPr preferRelativeResize="0"/>
          <p:nvPr/>
        </p:nvPicPr>
        <p:blipFill rotWithShape="1">
          <a:blip r:embed="rId4">
            <a:alphaModFix/>
          </a:blip>
          <a:srcRect/>
          <a:stretch/>
        </p:blipFill>
        <p:spPr>
          <a:xfrm>
            <a:off x="3279750" y="3155049"/>
            <a:ext cx="2352492" cy="1046509"/>
          </a:xfrm>
          <a:prstGeom prst="rect">
            <a:avLst/>
          </a:prstGeom>
          <a:noFill/>
          <a:ln>
            <a:noFill/>
          </a:ln>
        </p:spPr>
      </p:pic>
      <p:pic>
        <p:nvPicPr>
          <p:cNvPr id="218" name="Google Shape;218;p31"/>
          <p:cNvPicPr preferRelativeResize="0"/>
          <p:nvPr/>
        </p:nvPicPr>
        <p:blipFill rotWithShape="1">
          <a:blip r:embed="rId5">
            <a:alphaModFix/>
          </a:blip>
          <a:srcRect/>
          <a:stretch/>
        </p:blipFill>
        <p:spPr>
          <a:xfrm>
            <a:off x="6662328" y="3134885"/>
            <a:ext cx="1109722" cy="10868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План лекции</a:t>
            </a:r>
            <a:endParaRPr/>
          </a:p>
        </p:txBody>
      </p:sp>
      <p:sp>
        <p:nvSpPr>
          <p:cNvPr id="66" name="Google Shape;66;p1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Линейная регрессия</a:t>
            </a:r>
            <a:endParaRPr/>
          </a:p>
          <a:p>
            <a:pPr marL="914400" lvl="1" indent="-317500" algn="l" rtl="0">
              <a:spcBef>
                <a:spcPts val="0"/>
              </a:spcBef>
              <a:spcAft>
                <a:spcPts val="0"/>
              </a:spcAft>
              <a:buSzPts val="1400"/>
              <a:buChar char="○"/>
            </a:pPr>
            <a:r>
              <a:rPr lang="ru"/>
              <a:t>Одномерный случай</a:t>
            </a:r>
            <a:endParaRPr/>
          </a:p>
          <a:p>
            <a:pPr marL="914400" lvl="1" indent="-317500" algn="l" rtl="0">
              <a:spcBef>
                <a:spcPts val="0"/>
              </a:spcBef>
              <a:spcAft>
                <a:spcPts val="0"/>
              </a:spcAft>
              <a:buSzPts val="1400"/>
              <a:buChar char="○"/>
            </a:pPr>
            <a:r>
              <a:rPr lang="ru"/>
              <a:t>Многомерный случай</a:t>
            </a:r>
            <a:endParaRPr/>
          </a:p>
          <a:p>
            <a:pPr marL="457200" lvl="0" indent="-342900" algn="l" rtl="0">
              <a:spcBef>
                <a:spcPts val="0"/>
              </a:spcBef>
              <a:spcAft>
                <a:spcPts val="0"/>
              </a:spcAft>
              <a:buSzPts val="1800"/>
              <a:buChar char="●"/>
            </a:pPr>
            <a:r>
              <a:rPr lang="ru"/>
              <a:t>Линейная классификация</a:t>
            </a:r>
            <a:endParaRPr/>
          </a:p>
          <a:p>
            <a:pPr marL="914400" lvl="1" indent="-317500" algn="l" rtl="0">
              <a:spcBef>
                <a:spcPts val="0"/>
              </a:spcBef>
              <a:spcAft>
                <a:spcPts val="0"/>
              </a:spcAft>
              <a:buSzPts val="1400"/>
              <a:buChar char="○"/>
            </a:pPr>
            <a:r>
              <a:rPr lang="ru"/>
              <a:t>Общие принципы</a:t>
            </a:r>
            <a:endParaRPr/>
          </a:p>
          <a:p>
            <a:pPr marL="914400" lvl="1" indent="-317500" algn="l" rtl="0">
              <a:spcBef>
                <a:spcPts val="0"/>
              </a:spcBef>
              <a:spcAft>
                <a:spcPts val="0"/>
              </a:spcAft>
              <a:buSzPts val="1400"/>
              <a:buChar char="○"/>
            </a:pPr>
            <a:r>
              <a:rPr lang="ru"/>
              <a:t>Логистическая регрессия</a:t>
            </a:r>
            <a:endParaRPr/>
          </a:p>
          <a:p>
            <a:pPr marL="457200" lvl="0" indent="-342900" algn="l" rtl="0">
              <a:spcBef>
                <a:spcPts val="0"/>
              </a:spcBef>
              <a:spcAft>
                <a:spcPts val="0"/>
              </a:spcAft>
              <a:buSzPts val="1800"/>
              <a:buChar char="●"/>
            </a:pPr>
            <a:r>
              <a:rPr lang="ru"/>
              <a:t>Регуляризация</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Выбор функции a(</a:t>
            </a:r>
            <a:r>
              <a:rPr lang="ru" b="1"/>
              <a:t>x</a:t>
            </a:r>
            <a:r>
              <a:rPr lang="ru"/>
              <a:t>)</a:t>
            </a:r>
            <a:endParaRPr/>
          </a:p>
        </p:txBody>
      </p:sp>
      <p:pic>
        <p:nvPicPr>
          <p:cNvPr id="224" name="Google Shape;224;p32"/>
          <p:cNvPicPr preferRelativeResize="0"/>
          <p:nvPr/>
        </p:nvPicPr>
        <p:blipFill>
          <a:blip r:embed="rId3">
            <a:alphaModFix/>
          </a:blip>
          <a:stretch>
            <a:fillRect/>
          </a:stretch>
        </p:blipFill>
        <p:spPr>
          <a:xfrm>
            <a:off x="3407939" y="1908825"/>
            <a:ext cx="2328084" cy="410447"/>
          </a:xfrm>
          <a:prstGeom prst="rect">
            <a:avLst/>
          </a:prstGeom>
          <a:noFill/>
          <a:ln>
            <a:noFill/>
          </a:ln>
        </p:spPr>
      </p:pic>
      <p:pic>
        <p:nvPicPr>
          <p:cNvPr id="225" name="Google Shape;225;p32"/>
          <p:cNvPicPr preferRelativeResize="0"/>
          <p:nvPr/>
        </p:nvPicPr>
        <p:blipFill>
          <a:blip r:embed="rId4">
            <a:alphaModFix/>
          </a:blip>
          <a:stretch>
            <a:fillRect/>
          </a:stretch>
        </p:blipFill>
        <p:spPr>
          <a:xfrm>
            <a:off x="2208826" y="2565053"/>
            <a:ext cx="4726350" cy="4104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Запись в кратком виде</a:t>
            </a:r>
            <a:endParaRPr/>
          </a:p>
        </p:txBody>
      </p:sp>
      <p:pic>
        <p:nvPicPr>
          <p:cNvPr id="231" name="Google Shape;231;p33"/>
          <p:cNvPicPr preferRelativeResize="0"/>
          <p:nvPr/>
        </p:nvPicPr>
        <p:blipFill>
          <a:blip r:embed="rId3">
            <a:alphaModFix/>
          </a:blip>
          <a:stretch>
            <a:fillRect/>
          </a:stretch>
        </p:blipFill>
        <p:spPr>
          <a:xfrm>
            <a:off x="2113438" y="1789675"/>
            <a:ext cx="4917125" cy="432491"/>
          </a:xfrm>
          <a:prstGeom prst="rect">
            <a:avLst/>
          </a:prstGeom>
          <a:noFill/>
          <a:ln>
            <a:noFill/>
          </a:ln>
        </p:spPr>
      </p:pic>
      <p:pic>
        <p:nvPicPr>
          <p:cNvPr id="232" name="Google Shape;232;p33"/>
          <p:cNvPicPr preferRelativeResize="0"/>
          <p:nvPr/>
        </p:nvPicPr>
        <p:blipFill>
          <a:blip r:embed="rId4">
            <a:alphaModFix/>
          </a:blip>
          <a:stretch>
            <a:fillRect/>
          </a:stretch>
        </p:blipFill>
        <p:spPr>
          <a:xfrm>
            <a:off x="3333801" y="2397480"/>
            <a:ext cx="2476344" cy="432491"/>
          </a:xfrm>
          <a:prstGeom prst="rect">
            <a:avLst/>
          </a:prstGeom>
          <a:noFill/>
          <a:ln>
            <a:noFill/>
          </a:ln>
        </p:spPr>
      </p:pic>
      <p:pic>
        <p:nvPicPr>
          <p:cNvPr id="233" name="Google Shape;233;p33"/>
          <p:cNvPicPr preferRelativeResize="0"/>
          <p:nvPr/>
        </p:nvPicPr>
        <p:blipFill>
          <a:blip r:embed="rId5">
            <a:alphaModFix/>
          </a:blip>
          <a:stretch>
            <a:fillRect/>
          </a:stretch>
        </p:blipFill>
        <p:spPr>
          <a:xfrm>
            <a:off x="3755156" y="3005284"/>
            <a:ext cx="1633714" cy="4324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оптимизации</a:t>
            </a:r>
            <a:endParaRPr/>
          </a:p>
        </p:txBody>
      </p:sp>
      <p:pic>
        <p:nvPicPr>
          <p:cNvPr id="239" name="Google Shape;239;p34"/>
          <p:cNvPicPr preferRelativeResize="0"/>
          <p:nvPr/>
        </p:nvPicPr>
        <p:blipFill>
          <a:blip r:embed="rId3">
            <a:alphaModFix/>
          </a:blip>
          <a:stretch>
            <a:fillRect/>
          </a:stretch>
        </p:blipFill>
        <p:spPr>
          <a:xfrm>
            <a:off x="3823638" y="1597050"/>
            <a:ext cx="1856725" cy="483350"/>
          </a:xfrm>
          <a:prstGeom prst="rect">
            <a:avLst/>
          </a:prstGeom>
          <a:noFill/>
          <a:ln>
            <a:noFill/>
          </a:ln>
        </p:spPr>
      </p:pic>
      <p:pic>
        <p:nvPicPr>
          <p:cNvPr id="240" name="Google Shape;240;p34"/>
          <p:cNvPicPr preferRelativeResize="0"/>
          <p:nvPr/>
        </p:nvPicPr>
        <p:blipFill>
          <a:blip r:embed="rId4">
            <a:alphaModFix/>
          </a:blip>
          <a:stretch>
            <a:fillRect/>
          </a:stretch>
        </p:blipFill>
        <p:spPr>
          <a:xfrm>
            <a:off x="2802036" y="2175200"/>
            <a:ext cx="3539925" cy="1329175"/>
          </a:xfrm>
          <a:prstGeom prst="rect">
            <a:avLst/>
          </a:prstGeom>
          <a:noFill/>
          <a:ln>
            <a:noFill/>
          </a:ln>
        </p:spPr>
      </p:pic>
      <p:pic>
        <p:nvPicPr>
          <p:cNvPr id="241" name="Google Shape;241;p34"/>
          <p:cNvPicPr preferRelativeResize="0"/>
          <p:nvPr/>
        </p:nvPicPr>
        <p:blipFill>
          <a:blip r:embed="rId5">
            <a:alphaModFix/>
          </a:blip>
          <a:stretch>
            <a:fillRect/>
          </a:stretch>
        </p:blipFill>
        <p:spPr>
          <a:xfrm>
            <a:off x="3739888" y="3417075"/>
            <a:ext cx="2024245" cy="61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Почему нет свободного члена</a:t>
            </a:r>
            <a:endParaRPr/>
          </a:p>
        </p:txBody>
      </p:sp>
      <p:pic>
        <p:nvPicPr>
          <p:cNvPr id="247" name="Google Shape;247;p35"/>
          <p:cNvPicPr preferRelativeResize="0"/>
          <p:nvPr/>
        </p:nvPicPr>
        <p:blipFill>
          <a:blip r:embed="rId3">
            <a:alphaModFix/>
          </a:blip>
          <a:stretch>
            <a:fillRect/>
          </a:stretch>
        </p:blipFill>
        <p:spPr>
          <a:xfrm>
            <a:off x="2246799" y="1751800"/>
            <a:ext cx="4650400" cy="500350"/>
          </a:xfrm>
          <a:prstGeom prst="rect">
            <a:avLst/>
          </a:prstGeom>
          <a:noFill/>
          <a:ln>
            <a:noFill/>
          </a:ln>
        </p:spPr>
      </p:pic>
      <p:pic>
        <p:nvPicPr>
          <p:cNvPr id="248" name="Google Shape;248;p35"/>
          <p:cNvPicPr preferRelativeResize="0"/>
          <p:nvPr/>
        </p:nvPicPr>
        <p:blipFill>
          <a:blip r:embed="rId4">
            <a:alphaModFix/>
          </a:blip>
          <a:stretch>
            <a:fillRect/>
          </a:stretch>
        </p:blipFill>
        <p:spPr>
          <a:xfrm>
            <a:off x="2077613" y="2571750"/>
            <a:ext cx="4988777" cy="500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Запись линейной регрессии в матричном виде</a:t>
            </a:r>
            <a:endParaRPr/>
          </a:p>
        </p:txBody>
      </p:sp>
      <p:pic>
        <p:nvPicPr>
          <p:cNvPr id="254" name="Google Shape;254;p36"/>
          <p:cNvPicPr preferRelativeResize="0"/>
          <p:nvPr/>
        </p:nvPicPr>
        <p:blipFill>
          <a:blip r:embed="rId3">
            <a:alphaModFix/>
          </a:blip>
          <a:stretch>
            <a:fillRect/>
          </a:stretch>
        </p:blipFill>
        <p:spPr>
          <a:xfrm>
            <a:off x="2371125" y="1096075"/>
            <a:ext cx="2200875" cy="1338500"/>
          </a:xfrm>
          <a:prstGeom prst="rect">
            <a:avLst/>
          </a:prstGeom>
          <a:noFill/>
          <a:ln>
            <a:noFill/>
          </a:ln>
        </p:spPr>
      </p:pic>
      <p:pic>
        <p:nvPicPr>
          <p:cNvPr id="255" name="Google Shape;255;p36"/>
          <p:cNvPicPr preferRelativeResize="0"/>
          <p:nvPr/>
        </p:nvPicPr>
        <p:blipFill>
          <a:blip r:embed="rId4">
            <a:alphaModFix/>
          </a:blip>
          <a:stretch>
            <a:fillRect/>
          </a:stretch>
        </p:blipFill>
        <p:spPr>
          <a:xfrm>
            <a:off x="5084975" y="1096075"/>
            <a:ext cx="1223124" cy="1338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Запись линейной регрессии в матричном виде</a:t>
            </a:r>
            <a:endParaRPr/>
          </a:p>
        </p:txBody>
      </p:sp>
      <p:pic>
        <p:nvPicPr>
          <p:cNvPr id="261" name="Google Shape;261;p37"/>
          <p:cNvPicPr preferRelativeResize="0"/>
          <p:nvPr/>
        </p:nvPicPr>
        <p:blipFill>
          <a:blip r:embed="rId3">
            <a:alphaModFix/>
          </a:blip>
          <a:stretch>
            <a:fillRect/>
          </a:stretch>
        </p:blipFill>
        <p:spPr>
          <a:xfrm>
            <a:off x="2371125" y="1096075"/>
            <a:ext cx="2200875" cy="1338500"/>
          </a:xfrm>
          <a:prstGeom prst="rect">
            <a:avLst/>
          </a:prstGeom>
          <a:noFill/>
          <a:ln>
            <a:noFill/>
          </a:ln>
        </p:spPr>
      </p:pic>
      <p:pic>
        <p:nvPicPr>
          <p:cNvPr id="262" name="Google Shape;262;p37"/>
          <p:cNvPicPr preferRelativeResize="0"/>
          <p:nvPr/>
        </p:nvPicPr>
        <p:blipFill>
          <a:blip r:embed="rId4">
            <a:alphaModFix/>
          </a:blip>
          <a:stretch>
            <a:fillRect/>
          </a:stretch>
        </p:blipFill>
        <p:spPr>
          <a:xfrm>
            <a:off x="5084975" y="1096075"/>
            <a:ext cx="1223124" cy="1338500"/>
          </a:xfrm>
          <a:prstGeom prst="rect">
            <a:avLst/>
          </a:prstGeom>
          <a:noFill/>
          <a:ln>
            <a:noFill/>
          </a:ln>
        </p:spPr>
      </p:pic>
      <p:pic>
        <p:nvPicPr>
          <p:cNvPr id="263" name="Google Shape;263;p37"/>
          <p:cNvPicPr preferRelativeResize="0"/>
          <p:nvPr/>
        </p:nvPicPr>
        <p:blipFill rotWithShape="1">
          <a:blip r:embed="rId5">
            <a:alphaModFix/>
          </a:blip>
          <a:srcRect r="21679"/>
          <a:stretch/>
        </p:blipFill>
        <p:spPr>
          <a:xfrm>
            <a:off x="1953225" y="2434575"/>
            <a:ext cx="3845026" cy="1436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Запись линейной регрессии в матричном виде</a:t>
            </a:r>
            <a:endParaRPr/>
          </a:p>
        </p:txBody>
      </p:sp>
      <p:pic>
        <p:nvPicPr>
          <p:cNvPr id="269" name="Google Shape;269;p38"/>
          <p:cNvPicPr preferRelativeResize="0"/>
          <p:nvPr/>
        </p:nvPicPr>
        <p:blipFill>
          <a:blip r:embed="rId3">
            <a:alphaModFix/>
          </a:blip>
          <a:stretch>
            <a:fillRect/>
          </a:stretch>
        </p:blipFill>
        <p:spPr>
          <a:xfrm>
            <a:off x="2371125" y="1096075"/>
            <a:ext cx="2200875" cy="1338500"/>
          </a:xfrm>
          <a:prstGeom prst="rect">
            <a:avLst/>
          </a:prstGeom>
          <a:noFill/>
          <a:ln>
            <a:noFill/>
          </a:ln>
        </p:spPr>
      </p:pic>
      <p:pic>
        <p:nvPicPr>
          <p:cNvPr id="270" name="Google Shape;270;p38"/>
          <p:cNvPicPr preferRelativeResize="0"/>
          <p:nvPr/>
        </p:nvPicPr>
        <p:blipFill>
          <a:blip r:embed="rId4">
            <a:alphaModFix/>
          </a:blip>
          <a:stretch>
            <a:fillRect/>
          </a:stretch>
        </p:blipFill>
        <p:spPr>
          <a:xfrm>
            <a:off x="5084975" y="1096075"/>
            <a:ext cx="1223124" cy="1338500"/>
          </a:xfrm>
          <a:prstGeom prst="rect">
            <a:avLst/>
          </a:prstGeom>
          <a:noFill/>
          <a:ln>
            <a:noFill/>
          </a:ln>
        </p:spPr>
      </p:pic>
      <p:pic>
        <p:nvPicPr>
          <p:cNvPr id="271" name="Google Shape;271;p38"/>
          <p:cNvPicPr preferRelativeResize="0"/>
          <p:nvPr/>
        </p:nvPicPr>
        <p:blipFill>
          <a:blip r:embed="rId5">
            <a:alphaModFix/>
          </a:blip>
          <a:stretch>
            <a:fillRect/>
          </a:stretch>
        </p:blipFill>
        <p:spPr>
          <a:xfrm>
            <a:off x="1953225" y="2434569"/>
            <a:ext cx="4909476" cy="14369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Запись линейной регрессии в матричном виде</a:t>
            </a:r>
            <a:endParaRPr/>
          </a:p>
        </p:txBody>
      </p:sp>
      <p:pic>
        <p:nvPicPr>
          <p:cNvPr id="277" name="Google Shape;277;p39"/>
          <p:cNvPicPr preferRelativeResize="0"/>
          <p:nvPr/>
        </p:nvPicPr>
        <p:blipFill>
          <a:blip r:embed="rId3">
            <a:alphaModFix/>
          </a:blip>
          <a:stretch>
            <a:fillRect/>
          </a:stretch>
        </p:blipFill>
        <p:spPr>
          <a:xfrm>
            <a:off x="2371125" y="1096075"/>
            <a:ext cx="2200875" cy="1338500"/>
          </a:xfrm>
          <a:prstGeom prst="rect">
            <a:avLst/>
          </a:prstGeom>
          <a:noFill/>
          <a:ln>
            <a:noFill/>
          </a:ln>
        </p:spPr>
      </p:pic>
      <p:pic>
        <p:nvPicPr>
          <p:cNvPr id="278" name="Google Shape;278;p39"/>
          <p:cNvPicPr preferRelativeResize="0"/>
          <p:nvPr/>
        </p:nvPicPr>
        <p:blipFill>
          <a:blip r:embed="rId4">
            <a:alphaModFix/>
          </a:blip>
          <a:stretch>
            <a:fillRect/>
          </a:stretch>
        </p:blipFill>
        <p:spPr>
          <a:xfrm>
            <a:off x="5084975" y="1096075"/>
            <a:ext cx="1223124" cy="1338500"/>
          </a:xfrm>
          <a:prstGeom prst="rect">
            <a:avLst/>
          </a:prstGeom>
          <a:noFill/>
          <a:ln>
            <a:noFill/>
          </a:ln>
        </p:spPr>
      </p:pic>
      <p:pic>
        <p:nvPicPr>
          <p:cNvPr id="279" name="Google Shape;279;p39"/>
          <p:cNvPicPr preferRelativeResize="0"/>
          <p:nvPr/>
        </p:nvPicPr>
        <p:blipFill>
          <a:blip r:embed="rId5">
            <a:alphaModFix/>
          </a:blip>
          <a:stretch>
            <a:fillRect/>
          </a:stretch>
        </p:blipFill>
        <p:spPr>
          <a:xfrm>
            <a:off x="1953225" y="2434569"/>
            <a:ext cx="4909476" cy="1436932"/>
          </a:xfrm>
          <a:prstGeom prst="rect">
            <a:avLst/>
          </a:prstGeom>
          <a:noFill/>
          <a:ln>
            <a:noFill/>
          </a:ln>
        </p:spPr>
      </p:pic>
      <p:pic>
        <p:nvPicPr>
          <p:cNvPr id="280" name="Google Shape;280;p39"/>
          <p:cNvPicPr preferRelativeResize="0"/>
          <p:nvPr/>
        </p:nvPicPr>
        <p:blipFill>
          <a:blip r:embed="rId6">
            <a:alphaModFix/>
          </a:blip>
          <a:stretch>
            <a:fillRect/>
          </a:stretch>
        </p:blipFill>
        <p:spPr>
          <a:xfrm>
            <a:off x="2135550" y="3955625"/>
            <a:ext cx="4544825" cy="829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Матричная запись задачи оптимизации</a:t>
            </a:r>
            <a:endParaRPr/>
          </a:p>
        </p:txBody>
      </p:sp>
      <p:pic>
        <p:nvPicPr>
          <p:cNvPr id="286" name="Google Shape;286;p40"/>
          <p:cNvPicPr preferRelativeResize="0"/>
          <p:nvPr/>
        </p:nvPicPr>
        <p:blipFill>
          <a:blip r:embed="rId3">
            <a:alphaModFix/>
          </a:blip>
          <a:stretch>
            <a:fillRect/>
          </a:stretch>
        </p:blipFill>
        <p:spPr>
          <a:xfrm>
            <a:off x="2238325" y="1584750"/>
            <a:ext cx="4667325" cy="1045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Решение задачи оптимизации</a:t>
            </a:r>
            <a:endParaRPr/>
          </a:p>
        </p:txBody>
      </p:sp>
      <p:pic>
        <p:nvPicPr>
          <p:cNvPr id="292" name="Google Shape;292;p41"/>
          <p:cNvPicPr preferRelativeResize="0"/>
          <p:nvPr/>
        </p:nvPicPr>
        <p:blipFill>
          <a:blip r:embed="rId3">
            <a:alphaModFix/>
          </a:blip>
          <a:stretch>
            <a:fillRect/>
          </a:stretch>
        </p:blipFill>
        <p:spPr>
          <a:xfrm>
            <a:off x="1708398" y="3083613"/>
            <a:ext cx="5727200" cy="939925"/>
          </a:xfrm>
          <a:prstGeom prst="rect">
            <a:avLst/>
          </a:prstGeom>
          <a:noFill/>
          <a:ln>
            <a:noFill/>
          </a:ln>
        </p:spPr>
      </p:pic>
      <p:pic>
        <p:nvPicPr>
          <p:cNvPr id="293" name="Google Shape;293;p41"/>
          <p:cNvPicPr preferRelativeResize="0"/>
          <p:nvPr/>
        </p:nvPicPr>
        <p:blipFill>
          <a:blip r:embed="rId4">
            <a:alphaModFix/>
          </a:blip>
          <a:stretch>
            <a:fillRect/>
          </a:stretch>
        </p:blipFill>
        <p:spPr>
          <a:xfrm>
            <a:off x="2238325" y="1584750"/>
            <a:ext cx="4667325" cy="1045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ru" sz="3600"/>
              <a:t>Одномерная линейная регрессия</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 sz="3600"/>
              <a:t>Логистическая регрессия</a:t>
            </a:r>
            <a:endParaRPr sz="3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классификации</a:t>
            </a:r>
            <a:endParaRPr/>
          </a:p>
        </p:txBody>
      </p:sp>
      <p:sp>
        <p:nvSpPr>
          <p:cNvPr id="304" name="Google Shape;304;p43"/>
          <p:cNvSpPr txBox="1">
            <a:spLocks noGrp="1"/>
          </p:cNvSpPr>
          <p:nvPr>
            <p:ph type="body" idx="1"/>
          </p:nvPr>
        </p:nvSpPr>
        <p:spPr>
          <a:xfrm>
            <a:off x="311700" y="1152475"/>
            <a:ext cx="8520600" cy="1242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Предсказание выживших пассажиров Титаника</a:t>
            </a:r>
            <a:endParaRPr/>
          </a:p>
          <a:p>
            <a:pPr marL="457200" lvl="0" indent="-342900" algn="l" rtl="0">
              <a:spcBef>
                <a:spcPts val="0"/>
              </a:spcBef>
              <a:spcAft>
                <a:spcPts val="0"/>
              </a:spcAft>
              <a:buSzPts val="1800"/>
              <a:buChar char="●"/>
            </a:pPr>
            <a:r>
              <a:rPr lang="ru"/>
              <a:t>Классы: 1 (выжил) и -1 (не выжил)</a:t>
            </a:r>
            <a:endParaRPr/>
          </a:p>
          <a:p>
            <a:pPr marL="457200" lvl="0" indent="-342900" algn="l" rtl="0">
              <a:spcBef>
                <a:spcPts val="0"/>
              </a:spcBef>
              <a:spcAft>
                <a:spcPts val="0"/>
              </a:spcAft>
              <a:buSzPts val="1800"/>
              <a:buChar char="●"/>
            </a:pPr>
            <a:r>
              <a:rPr lang="ru"/>
              <a:t>Признаки объектов: возраст, пол</a:t>
            </a:r>
            <a:endParaRPr/>
          </a:p>
        </p:txBody>
      </p:sp>
      <p:pic>
        <p:nvPicPr>
          <p:cNvPr id="305" name="Google Shape;305;p43"/>
          <p:cNvPicPr preferRelativeResize="0"/>
          <p:nvPr/>
        </p:nvPicPr>
        <p:blipFill>
          <a:blip r:embed="rId3">
            <a:alphaModFix/>
          </a:blip>
          <a:stretch>
            <a:fillRect/>
          </a:stretch>
        </p:blipFill>
        <p:spPr>
          <a:xfrm>
            <a:off x="2264713" y="2395075"/>
            <a:ext cx="4614570" cy="2443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Линейная классификация</a:t>
            </a:r>
            <a:endParaRPr/>
          </a:p>
        </p:txBody>
      </p:sp>
      <p:sp>
        <p:nvSpPr>
          <p:cNvPr id="311" name="Google Shape;311;p44"/>
          <p:cNvSpPr txBox="1">
            <a:spLocks noGrp="1"/>
          </p:cNvSpPr>
          <p:nvPr>
            <p:ph type="body" idx="1"/>
          </p:nvPr>
        </p:nvSpPr>
        <p:spPr>
          <a:xfrm>
            <a:off x="311700" y="1152475"/>
            <a:ext cx="8520600" cy="1242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Предсказание выживших пассажиров Титаника</a:t>
            </a:r>
            <a:endParaRPr/>
          </a:p>
          <a:p>
            <a:pPr marL="457200" lvl="0" indent="-342900" algn="l" rtl="0">
              <a:spcBef>
                <a:spcPts val="0"/>
              </a:spcBef>
              <a:spcAft>
                <a:spcPts val="0"/>
              </a:spcAft>
              <a:buSzPts val="1800"/>
              <a:buChar char="●"/>
            </a:pPr>
            <a:r>
              <a:rPr lang="ru"/>
              <a:t>Классы: 1 (выжил) и -1 (не выжил)</a:t>
            </a:r>
            <a:endParaRPr/>
          </a:p>
          <a:p>
            <a:pPr marL="457200" lvl="0" indent="-342900" algn="l" rtl="0">
              <a:spcBef>
                <a:spcPts val="0"/>
              </a:spcBef>
              <a:spcAft>
                <a:spcPts val="0"/>
              </a:spcAft>
              <a:buSzPts val="1800"/>
              <a:buChar char="●"/>
            </a:pPr>
            <a:r>
              <a:rPr lang="ru"/>
              <a:t>Признаки объектов: возраст, пол</a:t>
            </a:r>
            <a:endParaRPr/>
          </a:p>
        </p:txBody>
      </p:sp>
      <p:pic>
        <p:nvPicPr>
          <p:cNvPr id="312" name="Google Shape;312;p44"/>
          <p:cNvPicPr preferRelativeResize="0"/>
          <p:nvPr/>
        </p:nvPicPr>
        <p:blipFill>
          <a:blip r:embed="rId3">
            <a:alphaModFix/>
          </a:blip>
          <a:stretch>
            <a:fillRect/>
          </a:stretch>
        </p:blipFill>
        <p:spPr>
          <a:xfrm>
            <a:off x="2264713" y="2395075"/>
            <a:ext cx="4614570" cy="2443625"/>
          </a:xfrm>
          <a:prstGeom prst="rect">
            <a:avLst/>
          </a:prstGeom>
          <a:noFill/>
          <a:ln>
            <a:noFill/>
          </a:ln>
        </p:spPr>
      </p:pic>
      <p:cxnSp>
        <p:nvCxnSpPr>
          <p:cNvPr id="313" name="Google Shape;313;p44"/>
          <p:cNvCxnSpPr/>
          <p:nvPr/>
        </p:nvCxnSpPr>
        <p:spPr>
          <a:xfrm flipH="1">
            <a:off x="3327975" y="3072845"/>
            <a:ext cx="4529100" cy="1853100"/>
          </a:xfrm>
          <a:prstGeom prst="straightConnector1">
            <a:avLst/>
          </a:prstGeom>
          <a:noFill/>
          <a:ln w="19050"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D2C46802-4663-4143-88C0-082FCD21129E}"/>
              </a:ext>
            </a:extLst>
          </p:cNvPr>
          <p:cNvSpPr txBox="1"/>
          <p:nvPr/>
        </p:nvSpPr>
        <p:spPr>
          <a:xfrm>
            <a:off x="2286000" y="2418830"/>
            <a:ext cx="4572000" cy="307777"/>
          </a:xfrm>
          <a:prstGeom prst="rect">
            <a:avLst/>
          </a:prstGeom>
          <a:noFill/>
        </p:spPr>
        <p:txBody>
          <a:bodyPr wrap="square">
            <a:spAutoFit/>
          </a:bodyPr>
          <a:lstStyle/>
          <a:p>
            <a:r>
              <a:rPr lang="en-RU" dirty="0"/>
              <a:t>available at appropriate folders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Линейная классификация</a:t>
            </a:r>
            <a:endParaRPr/>
          </a:p>
        </p:txBody>
      </p:sp>
      <p:sp>
        <p:nvSpPr>
          <p:cNvPr id="319" name="Google Shape;319;p45"/>
          <p:cNvSpPr txBox="1">
            <a:spLocks noGrp="1"/>
          </p:cNvSpPr>
          <p:nvPr>
            <p:ph type="body" idx="1"/>
          </p:nvPr>
        </p:nvSpPr>
        <p:spPr>
          <a:xfrm>
            <a:off x="311700" y="1152475"/>
            <a:ext cx="8520600" cy="1242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Синяя полуплоскость: </a:t>
            </a:r>
            <a:endParaRPr/>
          </a:p>
          <a:p>
            <a:pPr marL="457200" lvl="0" indent="-342900" algn="l" rtl="0">
              <a:spcBef>
                <a:spcPts val="0"/>
              </a:spcBef>
              <a:spcAft>
                <a:spcPts val="0"/>
              </a:spcAft>
              <a:buSzPts val="1800"/>
              <a:buChar char="●"/>
            </a:pPr>
            <a:r>
              <a:rPr lang="ru"/>
              <a:t>Красная полуплоскость: </a:t>
            </a:r>
            <a:endParaRPr/>
          </a:p>
          <a:p>
            <a:pPr marL="457200" lvl="0" indent="-342900" algn="l" rtl="0">
              <a:spcBef>
                <a:spcPts val="0"/>
              </a:spcBef>
              <a:spcAft>
                <a:spcPts val="0"/>
              </a:spcAft>
              <a:buSzPts val="1800"/>
              <a:buChar char="●"/>
            </a:pPr>
            <a:r>
              <a:rPr lang="ru"/>
              <a:t>Алгоритм:</a:t>
            </a:r>
            <a:endParaRPr/>
          </a:p>
        </p:txBody>
      </p:sp>
      <p:pic>
        <p:nvPicPr>
          <p:cNvPr id="320" name="Google Shape;320;p45"/>
          <p:cNvPicPr preferRelativeResize="0"/>
          <p:nvPr/>
        </p:nvPicPr>
        <p:blipFill>
          <a:blip r:embed="rId3">
            <a:alphaModFix/>
          </a:blip>
          <a:stretch>
            <a:fillRect/>
          </a:stretch>
        </p:blipFill>
        <p:spPr>
          <a:xfrm>
            <a:off x="2264713" y="2395075"/>
            <a:ext cx="4614570" cy="2443625"/>
          </a:xfrm>
          <a:prstGeom prst="rect">
            <a:avLst/>
          </a:prstGeom>
          <a:noFill/>
          <a:ln>
            <a:noFill/>
          </a:ln>
        </p:spPr>
      </p:pic>
      <p:pic>
        <p:nvPicPr>
          <p:cNvPr id="321" name="Google Shape;321;p45" descr="Ax+By + C &gt; 0"/>
          <p:cNvPicPr preferRelativeResize="0"/>
          <p:nvPr/>
        </p:nvPicPr>
        <p:blipFill>
          <a:blip r:embed="rId4">
            <a:alphaModFix/>
          </a:blip>
          <a:stretch>
            <a:fillRect/>
          </a:stretch>
        </p:blipFill>
        <p:spPr>
          <a:xfrm>
            <a:off x="4085125" y="1254670"/>
            <a:ext cx="2089525" cy="259150"/>
          </a:xfrm>
          <a:prstGeom prst="rect">
            <a:avLst/>
          </a:prstGeom>
          <a:noFill/>
          <a:ln>
            <a:noFill/>
          </a:ln>
        </p:spPr>
      </p:pic>
      <p:pic>
        <p:nvPicPr>
          <p:cNvPr id="322" name="Google Shape;322;p45" descr="Ax+By + C &lt; 0"/>
          <p:cNvPicPr preferRelativeResize="0"/>
          <p:nvPr/>
        </p:nvPicPr>
        <p:blipFill>
          <a:blip r:embed="rId5">
            <a:alphaModFix/>
          </a:blip>
          <a:stretch>
            <a:fillRect/>
          </a:stretch>
        </p:blipFill>
        <p:spPr>
          <a:xfrm>
            <a:off x="4069458" y="1567370"/>
            <a:ext cx="2089650" cy="259150"/>
          </a:xfrm>
          <a:prstGeom prst="rect">
            <a:avLst/>
          </a:prstGeom>
          <a:noFill/>
          <a:ln>
            <a:noFill/>
          </a:ln>
        </p:spPr>
      </p:pic>
      <p:pic>
        <p:nvPicPr>
          <p:cNvPr id="323" name="Google Shape;323;p45" descr="a(x, y) = \mathrm{sign}(Ax + By + C)"/>
          <p:cNvPicPr preferRelativeResize="0"/>
          <p:nvPr/>
        </p:nvPicPr>
        <p:blipFill>
          <a:blip r:embed="rId6">
            <a:alphaModFix/>
          </a:blip>
          <a:stretch>
            <a:fillRect/>
          </a:stretch>
        </p:blipFill>
        <p:spPr>
          <a:xfrm>
            <a:off x="4069450" y="1880075"/>
            <a:ext cx="3558024" cy="301800"/>
          </a:xfrm>
          <a:prstGeom prst="rect">
            <a:avLst/>
          </a:prstGeom>
          <a:noFill/>
          <a:ln>
            <a:noFill/>
          </a:ln>
        </p:spPr>
      </p:pic>
      <p:cxnSp>
        <p:nvCxnSpPr>
          <p:cNvPr id="324" name="Google Shape;324;p45"/>
          <p:cNvCxnSpPr/>
          <p:nvPr/>
        </p:nvCxnSpPr>
        <p:spPr>
          <a:xfrm flipH="1">
            <a:off x="3327975" y="3072845"/>
            <a:ext cx="4529100" cy="1853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Линейная классификация</a:t>
            </a:r>
            <a:endParaRPr/>
          </a:p>
        </p:txBody>
      </p:sp>
      <p:sp>
        <p:nvSpPr>
          <p:cNvPr id="330" name="Google Shape;330;p46"/>
          <p:cNvSpPr txBox="1">
            <a:spLocks noGrp="1"/>
          </p:cNvSpPr>
          <p:nvPr>
            <p:ph type="body" idx="1"/>
          </p:nvPr>
        </p:nvSpPr>
        <p:spPr>
          <a:xfrm>
            <a:off x="311700" y="1152475"/>
            <a:ext cx="8520600" cy="12426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Char char="●"/>
            </a:pPr>
            <a:r>
              <a:rPr lang="ru" sz="1400">
                <a:solidFill>
                  <a:schemeClr val="dk1"/>
                </a:solidFill>
              </a:rPr>
              <a:t>                                     — уверенность алгоритма при классификации точки </a:t>
            </a:r>
            <a:endParaRPr/>
          </a:p>
        </p:txBody>
      </p:sp>
      <p:pic>
        <p:nvPicPr>
          <p:cNvPr id="331" name="Google Shape;331;p46"/>
          <p:cNvPicPr preferRelativeResize="0"/>
          <p:nvPr/>
        </p:nvPicPr>
        <p:blipFill>
          <a:blip r:embed="rId3">
            <a:alphaModFix/>
          </a:blip>
          <a:stretch>
            <a:fillRect/>
          </a:stretch>
        </p:blipFill>
        <p:spPr>
          <a:xfrm>
            <a:off x="2264713" y="2395075"/>
            <a:ext cx="4614570" cy="2443625"/>
          </a:xfrm>
          <a:prstGeom prst="rect">
            <a:avLst/>
          </a:prstGeom>
          <a:noFill/>
          <a:ln>
            <a:noFill/>
          </a:ln>
        </p:spPr>
      </p:pic>
      <p:cxnSp>
        <p:nvCxnSpPr>
          <p:cNvPr id="332" name="Google Shape;332;p46"/>
          <p:cNvCxnSpPr/>
          <p:nvPr/>
        </p:nvCxnSpPr>
        <p:spPr>
          <a:xfrm>
            <a:off x="4613075" y="3576350"/>
            <a:ext cx="289200" cy="699300"/>
          </a:xfrm>
          <a:prstGeom prst="straightConnector1">
            <a:avLst/>
          </a:prstGeom>
          <a:noFill/>
          <a:ln w="19050" cap="flat" cmpd="sng">
            <a:solidFill>
              <a:schemeClr val="dk2"/>
            </a:solidFill>
            <a:prstDash val="solid"/>
            <a:round/>
            <a:headEnd type="none" w="med" len="med"/>
            <a:tailEnd type="none" w="med" len="med"/>
          </a:ln>
        </p:spPr>
      </p:cxnSp>
      <p:sp>
        <p:nvSpPr>
          <p:cNvPr id="333" name="Google Shape;333;p46"/>
          <p:cNvSpPr/>
          <p:nvPr/>
        </p:nvSpPr>
        <p:spPr>
          <a:xfrm>
            <a:off x="4555927" y="3552538"/>
            <a:ext cx="137400" cy="128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46"/>
          <p:cNvCxnSpPr/>
          <p:nvPr/>
        </p:nvCxnSpPr>
        <p:spPr>
          <a:xfrm rot="10800000" flipH="1">
            <a:off x="4870250" y="4111200"/>
            <a:ext cx="96600" cy="48300"/>
          </a:xfrm>
          <a:prstGeom prst="straightConnector1">
            <a:avLst/>
          </a:prstGeom>
          <a:noFill/>
          <a:ln w="19050" cap="flat" cmpd="sng">
            <a:solidFill>
              <a:schemeClr val="dk2"/>
            </a:solidFill>
            <a:prstDash val="solid"/>
            <a:round/>
            <a:headEnd type="none" w="med" len="med"/>
            <a:tailEnd type="none" w="med" len="med"/>
          </a:ln>
        </p:spPr>
      </p:cxnSp>
      <p:cxnSp>
        <p:nvCxnSpPr>
          <p:cNvPr id="335" name="Google Shape;335;p46"/>
          <p:cNvCxnSpPr/>
          <p:nvPr/>
        </p:nvCxnSpPr>
        <p:spPr>
          <a:xfrm>
            <a:off x="4966700" y="4127350"/>
            <a:ext cx="48300" cy="112500"/>
          </a:xfrm>
          <a:prstGeom prst="straightConnector1">
            <a:avLst/>
          </a:prstGeom>
          <a:noFill/>
          <a:ln w="19050" cap="flat" cmpd="sng">
            <a:solidFill>
              <a:schemeClr val="dk2"/>
            </a:solidFill>
            <a:prstDash val="solid"/>
            <a:round/>
            <a:headEnd type="none" w="med" len="med"/>
            <a:tailEnd type="none" w="med" len="med"/>
          </a:ln>
        </p:spPr>
      </p:cxnSp>
      <p:cxnSp>
        <p:nvCxnSpPr>
          <p:cNvPr id="336" name="Google Shape;336;p46"/>
          <p:cNvCxnSpPr/>
          <p:nvPr/>
        </p:nvCxnSpPr>
        <p:spPr>
          <a:xfrm flipH="1">
            <a:off x="3327975" y="3072845"/>
            <a:ext cx="4529100" cy="1853100"/>
          </a:xfrm>
          <a:prstGeom prst="straightConnector1">
            <a:avLst/>
          </a:prstGeom>
          <a:noFill/>
          <a:ln w="19050" cap="flat" cmpd="sng">
            <a:solidFill>
              <a:schemeClr val="dk2"/>
            </a:solidFill>
            <a:prstDash val="solid"/>
            <a:round/>
            <a:headEnd type="none" w="med" len="med"/>
            <a:tailEnd type="none" w="med" len="med"/>
          </a:ln>
        </p:spPr>
      </p:cxnSp>
      <p:pic>
        <p:nvPicPr>
          <p:cNvPr id="337" name="Google Shape;337;p46" descr="(x_0, y_0)"/>
          <p:cNvPicPr preferRelativeResize="0"/>
          <p:nvPr/>
        </p:nvPicPr>
        <p:blipFill>
          <a:blip r:embed="rId4">
            <a:alphaModFix/>
          </a:blip>
          <a:stretch>
            <a:fillRect/>
          </a:stretch>
        </p:blipFill>
        <p:spPr>
          <a:xfrm>
            <a:off x="4286888" y="3261475"/>
            <a:ext cx="675471" cy="249000"/>
          </a:xfrm>
          <a:prstGeom prst="rect">
            <a:avLst/>
          </a:prstGeom>
          <a:noFill/>
          <a:ln>
            <a:noFill/>
          </a:ln>
        </p:spPr>
      </p:pic>
      <p:pic>
        <p:nvPicPr>
          <p:cNvPr id="338" name="Google Shape;338;p46" descr="(x_0, y_0)"/>
          <p:cNvPicPr preferRelativeResize="0"/>
          <p:nvPr/>
        </p:nvPicPr>
        <p:blipFill>
          <a:blip r:embed="rId4">
            <a:alphaModFix/>
          </a:blip>
          <a:stretch>
            <a:fillRect/>
          </a:stretch>
        </p:blipFill>
        <p:spPr>
          <a:xfrm>
            <a:off x="6892665" y="1267292"/>
            <a:ext cx="708238" cy="261080"/>
          </a:xfrm>
          <a:prstGeom prst="rect">
            <a:avLst/>
          </a:prstGeom>
          <a:noFill/>
          <a:ln>
            <a:noFill/>
          </a:ln>
        </p:spPr>
      </p:pic>
      <p:pic>
        <p:nvPicPr>
          <p:cNvPr id="339" name="Google Shape;339;p46" descr="Ax_0 + By_0 + C"/>
          <p:cNvPicPr preferRelativeResize="0"/>
          <p:nvPr/>
        </p:nvPicPr>
        <p:blipFill>
          <a:blip r:embed="rId5">
            <a:alphaModFix/>
          </a:blip>
          <a:stretch>
            <a:fillRect/>
          </a:stretch>
        </p:blipFill>
        <p:spPr>
          <a:xfrm>
            <a:off x="898195" y="1302180"/>
            <a:ext cx="1696321" cy="248026"/>
          </a:xfrm>
          <a:prstGeom prst="rect">
            <a:avLst/>
          </a:prstGeom>
          <a:noFill/>
          <a:ln>
            <a:noFill/>
          </a:ln>
        </p:spPr>
      </p:pic>
      <p:pic>
        <p:nvPicPr>
          <p:cNvPr id="340" name="Google Shape;340;p46" descr="\frac{|Ax_0 + By_0 + C|}{\sqrt{A^2 + B^2}}"/>
          <p:cNvPicPr preferRelativeResize="0"/>
          <p:nvPr/>
        </p:nvPicPr>
        <p:blipFill>
          <a:blip r:embed="rId6">
            <a:alphaModFix/>
          </a:blip>
          <a:stretch>
            <a:fillRect/>
          </a:stretch>
        </p:blipFill>
        <p:spPr>
          <a:xfrm>
            <a:off x="3542350" y="3883489"/>
            <a:ext cx="1070725" cy="3563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Многомерный случай</a:t>
            </a:r>
            <a:endParaRPr/>
          </a:p>
        </p:txBody>
      </p:sp>
      <p:sp>
        <p:nvSpPr>
          <p:cNvPr id="346" name="Google Shape;346;p4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ru"/>
              <a:t>Объект: </a:t>
            </a:r>
            <a:endParaRPr/>
          </a:p>
          <a:p>
            <a:pPr marL="457200" lvl="0" indent="-342900" algn="l" rtl="0">
              <a:lnSpc>
                <a:spcPct val="150000"/>
              </a:lnSpc>
              <a:spcBef>
                <a:spcPts val="0"/>
              </a:spcBef>
              <a:spcAft>
                <a:spcPts val="0"/>
              </a:spcAft>
              <a:buSzPts val="1800"/>
              <a:buChar char="●"/>
            </a:pPr>
            <a:r>
              <a:rPr lang="ru"/>
              <a:t>Вектор весов: </a:t>
            </a:r>
            <a:endParaRPr/>
          </a:p>
          <a:p>
            <a:pPr marL="457200" lvl="0" indent="-342900" algn="l" rtl="0">
              <a:lnSpc>
                <a:spcPct val="150000"/>
              </a:lnSpc>
              <a:spcBef>
                <a:spcPts val="0"/>
              </a:spcBef>
              <a:spcAft>
                <a:spcPts val="0"/>
              </a:spcAft>
              <a:buSzPts val="1800"/>
              <a:buChar char="●"/>
            </a:pPr>
            <a:r>
              <a:rPr lang="ru"/>
              <a:t>Решающее правило: </a:t>
            </a:r>
            <a:endParaRPr sz="1100">
              <a:solidFill>
                <a:schemeClr val="dk1"/>
              </a:solidFill>
            </a:endParaRPr>
          </a:p>
        </p:txBody>
      </p:sp>
      <p:pic>
        <p:nvPicPr>
          <p:cNvPr id="347" name="Google Shape;347;p47" descr="x = (x_1, x_2, \ldots, x_n)"/>
          <p:cNvPicPr preferRelativeResize="0"/>
          <p:nvPr/>
        </p:nvPicPr>
        <p:blipFill>
          <a:blip r:embed="rId3">
            <a:alphaModFix/>
          </a:blip>
          <a:stretch>
            <a:fillRect/>
          </a:stretch>
        </p:blipFill>
        <p:spPr>
          <a:xfrm>
            <a:off x="3321325" y="1247025"/>
            <a:ext cx="2501350" cy="312676"/>
          </a:xfrm>
          <a:prstGeom prst="rect">
            <a:avLst/>
          </a:prstGeom>
          <a:noFill/>
          <a:ln>
            <a:noFill/>
          </a:ln>
        </p:spPr>
      </p:pic>
      <p:pic>
        <p:nvPicPr>
          <p:cNvPr id="348" name="Google Shape;348;p47" descr="w = (w_1, w_2, \ldots, w_n), b"/>
          <p:cNvPicPr preferRelativeResize="0"/>
          <p:nvPr/>
        </p:nvPicPr>
        <p:blipFill>
          <a:blip r:embed="rId4">
            <a:alphaModFix/>
          </a:blip>
          <a:stretch>
            <a:fillRect/>
          </a:stretch>
        </p:blipFill>
        <p:spPr>
          <a:xfrm>
            <a:off x="3300895" y="1651660"/>
            <a:ext cx="2973369" cy="312675"/>
          </a:xfrm>
          <a:prstGeom prst="rect">
            <a:avLst/>
          </a:prstGeom>
          <a:noFill/>
          <a:ln>
            <a:noFill/>
          </a:ln>
        </p:spPr>
      </p:pic>
      <p:pic>
        <p:nvPicPr>
          <p:cNvPr id="349" name="Google Shape;349;p47" descr="a(x) = \mathrm{sign}(\langle x, w\rangle + b)"/>
          <p:cNvPicPr preferRelativeResize="0"/>
          <p:nvPr/>
        </p:nvPicPr>
        <p:blipFill>
          <a:blip r:embed="rId5">
            <a:alphaModFix/>
          </a:blip>
          <a:stretch>
            <a:fillRect/>
          </a:stretch>
        </p:blipFill>
        <p:spPr>
          <a:xfrm>
            <a:off x="3300900" y="2031080"/>
            <a:ext cx="2886206" cy="312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Получение вероятности классификации</a:t>
            </a:r>
            <a:endParaRPr/>
          </a:p>
        </p:txBody>
      </p:sp>
      <p:sp>
        <p:nvSpPr>
          <p:cNvPr id="355" name="Google Shape;355;p4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ru"/>
              <a:t>мера принадлежности классу:   </a:t>
            </a:r>
            <a:endParaRPr/>
          </a:p>
          <a:p>
            <a:pPr marL="457200" lvl="0" indent="-342900" algn="l" rtl="0">
              <a:lnSpc>
                <a:spcPct val="100000"/>
              </a:lnSpc>
              <a:spcBef>
                <a:spcPts val="0"/>
              </a:spcBef>
              <a:spcAft>
                <a:spcPts val="0"/>
              </a:spcAft>
              <a:buSzPts val="1800"/>
              <a:buChar char="●"/>
            </a:pPr>
            <a:r>
              <a:rPr lang="ru"/>
              <a:t>вероятность принадлежности </a:t>
            </a:r>
            <a:br>
              <a:rPr lang="ru"/>
            </a:br>
            <a:r>
              <a:rPr lang="ru"/>
              <a:t>к классу 1 против класса 0:</a:t>
            </a:r>
            <a:endParaRPr/>
          </a:p>
          <a:p>
            <a:pPr marL="457200" lvl="0" indent="0" algn="l" rtl="0">
              <a:lnSpc>
                <a:spcPct val="150000"/>
              </a:lnSpc>
              <a:spcBef>
                <a:spcPts val="1200"/>
              </a:spcBef>
              <a:spcAft>
                <a:spcPts val="0"/>
              </a:spcAft>
              <a:buNone/>
            </a:pPr>
            <a:r>
              <a:rPr lang="ru"/>
              <a:t>Свойства функции     :</a:t>
            </a:r>
            <a:endParaRPr/>
          </a:p>
          <a:p>
            <a:pPr marL="457200" lvl="0" indent="-342900" algn="l" rtl="0">
              <a:lnSpc>
                <a:spcPct val="200000"/>
              </a:lnSpc>
              <a:spcBef>
                <a:spcPts val="1200"/>
              </a:spcBef>
              <a:spcAft>
                <a:spcPts val="0"/>
              </a:spcAft>
              <a:buSzPts val="1800"/>
              <a:buChar char="●"/>
            </a:pPr>
            <a:r>
              <a:rPr lang="ru"/>
              <a:t>         монотонно возрастает;</a:t>
            </a:r>
            <a:endParaRPr/>
          </a:p>
          <a:p>
            <a:pPr marL="457200" lvl="0" indent="-342900" algn="l" rtl="0">
              <a:lnSpc>
                <a:spcPct val="200000"/>
              </a:lnSpc>
              <a:spcBef>
                <a:spcPts val="0"/>
              </a:spcBef>
              <a:spcAft>
                <a:spcPts val="0"/>
              </a:spcAft>
              <a:buSzPts val="1800"/>
              <a:buChar char="●"/>
            </a:pPr>
            <a:r>
              <a:rPr lang="ru"/>
              <a:t>                  ;</a:t>
            </a:r>
            <a:endParaRPr/>
          </a:p>
          <a:p>
            <a:pPr marL="457200" lvl="0" indent="-342900" algn="l" rtl="0">
              <a:lnSpc>
                <a:spcPct val="150000"/>
              </a:lnSpc>
              <a:spcBef>
                <a:spcPts val="0"/>
              </a:spcBef>
              <a:spcAft>
                <a:spcPts val="0"/>
              </a:spcAft>
              <a:buSzPts val="1800"/>
              <a:buChar char="●"/>
            </a:pPr>
            <a:r>
              <a:rPr lang="ru"/>
              <a:t>                                                                  .</a:t>
            </a:r>
            <a:endParaRPr/>
          </a:p>
        </p:txBody>
      </p:sp>
      <p:pic>
        <p:nvPicPr>
          <p:cNvPr id="356" name="Google Shape;356;p48" descr="\langle x, w\rangle + b"/>
          <p:cNvPicPr preferRelativeResize="0"/>
          <p:nvPr/>
        </p:nvPicPr>
        <p:blipFill>
          <a:blip r:embed="rId3">
            <a:alphaModFix/>
          </a:blip>
          <a:stretch>
            <a:fillRect/>
          </a:stretch>
        </p:blipFill>
        <p:spPr>
          <a:xfrm>
            <a:off x="4444590" y="1221285"/>
            <a:ext cx="1323700" cy="336600"/>
          </a:xfrm>
          <a:prstGeom prst="rect">
            <a:avLst/>
          </a:prstGeom>
          <a:noFill/>
          <a:ln>
            <a:noFill/>
          </a:ln>
        </p:spPr>
      </p:pic>
      <p:pic>
        <p:nvPicPr>
          <p:cNvPr id="357" name="Google Shape;357;p48" descr="f(\langle x, w\rangle + b)"/>
          <p:cNvPicPr preferRelativeResize="0"/>
          <p:nvPr/>
        </p:nvPicPr>
        <p:blipFill>
          <a:blip r:embed="rId4">
            <a:alphaModFix/>
          </a:blip>
          <a:stretch>
            <a:fillRect/>
          </a:stretch>
        </p:blipFill>
        <p:spPr>
          <a:xfrm>
            <a:off x="4444600" y="1837625"/>
            <a:ext cx="1754249" cy="336600"/>
          </a:xfrm>
          <a:prstGeom prst="rect">
            <a:avLst/>
          </a:prstGeom>
          <a:noFill/>
          <a:ln>
            <a:noFill/>
          </a:ln>
        </p:spPr>
      </p:pic>
      <p:pic>
        <p:nvPicPr>
          <p:cNvPr id="358" name="Google Shape;358;p48" descr="f"/>
          <p:cNvPicPr preferRelativeResize="0"/>
          <p:nvPr/>
        </p:nvPicPr>
        <p:blipFill>
          <a:blip r:embed="rId5">
            <a:alphaModFix/>
          </a:blip>
          <a:stretch>
            <a:fillRect/>
          </a:stretch>
        </p:blipFill>
        <p:spPr>
          <a:xfrm>
            <a:off x="2877239" y="2368359"/>
            <a:ext cx="186198" cy="336600"/>
          </a:xfrm>
          <a:prstGeom prst="rect">
            <a:avLst/>
          </a:prstGeom>
          <a:noFill/>
          <a:ln>
            <a:noFill/>
          </a:ln>
        </p:spPr>
      </p:pic>
      <p:pic>
        <p:nvPicPr>
          <p:cNvPr id="359" name="Google Shape;359;p48" descr="f(z)"/>
          <p:cNvPicPr preferRelativeResize="0"/>
          <p:nvPr/>
        </p:nvPicPr>
        <p:blipFill>
          <a:blip r:embed="rId6">
            <a:alphaModFix/>
          </a:blip>
          <a:stretch>
            <a:fillRect/>
          </a:stretch>
        </p:blipFill>
        <p:spPr>
          <a:xfrm>
            <a:off x="850920" y="2942814"/>
            <a:ext cx="501018" cy="302940"/>
          </a:xfrm>
          <a:prstGeom prst="rect">
            <a:avLst/>
          </a:prstGeom>
          <a:noFill/>
          <a:ln>
            <a:noFill/>
          </a:ln>
        </p:spPr>
      </p:pic>
      <p:pic>
        <p:nvPicPr>
          <p:cNvPr id="360" name="Google Shape;360;p48" descr="f(0) = \frac12"/>
          <p:cNvPicPr preferRelativeResize="0"/>
          <p:nvPr/>
        </p:nvPicPr>
        <p:blipFill>
          <a:blip r:embed="rId7">
            <a:alphaModFix/>
          </a:blip>
          <a:stretch>
            <a:fillRect/>
          </a:stretch>
        </p:blipFill>
        <p:spPr>
          <a:xfrm>
            <a:off x="841470" y="3325179"/>
            <a:ext cx="1106250" cy="637375"/>
          </a:xfrm>
          <a:prstGeom prst="rect">
            <a:avLst/>
          </a:prstGeom>
          <a:noFill/>
          <a:ln>
            <a:noFill/>
          </a:ln>
        </p:spPr>
      </p:pic>
      <p:pic>
        <p:nvPicPr>
          <p:cNvPr id="361" name="Google Shape;361;p48" descr="\lim\limits_{z \rightarrow -\infty} f(z) = 0, \lim\limits_{z \rightarrow +\infty} f(z) = 1"/>
          <p:cNvPicPr preferRelativeResize="0"/>
          <p:nvPr/>
        </p:nvPicPr>
        <p:blipFill>
          <a:blip r:embed="rId8">
            <a:alphaModFix/>
          </a:blip>
          <a:stretch>
            <a:fillRect/>
          </a:stretch>
        </p:blipFill>
        <p:spPr>
          <a:xfrm>
            <a:off x="823125" y="4107450"/>
            <a:ext cx="4205499" cy="461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Сигмоида</a:t>
            </a:r>
            <a:endParaRPr/>
          </a:p>
        </p:txBody>
      </p:sp>
      <p:pic>
        <p:nvPicPr>
          <p:cNvPr id="367" name="Google Shape;367;p49"/>
          <p:cNvPicPr preferRelativeResize="0"/>
          <p:nvPr/>
        </p:nvPicPr>
        <p:blipFill>
          <a:blip r:embed="rId3">
            <a:alphaModFix/>
          </a:blip>
          <a:stretch>
            <a:fillRect/>
          </a:stretch>
        </p:blipFill>
        <p:spPr>
          <a:xfrm>
            <a:off x="3525395" y="1207198"/>
            <a:ext cx="4589326" cy="2753625"/>
          </a:xfrm>
          <a:prstGeom prst="rect">
            <a:avLst/>
          </a:prstGeom>
          <a:noFill/>
          <a:ln>
            <a:noFill/>
          </a:ln>
        </p:spPr>
      </p:pic>
      <p:pic>
        <p:nvPicPr>
          <p:cNvPr id="368" name="Google Shape;368;p49" descr="\sigma(z) = \frac{1}{1 + e^{-z}}"/>
          <p:cNvPicPr preferRelativeResize="0"/>
          <p:nvPr/>
        </p:nvPicPr>
        <p:blipFill>
          <a:blip r:embed="rId4">
            <a:alphaModFix/>
          </a:blip>
          <a:stretch>
            <a:fillRect/>
          </a:stretch>
        </p:blipFill>
        <p:spPr>
          <a:xfrm>
            <a:off x="737525" y="2317581"/>
            <a:ext cx="2490950" cy="827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Оптимизация для логистической регрессии</a:t>
            </a:r>
            <a:endParaRPr/>
          </a:p>
        </p:txBody>
      </p:sp>
      <p:sp>
        <p:nvSpPr>
          <p:cNvPr id="374" name="Google Shape;374;p5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ru"/>
              <a:t>Вероятность принадлежности к классу 1: </a:t>
            </a:r>
            <a:endParaRPr/>
          </a:p>
          <a:p>
            <a:pPr marL="457200" lvl="0" indent="-342900" algn="l" rtl="0">
              <a:lnSpc>
                <a:spcPct val="150000"/>
              </a:lnSpc>
              <a:spcBef>
                <a:spcPts val="0"/>
              </a:spcBef>
              <a:spcAft>
                <a:spcPts val="0"/>
              </a:spcAft>
              <a:buSzPts val="1800"/>
              <a:buChar char="●"/>
            </a:pPr>
            <a:endParaRPr/>
          </a:p>
          <a:p>
            <a:pPr marL="457200" lvl="0" indent="-342900" algn="l" rtl="0">
              <a:lnSpc>
                <a:spcPct val="150000"/>
              </a:lnSpc>
              <a:spcBef>
                <a:spcPts val="0"/>
              </a:spcBef>
              <a:spcAft>
                <a:spcPts val="0"/>
              </a:spcAft>
              <a:buSzPts val="1800"/>
              <a:buChar char="●"/>
            </a:pPr>
            <a:endParaRPr/>
          </a:p>
          <a:p>
            <a:pPr marL="457200" lvl="0" indent="-342900" algn="l" rtl="0">
              <a:lnSpc>
                <a:spcPct val="150000"/>
              </a:lnSpc>
              <a:spcBef>
                <a:spcPts val="0"/>
              </a:spcBef>
              <a:spcAft>
                <a:spcPts val="0"/>
              </a:spcAft>
              <a:buSzPts val="1800"/>
              <a:buChar char="●"/>
            </a:pPr>
            <a:r>
              <a:rPr lang="ru"/>
              <a:t>Задача оптимизации:</a:t>
            </a:r>
            <a:br>
              <a:rPr lang="ru"/>
            </a:br>
            <a:endParaRPr/>
          </a:p>
          <a:p>
            <a:pPr marL="457200" lvl="0" indent="-342900" algn="l" rtl="0">
              <a:lnSpc>
                <a:spcPct val="150000"/>
              </a:lnSpc>
              <a:spcBef>
                <a:spcPts val="0"/>
              </a:spcBef>
              <a:spcAft>
                <a:spcPts val="0"/>
              </a:spcAft>
              <a:buSzPts val="1800"/>
              <a:buChar char="●"/>
            </a:pPr>
            <a:r>
              <a:rPr lang="ru"/>
              <a:t>Логистическая функция потерь:</a:t>
            </a:r>
            <a:endParaRPr sz="1100">
              <a:solidFill>
                <a:schemeClr val="dk1"/>
              </a:solidFill>
            </a:endParaRPr>
          </a:p>
        </p:txBody>
      </p:sp>
      <p:pic>
        <p:nvPicPr>
          <p:cNvPr id="375" name="Google Shape;375;p50" descr="\mathrm{P}_{w,b}(x) = \sigma(\langle x,w \rangle + b)"/>
          <p:cNvPicPr preferRelativeResize="0"/>
          <p:nvPr/>
        </p:nvPicPr>
        <p:blipFill>
          <a:blip r:embed="rId3">
            <a:alphaModFix/>
          </a:blip>
          <a:stretch>
            <a:fillRect/>
          </a:stretch>
        </p:blipFill>
        <p:spPr>
          <a:xfrm>
            <a:off x="5455515" y="1228681"/>
            <a:ext cx="2986807" cy="357930"/>
          </a:xfrm>
          <a:prstGeom prst="rect">
            <a:avLst/>
          </a:prstGeom>
          <a:noFill/>
          <a:ln>
            <a:noFill/>
          </a:ln>
        </p:spPr>
      </p:pic>
      <p:pic>
        <p:nvPicPr>
          <p:cNvPr id="376" name="Google Shape;376;p50" descr="y^i = 1 \Rightarrow \mathrm{P}_{w,b}(x) \rightarrow 1"/>
          <p:cNvPicPr preferRelativeResize="0"/>
          <p:nvPr/>
        </p:nvPicPr>
        <p:blipFill>
          <a:blip r:embed="rId4">
            <a:alphaModFix/>
          </a:blip>
          <a:stretch>
            <a:fillRect/>
          </a:stretch>
        </p:blipFill>
        <p:spPr>
          <a:xfrm>
            <a:off x="850940" y="1550187"/>
            <a:ext cx="2878950" cy="427882"/>
          </a:xfrm>
          <a:prstGeom prst="rect">
            <a:avLst/>
          </a:prstGeom>
          <a:noFill/>
          <a:ln>
            <a:noFill/>
          </a:ln>
        </p:spPr>
      </p:pic>
      <p:pic>
        <p:nvPicPr>
          <p:cNvPr id="377" name="Google Shape;377;p50" descr="y^i = -1 \Rightarrow \mathrm{P}_{w,b}(x) \rightarrow 0"/>
          <p:cNvPicPr preferRelativeResize="0"/>
          <p:nvPr/>
        </p:nvPicPr>
        <p:blipFill>
          <a:blip r:embed="rId5">
            <a:alphaModFix/>
          </a:blip>
          <a:stretch>
            <a:fillRect/>
          </a:stretch>
        </p:blipFill>
        <p:spPr>
          <a:xfrm>
            <a:off x="850950" y="1949406"/>
            <a:ext cx="3135754" cy="427882"/>
          </a:xfrm>
          <a:prstGeom prst="rect">
            <a:avLst/>
          </a:prstGeom>
          <a:noFill/>
          <a:ln>
            <a:noFill/>
          </a:ln>
        </p:spPr>
      </p:pic>
      <p:pic>
        <p:nvPicPr>
          <p:cNvPr id="378" name="Google Shape;378;p50" descr="-\sum_{y^i = 1} \ln \mathrm{P}_{w,b}(x^i) - \sum_{y^i = -1} \ln (1 - \mathrm{P}_{w,b}(x^i)) \rightarrow \min\limits_{w,b} "/>
          <p:cNvPicPr preferRelativeResize="0"/>
          <p:nvPr/>
        </p:nvPicPr>
        <p:blipFill>
          <a:blip r:embed="rId6">
            <a:alphaModFix/>
          </a:blip>
          <a:stretch>
            <a:fillRect/>
          </a:stretch>
        </p:blipFill>
        <p:spPr>
          <a:xfrm>
            <a:off x="3054888" y="3725301"/>
            <a:ext cx="4604574" cy="535584"/>
          </a:xfrm>
          <a:prstGeom prst="rect">
            <a:avLst/>
          </a:prstGeom>
          <a:noFill/>
          <a:ln>
            <a:noFill/>
          </a:ln>
        </p:spPr>
      </p:pic>
      <p:pic>
        <p:nvPicPr>
          <p:cNvPr id="379" name="Google Shape;379;p50" descr="\prod\limits_{y^i = 1} \mathrm{P}_{w,b}(x^i) \cdot \prod\limits_{y^i = -1}(1-\mathrm{P}_{w,b}(x^i))\rightarrow \max\limits_{w,b} "/>
          <p:cNvPicPr preferRelativeResize="0"/>
          <p:nvPr/>
        </p:nvPicPr>
        <p:blipFill>
          <a:blip r:embed="rId7">
            <a:alphaModFix/>
          </a:blip>
          <a:stretch>
            <a:fillRect/>
          </a:stretch>
        </p:blipFill>
        <p:spPr>
          <a:xfrm>
            <a:off x="3388350" y="2721610"/>
            <a:ext cx="3937647" cy="54406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Как оптимизировать такую функцию потерь</a:t>
            </a:r>
            <a:endParaRPr/>
          </a:p>
        </p:txBody>
      </p:sp>
      <p:pic>
        <p:nvPicPr>
          <p:cNvPr id="385" name="Google Shape;385;p51"/>
          <p:cNvPicPr preferRelativeResize="0"/>
          <p:nvPr/>
        </p:nvPicPr>
        <p:blipFill>
          <a:blip r:embed="rId3">
            <a:alphaModFix/>
          </a:blip>
          <a:stretch>
            <a:fillRect/>
          </a:stretch>
        </p:blipFill>
        <p:spPr>
          <a:xfrm>
            <a:off x="3211362" y="1536625"/>
            <a:ext cx="2721275" cy="2562900"/>
          </a:xfrm>
          <a:prstGeom prst="rect">
            <a:avLst/>
          </a:prstGeom>
          <a:noFill/>
          <a:ln>
            <a:noFill/>
          </a:ln>
        </p:spPr>
      </p:pic>
      <p:pic>
        <p:nvPicPr>
          <p:cNvPr id="386" name="Google Shape;386;p51"/>
          <p:cNvPicPr preferRelativeResize="0"/>
          <p:nvPr/>
        </p:nvPicPr>
        <p:blipFill>
          <a:blip r:embed="rId4">
            <a:alphaModFix/>
          </a:blip>
          <a:stretch>
            <a:fillRect/>
          </a:stretch>
        </p:blipFill>
        <p:spPr>
          <a:xfrm>
            <a:off x="1003975" y="2295525"/>
            <a:ext cx="1413350" cy="803675"/>
          </a:xfrm>
          <a:prstGeom prst="rect">
            <a:avLst/>
          </a:prstGeom>
          <a:noFill/>
          <a:ln>
            <a:noFill/>
          </a:ln>
        </p:spPr>
      </p:pic>
      <p:sp>
        <p:nvSpPr>
          <p:cNvPr id="387" name="Google Shape;387;p51"/>
          <p:cNvSpPr/>
          <p:nvPr/>
        </p:nvSpPr>
        <p:spPr>
          <a:xfrm>
            <a:off x="2699075" y="2539000"/>
            <a:ext cx="422100" cy="436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6128075" y="2539000"/>
            <a:ext cx="422100" cy="436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9" name="Google Shape;389;p51"/>
          <p:cNvPicPr preferRelativeResize="0"/>
          <p:nvPr/>
        </p:nvPicPr>
        <p:blipFill>
          <a:blip r:embed="rId5">
            <a:alphaModFix/>
          </a:blip>
          <a:stretch>
            <a:fillRect/>
          </a:stretch>
        </p:blipFill>
        <p:spPr>
          <a:xfrm>
            <a:off x="6745625" y="2404825"/>
            <a:ext cx="1858550" cy="759850"/>
          </a:xfrm>
          <a:prstGeom prst="rect">
            <a:avLst/>
          </a:prstGeom>
          <a:noFill/>
          <a:ln>
            <a:noFill/>
          </a:ln>
        </p:spPr>
      </p:pic>
      <p:sp>
        <p:nvSpPr>
          <p:cNvPr id="390" name="Google Shape;390;p51"/>
          <p:cNvSpPr txBox="1"/>
          <p:nvPr/>
        </p:nvSpPr>
        <p:spPr>
          <a:xfrm>
            <a:off x="2498550" y="4270475"/>
            <a:ext cx="4146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ru">
                <a:latin typeface="Old Standard TT"/>
                <a:ea typeface="Old Standard TT"/>
                <a:cs typeface="Old Standard TT"/>
                <a:sym typeface="Old Standard TT"/>
              </a:rPr>
              <a:t>(а вообще — с помощью градиентного спуска)</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Линейные алгоритмы</a:t>
            </a:r>
            <a:endParaRPr/>
          </a:p>
        </p:txBody>
      </p:sp>
      <p:pic>
        <p:nvPicPr>
          <p:cNvPr id="77" name="Google Shape;77;p16"/>
          <p:cNvPicPr preferRelativeResize="0"/>
          <p:nvPr/>
        </p:nvPicPr>
        <p:blipFill>
          <a:blip r:embed="rId3">
            <a:alphaModFix/>
          </a:blip>
          <a:stretch>
            <a:fillRect/>
          </a:stretch>
        </p:blipFill>
        <p:spPr>
          <a:xfrm>
            <a:off x="1268913" y="1339153"/>
            <a:ext cx="6606176" cy="32095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Логистическая регрессия</a:t>
            </a:r>
            <a:endParaRPr/>
          </a:p>
        </p:txBody>
      </p:sp>
      <p:sp>
        <p:nvSpPr>
          <p:cNvPr id="396" name="Google Shape;396;p5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Логистическая регрессия — алгоритм классификации, основанный на оптимизации логистической функции потерь</a:t>
            </a:r>
            <a:endParaRPr/>
          </a:p>
          <a:p>
            <a:pPr marL="457200" lvl="0" indent="-342900" algn="l" rtl="0">
              <a:spcBef>
                <a:spcPts val="0"/>
              </a:spcBef>
              <a:spcAft>
                <a:spcPts val="0"/>
              </a:spcAft>
              <a:buSzPts val="1800"/>
              <a:buChar char="●"/>
            </a:pPr>
            <a:r>
              <a:rPr lang="ru"/>
              <a:t>Логистическая регрессия позволяет вычислять вероятность принадлежности к классам</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 sz="3600"/>
              <a:t>Регуляризация</a:t>
            </a:r>
            <a:endParaRPr sz="3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Регуляризация</a:t>
            </a:r>
            <a:endParaRPr/>
          </a:p>
        </p:txBody>
      </p:sp>
      <p:sp>
        <p:nvSpPr>
          <p:cNvPr id="407" name="Google Shape;407;p5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Решение задачи оптимизации в линейной регрессии:</a:t>
            </a:r>
            <a:endParaRPr/>
          </a:p>
          <a:p>
            <a:pPr marL="0" lvl="0" indent="0" algn="l" rtl="0">
              <a:spcBef>
                <a:spcPts val="1200"/>
              </a:spcBef>
              <a:spcAft>
                <a:spcPts val="0"/>
              </a:spcAft>
              <a:buNone/>
            </a:pPr>
            <a:endParaRPr/>
          </a:p>
          <a:p>
            <a:pPr marL="0" lvl="0" indent="0" algn="l" rtl="0">
              <a:spcBef>
                <a:spcPts val="1200"/>
              </a:spcBef>
              <a:spcAft>
                <a:spcPts val="0"/>
              </a:spcAft>
              <a:buNone/>
            </a:pPr>
            <a:r>
              <a:rPr lang="ru"/>
              <a:t>Проблема</a:t>
            </a:r>
            <a:endParaRPr/>
          </a:p>
          <a:p>
            <a:pPr marL="457200" lvl="0" indent="-342900" algn="l" rtl="0">
              <a:spcBef>
                <a:spcPts val="1200"/>
              </a:spcBef>
              <a:spcAft>
                <a:spcPts val="0"/>
              </a:spcAft>
              <a:buSzPts val="1800"/>
              <a:buChar char="●"/>
            </a:pPr>
            <a:r>
              <a:rPr lang="ru"/>
              <a:t>Иногда при обучении некоторые веса получаются слишком большими по модулю</a:t>
            </a:r>
            <a:endParaRPr/>
          </a:p>
          <a:p>
            <a:pPr marL="457200" lvl="0" indent="-342900" algn="l" rtl="0">
              <a:spcBef>
                <a:spcPts val="0"/>
              </a:spcBef>
              <a:spcAft>
                <a:spcPts val="0"/>
              </a:spcAft>
              <a:buSzPts val="1800"/>
              <a:buChar char="●"/>
            </a:pPr>
            <a:r>
              <a:rPr lang="ru"/>
              <a:t>Слишком большие коэффициенты ведут к переобучению</a:t>
            </a:r>
            <a:endParaRPr/>
          </a:p>
        </p:txBody>
      </p:sp>
      <p:pic>
        <p:nvPicPr>
          <p:cNvPr id="408" name="Google Shape;408;p54"/>
          <p:cNvPicPr preferRelativeResize="0"/>
          <p:nvPr/>
        </p:nvPicPr>
        <p:blipFill>
          <a:blip r:embed="rId3">
            <a:alphaModFix/>
          </a:blip>
          <a:stretch>
            <a:fillRect/>
          </a:stretch>
        </p:blipFill>
        <p:spPr>
          <a:xfrm>
            <a:off x="2468862" y="1558100"/>
            <a:ext cx="4206276" cy="690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55"/>
          <p:cNvPicPr preferRelativeResize="0"/>
          <p:nvPr/>
        </p:nvPicPr>
        <p:blipFill>
          <a:blip r:embed="rId3">
            <a:alphaModFix/>
          </a:blip>
          <a:stretch>
            <a:fillRect/>
          </a:stretch>
        </p:blipFill>
        <p:spPr>
          <a:xfrm>
            <a:off x="1374000" y="677225"/>
            <a:ext cx="6395993" cy="3780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17"/>
        <p:cNvGrpSpPr/>
        <p:nvPr/>
      </p:nvGrpSpPr>
      <p:grpSpPr>
        <a:xfrm>
          <a:off x="0" y="0"/>
          <a:ext cx="0" cy="0"/>
          <a:chOff x="0" y="0"/>
          <a:chExt cx="0" cy="0"/>
        </a:xfrm>
      </p:grpSpPr>
      <p:sp>
        <p:nvSpPr>
          <p:cNvPr id="418" name="Google Shape;418;p56"/>
          <p:cNvSpPr txBox="1"/>
          <p:nvPr/>
        </p:nvSpPr>
        <p:spPr>
          <a:xfrm>
            <a:off x="587575" y="3354025"/>
            <a:ext cx="7246800" cy="39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ru" sz="1400" b="0" i="0" u="none" strike="noStrike" cap="none">
                <a:solidFill>
                  <a:srgbClr val="000000"/>
                </a:solidFill>
                <a:latin typeface="Old Standard TT"/>
                <a:ea typeface="Old Standard TT"/>
                <a:cs typeface="Old Standard TT"/>
                <a:sym typeface="Old Standard TT"/>
              </a:rPr>
              <a:t>    </a:t>
            </a:r>
            <a:endParaRPr sz="1400" b="0" i="0" u="none" strike="noStrike" cap="none">
              <a:solidFill>
                <a:srgbClr val="000000"/>
              </a:solidFill>
              <a:latin typeface="Old Standard TT"/>
              <a:ea typeface="Old Standard TT"/>
              <a:cs typeface="Old Standard TT"/>
              <a:sym typeface="Old Standard TT"/>
            </a:endParaRPr>
          </a:p>
        </p:txBody>
      </p:sp>
      <p:sp>
        <p:nvSpPr>
          <p:cNvPr id="419" name="Google Shape;419;p5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00000"/>
              <a:buNone/>
            </a:pPr>
            <a:r>
              <a:rPr lang="ru"/>
              <a:t>Регуляризация</a:t>
            </a:r>
            <a:endParaRPr/>
          </a:p>
        </p:txBody>
      </p:sp>
      <p:sp>
        <p:nvSpPr>
          <p:cNvPr id="420" name="Google Shape;420;p56"/>
          <p:cNvSpPr txBox="1"/>
          <p:nvPr/>
        </p:nvSpPr>
        <p:spPr>
          <a:xfrm>
            <a:off x="403950" y="1211850"/>
            <a:ext cx="8348400" cy="9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 sz="1800" b="0" i="0" u="none" strike="noStrike" cap="none">
                <a:solidFill>
                  <a:srgbClr val="000000"/>
                </a:solidFill>
                <a:latin typeface="Old Standard TT"/>
                <a:ea typeface="Old Standard TT"/>
                <a:cs typeface="Old Standard TT"/>
                <a:sym typeface="Old Standard TT"/>
              </a:rPr>
              <a:t>Мы можем предположить, что веса не должны быть большими по модулю.</a:t>
            </a:r>
            <a:endParaRPr sz="1800" b="0" i="0" u="none" strike="noStrike" cap="none">
              <a:solidFill>
                <a:srgbClr val="000000"/>
              </a:solidFill>
              <a:latin typeface="Old Standard TT"/>
              <a:ea typeface="Old Standard TT"/>
              <a:cs typeface="Old Standard TT"/>
              <a:sym typeface="Old Standard TT"/>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Old Standard TT"/>
              <a:ea typeface="Old Standard TT"/>
              <a:cs typeface="Old Standard TT"/>
              <a:sym typeface="Old Standard TT"/>
            </a:endParaRPr>
          </a:p>
          <a:p>
            <a:pPr marL="0" marR="0" lvl="0" indent="0" algn="l" rtl="0">
              <a:lnSpc>
                <a:spcPct val="100000"/>
              </a:lnSpc>
              <a:spcBef>
                <a:spcPts val="0"/>
              </a:spcBef>
              <a:spcAft>
                <a:spcPts val="0"/>
              </a:spcAft>
              <a:buClr>
                <a:srgbClr val="000000"/>
              </a:buClr>
              <a:buSzPts val="1800"/>
              <a:buFont typeface="Arial"/>
              <a:buNone/>
            </a:pPr>
            <a:r>
              <a:rPr lang="ru" sz="1800" b="0" i="0" u="none" strike="noStrike" cap="none">
                <a:solidFill>
                  <a:srgbClr val="000000"/>
                </a:solidFill>
                <a:latin typeface="Old Standard TT"/>
                <a:ea typeface="Old Standard TT"/>
                <a:cs typeface="Old Standard TT"/>
                <a:sym typeface="Old Standard TT"/>
              </a:rPr>
              <a:t>Изменим функцию потерь, чтобы отражать это (   - некоторая константа):</a:t>
            </a:r>
            <a:endParaRPr sz="1800" b="0" i="0" u="none" strike="noStrike" cap="none">
              <a:solidFill>
                <a:srgbClr val="000000"/>
              </a:solidFill>
              <a:latin typeface="Old Standard TT"/>
              <a:ea typeface="Old Standard TT"/>
              <a:cs typeface="Old Standard TT"/>
              <a:sym typeface="Old Standard TT"/>
            </a:endParaRPr>
          </a:p>
        </p:txBody>
      </p:sp>
      <p:sp>
        <p:nvSpPr>
          <p:cNvPr id="421" name="Google Shape;421;p56"/>
          <p:cNvSpPr txBox="1"/>
          <p:nvPr/>
        </p:nvSpPr>
        <p:spPr>
          <a:xfrm>
            <a:off x="501875" y="2289050"/>
            <a:ext cx="5361600" cy="39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ru" sz="1800" b="0" i="0" u="none" strike="noStrike" cap="none">
                <a:solidFill>
                  <a:srgbClr val="000000"/>
                </a:solidFill>
                <a:latin typeface="Old Standard TT"/>
                <a:ea typeface="Old Standard TT"/>
                <a:cs typeface="Old Standard TT"/>
                <a:sym typeface="Old Standard TT"/>
              </a:rPr>
              <a:t>    -регуляризация</a:t>
            </a:r>
            <a:endParaRPr sz="1800" b="0" i="0" u="none" strike="noStrike" cap="none">
              <a:solidFill>
                <a:srgbClr val="000000"/>
              </a:solidFill>
              <a:latin typeface="Old Standard TT"/>
              <a:ea typeface="Old Standard TT"/>
              <a:cs typeface="Old Standard TT"/>
              <a:sym typeface="Old Standard TT"/>
            </a:endParaRPr>
          </a:p>
        </p:txBody>
      </p:sp>
      <p:pic>
        <p:nvPicPr>
          <p:cNvPr id="422" name="Google Shape;422;p56"/>
          <p:cNvPicPr preferRelativeResize="0"/>
          <p:nvPr/>
        </p:nvPicPr>
        <p:blipFill rotWithShape="1">
          <a:blip r:embed="rId3">
            <a:alphaModFix/>
          </a:blip>
          <a:srcRect/>
          <a:stretch/>
        </p:blipFill>
        <p:spPr>
          <a:xfrm>
            <a:off x="550836" y="2399236"/>
            <a:ext cx="269300" cy="234921"/>
          </a:xfrm>
          <a:prstGeom prst="rect">
            <a:avLst/>
          </a:prstGeom>
          <a:noFill/>
          <a:ln>
            <a:noFill/>
          </a:ln>
        </p:spPr>
      </p:pic>
      <p:pic>
        <p:nvPicPr>
          <p:cNvPr id="423" name="Google Shape;423;p56"/>
          <p:cNvPicPr preferRelativeResize="0"/>
          <p:nvPr/>
        </p:nvPicPr>
        <p:blipFill rotWithShape="1">
          <a:blip r:embed="rId4">
            <a:alphaModFix/>
          </a:blip>
          <a:srcRect/>
          <a:stretch/>
        </p:blipFill>
        <p:spPr>
          <a:xfrm>
            <a:off x="587549" y="3392482"/>
            <a:ext cx="269300" cy="240028"/>
          </a:xfrm>
          <a:prstGeom prst="rect">
            <a:avLst/>
          </a:prstGeom>
          <a:noFill/>
          <a:ln>
            <a:noFill/>
          </a:ln>
        </p:spPr>
      </p:pic>
      <p:sp>
        <p:nvSpPr>
          <p:cNvPr id="424" name="Google Shape;424;p56"/>
          <p:cNvSpPr txBox="1"/>
          <p:nvPr/>
        </p:nvSpPr>
        <p:spPr>
          <a:xfrm>
            <a:off x="612041" y="3243865"/>
            <a:ext cx="5214600" cy="39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ru" sz="1400" b="0" i="0" u="none" strike="noStrike" cap="none">
                <a:solidFill>
                  <a:srgbClr val="000000"/>
                </a:solidFill>
                <a:latin typeface="Old Standard TT"/>
                <a:ea typeface="Old Standard TT"/>
                <a:cs typeface="Old Standard TT"/>
                <a:sym typeface="Old Standard TT"/>
              </a:rPr>
              <a:t>   </a:t>
            </a:r>
            <a:r>
              <a:rPr lang="ru" sz="1800" b="0" i="0" u="none" strike="noStrike" cap="none">
                <a:solidFill>
                  <a:srgbClr val="000000"/>
                </a:solidFill>
                <a:latin typeface="Old Standard TT"/>
                <a:ea typeface="Old Standard TT"/>
                <a:cs typeface="Old Standard TT"/>
                <a:sym typeface="Old Standard TT"/>
              </a:rPr>
              <a:t>-регуляризация</a:t>
            </a:r>
            <a:endParaRPr sz="1800" b="0" i="0" u="none" strike="noStrike" cap="none">
              <a:solidFill>
                <a:srgbClr val="000000"/>
              </a:solidFill>
              <a:latin typeface="Old Standard TT"/>
              <a:ea typeface="Old Standard TT"/>
              <a:cs typeface="Old Standard TT"/>
              <a:sym typeface="Old Standard TT"/>
            </a:endParaRPr>
          </a:p>
        </p:txBody>
      </p:sp>
      <p:pic>
        <p:nvPicPr>
          <p:cNvPr id="425" name="Google Shape;425;p56"/>
          <p:cNvPicPr preferRelativeResize="0"/>
          <p:nvPr/>
        </p:nvPicPr>
        <p:blipFill rotWithShape="1">
          <a:blip r:embed="rId5">
            <a:alphaModFix/>
          </a:blip>
          <a:srcRect/>
          <a:stretch/>
        </p:blipFill>
        <p:spPr>
          <a:xfrm>
            <a:off x="2616299" y="2571750"/>
            <a:ext cx="3911423" cy="782275"/>
          </a:xfrm>
          <a:prstGeom prst="rect">
            <a:avLst/>
          </a:prstGeom>
          <a:noFill/>
          <a:ln>
            <a:noFill/>
          </a:ln>
        </p:spPr>
      </p:pic>
      <p:pic>
        <p:nvPicPr>
          <p:cNvPr id="426" name="Google Shape;426;p56"/>
          <p:cNvPicPr preferRelativeResize="0"/>
          <p:nvPr/>
        </p:nvPicPr>
        <p:blipFill rotWithShape="1">
          <a:blip r:embed="rId6">
            <a:alphaModFix/>
          </a:blip>
          <a:srcRect/>
          <a:stretch/>
        </p:blipFill>
        <p:spPr>
          <a:xfrm>
            <a:off x="2616276" y="3632500"/>
            <a:ext cx="4031257" cy="782275"/>
          </a:xfrm>
          <a:prstGeom prst="rect">
            <a:avLst/>
          </a:prstGeom>
          <a:noFill/>
          <a:ln>
            <a:noFill/>
          </a:ln>
        </p:spPr>
      </p:pic>
      <p:pic>
        <p:nvPicPr>
          <p:cNvPr id="427" name="Google Shape;427;p56"/>
          <p:cNvPicPr preferRelativeResize="0"/>
          <p:nvPr/>
        </p:nvPicPr>
        <p:blipFill rotWithShape="1">
          <a:blip r:embed="rId7">
            <a:alphaModFix/>
          </a:blip>
          <a:srcRect/>
          <a:stretch/>
        </p:blipFill>
        <p:spPr>
          <a:xfrm>
            <a:off x="5387675" y="1889825"/>
            <a:ext cx="146176" cy="234925"/>
          </a:xfrm>
          <a:prstGeom prst="rect">
            <a:avLst/>
          </a:prstGeom>
          <a:noFill/>
          <a:ln>
            <a:noFill/>
          </a:ln>
        </p:spPr>
      </p:pic>
      <p:sp>
        <p:nvSpPr>
          <p:cNvPr id="428" name="Google Shape;428;p56"/>
          <p:cNvSpPr txBox="1"/>
          <p:nvPr/>
        </p:nvSpPr>
        <p:spPr>
          <a:xfrm>
            <a:off x="501875" y="4531200"/>
            <a:ext cx="8250600" cy="39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ru" sz="1800">
                <a:latin typeface="Old Standard TT"/>
                <a:ea typeface="Old Standard TT"/>
                <a:cs typeface="Old Standard TT"/>
                <a:sym typeface="Old Standard TT"/>
              </a:rPr>
              <a:t>На практике как правило линейные модели используются с регуляризацией</a:t>
            </a:r>
            <a:endParaRPr sz="1800" b="0" i="0" u="none" strike="noStrike" cap="none">
              <a:solidFill>
                <a:srgbClr val="000000"/>
              </a:solidFill>
              <a:latin typeface="Old Standard TT"/>
              <a:ea typeface="Old Standard TT"/>
              <a:cs typeface="Old Standard TT"/>
              <a:sym typeface="Old Standard T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Резюме: линейные алгоритмы</a:t>
            </a:r>
            <a:endParaRPr/>
          </a:p>
        </p:txBody>
      </p:sp>
      <p:sp>
        <p:nvSpPr>
          <p:cNvPr id="434" name="Google Shape;434;p5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Плюсы</a:t>
            </a:r>
            <a:endParaRPr/>
          </a:p>
          <a:p>
            <a:pPr marL="914400" lvl="1" indent="-317500" algn="l" rtl="0">
              <a:spcBef>
                <a:spcPts val="0"/>
              </a:spcBef>
              <a:spcAft>
                <a:spcPts val="0"/>
              </a:spcAft>
              <a:buSzPts val="1400"/>
              <a:buChar char="○"/>
            </a:pPr>
            <a:r>
              <a:rPr lang="ru"/>
              <a:t>Просты и быстры в применении</a:t>
            </a:r>
            <a:endParaRPr/>
          </a:p>
          <a:p>
            <a:pPr marL="914400" lvl="1" indent="-317500" algn="l" rtl="0">
              <a:spcBef>
                <a:spcPts val="0"/>
              </a:spcBef>
              <a:spcAft>
                <a:spcPts val="0"/>
              </a:spcAft>
              <a:buSzPts val="1400"/>
              <a:buChar char="○"/>
            </a:pPr>
            <a:r>
              <a:rPr lang="ru"/>
              <a:t>Не переобучаются, поэтому помогают, если данных мало</a:t>
            </a:r>
            <a:endParaRPr/>
          </a:p>
          <a:p>
            <a:pPr marL="457200" lvl="0" indent="-342900" algn="l" rtl="0">
              <a:spcBef>
                <a:spcPts val="0"/>
              </a:spcBef>
              <a:spcAft>
                <a:spcPts val="0"/>
              </a:spcAft>
              <a:buSzPts val="1800"/>
              <a:buChar char="●"/>
            </a:pPr>
            <a:r>
              <a:rPr lang="ru"/>
              <a:t>Минусы</a:t>
            </a:r>
            <a:endParaRPr/>
          </a:p>
          <a:p>
            <a:pPr marL="914400" lvl="1" indent="-317500" algn="l" rtl="0">
              <a:spcBef>
                <a:spcPts val="0"/>
              </a:spcBef>
              <a:spcAft>
                <a:spcPts val="0"/>
              </a:spcAft>
              <a:buSzPts val="1400"/>
              <a:buChar char="○"/>
            </a:pPr>
            <a:r>
              <a:rPr lang="ru"/>
              <a:t>Не могут восстановить сложных закономерностей</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p:nvPr/>
        </p:nvSpPr>
        <p:spPr>
          <a:xfrm>
            <a:off x="5455900" y="1308200"/>
            <a:ext cx="3087600" cy="871800"/>
          </a:xfrm>
          <a:prstGeom prst="roundRect">
            <a:avLst>
              <a:gd name="adj" fmla="val 16667"/>
            </a:avLst>
          </a:prstGeom>
          <a:solidFill>
            <a:srgbClr val="D9EAD3"/>
          </a:solidFill>
          <a:ln w="9525" cap="flat" cmpd="sng">
            <a:solidFill>
              <a:srgbClr val="00695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ru" sz="3000"/>
              <a:t>            X</a:t>
            </a:r>
            <a:endParaRPr sz="3000"/>
          </a:p>
        </p:txBody>
      </p:sp>
      <p:sp>
        <p:nvSpPr>
          <p:cNvPr id="83" name="Google Shape;83;p17"/>
          <p:cNvSpPr/>
          <p:nvPr/>
        </p:nvSpPr>
        <p:spPr>
          <a:xfrm>
            <a:off x="6309550" y="2844725"/>
            <a:ext cx="1380300" cy="741000"/>
          </a:xfrm>
          <a:prstGeom prst="roundRect">
            <a:avLst>
              <a:gd name="adj" fmla="val 16667"/>
            </a:avLst>
          </a:prstGeom>
          <a:solidFill>
            <a:srgbClr val="D9EAD3"/>
          </a:solidFill>
          <a:ln w="9525" cap="flat" cmpd="sng">
            <a:solidFill>
              <a:srgbClr val="00695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2400"/>
              <a:t>Y</a:t>
            </a:r>
            <a:endParaRPr sz="2400"/>
          </a:p>
        </p:txBody>
      </p:sp>
      <p:sp>
        <p:nvSpPr>
          <p:cNvPr id="84" name="Google Shape;84;p17"/>
          <p:cNvSpPr/>
          <p:nvPr/>
        </p:nvSpPr>
        <p:spPr>
          <a:xfrm>
            <a:off x="5728125" y="2276175"/>
            <a:ext cx="1104300" cy="225300"/>
          </a:xfrm>
          <a:prstGeom prst="roundRect">
            <a:avLst>
              <a:gd name="adj" fmla="val 16667"/>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100"/>
              <a:t>хотим узнать</a:t>
            </a:r>
            <a:endParaRPr sz="1100"/>
          </a:p>
        </p:txBody>
      </p:sp>
      <p:sp>
        <p:nvSpPr>
          <p:cNvPr id="85" name="Google Shape;85;p17"/>
          <p:cNvSpPr txBox="1"/>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3000">
                <a:latin typeface="Old Standard TT"/>
                <a:ea typeface="Old Standard TT"/>
                <a:cs typeface="Old Standard TT"/>
                <a:sym typeface="Old Standard TT"/>
              </a:rPr>
              <a:t>Напоминание: </a:t>
            </a:r>
            <a:r>
              <a:rPr lang="ru" sz="3000">
                <a:solidFill>
                  <a:srgbClr val="000000"/>
                </a:solidFill>
                <a:latin typeface="Old Standard TT"/>
                <a:ea typeface="Old Standard TT"/>
                <a:cs typeface="Old Standard TT"/>
                <a:sym typeface="Old Standard TT"/>
              </a:rPr>
              <a:t>задачи машинного обучения</a:t>
            </a:r>
            <a:endParaRPr sz="3000">
              <a:solidFill>
                <a:srgbClr val="000000"/>
              </a:solidFill>
              <a:latin typeface="Old Standard TT"/>
              <a:ea typeface="Old Standard TT"/>
              <a:cs typeface="Old Standard TT"/>
              <a:sym typeface="Old Standard TT"/>
            </a:endParaRPr>
          </a:p>
        </p:txBody>
      </p:sp>
      <p:sp>
        <p:nvSpPr>
          <p:cNvPr id="86" name="Google Shape;86;p17"/>
          <p:cNvSpPr txBox="1"/>
          <p:nvPr/>
        </p:nvSpPr>
        <p:spPr>
          <a:xfrm>
            <a:off x="311700" y="1171600"/>
            <a:ext cx="4933500" cy="3397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Old Standard TT"/>
              <a:buChar char="●"/>
            </a:pPr>
            <a:r>
              <a:rPr lang="ru" sz="1800" i="1">
                <a:solidFill>
                  <a:srgbClr val="000000"/>
                </a:solidFill>
                <a:latin typeface="Old Standard TT"/>
                <a:ea typeface="Old Standard TT"/>
                <a:cs typeface="Old Standard TT"/>
                <a:sym typeface="Old Standard TT"/>
              </a:rPr>
              <a:t>X</a:t>
            </a:r>
            <a:r>
              <a:rPr lang="ru" sz="1800">
                <a:solidFill>
                  <a:srgbClr val="000000"/>
                </a:solidFill>
                <a:latin typeface="Old Standard TT"/>
                <a:ea typeface="Old Standard TT"/>
                <a:cs typeface="Old Standard TT"/>
                <a:sym typeface="Old Standard TT"/>
              </a:rPr>
              <a:t> — множество </a:t>
            </a:r>
            <a:r>
              <a:rPr lang="ru" sz="1800" i="1">
                <a:solidFill>
                  <a:srgbClr val="000000"/>
                </a:solidFill>
                <a:latin typeface="Old Standard TT"/>
                <a:ea typeface="Old Standard TT"/>
                <a:cs typeface="Old Standard TT"/>
                <a:sym typeface="Old Standard TT"/>
              </a:rPr>
              <a:t>объектов</a:t>
            </a:r>
            <a:endParaRPr sz="1800" i="1">
              <a:solidFill>
                <a:srgbClr val="000000"/>
              </a:solidFill>
              <a:latin typeface="Old Standard TT"/>
              <a:ea typeface="Old Standard TT"/>
              <a:cs typeface="Old Standard TT"/>
              <a:sym typeface="Old Standard TT"/>
            </a:endParaRPr>
          </a:p>
          <a:p>
            <a:pPr marL="457200" lvl="0" indent="-342900" algn="l" rtl="0">
              <a:lnSpc>
                <a:spcPct val="115000"/>
              </a:lnSpc>
              <a:spcBef>
                <a:spcPts val="0"/>
              </a:spcBef>
              <a:spcAft>
                <a:spcPts val="0"/>
              </a:spcAft>
              <a:buClr>
                <a:srgbClr val="000000"/>
              </a:buClr>
              <a:buSzPts val="1800"/>
              <a:buFont typeface="Old Standard TT"/>
              <a:buChar char="●"/>
            </a:pPr>
            <a:r>
              <a:rPr lang="ru" sz="1800" i="1">
                <a:solidFill>
                  <a:srgbClr val="000000"/>
                </a:solidFill>
                <a:latin typeface="Old Standard TT"/>
                <a:ea typeface="Old Standard TT"/>
                <a:cs typeface="Old Standard TT"/>
                <a:sym typeface="Old Standard TT"/>
              </a:rPr>
              <a:t>Y</a:t>
            </a:r>
            <a:r>
              <a:rPr lang="ru" sz="1800">
                <a:solidFill>
                  <a:srgbClr val="000000"/>
                </a:solidFill>
                <a:latin typeface="Old Standard TT"/>
                <a:ea typeface="Old Standard TT"/>
                <a:cs typeface="Old Standard TT"/>
                <a:sym typeface="Old Standard TT"/>
              </a:rPr>
              <a:t> — множество </a:t>
            </a:r>
            <a:r>
              <a:rPr lang="ru" sz="1800" i="1">
                <a:solidFill>
                  <a:srgbClr val="000000"/>
                </a:solidFill>
                <a:latin typeface="Old Standard TT"/>
                <a:ea typeface="Old Standard TT"/>
                <a:cs typeface="Old Standard TT"/>
                <a:sym typeface="Old Standard TT"/>
              </a:rPr>
              <a:t>ответов</a:t>
            </a:r>
            <a:r>
              <a:rPr lang="ru" sz="1800">
                <a:solidFill>
                  <a:srgbClr val="000000"/>
                </a:solidFill>
                <a:latin typeface="Old Standard TT"/>
                <a:ea typeface="Old Standard TT"/>
                <a:cs typeface="Old Standard TT"/>
                <a:sym typeface="Old Standard TT"/>
              </a:rPr>
              <a:t> (например, два класса или произвольные числа)</a:t>
            </a:r>
            <a:endParaRPr sz="1800">
              <a:solidFill>
                <a:srgbClr val="000000"/>
              </a:solidFill>
              <a:latin typeface="Old Standard TT"/>
              <a:ea typeface="Old Standard TT"/>
              <a:cs typeface="Old Standard TT"/>
              <a:sym typeface="Old Standard TT"/>
            </a:endParaRPr>
          </a:p>
          <a:p>
            <a:pPr marL="457200" lvl="0" indent="-342900" algn="l" rtl="0">
              <a:lnSpc>
                <a:spcPct val="115000"/>
              </a:lnSpc>
              <a:spcBef>
                <a:spcPts val="0"/>
              </a:spcBef>
              <a:spcAft>
                <a:spcPts val="0"/>
              </a:spcAft>
              <a:buClr>
                <a:srgbClr val="000000"/>
              </a:buClr>
              <a:buSzPts val="1800"/>
              <a:buFont typeface="Old Standard TT"/>
              <a:buChar char="●"/>
            </a:pPr>
            <a:r>
              <a:rPr lang="ru" sz="1800" i="1">
                <a:solidFill>
                  <a:srgbClr val="000000"/>
                </a:solidFill>
                <a:latin typeface="Old Standard TT"/>
                <a:ea typeface="Old Standard TT"/>
                <a:cs typeface="Old Standard TT"/>
                <a:sym typeface="Old Standard TT"/>
              </a:rPr>
              <a:t>y: X → Y</a:t>
            </a:r>
            <a:r>
              <a:rPr lang="ru" sz="1800">
                <a:solidFill>
                  <a:srgbClr val="000000"/>
                </a:solidFill>
                <a:latin typeface="Old Standard TT"/>
                <a:ea typeface="Old Standard TT"/>
                <a:cs typeface="Old Standard TT"/>
                <a:sym typeface="Old Standard TT"/>
              </a:rPr>
              <a:t> — неизвестная закономерность</a:t>
            </a:r>
            <a:endParaRPr sz="1800">
              <a:solidFill>
                <a:srgbClr val="000000"/>
              </a:solidFill>
              <a:latin typeface="Old Standard TT"/>
              <a:ea typeface="Old Standard TT"/>
              <a:cs typeface="Old Standard TT"/>
              <a:sym typeface="Old Standard TT"/>
            </a:endParaRPr>
          </a:p>
          <a:p>
            <a:pPr marL="0" lvl="0" indent="0" algn="l" rtl="0">
              <a:lnSpc>
                <a:spcPct val="115000"/>
              </a:lnSpc>
              <a:spcBef>
                <a:spcPts val="1600"/>
              </a:spcBef>
              <a:spcAft>
                <a:spcPts val="0"/>
              </a:spcAft>
              <a:buNone/>
            </a:pPr>
            <a:r>
              <a:rPr lang="ru" sz="1800" b="1">
                <a:solidFill>
                  <a:srgbClr val="000000"/>
                </a:solidFill>
                <a:latin typeface="Old Standard TT"/>
                <a:ea typeface="Old Standard TT"/>
                <a:cs typeface="Old Standard TT"/>
                <a:sym typeface="Old Standard TT"/>
              </a:rPr>
              <a:t>Дано: </a:t>
            </a:r>
            <a:r>
              <a:rPr lang="ru" sz="1800" i="1">
                <a:solidFill>
                  <a:srgbClr val="000000"/>
                </a:solidFill>
                <a:latin typeface="Old Standard TT"/>
                <a:ea typeface="Old Standard TT"/>
                <a:cs typeface="Old Standard TT"/>
                <a:sym typeface="Old Standard TT"/>
              </a:rPr>
              <a:t>обучающая выборка</a:t>
            </a:r>
            <a:r>
              <a:rPr lang="ru" sz="1800">
                <a:solidFill>
                  <a:srgbClr val="000000"/>
                </a:solidFill>
                <a:latin typeface="Old Standard TT"/>
                <a:ea typeface="Old Standard TT"/>
                <a:cs typeface="Old Standard TT"/>
                <a:sym typeface="Old Standard TT"/>
              </a:rPr>
              <a:t>, {</a:t>
            </a:r>
            <a:r>
              <a:rPr lang="ru" sz="1800" i="1">
                <a:solidFill>
                  <a:srgbClr val="000000"/>
                </a:solidFill>
                <a:latin typeface="Old Standard TT"/>
                <a:ea typeface="Old Standard TT"/>
                <a:cs typeface="Old Standard TT"/>
                <a:sym typeface="Old Standard TT"/>
              </a:rPr>
              <a:t>x</a:t>
            </a:r>
            <a:r>
              <a:rPr lang="ru" sz="1800" i="1" baseline="30000">
                <a:solidFill>
                  <a:srgbClr val="000000"/>
                </a:solidFill>
                <a:latin typeface="Old Standard TT"/>
                <a:ea typeface="Old Standard TT"/>
                <a:cs typeface="Old Standard TT"/>
                <a:sym typeface="Old Standard TT"/>
              </a:rPr>
              <a:t>1</a:t>
            </a:r>
            <a:r>
              <a:rPr lang="ru" sz="1800" i="1">
                <a:solidFill>
                  <a:srgbClr val="000000"/>
                </a:solidFill>
                <a:latin typeface="Old Standard TT"/>
                <a:ea typeface="Old Standard TT"/>
                <a:cs typeface="Old Standard TT"/>
                <a:sym typeface="Old Standard TT"/>
              </a:rPr>
              <a:t>, x</a:t>
            </a:r>
            <a:r>
              <a:rPr lang="ru" sz="1800" i="1" baseline="30000">
                <a:solidFill>
                  <a:srgbClr val="000000"/>
                </a:solidFill>
                <a:latin typeface="Old Standard TT"/>
                <a:ea typeface="Old Standard TT"/>
                <a:cs typeface="Old Standard TT"/>
                <a:sym typeface="Old Standard TT"/>
              </a:rPr>
              <a:t>2</a:t>
            </a:r>
            <a:r>
              <a:rPr lang="ru" sz="1800" i="1">
                <a:solidFill>
                  <a:srgbClr val="000000"/>
                </a:solidFill>
                <a:latin typeface="Old Standard TT"/>
                <a:ea typeface="Old Standard TT"/>
                <a:cs typeface="Old Standard TT"/>
                <a:sym typeface="Old Standard TT"/>
              </a:rPr>
              <a:t>, …, x</a:t>
            </a:r>
            <a:r>
              <a:rPr lang="ru" sz="1800" i="1" baseline="30000">
                <a:latin typeface="Old Standard TT"/>
                <a:ea typeface="Old Standard TT"/>
                <a:cs typeface="Old Standard TT"/>
                <a:sym typeface="Old Standard TT"/>
              </a:rPr>
              <a:t>l</a:t>
            </a:r>
            <a:r>
              <a:rPr lang="ru" sz="1800">
                <a:solidFill>
                  <a:srgbClr val="000000"/>
                </a:solidFill>
                <a:latin typeface="Old Standard TT"/>
                <a:ea typeface="Old Standard TT"/>
                <a:cs typeface="Old Standard TT"/>
                <a:sym typeface="Old Standard TT"/>
              </a:rPr>
              <a:t>} — подмножество множества </a:t>
            </a:r>
            <a:r>
              <a:rPr lang="ru" sz="1800" i="1">
                <a:solidFill>
                  <a:srgbClr val="000000"/>
                </a:solidFill>
                <a:latin typeface="Old Standard TT"/>
                <a:ea typeface="Old Standard TT"/>
                <a:cs typeface="Old Standard TT"/>
                <a:sym typeface="Old Standard TT"/>
              </a:rPr>
              <a:t>X</a:t>
            </a:r>
            <a:r>
              <a:rPr lang="ru" sz="1800">
                <a:latin typeface="Old Standard TT"/>
                <a:ea typeface="Old Standard TT"/>
                <a:cs typeface="Old Standard TT"/>
                <a:sym typeface="Old Standard TT"/>
              </a:rPr>
              <a:t> </a:t>
            </a:r>
            <a:r>
              <a:rPr lang="ru" sz="1800">
                <a:solidFill>
                  <a:schemeClr val="dk1"/>
                </a:solidFill>
                <a:latin typeface="Old Standard TT"/>
                <a:ea typeface="Old Standard TT"/>
                <a:cs typeface="Old Standard TT"/>
                <a:sym typeface="Old Standard TT"/>
              </a:rPr>
              <a:t>с известными лейблами</a:t>
            </a:r>
            <a:endParaRPr sz="1800">
              <a:solidFill>
                <a:schemeClr val="dk1"/>
              </a:solidFill>
              <a:latin typeface="Old Standard TT"/>
              <a:ea typeface="Old Standard TT"/>
              <a:cs typeface="Old Standard TT"/>
              <a:sym typeface="Old Standard TT"/>
            </a:endParaRPr>
          </a:p>
          <a:p>
            <a:pPr marL="0" lvl="0" indent="0" algn="l" rtl="0">
              <a:lnSpc>
                <a:spcPct val="115000"/>
              </a:lnSpc>
              <a:spcBef>
                <a:spcPts val="1600"/>
              </a:spcBef>
              <a:spcAft>
                <a:spcPts val="0"/>
              </a:spcAft>
              <a:buNone/>
            </a:pPr>
            <a:r>
              <a:rPr lang="ru" sz="1800" b="1">
                <a:solidFill>
                  <a:srgbClr val="000000"/>
                </a:solidFill>
                <a:latin typeface="Old Standard TT"/>
                <a:ea typeface="Old Standard TT"/>
                <a:cs typeface="Old Standard TT"/>
                <a:sym typeface="Old Standard TT"/>
              </a:rPr>
              <a:t>Цель: </a:t>
            </a:r>
            <a:r>
              <a:rPr lang="ru" sz="1800">
                <a:solidFill>
                  <a:srgbClr val="000000"/>
                </a:solidFill>
                <a:latin typeface="Old Standard TT"/>
                <a:ea typeface="Old Standard TT"/>
                <a:cs typeface="Old Standard TT"/>
                <a:sym typeface="Old Standard TT"/>
              </a:rPr>
              <a:t>подобрать </a:t>
            </a:r>
            <a:r>
              <a:rPr lang="ru" sz="1800" i="1">
                <a:solidFill>
                  <a:srgbClr val="000000"/>
                </a:solidFill>
                <a:latin typeface="Old Standard TT"/>
                <a:ea typeface="Old Standard TT"/>
                <a:cs typeface="Old Standard TT"/>
                <a:sym typeface="Old Standard TT"/>
              </a:rPr>
              <a:t>алгоритм a: X → Y</a:t>
            </a:r>
            <a:r>
              <a:rPr lang="ru" sz="1800">
                <a:solidFill>
                  <a:srgbClr val="000000"/>
                </a:solidFill>
                <a:latin typeface="Old Standard TT"/>
                <a:ea typeface="Old Standard TT"/>
                <a:cs typeface="Old Standard TT"/>
                <a:sym typeface="Old Standard TT"/>
              </a:rPr>
              <a:t>, приближающий функцию </a:t>
            </a:r>
            <a:r>
              <a:rPr lang="ru" sz="1800" i="1">
                <a:solidFill>
                  <a:srgbClr val="000000"/>
                </a:solidFill>
                <a:latin typeface="Old Standard TT"/>
                <a:ea typeface="Old Standard TT"/>
                <a:cs typeface="Old Standard TT"/>
                <a:sym typeface="Old Standard TT"/>
              </a:rPr>
              <a:t>y(x)</a:t>
            </a:r>
            <a:r>
              <a:rPr lang="ru" sz="1800">
                <a:solidFill>
                  <a:srgbClr val="000000"/>
                </a:solidFill>
                <a:latin typeface="Old Standard TT"/>
                <a:ea typeface="Old Standard TT"/>
                <a:cs typeface="Old Standard TT"/>
                <a:sym typeface="Old Standard TT"/>
              </a:rPr>
              <a:t> на </a:t>
            </a:r>
            <a:r>
              <a:rPr lang="ru" sz="1800" b="1">
                <a:latin typeface="Old Standard TT"/>
                <a:ea typeface="Old Standard TT"/>
                <a:cs typeface="Old Standard TT"/>
                <a:sym typeface="Old Standard TT"/>
              </a:rPr>
              <a:t>тестовой выборке</a:t>
            </a:r>
            <a:endParaRPr sz="1800" i="1">
              <a:solidFill>
                <a:srgbClr val="000000"/>
              </a:solidFill>
              <a:latin typeface="Old Standard TT"/>
              <a:ea typeface="Old Standard TT"/>
              <a:cs typeface="Old Standard TT"/>
              <a:sym typeface="Old Standard TT"/>
            </a:endParaRPr>
          </a:p>
          <a:p>
            <a:pPr marL="0" lvl="0" indent="0" algn="l" rtl="0">
              <a:lnSpc>
                <a:spcPct val="115000"/>
              </a:lnSpc>
              <a:spcBef>
                <a:spcPts val="1600"/>
              </a:spcBef>
              <a:spcAft>
                <a:spcPts val="1600"/>
              </a:spcAft>
              <a:buNone/>
            </a:pPr>
            <a:r>
              <a:rPr lang="ru" sz="1800">
                <a:solidFill>
                  <a:srgbClr val="000000"/>
                </a:solidFill>
                <a:latin typeface="Old Standard TT"/>
                <a:ea typeface="Old Standard TT"/>
                <a:cs typeface="Old Standard TT"/>
                <a:sym typeface="Old Standard TT"/>
              </a:rPr>
              <a:t> </a:t>
            </a:r>
            <a:endParaRPr sz="1800" baseline="-25000">
              <a:solidFill>
                <a:srgbClr val="000000"/>
              </a:solidFill>
              <a:latin typeface="Old Standard TT"/>
              <a:ea typeface="Old Standard TT"/>
              <a:cs typeface="Old Standard TT"/>
              <a:sym typeface="Old Standard TT"/>
            </a:endParaRPr>
          </a:p>
        </p:txBody>
      </p:sp>
      <p:sp>
        <p:nvSpPr>
          <p:cNvPr id="87" name="Google Shape;87;p17"/>
          <p:cNvSpPr/>
          <p:nvPr/>
        </p:nvSpPr>
        <p:spPr>
          <a:xfrm>
            <a:off x="7271950" y="1471700"/>
            <a:ext cx="1075200" cy="544800"/>
          </a:xfrm>
          <a:prstGeom prst="roundRect">
            <a:avLst>
              <a:gd name="adj" fmla="val 16667"/>
            </a:avLst>
          </a:prstGeom>
          <a:solidFill>
            <a:srgbClr val="B6D7A8"/>
          </a:solidFill>
          <a:ln w="9525" cap="flat" cmpd="sng">
            <a:solidFill>
              <a:srgbClr val="00695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ru" sz="1000"/>
              <a:t>обучающая выборка</a:t>
            </a:r>
            <a:endParaRPr sz="1000"/>
          </a:p>
        </p:txBody>
      </p:sp>
      <p:cxnSp>
        <p:nvCxnSpPr>
          <p:cNvPr id="88" name="Google Shape;88;p17"/>
          <p:cNvCxnSpPr/>
          <p:nvPr/>
        </p:nvCxnSpPr>
        <p:spPr>
          <a:xfrm flipH="1">
            <a:off x="6831975" y="1859800"/>
            <a:ext cx="563700" cy="1362300"/>
          </a:xfrm>
          <a:prstGeom prst="straightConnector1">
            <a:avLst/>
          </a:prstGeom>
          <a:noFill/>
          <a:ln w="9525" cap="flat" cmpd="sng">
            <a:solidFill>
              <a:srgbClr val="FF0000"/>
            </a:solidFill>
            <a:prstDash val="solid"/>
            <a:round/>
            <a:headEnd type="none" w="med" len="med"/>
            <a:tailEnd type="triangle" w="med" len="med"/>
          </a:ln>
        </p:spPr>
      </p:cxnSp>
      <p:sp>
        <p:nvSpPr>
          <p:cNvPr id="89" name="Google Shape;89;p17"/>
          <p:cNvSpPr/>
          <p:nvPr/>
        </p:nvSpPr>
        <p:spPr>
          <a:xfrm>
            <a:off x="6974175" y="2279563"/>
            <a:ext cx="951900" cy="2253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u" sz="1100"/>
              <a:t>знаем</a:t>
            </a:r>
            <a:endParaRPr sz="1100"/>
          </a:p>
        </p:txBody>
      </p:sp>
      <p:cxnSp>
        <p:nvCxnSpPr>
          <p:cNvPr id="90" name="Google Shape;90;p17"/>
          <p:cNvCxnSpPr/>
          <p:nvPr/>
        </p:nvCxnSpPr>
        <p:spPr>
          <a:xfrm flipH="1">
            <a:off x="7199450" y="1859800"/>
            <a:ext cx="370500" cy="1634700"/>
          </a:xfrm>
          <a:prstGeom prst="straightConnector1">
            <a:avLst/>
          </a:prstGeom>
          <a:noFill/>
          <a:ln w="9525" cap="flat" cmpd="sng">
            <a:solidFill>
              <a:srgbClr val="FF0000"/>
            </a:solidFill>
            <a:prstDash val="solid"/>
            <a:round/>
            <a:headEnd type="none" w="med" len="med"/>
            <a:tailEnd type="triangle" w="med" len="med"/>
          </a:ln>
        </p:spPr>
      </p:cxnSp>
      <p:cxnSp>
        <p:nvCxnSpPr>
          <p:cNvPr id="91" name="Google Shape;91;p17"/>
          <p:cNvCxnSpPr/>
          <p:nvPr/>
        </p:nvCxnSpPr>
        <p:spPr>
          <a:xfrm flipH="1">
            <a:off x="7526275" y="1874325"/>
            <a:ext cx="494100" cy="1220400"/>
          </a:xfrm>
          <a:prstGeom prst="straightConnector1">
            <a:avLst/>
          </a:prstGeom>
          <a:noFill/>
          <a:ln w="9525" cap="flat" cmpd="sng">
            <a:solidFill>
              <a:srgbClr val="FF0000"/>
            </a:solidFill>
            <a:prstDash val="solid"/>
            <a:round/>
            <a:headEnd type="none" w="med" len="med"/>
            <a:tailEnd type="triangle" w="med" len="med"/>
          </a:ln>
        </p:spPr>
      </p:cxnSp>
      <p:sp>
        <p:nvSpPr>
          <p:cNvPr id="92" name="Google Shape;92;p17"/>
          <p:cNvSpPr/>
          <p:nvPr/>
        </p:nvSpPr>
        <p:spPr>
          <a:xfrm>
            <a:off x="5626175" y="1471700"/>
            <a:ext cx="1075200" cy="544800"/>
          </a:xfrm>
          <a:prstGeom prst="roundRect">
            <a:avLst>
              <a:gd name="adj" fmla="val 16667"/>
            </a:avLst>
          </a:prstGeom>
          <a:solidFill>
            <a:srgbClr val="B6D7A8"/>
          </a:solidFill>
          <a:ln w="9525" cap="flat" cmpd="sng">
            <a:solidFill>
              <a:srgbClr val="00695C"/>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ru" sz="1000"/>
              <a:t>тестовая выборка</a:t>
            </a:r>
            <a:endParaRPr sz="1000"/>
          </a:p>
        </p:txBody>
      </p:sp>
      <p:cxnSp>
        <p:nvCxnSpPr>
          <p:cNvPr id="93" name="Google Shape;93;p17"/>
          <p:cNvCxnSpPr/>
          <p:nvPr/>
        </p:nvCxnSpPr>
        <p:spPr>
          <a:xfrm>
            <a:off x="5753750" y="1699975"/>
            <a:ext cx="784500" cy="1612800"/>
          </a:xfrm>
          <a:prstGeom prst="straightConnector1">
            <a:avLst/>
          </a:prstGeom>
          <a:noFill/>
          <a:ln w="9525" cap="flat" cmpd="sng">
            <a:solidFill>
              <a:srgbClr val="0000FF"/>
            </a:solidFill>
            <a:prstDash val="dash"/>
            <a:round/>
            <a:headEnd type="none" w="med" len="med"/>
            <a:tailEnd type="triangle" w="med" len="med"/>
          </a:ln>
        </p:spPr>
      </p:cxnSp>
      <p:cxnSp>
        <p:nvCxnSpPr>
          <p:cNvPr id="94" name="Google Shape;94;p17"/>
          <p:cNvCxnSpPr/>
          <p:nvPr/>
        </p:nvCxnSpPr>
        <p:spPr>
          <a:xfrm>
            <a:off x="6552875" y="1649125"/>
            <a:ext cx="79800" cy="1460100"/>
          </a:xfrm>
          <a:prstGeom prst="straightConnector1">
            <a:avLst/>
          </a:prstGeom>
          <a:noFill/>
          <a:ln w="9525" cap="flat" cmpd="sng">
            <a:solidFill>
              <a:srgbClr val="0000FF"/>
            </a:solidFill>
            <a:prstDash val="dash"/>
            <a:round/>
            <a:headEnd type="none" w="med" len="med"/>
            <a:tailEnd type="triangle" w="med" len="med"/>
          </a:ln>
        </p:spPr>
      </p:cxnSp>
      <p:cxnSp>
        <p:nvCxnSpPr>
          <p:cNvPr id="95" name="Google Shape;95;p17"/>
          <p:cNvCxnSpPr/>
          <p:nvPr/>
        </p:nvCxnSpPr>
        <p:spPr>
          <a:xfrm>
            <a:off x="6298600" y="1939700"/>
            <a:ext cx="1147800" cy="1314900"/>
          </a:xfrm>
          <a:prstGeom prst="straightConnector1">
            <a:avLst/>
          </a:prstGeom>
          <a:noFill/>
          <a:ln w="9525" cap="flat" cmpd="sng">
            <a:solidFill>
              <a:srgbClr val="4A86E8"/>
            </a:solidFill>
            <a:prstDash val="dash"/>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предсказания стоимости жилья</a:t>
            </a:r>
            <a:endParaRPr/>
          </a:p>
        </p:txBody>
      </p:sp>
      <p:sp>
        <p:nvSpPr>
          <p:cNvPr id="101" name="Google Shape;101;p18"/>
          <p:cNvSpPr txBox="1">
            <a:spLocks noGrp="1"/>
          </p:cNvSpPr>
          <p:nvPr>
            <p:ph type="body" idx="1"/>
          </p:nvPr>
        </p:nvSpPr>
        <p:spPr>
          <a:xfrm>
            <a:off x="311700" y="1171600"/>
            <a:ext cx="4722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i="1"/>
              <a:t>X</a:t>
            </a:r>
            <a:r>
              <a:rPr lang="ru"/>
              <a:t> — множество квартир</a:t>
            </a:r>
            <a:endParaRPr/>
          </a:p>
          <a:p>
            <a:pPr marL="457200" lvl="0" indent="-342900" algn="l" rtl="0">
              <a:spcBef>
                <a:spcPts val="0"/>
              </a:spcBef>
              <a:spcAft>
                <a:spcPts val="0"/>
              </a:spcAft>
              <a:buSzPts val="1800"/>
              <a:buChar char="●"/>
            </a:pPr>
            <a:r>
              <a:rPr lang="ru"/>
              <a:t>Целевая переменная (</a:t>
            </a:r>
            <a:r>
              <a:rPr lang="ru" i="1"/>
              <a:t>y</a:t>
            </a:r>
            <a:r>
              <a:rPr lang="ru"/>
              <a:t>) — стоимость </a:t>
            </a:r>
            <a:br>
              <a:rPr lang="ru"/>
            </a:br>
            <a:r>
              <a:rPr lang="ru"/>
              <a:t>квартиры</a:t>
            </a:r>
            <a:endParaRPr/>
          </a:p>
          <a:p>
            <a:pPr marL="457200" lvl="0" indent="-342900" algn="l" rtl="0">
              <a:spcBef>
                <a:spcPts val="0"/>
              </a:spcBef>
              <a:spcAft>
                <a:spcPts val="0"/>
              </a:spcAft>
              <a:buSzPts val="1800"/>
              <a:buChar char="●"/>
            </a:pPr>
            <a:r>
              <a:rPr lang="ru"/>
              <a:t>Единственный признак (</a:t>
            </a:r>
            <a:r>
              <a:rPr lang="ru" i="1"/>
              <a:t>x</a:t>
            </a:r>
            <a:r>
              <a:rPr lang="ru"/>
              <a:t>) — площадь</a:t>
            </a:r>
            <a:endParaRPr/>
          </a:p>
        </p:txBody>
      </p:sp>
      <p:pic>
        <p:nvPicPr>
          <p:cNvPr id="102" name="Google Shape;102;p18"/>
          <p:cNvPicPr preferRelativeResize="0"/>
          <p:nvPr/>
        </p:nvPicPr>
        <p:blipFill>
          <a:blip r:embed="rId3">
            <a:alphaModFix/>
          </a:blip>
          <a:stretch>
            <a:fillRect/>
          </a:stretch>
        </p:blipFill>
        <p:spPr>
          <a:xfrm>
            <a:off x="5186700" y="1210625"/>
            <a:ext cx="3804900" cy="2248960"/>
          </a:xfrm>
          <a:prstGeom prst="rect">
            <a:avLst/>
          </a:prstGeom>
          <a:noFill/>
          <a:ln>
            <a:noFill/>
          </a:ln>
        </p:spPr>
      </p:pic>
      <p:sp>
        <p:nvSpPr>
          <p:cNvPr id="103" name="Google Shape;103;p18"/>
          <p:cNvSpPr txBox="1"/>
          <p:nvPr/>
        </p:nvSpPr>
        <p:spPr>
          <a:xfrm>
            <a:off x="5186700" y="877625"/>
            <a:ext cx="11337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стоимость</a:t>
            </a:r>
            <a:endParaRPr/>
          </a:p>
        </p:txBody>
      </p:sp>
      <p:sp>
        <p:nvSpPr>
          <p:cNvPr id="104" name="Google Shape;104;p18"/>
          <p:cNvSpPr txBox="1"/>
          <p:nvPr/>
        </p:nvSpPr>
        <p:spPr>
          <a:xfrm>
            <a:off x="8087150" y="3323850"/>
            <a:ext cx="10671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площадь</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предсказания стоимости жилья</a:t>
            </a:r>
            <a:endParaRPr/>
          </a:p>
        </p:txBody>
      </p:sp>
      <p:sp>
        <p:nvSpPr>
          <p:cNvPr id="110" name="Google Shape;110;p19"/>
          <p:cNvSpPr txBox="1">
            <a:spLocks noGrp="1"/>
          </p:cNvSpPr>
          <p:nvPr>
            <p:ph type="body" idx="1"/>
          </p:nvPr>
        </p:nvSpPr>
        <p:spPr>
          <a:xfrm>
            <a:off x="311700" y="1171600"/>
            <a:ext cx="47592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i="1"/>
              <a:t>X</a:t>
            </a:r>
            <a:r>
              <a:rPr lang="ru"/>
              <a:t> — множество квартир</a:t>
            </a:r>
            <a:endParaRPr/>
          </a:p>
          <a:p>
            <a:pPr marL="457200" lvl="0" indent="-342900" algn="l" rtl="0">
              <a:spcBef>
                <a:spcPts val="0"/>
              </a:spcBef>
              <a:spcAft>
                <a:spcPts val="0"/>
              </a:spcAft>
              <a:buSzPts val="1800"/>
              <a:buChar char="●"/>
            </a:pPr>
            <a:r>
              <a:rPr lang="ru"/>
              <a:t>Целевая переменная (</a:t>
            </a:r>
            <a:r>
              <a:rPr lang="ru" i="1"/>
              <a:t>y</a:t>
            </a:r>
            <a:r>
              <a:rPr lang="ru"/>
              <a:t>) — стоимость </a:t>
            </a:r>
            <a:br>
              <a:rPr lang="ru"/>
            </a:br>
            <a:r>
              <a:rPr lang="ru"/>
              <a:t>квартиры</a:t>
            </a:r>
            <a:endParaRPr/>
          </a:p>
          <a:p>
            <a:pPr marL="457200" lvl="0" indent="-342900" algn="l" rtl="0">
              <a:spcBef>
                <a:spcPts val="0"/>
              </a:spcBef>
              <a:spcAft>
                <a:spcPts val="0"/>
              </a:spcAft>
              <a:buSzPts val="1800"/>
              <a:buChar char="●"/>
            </a:pPr>
            <a:r>
              <a:rPr lang="ru"/>
              <a:t>Единственный признак (</a:t>
            </a:r>
            <a:r>
              <a:rPr lang="ru" i="1"/>
              <a:t>x</a:t>
            </a:r>
            <a:r>
              <a:rPr lang="ru"/>
              <a:t>) — площадь</a:t>
            </a:r>
            <a:endParaRPr/>
          </a:p>
        </p:txBody>
      </p:sp>
      <p:pic>
        <p:nvPicPr>
          <p:cNvPr id="111" name="Google Shape;111;p19"/>
          <p:cNvPicPr preferRelativeResize="0"/>
          <p:nvPr/>
        </p:nvPicPr>
        <p:blipFill>
          <a:blip r:embed="rId3">
            <a:alphaModFix/>
          </a:blip>
          <a:stretch>
            <a:fillRect/>
          </a:stretch>
        </p:blipFill>
        <p:spPr>
          <a:xfrm>
            <a:off x="5193325" y="1210625"/>
            <a:ext cx="3798275" cy="2245050"/>
          </a:xfrm>
          <a:prstGeom prst="rect">
            <a:avLst/>
          </a:prstGeom>
          <a:noFill/>
          <a:ln>
            <a:noFill/>
          </a:ln>
        </p:spPr>
      </p:pic>
      <p:sp>
        <p:nvSpPr>
          <p:cNvPr id="112" name="Google Shape;112;p19"/>
          <p:cNvSpPr txBox="1"/>
          <p:nvPr/>
        </p:nvSpPr>
        <p:spPr>
          <a:xfrm>
            <a:off x="5186700" y="877625"/>
            <a:ext cx="11337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стоимость</a:t>
            </a:r>
            <a:endParaRPr/>
          </a:p>
        </p:txBody>
      </p:sp>
      <p:sp>
        <p:nvSpPr>
          <p:cNvPr id="113" name="Google Shape;113;p19"/>
          <p:cNvSpPr txBox="1"/>
          <p:nvPr/>
        </p:nvSpPr>
        <p:spPr>
          <a:xfrm>
            <a:off x="8087150" y="3323850"/>
            <a:ext cx="10671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площадь</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Задача предсказания стоимости жилья</a:t>
            </a:r>
            <a:endParaRPr/>
          </a:p>
        </p:txBody>
      </p:sp>
      <p:sp>
        <p:nvSpPr>
          <p:cNvPr id="119" name="Google Shape;119;p20"/>
          <p:cNvSpPr txBox="1">
            <a:spLocks noGrp="1"/>
          </p:cNvSpPr>
          <p:nvPr>
            <p:ph type="body" idx="1"/>
          </p:nvPr>
        </p:nvSpPr>
        <p:spPr>
          <a:xfrm>
            <a:off x="311700" y="1171600"/>
            <a:ext cx="47592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i="1"/>
              <a:t>X</a:t>
            </a:r>
            <a:r>
              <a:rPr lang="ru"/>
              <a:t> — множество квартир</a:t>
            </a:r>
            <a:endParaRPr/>
          </a:p>
          <a:p>
            <a:pPr marL="457200" lvl="0" indent="-342900" algn="l" rtl="0">
              <a:spcBef>
                <a:spcPts val="0"/>
              </a:spcBef>
              <a:spcAft>
                <a:spcPts val="0"/>
              </a:spcAft>
              <a:buSzPts val="1800"/>
              <a:buChar char="●"/>
            </a:pPr>
            <a:r>
              <a:rPr lang="ru"/>
              <a:t>Целевая переменная (</a:t>
            </a:r>
            <a:r>
              <a:rPr lang="ru" i="1"/>
              <a:t>y</a:t>
            </a:r>
            <a:r>
              <a:rPr lang="ru"/>
              <a:t>) — стоимость </a:t>
            </a:r>
            <a:br>
              <a:rPr lang="ru"/>
            </a:br>
            <a:r>
              <a:rPr lang="ru"/>
              <a:t>квартиры</a:t>
            </a:r>
            <a:endParaRPr/>
          </a:p>
          <a:p>
            <a:pPr marL="457200" lvl="0" indent="-342900" algn="l" rtl="0">
              <a:spcBef>
                <a:spcPts val="0"/>
              </a:spcBef>
              <a:spcAft>
                <a:spcPts val="0"/>
              </a:spcAft>
              <a:buSzPts val="1800"/>
              <a:buChar char="●"/>
            </a:pPr>
            <a:r>
              <a:rPr lang="ru"/>
              <a:t>Единственный признак (</a:t>
            </a:r>
            <a:r>
              <a:rPr lang="ru" i="1"/>
              <a:t>x</a:t>
            </a:r>
            <a:r>
              <a:rPr lang="ru"/>
              <a:t>) — площадь</a:t>
            </a:r>
            <a:endParaRPr/>
          </a:p>
        </p:txBody>
      </p:sp>
      <p:grpSp>
        <p:nvGrpSpPr>
          <p:cNvPr id="120" name="Google Shape;120;p20"/>
          <p:cNvGrpSpPr/>
          <p:nvPr/>
        </p:nvGrpSpPr>
        <p:grpSpPr>
          <a:xfrm>
            <a:off x="5186700" y="877625"/>
            <a:ext cx="3967550" cy="2596225"/>
            <a:chOff x="5186700" y="877625"/>
            <a:chExt cx="3967550" cy="2596225"/>
          </a:xfrm>
        </p:grpSpPr>
        <p:pic>
          <p:nvPicPr>
            <p:cNvPr id="121" name="Google Shape;121;p20"/>
            <p:cNvPicPr preferRelativeResize="0"/>
            <p:nvPr/>
          </p:nvPicPr>
          <p:blipFill>
            <a:blip r:embed="rId3">
              <a:alphaModFix/>
            </a:blip>
            <a:stretch>
              <a:fillRect/>
            </a:stretch>
          </p:blipFill>
          <p:spPr>
            <a:xfrm>
              <a:off x="5193325" y="1210625"/>
              <a:ext cx="3798275" cy="2245050"/>
            </a:xfrm>
            <a:prstGeom prst="rect">
              <a:avLst/>
            </a:prstGeom>
            <a:noFill/>
            <a:ln>
              <a:noFill/>
            </a:ln>
          </p:spPr>
        </p:pic>
        <p:sp>
          <p:nvSpPr>
            <p:cNvPr id="122" name="Google Shape;122;p20"/>
            <p:cNvSpPr txBox="1"/>
            <p:nvPr/>
          </p:nvSpPr>
          <p:spPr>
            <a:xfrm>
              <a:off x="7918300" y="2189975"/>
              <a:ext cx="1233600" cy="1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i="1"/>
                <a:t>a(x) = wx + b</a:t>
              </a:r>
              <a:endParaRPr i="1"/>
            </a:p>
          </p:txBody>
        </p:sp>
        <p:sp>
          <p:nvSpPr>
            <p:cNvPr id="123" name="Google Shape;123;p20"/>
            <p:cNvSpPr txBox="1"/>
            <p:nvPr/>
          </p:nvSpPr>
          <p:spPr>
            <a:xfrm>
              <a:off x="5186700" y="877625"/>
              <a:ext cx="11337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стоимость</a:t>
              </a:r>
              <a:endParaRPr/>
            </a:p>
          </p:txBody>
        </p:sp>
        <p:sp>
          <p:nvSpPr>
            <p:cNvPr id="124" name="Google Shape;124;p20"/>
            <p:cNvSpPr txBox="1"/>
            <p:nvPr/>
          </p:nvSpPr>
          <p:spPr>
            <a:xfrm>
              <a:off x="8087150" y="3323850"/>
              <a:ext cx="1067100" cy="1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a:t>площадь</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Линейная регрессия</a:t>
            </a:r>
            <a:endParaRPr/>
          </a:p>
        </p:txBody>
      </p:sp>
      <p:sp>
        <p:nvSpPr>
          <p:cNvPr id="130" name="Google Shape;130;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Линейная регрессия — один из алгоритмов построения регрессии, строящий линейную зависимость в данных</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3734</Words>
  <Application>Microsoft Macintosh PowerPoint</Application>
  <PresentationFormat>On-screen Show (16:9)</PresentationFormat>
  <Paragraphs>229</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Old Standard TT</vt:lpstr>
      <vt:lpstr>Arial</vt:lpstr>
      <vt:lpstr>Paperback</vt:lpstr>
      <vt:lpstr>Лекция 2. Линейные алгоритмы</vt:lpstr>
      <vt:lpstr>План лекции</vt:lpstr>
      <vt:lpstr>Одномерная линейная регрессия</vt:lpstr>
      <vt:lpstr>Линейные алгоритмы</vt:lpstr>
      <vt:lpstr>PowerPoint Presentation</vt:lpstr>
      <vt:lpstr>Задача предсказания стоимости жилья</vt:lpstr>
      <vt:lpstr>Задача предсказания стоимости жилья</vt:lpstr>
      <vt:lpstr>Задача предсказания стоимости жилья</vt:lpstr>
      <vt:lpstr>Линейная регрессия</vt:lpstr>
      <vt:lpstr>Обучение линейной регрессии</vt:lpstr>
      <vt:lpstr>Обучение линейной регрессии</vt:lpstr>
      <vt:lpstr>Задача оптимизации</vt:lpstr>
      <vt:lpstr>Задача оптимизации</vt:lpstr>
      <vt:lpstr>Задача оптимизации</vt:lpstr>
      <vt:lpstr>Метод минимизации эмпирического риска</vt:lpstr>
      <vt:lpstr>Метод наименьших квадратов</vt:lpstr>
      <vt:lpstr>Многомерная линейная регрессия</vt:lpstr>
      <vt:lpstr>Задача: предсказание стоимости жилья</vt:lpstr>
      <vt:lpstr>Задача: предсказание стоимости жилья</vt:lpstr>
      <vt:lpstr>Выбор функции a(x)</vt:lpstr>
      <vt:lpstr>Запись в кратком виде</vt:lpstr>
      <vt:lpstr>Задача оптимизации</vt:lpstr>
      <vt:lpstr>Почему нет свободного члена</vt:lpstr>
      <vt:lpstr>Запись линейной регрессии в матричном виде</vt:lpstr>
      <vt:lpstr>Запись линейной регрессии в матричном виде</vt:lpstr>
      <vt:lpstr>Запись линейной регрессии в матричном виде</vt:lpstr>
      <vt:lpstr>Запись линейной регрессии в матричном виде</vt:lpstr>
      <vt:lpstr>Матричная запись задачи оптимизации</vt:lpstr>
      <vt:lpstr>Решение задачи оптимизации</vt:lpstr>
      <vt:lpstr>Логистическая регрессия</vt:lpstr>
      <vt:lpstr>Задача классификации</vt:lpstr>
      <vt:lpstr>Линейная классификация</vt:lpstr>
      <vt:lpstr>Линейная классификация</vt:lpstr>
      <vt:lpstr>Линейная классификация</vt:lpstr>
      <vt:lpstr>Многомерный случай</vt:lpstr>
      <vt:lpstr>Получение вероятности классификации</vt:lpstr>
      <vt:lpstr>Сигмоида</vt:lpstr>
      <vt:lpstr>Оптимизация для логистической регрессии</vt:lpstr>
      <vt:lpstr>Как оптимизировать такую функцию потерь</vt:lpstr>
      <vt:lpstr>Логистическая регрессия</vt:lpstr>
      <vt:lpstr>Регуляризация</vt:lpstr>
      <vt:lpstr>Регуляризация</vt:lpstr>
      <vt:lpstr>PowerPoint Presentation</vt:lpstr>
      <vt:lpstr>Регуляризация</vt:lpstr>
      <vt:lpstr>Резюме: линейные алгоритмы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2. Линейные алгоритмы</dc:title>
  <cp:lastModifiedBy>Veselyev Aleksandr</cp:lastModifiedBy>
  <cp:revision>1</cp:revision>
  <dcterms:modified xsi:type="dcterms:W3CDTF">2021-12-03T10:05:09Z</dcterms:modified>
</cp:coreProperties>
</file>