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Montserrat"/>
      <p:regular r:id="rId43"/>
      <p:bold r:id="rId44"/>
      <p:italic r:id="rId45"/>
      <p:boldItalic r:id="rId46"/>
    </p:embeddedFont>
    <p:embeddedFont>
      <p:font typeface="Old Standard TT"/>
      <p:regular r:id="rId47"/>
      <p:bold r:id="rId48"/>
      <p: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ldStandardTT-bold.fntdata"/><Relationship Id="rId47" Type="http://schemas.openxmlformats.org/officeDocument/2006/relationships/font" Target="fonts/OldStandardTT-regular.fntdata"/><Relationship Id="rId49"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u.wikipedia.org/wiki/%D0%9E%D0%BA%D0%BE%D0%BB%D0%BE%D1%86%D0%B2%D0%B5%D1%82%D0%BD%D0%B8%D0%BA"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641e3a682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641e3a682f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10b9110b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10b9110b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Посмотрим на обучающую выборку. Прогоним её через текущее дерево и в каждой вершине запишем, сколько объектов первого класса и сколько объектов нулевого класса дошло до этой вершины. Скажем, из 100 объектов первого класса, поступающих в корень, 70 идут налево, 30 направо. Далее из 70 объектов из левой вершины 50 идут налево, 20 направо и так далее. </a:t>
            </a:r>
            <a:endParaRPr/>
          </a:p>
          <a:p>
            <a:pPr indent="0" lvl="0" marL="0" rtl="0" algn="l">
              <a:spcBef>
                <a:spcPts val="0"/>
              </a:spcBef>
              <a:spcAft>
                <a:spcPts val="0"/>
              </a:spcAft>
              <a:buNone/>
            </a:pPr>
            <a:r>
              <a:rPr lang="ru"/>
              <a:t>Итак, в красную вершину попала часть объектов обучающей выборки, скажем, 20 первого класса и 15 нулевого.</a:t>
            </a:r>
            <a:endParaRPr/>
          </a:p>
          <a:p>
            <a:pPr indent="0" lvl="0" marL="0" rtl="0" algn="l">
              <a:spcBef>
                <a:spcPts val="0"/>
              </a:spcBef>
              <a:spcAft>
                <a:spcPts val="0"/>
              </a:spcAft>
              <a:buNone/>
            </a:pPr>
            <a:r>
              <a:rPr lang="ru"/>
              <a:t>Давайте подумаем, что нам нужно для того, чтобы решающее дерево было хорошим. Было бы идеально, если бы существовало такое решающее правило, что в левую вершину уходят все 20 объектов первого класса, а в правую — 15 объектов нулевого класса. Тогда разбиение окажется окончательным и потомков красной вершины дальше можно не разбивать: все объекты, попадающие влево, мы будем относить к первому классу, а попадающие вправо — к нулевому. Ясно, что такая идеальная ситуация скорее всего не произойдёт. Тем не менее, хочется подобрать правило так, чтобы по максимуму разнести объекты двух классов в разные поддеревья.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10b9110b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10b9110b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Например, мы нашли правило, поставляющее такое разбиение: 15 на 3 в левой вершине и 5 на 12 во второй. Нас устраивает это правило, и мы двигаемся дальше. Более того, в левой вершине почти не осталось объектов нулевого класса, их всего три. Значит, дальше ветвиться в этой точке не имеет смысла, и можно сделать левую вершину терминальной.</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10b9110b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10b9110b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Мы выбираем произвольный из оставшихся листов</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10b9110b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10b9110b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 повторяем наш процесс до тех пор, пока все листы не станут терминальными.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Единственное слабое место, которое осталось в нашем рассуждении — по какому критерию выбирать наилучшее решающее правило.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10b9110b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10b9110b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Итак, пусть R — наше решающее правило в красной вершине. Положим p(R) — количество true positive объектов, то есть тех, для которых R = 1 и правильный класс — первый. Положим также n(R) — количество false positive объектов, то есть тех, для которых R равно 0 и правильный класс — нулевой. Тогда нам необходимо одновременно максимизировать p(R) и минимизировать n(R). Конкретно, оптимизируют как правило такую вот хитрую величину:</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10ced809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10ced809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10ced809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10ced809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Итак, мы в общих чертах описали алгоритм обучения решающего дерева для задачи классификации. Теперь давайте посмотрим, как на практике решающие деревья применяются. Делать мы это будем на известнейшем датасете под названием “Ирисы Фишера”. Этот датасет был собран известным английским математиком Рональдом Фишером в первой половине XX века. Датасет содержит в себе данные о 150 экземплярах цветов ириса, по 50 экземпляров трёх видов: </a:t>
            </a:r>
            <a:r>
              <a:rPr i="1" lang="ru" sz="1050">
                <a:solidFill>
                  <a:srgbClr val="222222"/>
                </a:solidFill>
                <a:highlight>
                  <a:srgbClr val="FFFFFF"/>
                </a:highlight>
              </a:rPr>
              <a:t>Iris setosa</a:t>
            </a:r>
            <a:r>
              <a:rPr lang="ru" sz="1050">
                <a:solidFill>
                  <a:srgbClr val="222222"/>
                </a:solidFill>
                <a:highlight>
                  <a:srgbClr val="FFFFFF"/>
                </a:highlight>
              </a:rPr>
              <a:t>, </a:t>
            </a:r>
            <a:r>
              <a:rPr i="1" lang="ru" sz="1050">
                <a:solidFill>
                  <a:srgbClr val="222222"/>
                </a:solidFill>
                <a:highlight>
                  <a:srgbClr val="FFFFFF"/>
                </a:highlight>
              </a:rPr>
              <a:t>Iris virginica</a:t>
            </a:r>
            <a:r>
              <a:rPr lang="ru" sz="1050">
                <a:solidFill>
                  <a:srgbClr val="222222"/>
                </a:solidFill>
                <a:highlight>
                  <a:srgbClr val="FFFFFF"/>
                </a:highlight>
              </a:rPr>
              <a:t> и </a:t>
            </a:r>
            <a:r>
              <a:rPr i="1" lang="ru" sz="1050">
                <a:solidFill>
                  <a:srgbClr val="222222"/>
                </a:solidFill>
                <a:highlight>
                  <a:srgbClr val="FFFFFF"/>
                </a:highlight>
              </a:rPr>
              <a:t>Iris versicolor</a:t>
            </a:r>
            <a:r>
              <a:rPr lang="ru" sz="1050">
                <a:solidFill>
                  <a:srgbClr val="222222"/>
                </a:solidFill>
                <a:highlight>
                  <a:srgbClr val="FFFFFF"/>
                </a:highlight>
              </a:rPr>
              <a:t>. Каждый экземпляр имеет 4 характеристики: Длина наружной доли </a:t>
            </a:r>
            <a:r>
              <a:rPr lang="ru" sz="1050">
                <a:solidFill>
                  <a:srgbClr val="0B0080"/>
                </a:solidFill>
                <a:highlight>
                  <a:srgbClr val="FFFFFF"/>
                </a:highlight>
                <a:uFill>
                  <a:noFill/>
                </a:uFill>
                <a:hlinkClick r:id="rId2">
                  <a:extLst>
                    <a:ext uri="{A12FA001-AC4F-418D-AE19-62706E023703}">
                      <ahyp:hlinkClr val="tx"/>
                    </a:ext>
                  </a:extLst>
                </a:hlinkClick>
              </a:rPr>
              <a:t>околоцветника</a:t>
            </a:r>
            <a:r>
              <a:rPr lang="ru" sz="1050">
                <a:solidFill>
                  <a:srgbClr val="222222"/>
                </a:solidFill>
                <a:highlight>
                  <a:srgbClr val="FFFFFF"/>
                </a:highlight>
              </a:rPr>
              <a:t>, Ширина наружной доли околоцветника, Длина лепестка, ширина лепестка. </a:t>
            </a:r>
            <a:endParaRPr sz="1050">
              <a:solidFill>
                <a:srgbClr val="222222"/>
              </a:solidFill>
              <a:highlight>
                <a:srgbClr val="FFFFFF"/>
              </a:highlight>
            </a:endParaRPr>
          </a:p>
          <a:p>
            <a:pPr indent="0" lvl="0" marL="0" rtl="0" algn="l">
              <a:spcBef>
                <a:spcPts val="0"/>
              </a:spcBef>
              <a:spcAft>
                <a:spcPts val="0"/>
              </a:spcAft>
              <a:buNone/>
            </a:pPr>
            <a:r>
              <a:rPr lang="ru" sz="1050">
                <a:solidFill>
                  <a:srgbClr val="222222"/>
                </a:solidFill>
                <a:highlight>
                  <a:srgbClr val="FFFFFF"/>
                </a:highlight>
              </a:rPr>
              <a:t>Оказывается, в данном случае для классификации в целом достаточно лишь двух признаков:  длины и ширины лепестка. Визуализируем выборку, по оси x отложив ширину лепестка, а по оси y — длину. Построим для этой задачи решающее дерево. Оказывается, чтобы построить хорошее решающее дерево только на этих двух признаков, достаточно глубины 3. Вот таким будет наше решающее дерево, а вот так плоскость разобьётся на три класса. </a:t>
            </a:r>
            <a:endParaRPr sz="1050">
              <a:solidFill>
                <a:srgbClr val="222222"/>
              </a:solidFill>
              <a:highlight>
                <a:srgbClr val="FFFFFF"/>
              </a:highlight>
            </a:endParaRPr>
          </a:p>
          <a:p>
            <a:pPr indent="0" lvl="0" marL="0" rtl="0" algn="l">
              <a:lnSpc>
                <a:spcPct val="115000"/>
              </a:lnSpc>
              <a:spcBef>
                <a:spcPts val="600"/>
              </a:spcBef>
              <a:spcAft>
                <a:spcPts val="0"/>
              </a:spcAft>
              <a:buNone/>
            </a:pPr>
            <a:r>
              <a:rPr lang="ru" sz="1050">
                <a:solidFill>
                  <a:srgbClr val="222222"/>
                </a:solidFill>
                <a:highlight>
                  <a:srgbClr val="FFFFFF"/>
                </a:highlight>
              </a:rPr>
              <a:t>Ну и мы видим, что на двух классах из трёх ошибок нет вообще, а на третьем мы получили всего три ошибки. Предлагаю самостоятельно подумать, почему границами разделяющих поверхностей являются линии, параллельные осям координат. </a:t>
            </a:r>
            <a:endParaRPr sz="1050">
              <a:solidFill>
                <a:srgbClr val="222222"/>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10ced809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10ced809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Но, оказывается, с решающими деревьями не всё так прекрасно. В примере с Ирисами Фишера наши три класса были почти линейно разделимыми. Давайте посмотрим, как решающие деревья работают на заданиях посложнее. Перед нами датасет “Игрушка дьявола”. Я сгенерировал его сам, используя код Стенфордского курса по нейронным сетям. В целом закономерность в данных понятна: точки каждого класса образуют закрученную спираль в сторону центра картинки. Теперь, когда мы будем строить решающее дерево для решения этой задачи, в зависимости от максимальной возможной глубины дерева у нас будут получаться решающие деревья с такими классами: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10ced809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10ced809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Вот такие классы для глубины 3 (пауза), для глубины 7 (пауза) и для глубины 12. Для глубины 3 разделяющие поверхнотсти получились слишком неточными: они лишь поверхностно улавливают спиральную структуру точек и допускают множество ошибок. </a:t>
            </a:r>
            <a:endParaRPr/>
          </a:p>
          <a:p>
            <a:pPr indent="0" lvl="0" marL="0" rtl="0" algn="l">
              <a:spcBef>
                <a:spcPts val="0"/>
              </a:spcBef>
              <a:spcAft>
                <a:spcPts val="0"/>
              </a:spcAft>
              <a:buNone/>
            </a:pPr>
            <a:r>
              <a:rPr lang="ru"/>
              <a:t>Для глубины 7 и 12 спиральная структура классов заметна, но сами классы получились очень неестественными: есть множество вкраплений одного класса внутри другого там, где они вряд ли должны быть. Всё это происходит из-за того, что алгоритм </a:t>
            </a:r>
            <a:r>
              <a:rPr b="1" lang="ru"/>
              <a:t>переобучается</a:t>
            </a:r>
            <a:r>
              <a:rPr lang="ru"/>
              <a:t> , то есть подстраивается не под общую закономерность в данных, а реагирует </a:t>
            </a:r>
            <a:r>
              <a:rPr lang="ru">
                <a:solidFill>
                  <a:schemeClr val="dk1"/>
                </a:solidFill>
              </a:rPr>
              <a:t>на небольшие погрешности и выбросы.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ru">
                <a:solidFill>
                  <a:schemeClr val="dk1"/>
                </a:solidFill>
              </a:rPr>
              <a:t>Итак, мы с вами видим, что решающее дерево являются нестабильным алгоритмом, склонным к переобучению: небольшое изменение в исходных данных может повлечь за собой полную перестройку дерева. Такого эффекта мы не наблюдали, например, в логистической регрессии. Вместе с тем, в решающем дереве скрыт огромный потенциал в силу вариативности возможных решающих правил.</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10ced809a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10ced809a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41e3a682f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41e3a682f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10ced809a_1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c10ced809a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Немного скажем о том, как выглядит решающее дерево для задачи регрессии. В целом оно устроено так же, только в листовых вершинах дерева стоят не метки классов, а действительные числа — ответы алгоритма на данных объектах. То есть, получается, что в задаче регрессии количество ответов решающего дерева ограничено количеством листовых вершин. Но это обстоятельство не должно вас смущать: решающее дерево — вообще не очень хороший алгоритм, причём как для классификации, так и для регрессии. Как исправить его недостатки, мы поговорим в следующем видео.</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10ced809a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10ced809a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641e3a682f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41e3a682f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10ced809a_1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c10ced809a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1"/>
                </a:solidFill>
              </a:rPr>
              <a:t>Уважаемые слушатели, мы продолжаем изучение различных алгоритмов машинного обучения.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rPr>
              <a:t>Мы с вами уже изучили несколько моделей машинного обучения: это метод ближайших соседей, линейные алгоритмы и решающее дерево. Как мы с вами обсуждали, у каждого из этих алгоритмов есть свои преимущества и недостатки. Например, метод ближайших соседей прост в понимании, но не обладает достаточной обобщающей способностью, а также сложен в применении. Линейный алгоритм стабилен к выбросам в данных и является хорошим бейзлайном для любой задачи, но не имеет большого количества степеней свободы, чтобы быть способным восстанавливать сложные зависимости. Наконец, решающее дерево обладает значительной вариативностью, но склонно к переобучению и требовательно к размеру выборки. </a:t>
            </a:r>
            <a:endParaRPr>
              <a:solidFill>
                <a:schemeClr val="dk1"/>
              </a:solidFill>
            </a:endParaRPr>
          </a:p>
          <a:p>
            <a:pPr indent="0" lvl="0" marL="0" rtl="0" algn="l">
              <a:spcBef>
                <a:spcPts val="0"/>
              </a:spcBef>
              <a:spcAft>
                <a:spcPts val="0"/>
              </a:spcAft>
              <a:buNone/>
            </a:pPr>
            <a:r>
              <a:rPr lang="ru">
                <a:solidFill>
                  <a:schemeClr val="dk1"/>
                </a:solidFill>
              </a:rPr>
              <a:t>Конечно, бывают и другие модели машинного обучения. На самом деле в нашем распоряжении есть целый “зоопарк” моделей, но у каждой из этих модели есть как преимущества, так и недостатки.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c10ced809a_1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c10ced809a_1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 этой причине теоретиков и практиков машинного обучения всегда занимала идея использования нескольких, пусть даже не совсем оптимальных, алгоритмов машинного обучения одновременно, чтобы вместе они образовывали сильную модель без недостатков. Так мы приходим к идее композиции алгоритмов. Итак, тема этого видео —</a:t>
            </a:r>
            <a:r>
              <a:rPr lang="ru">
                <a:solidFill>
                  <a:schemeClr val="dk1"/>
                </a:solidFill>
              </a:rPr>
              <a:t> композиции алгоритмов.</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10ced809a_1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c10ced809a_1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c10ced809a_1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c10ced809a_1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Забавной иллюстрацией принципа Кондорсе является эксперимент, который в конце XIX века провёл английский учёный Фрэнсис Гальтон. Гальтон, между прочим, был очень разносторонней личностью: географ, антрополог, психолог, но нам он больше всего интересен как статистик. Кстати, именно Гальтон ввёл в обиход термин “регрессия”.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c10ced809a_1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c10ced809a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Так вот, эксперимент, который провёл Гальтон, состоял в следующем. Как-то раз он привёл с собой на рынок быка весом 1198 фунтов и попросил прохожих угадать, сколько весит бык. Так он спросил примерно 800 человек, и никто из них не угадал точный вес быка. Зато когда Гальтон посчитал среднее всех ответов, оно оказалось равным 1197 фунтов, то есть отличалось от правильного ответа всего на 1 фунт.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10ced809a_1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10ced809a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Такой метод принятия решений в машинном обучении называется методом простого голосования. Пусть a_1, a_2, …, a_n — несколько различных обученных алгоритмов. Тогда новый алгоритм относит объект x к тому классу, за который проголосовало большинство из a_1, a_2, …, a_n — это в случае задачи классификации, ну а в случае задачи регрессии можно просто усреднить ответы всех алгоритмов.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c10ced809a_1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c10ced809a_1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41e3a682f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41e3a682f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c10ced809a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c10ced809a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Теперь осталось придумать способ создания алгоритмов a_1, a_2, …, a_n. Каждый из описанных нами прежде методов строит лишь один алгоритм, нам же нужно целых n. Обычно для простого голосования или, как говорят, бэггинга (от английского bag, сумка) используют простые базовые алгоритмы — например, те же решающие деревья, хотя никто не запрещает использовать что-то другое. Зафиксируем число деревьев — скажем, 100. Для обучения каждого дерева нам нужна обучающая выборка. В качестве обучающей выборки давайте брать случайную подвыборку исходной обучающей выборки. </a:t>
            </a:r>
            <a:endParaRPr/>
          </a:p>
          <a:p>
            <a:pPr indent="0" lvl="0" marL="0" rtl="0" algn="l">
              <a:spcBef>
                <a:spcPts val="0"/>
              </a:spcBef>
              <a:spcAft>
                <a:spcPts val="0"/>
              </a:spcAft>
              <a:buNone/>
            </a:pPr>
            <a:r>
              <a:rPr lang="ru"/>
              <a:t>Из-за различий в обучающих подвыборках каждого из ста деревьев, все алгоритмы получаются немного разными. Напомним, что сильная сторона решающего дерева это вариативность, а слабая — нестабильность и склонность к переобучению. Но в нашем алгоритме нестабильность больше не является недостатком, так как решение принимается на основе сотни различных предсказаний.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10ced809a_1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c10ced809a_1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1"/>
                </a:solidFill>
              </a:rPr>
              <a:t>Описанный алгоритм, в случае, если в качестве базовых алгоритмов выступают решающие деревья, ещё называют случайным лесом. Случайный лес очень хорошо зарекомендовал себя, в том числе для решения конкурсов по машинному обучению, например, на онлайн-платформе kaggle.com. Как правило, качество на композиции алгоритмов получается выше, чем на одном алгоритме, будь то линейный алгоритм, решающее дерево или нейронная сеть.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c10ced809a_1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c10ced809a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Продемонстрируем это на примере датасета Игрушка дьявола из предыдущего видео. Как мы видим, случайный лес (слева) гораздо лучше справился с задачей, чем решающее дерево (справа): области, относящиеся к классам, выделяются весьма точно. Такое поведение достигается за счёт того, что при бэггинге мы усредняем мощные, но нестабильные алгоритмы типа решающего дерева, превращая их таким образом во всё ещё мощный, но при этом стабильный алгоритм</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c10ced809a_1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c10ced809a_1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1"/>
                </a:solidFill>
              </a:rPr>
              <a:t>Но, оказывается, не всё так радужно. Основным недостатком всех композиций и решающего леса в частности является его громоздкость: чтобы вычислить ответ, необходимо спросить все базовые алгоритмы, а затем усреднить предсказание. Поэтому в производстве, если это возможно, стараются обойтись без огромных композиций, особенно когда важна скорость принятия решений. Тем не менее, если нужно выжать из задачи максимальное качество, то решающий лес обязательно нужно попробовать. Кстати, ещё одна хорошая новость состоит в том, что все вычисления для построения и применения решающего леса можно выполнять параллельно.</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c10ced809a_1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c10ced809a_1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Теперь давайте поговорим о других техниках построения композиций алгоритмов. Пусть мы не хотим обучать сотни решающих деревьев, а хотим обойтись лишь небольшим количеством алгоритмов. </a:t>
            </a:r>
            <a:endParaRPr/>
          </a:p>
          <a:p>
            <a:pPr indent="0" lvl="0" marL="0" rtl="0" algn="l">
              <a:spcBef>
                <a:spcPts val="0"/>
              </a:spcBef>
              <a:spcAft>
                <a:spcPts val="0"/>
              </a:spcAft>
              <a:buNone/>
            </a:pPr>
            <a:r>
              <a:rPr lang="ru"/>
              <a:t>Итак, в нашем распоряжении есть, ну, пусть три различных модели a, b и c. Мы хотим придумать алгоритм, который бы основывался на этих моделях и работал бы лучше, чем простое голосование. Теперь ВНИМАНИЕ. Для построения /// алгоритма принятия решения /// на основе предсказаний моделей a, b и c ///  мы также можем использовать машинное обучение! В самом деле, после обучения алгоритмов a, b и c мы можем для каждого объекта вычислить a(x), b(x) и c(x) и интерпретировать эти значения как признаки объекта! Осталось построить ещё всего один метаалгоритм m над признаками a(x), b(x), c(x) для предсказания целевой переменной y! И по крайней мере у нас есть надежда, что алгоритм m(a,b,c) будет работать лучше, чем a, b и c по-отдельности. </a:t>
            </a:r>
            <a:endParaRPr/>
          </a:p>
          <a:p>
            <a:pPr indent="0" lvl="0" marL="0" rtl="0" algn="l">
              <a:spcBef>
                <a:spcPts val="0"/>
              </a:spcBef>
              <a:spcAft>
                <a:spcPts val="0"/>
              </a:spcAft>
              <a:buNone/>
            </a:pPr>
            <a:r>
              <a:rPr lang="ru"/>
              <a:t>И действительно, стекинг способен улучшить качество по сравнению с базовыми алгоритмами. В качестве базовых алгоритмов здесь рекомендуется брать несколько разноплановых моделей: например, те же линейную модель, несколько решающих деревьев и алгоритм k ближайших соседей.</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c10ced809a_1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c10ced809a_1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Третий метод композиции алгоритмов, про который мы по говорим, называется бустинг. Как и в бэггинге, мы хотим построить множество алгоритмов для решения исходной задачи и принимать решение взвешенным голосованием. Но если в бэггинге мы строили алгоритмы независимо друг от друга, то в бустинге каждый следующий алгоритм строится так, чтобы компенсировать ошибки </a:t>
            </a:r>
            <a:r>
              <a:rPr lang="ru">
                <a:solidFill>
                  <a:schemeClr val="dk1"/>
                </a:solidFill>
              </a:rPr>
              <a:t>на обучающей выборке </a:t>
            </a:r>
            <a:r>
              <a:rPr lang="ru"/>
              <a:t>взвешенной суммы всех предыдущих алгоритмов. В итоге мы строим ряд из алгоритмов, причём частичные суммы этого ряда всё лучше и лучше запоминают искомую закономерность. </a:t>
            </a:r>
            <a:endParaRPr/>
          </a:p>
          <a:p>
            <a:pPr indent="0" lvl="0" marL="0" rtl="0" algn="l">
              <a:spcBef>
                <a:spcPts val="0"/>
              </a:spcBef>
              <a:spcAft>
                <a:spcPts val="0"/>
              </a:spcAft>
              <a:buNone/>
            </a:pPr>
            <a:r>
              <a:rPr lang="ru"/>
              <a:t>Одна из самых известных и хорошо зарекомендовавших себя разновидностей бустинга — это градиентный бустинг над решающими деревьями. Давайте расшифруем, что означает это название. “Градиентный” бустинг означает, что для подсчёта каждого следующего алгоритма в композиции мы некоторым образом используем градиент. “Над решающими деревьями” означает, что в качестве базовых алгоритмов мы используем решающие деревья. Более подробно о том, как работает градиентный бустинг, вы можете прочитать в заметках к лекции.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c10ced809a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c10ced809a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Итак, давайте ещё раз вспомним, что мы изучили в этом видео. Мы рассмотрели три способа построения композиции алгоритмов: бэггинг, стекинг, и бустинг. Все эти методы по-разному используют базовые алгоритмы: бэггинг принимает решение простым голосованием, стэкинг обучает поверх базовых моделей метаалгоритм, а бустинг строит базовые модели поочерёдно так, чтобы каждая следующая компенсировала ошибки всех предыдущих. </a:t>
            </a:r>
            <a:endParaRPr/>
          </a:p>
          <a:p>
            <a:pPr indent="0" lvl="0" marL="0" rtl="0" algn="l">
              <a:spcBef>
                <a:spcPts val="0"/>
              </a:spcBef>
              <a:spcAft>
                <a:spcPts val="0"/>
              </a:spcAft>
              <a:buNone/>
            </a:pPr>
            <a:r>
              <a:rPr lang="ru"/>
              <a:t>В следующем видео мы с вами попрактикуемся в сравнении различных моделей машинного обучения, в том числе и композиций.</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641e3a682f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641e3a682f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641e3a682f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41e3a682f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0a9bf00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0a9bf00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10b9110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10b9110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Итак, давайте начнём. Мы с вами уже изучили несколько алгоритмов машинного обучения: метод ближайших соседей и линейные алгоритмы. Алгоритм ближайших соседей очень редко используется на практике сразу по ряду причин: во-первых, он склонен к переобучению, а, во-вторых, для его применения в памяти необходимо хранить всю обучающую выборку, чего почти никогда нельзя себе позволить. Напротив, линейные алгоритмы часто применяются на практике благодаря своей простоте и устойчивости. Но в некоторых задачах нижележащие закономерности в данных, которые мы хотим восстановить, оказываются слишком сложными для линейных алгоритмов. </a:t>
            </a:r>
            <a:endParaRPr/>
          </a:p>
          <a:p>
            <a:pPr indent="0" lvl="0" marL="0" rtl="0" algn="l">
              <a:spcBef>
                <a:spcPts val="0"/>
              </a:spcBef>
              <a:spcAft>
                <a:spcPts val="0"/>
              </a:spcAft>
              <a:buNone/>
            </a:pPr>
            <a:r>
              <a:rPr lang="ru"/>
              <a:t>Взять хотя бы то, как мы с вами принимаем решения в жизни. Наши рассуждения редко напоминают линейные алгоритмы. Правила, которыми мы руководствуемся, обычно являются более простыми. Приведём примеры таких решающих правил, сформулированных на жизненном языке. Пусть вы сотрудник банка, выдающий кредит. Тогда можно предложить такое решающее правило: Если в анкете клиента указан домашний телефон, зарплата клиента превышает $1000, а размер кредита не превышает $3000, принимается решение о выдаче кредита. Или, например, вы врач, принимающий решение о проведении операции. Решающее правило для вас: если возраст пациента по крайней мере 60 лет и пациент перенёс инфаркт, то операцию не делать.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Возникает естественное желание использовать такие решающие правила для создания алгоритма машинного обучения. Так вот, алгоритм, использующий логические закономерности в данных, вроде тех, что мы с вами рассмотрели, называется </a:t>
            </a:r>
            <a:r>
              <a:rPr i="1" lang="ru"/>
              <a:t>логическим алгоритмом.</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10b9110b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10b9110b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Самый простой способ организовать логические правила в алгоритм — это построить решающее дерево. В каждой вершине решающего дерева находится некоторый вопрос, а рёбра из вершины соответствуют ответам на этот вопрос: в случае бинарного ответа “да” или “нет” получается бинарное дерево.  В листах этого дерева записаны ответы алгоритма. Например, при построении дерева для задачи классификации, в листах находятся метки классов, а для задачи регрессии — действительные числа.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Перед вами пример решающего дерева для решения задачи классификации клиентов на два класса: добросовестные и недобросовестные заёмщики. При поступлении на вход объекта — в данном случае, клиента — мы стартуем из корня и идём по рёбрам дерева в то поддерево, которое соответствует ответу на вопрос в текущей вершине. В конце концов мы попадаем в один из листов этого дерева, в котором стоит метка класса — выдать кредит или отказать в выдаче.</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Для простоты давайте считать, что признаки объектов являются действительными числами. </a:t>
            </a:r>
            <a:r>
              <a:rPr lang="ru">
                <a:solidFill>
                  <a:schemeClr val="dk1"/>
                </a:solidFill>
              </a:rPr>
              <a:t>Мы также ограничимся лишь вопросами вида “Верно ли, что признак x_i больше или равен z?”. Например, “верно ли, что зарплата клиента больше или равна $2000?”. Оказывается, таких простых вопросов с ответами да/нет вполне хватает для построения эффективных решающих деревьев.</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10b9110b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10b9110b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Самый простой способ организовать логические правила в алгоритм — это построить решающее дерево. В каждой вершине решающего дерева находится некоторый вопрос, а рёбра из вершины соответствуют ответам на этот вопрос: в случае бинарного ответа “да” или “нет” получается бинарное дерево.  В листах этого дерева записаны ответы алгоритма. Например, при построении дерева для задачи классификации, в листах находятся метки классов, а для задачи регрессии — действительные числа.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Перед вами пример решающего дерева для решения задачи классификации клиентов на два класса: добросовестные и недобросовестные заёмщики. При поступлении на вход объекта — в данном случае, клиента — мы стартуем из корня и идём по рёбрам дерева в то поддерево, которое соответствует ответу на вопрос в текущей вершине. В конце концов мы попадаем в один из листов этого дерева, в котором стоит метка класса — выдать кредит или отказать в выдаче.</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Для простоты давайте считать, что признаки объектов являются действительными числами. </a:t>
            </a:r>
            <a:r>
              <a:rPr lang="ru">
                <a:solidFill>
                  <a:schemeClr val="dk1"/>
                </a:solidFill>
              </a:rPr>
              <a:t>Мы также ограничимся лишь вопросами вида “Верно ли, что признак x_i больше или равен z?”. Например, “верно ли, что зарплата клиента больше или равна $2000?”. Оказывается, таких простых вопросов с ответами да/нет вполне хватает для построения эффективных решающих деревьев.</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10b9110b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10b9110b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Отлично, мы с вами разобрались, что такое решающее дерево. Как и всегда, основная сложность заключается в том, как искать такое решающее дерево для конкретной обучающей выборки. Сейчас я опишу алгоритм обучения решающего дерева в общих чертах, а затем поговорю о том, как формализовать моё рассуждение.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Строить наше решающее дерево мы будем поэтапно. На каждом шаге алгоритма мы будем брать некоторый лист дерева и искать решающее правило, которое гарантирует наилучшее разбиение обучающей выборки в этой вершине. Давайте посмотрим, как это работает на практике.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Итак, мы видим, что у нашего дерева уже построено пять вершин, из которых три являются листами. Мы находимся в красном листе и хотим выбрать для него решающее правило.</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Название лекции"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352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Font typeface="Montserrat"/>
              <a:buNone/>
              <a:defRPr sz="2800">
                <a:latin typeface="Montserrat"/>
                <a:ea typeface="Montserrat"/>
                <a:cs typeface="Montserrat"/>
                <a:sym typeface="Montserrat"/>
              </a:defRPr>
            </a:lvl2pPr>
            <a:lvl3pPr lvl="2" algn="ctr">
              <a:lnSpc>
                <a:spcPct val="100000"/>
              </a:lnSpc>
              <a:spcBef>
                <a:spcPts val="0"/>
              </a:spcBef>
              <a:spcAft>
                <a:spcPts val="0"/>
              </a:spcAft>
              <a:buSzPts val="2800"/>
              <a:buFont typeface="Montserrat"/>
              <a:buNone/>
              <a:defRPr sz="2800">
                <a:latin typeface="Montserrat"/>
                <a:ea typeface="Montserrat"/>
                <a:cs typeface="Montserrat"/>
                <a:sym typeface="Montserrat"/>
              </a:defRPr>
            </a:lvl3pPr>
            <a:lvl4pPr lvl="3" algn="ctr">
              <a:lnSpc>
                <a:spcPct val="100000"/>
              </a:lnSpc>
              <a:spcBef>
                <a:spcPts val="0"/>
              </a:spcBef>
              <a:spcAft>
                <a:spcPts val="0"/>
              </a:spcAft>
              <a:buSzPts val="2800"/>
              <a:buFont typeface="Montserrat"/>
              <a:buNone/>
              <a:defRPr sz="2800">
                <a:latin typeface="Montserrat"/>
                <a:ea typeface="Montserrat"/>
                <a:cs typeface="Montserrat"/>
                <a:sym typeface="Montserrat"/>
              </a:defRPr>
            </a:lvl4pPr>
            <a:lvl5pPr lvl="4" algn="ctr">
              <a:lnSpc>
                <a:spcPct val="100000"/>
              </a:lnSpc>
              <a:spcBef>
                <a:spcPts val="0"/>
              </a:spcBef>
              <a:spcAft>
                <a:spcPts val="0"/>
              </a:spcAft>
              <a:buSzPts val="2800"/>
              <a:buFont typeface="Montserrat"/>
              <a:buNone/>
              <a:defRPr sz="2800">
                <a:latin typeface="Montserrat"/>
                <a:ea typeface="Montserrat"/>
                <a:cs typeface="Montserrat"/>
                <a:sym typeface="Montserrat"/>
              </a:defRPr>
            </a:lvl5pPr>
            <a:lvl6pPr lvl="5" algn="ctr">
              <a:lnSpc>
                <a:spcPct val="100000"/>
              </a:lnSpc>
              <a:spcBef>
                <a:spcPts val="0"/>
              </a:spcBef>
              <a:spcAft>
                <a:spcPts val="0"/>
              </a:spcAft>
              <a:buSzPts val="2800"/>
              <a:buFont typeface="Montserrat"/>
              <a:buNone/>
              <a:defRPr sz="2800">
                <a:latin typeface="Montserrat"/>
                <a:ea typeface="Montserrat"/>
                <a:cs typeface="Montserrat"/>
                <a:sym typeface="Montserrat"/>
              </a:defRPr>
            </a:lvl6pPr>
            <a:lvl7pPr lvl="6" algn="ctr">
              <a:lnSpc>
                <a:spcPct val="100000"/>
              </a:lnSpc>
              <a:spcBef>
                <a:spcPts val="0"/>
              </a:spcBef>
              <a:spcAft>
                <a:spcPts val="0"/>
              </a:spcAft>
              <a:buSzPts val="2800"/>
              <a:buFont typeface="Montserrat"/>
              <a:buNone/>
              <a:defRPr sz="2800">
                <a:latin typeface="Montserrat"/>
                <a:ea typeface="Montserrat"/>
                <a:cs typeface="Montserrat"/>
                <a:sym typeface="Montserrat"/>
              </a:defRPr>
            </a:lvl7pPr>
            <a:lvl8pPr lvl="7" algn="ctr">
              <a:lnSpc>
                <a:spcPct val="100000"/>
              </a:lnSpc>
              <a:spcBef>
                <a:spcPts val="0"/>
              </a:spcBef>
              <a:spcAft>
                <a:spcPts val="0"/>
              </a:spcAft>
              <a:buSzPts val="2800"/>
              <a:buFont typeface="Montserrat"/>
              <a:buNone/>
              <a:defRPr sz="2800">
                <a:latin typeface="Montserrat"/>
                <a:ea typeface="Montserrat"/>
                <a:cs typeface="Montserrat"/>
                <a:sym typeface="Montserrat"/>
              </a:defRPr>
            </a:lvl8pPr>
            <a:lvl9pPr lvl="8" algn="ctr">
              <a:lnSpc>
                <a:spcPct val="100000"/>
              </a:lnSpc>
              <a:spcBef>
                <a:spcPts val="0"/>
              </a:spcBef>
              <a:spcAft>
                <a:spcPts val="0"/>
              </a:spcAft>
              <a:buSzPts val="2800"/>
              <a:buFont typeface="Montserrat"/>
              <a:buNone/>
              <a:defRPr sz="2800">
                <a:latin typeface="Montserrat"/>
                <a:ea typeface="Montserrat"/>
                <a:cs typeface="Montserrat"/>
                <a:sym typeface="Montserrat"/>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pic>
        <p:nvPicPr>
          <p:cNvPr id="13" name="Google Shape;13;p2"/>
          <p:cNvPicPr preferRelativeResize="0"/>
          <p:nvPr/>
        </p:nvPicPr>
        <p:blipFill rotWithShape="1">
          <a:blip r:embed="rId2">
            <a:alphaModFix/>
          </a:blip>
          <a:srcRect b="0" l="0" r="0" t="0"/>
          <a:stretch/>
        </p:blipFill>
        <p:spPr>
          <a:xfrm>
            <a:off x="3523482" y="-105700"/>
            <a:ext cx="2097050" cy="17427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1 колонка текста">
  <p:cSld name="ONE_COLUMN_TEXT">
    <p:spTree>
      <p:nvGrpSpPr>
        <p:cNvPr id="45" name="Shape 45"/>
        <p:cNvGrpSpPr/>
        <p:nvPr/>
      </p:nvGrpSpPr>
      <p:grpSpPr>
        <a:xfrm>
          <a:off x="0" y="0"/>
          <a:ext cx="0" cy="0"/>
          <a:chOff x="0" y="0"/>
          <a:chExt cx="0" cy="0"/>
        </a:xfrm>
      </p:grpSpPr>
      <p:sp>
        <p:nvSpPr>
          <p:cNvPr id="46" name="Google Shape;46;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сновная идея, вывод">
  <p:cSld name="MAIN_POINT">
    <p:spTree>
      <p:nvGrpSpPr>
        <p:cNvPr id="49" name="Shape 49"/>
        <p:cNvGrpSpPr/>
        <p:nvPr/>
      </p:nvGrpSpPr>
      <p:grpSpPr>
        <a:xfrm>
          <a:off x="0" y="0"/>
          <a:ext cx="0" cy="0"/>
          <a:chOff x="0" y="0"/>
          <a:chExt cx="0" cy="0"/>
        </a:xfrm>
      </p:grpSpPr>
      <p:sp>
        <p:nvSpPr>
          <p:cNvPr id="50" name="Google Shape;50;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одпись">
  <p:cSld name="CAPTION_ONLY">
    <p:spTree>
      <p:nvGrpSpPr>
        <p:cNvPr id="52" name="Shape 52"/>
        <p:cNvGrpSpPr/>
        <p:nvPr/>
      </p:nvGrpSpPr>
      <p:grpSpPr>
        <a:xfrm>
          <a:off x="0" y="0"/>
          <a:ext cx="0" cy="0"/>
          <a:chOff x="0" y="0"/>
          <a:chExt cx="0" cy="0"/>
        </a:xfrm>
      </p:grpSpPr>
      <p:sp>
        <p:nvSpPr>
          <p:cNvPr id="53" name="Google Shape;53;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FFEB00"/>
              </a:buClr>
              <a:buSzPts val="1800"/>
              <a:buNone/>
              <a:defRPr>
                <a:solidFill>
                  <a:srgbClr val="FFEB00"/>
                </a:solidFill>
              </a:defRPr>
            </a:lvl1pPr>
          </a:lstStyle>
          <a:p/>
        </p:txBody>
      </p:sp>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Большое число">
  <p:cSld name="BIG_NUMBER">
    <p:spTree>
      <p:nvGrpSpPr>
        <p:cNvPr id="55" name="Shape 55"/>
        <p:cNvGrpSpPr/>
        <p:nvPr/>
      </p:nvGrpSpPr>
      <p:grpSpPr>
        <a:xfrm>
          <a:off x="0" y="0"/>
          <a:ext cx="0" cy="0"/>
          <a:chOff x="0" y="0"/>
          <a:chExt cx="0" cy="0"/>
        </a:xfrm>
      </p:grpSpPr>
      <p:sp>
        <p:nvSpPr>
          <p:cNvPr id="56" name="Google Shape;56;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7" name="Google Shape;57;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9" name="Shape 59"/>
        <p:cNvGrpSpPr/>
        <p:nvPr/>
      </p:nvGrpSpPr>
      <p:grpSpPr>
        <a:xfrm>
          <a:off x="0" y="0"/>
          <a:ext cx="0" cy="0"/>
          <a:chOff x="0" y="0"/>
          <a:chExt cx="0" cy="0"/>
        </a:xfrm>
      </p:grpSpPr>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Новый заголовок">
  <p:cSld name="TITLE_1">
    <p:spTree>
      <p:nvGrpSpPr>
        <p:cNvPr id="14" name="Shape 14"/>
        <p:cNvGrpSpPr/>
        <p:nvPr/>
      </p:nvGrpSpPr>
      <p:grpSpPr>
        <a:xfrm>
          <a:off x="0" y="0"/>
          <a:ext cx="0" cy="0"/>
          <a:chOff x="0" y="0"/>
          <a:chExt cx="0" cy="0"/>
        </a:xfrm>
      </p:grpSpPr>
      <p:sp>
        <p:nvSpPr>
          <p:cNvPr id="15" name="Google Shape;15;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6" name="Google Shape;16;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Font typeface="Montserrat"/>
              <a:buNone/>
              <a:defRPr sz="2800">
                <a:latin typeface="Montserrat"/>
                <a:ea typeface="Montserrat"/>
                <a:cs typeface="Montserrat"/>
                <a:sym typeface="Montserrat"/>
              </a:defRPr>
            </a:lvl2pPr>
            <a:lvl3pPr lvl="2" rtl="0" algn="ctr">
              <a:lnSpc>
                <a:spcPct val="100000"/>
              </a:lnSpc>
              <a:spcBef>
                <a:spcPts val="0"/>
              </a:spcBef>
              <a:spcAft>
                <a:spcPts val="0"/>
              </a:spcAft>
              <a:buSzPts val="2800"/>
              <a:buFont typeface="Montserrat"/>
              <a:buNone/>
              <a:defRPr sz="2800">
                <a:latin typeface="Montserrat"/>
                <a:ea typeface="Montserrat"/>
                <a:cs typeface="Montserrat"/>
                <a:sym typeface="Montserrat"/>
              </a:defRPr>
            </a:lvl3pPr>
            <a:lvl4pPr lvl="3" rtl="0" algn="ctr">
              <a:lnSpc>
                <a:spcPct val="100000"/>
              </a:lnSpc>
              <a:spcBef>
                <a:spcPts val="0"/>
              </a:spcBef>
              <a:spcAft>
                <a:spcPts val="0"/>
              </a:spcAft>
              <a:buSzPts val="2800"/>
              <a:buFont typeface="Montserrat"/>
              <a:buNone/>
              <a:defRPr sz="2800">
                <a:latin typeface="Montserrat"/>
                <a:ea typeface="Montserrat"/>
                <a:cs typeface="Montserrat"/>
                <a:sym typeface="Montserrat"/>
              </a:defRPr>
            </a:lvl4pPr>
            <a:lvl5pPr lvl="4" rtl="0" algn="ctr">
              <a:lnSpc>
                <a:spcPct val="100000"/>
              </a:lnSpc>
              <a:spcBef>
                <a:spcPts val="0"/>
              </a:spcBef>
              <a:spcAft>
                <a:spcPts val="0"/>
              </a:spcAft>
              <a:buSzPts val="2800"/>
              <a:buFont typeface="Montserrat"/>
              <a:buNone/>
              <a:defRPr sz="2800">
                <a:latin typeface="Montserrat"/>
                <a:ea typeface="Montserrat"/>
                <a:cs typeface="Montserrat"/>
                <a:sym typeface="Montserrat"/>
              </a:defRPr>
            </a:lvl5pPr>
            <a:lvl6pPr lvl="5" rtl="0" algn="ctr">
              <a:lnSpc>
                <a:spcPct val="100000"/>
              </a:lnSpc>
              <a:spcBef>
                <a:spcPts val="0"/>
              </a:spcBef>
              <a:spcAft>
                <a:spcPts val="0"/>
              </a:spcAft>
              <a:buSzPts val="2800"/>
              <a:buFont typeface="Montserrat"/>
              <a:buNone/>
              <a:defRPr sz="2800">
                <a:latin typeface="Montserrat"/>
                <a:ea typeface="Montserrat"/>
                <a:cs typeface="Montserrat"/>
                <a:sym typeface="Montserrat"/>
              </a:defRPr>
            </a:lvl6pPr>
            <a:lvl7pPr lvl="6" rtl="0" algn="ctr">
              <a:lnSpc>
                <a:spcPct val="100000"/>
              </a:lnSpc>
              <a:spcBef>
                <a:spcPts val="0"/>
              </a:spcBef>
              <a:spcAft>
                <a:spcPts val="0"/>
              </a:spcAft>
              <a:buSzPts val="2800"/>
              <a:buFont typeface="Montserrat"/>
              <a:buNone/>
              <a:defRPr sz="2800">
                <a:latin typeface="Montserrat"/>
                <a:ea typeface="Montserrat"/>
                <a:cs typeface="Montserrat"/>
                <a:sym typeface="Montserrat"/>
              </a:defRPr>
            </a:lvl7pPr>
            <a:lvl8pPr lvl="7" rtl="0" algn="ctr">
              <a:lnSpc>
                <a:spcPct val="100000"/>
              </a:lnSpc>
              <a:spcBef>
                <a:spcPts val="0"/>
              </a:spcBef>
              <a:spcAft>
                <a:spcPts val="0"/>
              </a:spcAft>
              <a:buSzPts val="2800"/>
              <a:buFont typeface="Montserrat"/>
              <a:buNone/>
              <a:defRPr sz="2800">
                <a:latin typeface="Montserrat"/>
                <a:ea typeface="Montserrat"/>
                <a:cs typeface="Montserrat"/>
                <a:sym typeface="Montserrat"/>
              </a:defRPr>
            </a:lvl8pPr>
            <a:lvl9pPr lvl="8" rtl="0" algn="ctr">
              <a:lnSpc>
                <a:spcPct val="100000"/>
              </a:lnSpc>
              <a:spcBef>
                <a:spcPts val="0"/>
              </a:spcBef>
              <a:spcAft>
                <a:spcPts val="0"/>
              </a:spcAft>
              <a:buSzPts val="2800"/>
              <a:buFont typeface="Montserrat"/>
              <a:buNone/>
              <a:defRPr sz="2800">
                <a:latin typeface="Montserrat"/>
                <a:ea typeface="Montserrat"/>
                <a:cs typeface="Montserrat"/>
                <a:sym typeface="Montserrat"/>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лайд для формул/иллюстраций">
  <p:cSld name="CUSTOM_1">
    <p:bg>
      <p:bgPr>
        <a:no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b="0" sz="3000">
                <a:solidFill>
                  <a:srgbClr val="000000"/>
                </a:solidFill>
                <a:latin typeface="Old Standard TT"/>
                <a:ea typeface="Old Standard TT"/>
                <a:cs typeface="Old Standard TT"/>
                <a:sym typeface="Old Standard TT"/>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311700" y="119002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Old Standard TT"/>
              <a:buChar char="●"/>
              <a:defRPr i="0" sz="1800" u="none" cap="none" strike="noStrike">
                <a:solidFill>
                  <a:srgbClr val="000000"/>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лайд для формул и иллюстрации (пополам)">
  <p:cSld name="CUSTOM_1_1">
    <p:bg>
      <p:bgPr>
        <a:solidFill>
          <a:srgbClr val="FFFFFF"/>
        </a:solidFill>
      </p:bgPr>
    </p:bg>
    <p:spTree>
      <p:nvGrpSpPr>
        <p:cNvPr id="21" name="Shape 21"/>
        <p:cNvGrpSpPr/>
        <p:nvPr/>
      </p:nvGrpSpPr>
      <p:grpSpPr>
        <a:xfrm>
          <a:off x="0" y="0"/>
          <a:ext cx="0" cy="0"/>
          <a:chOff x="0" y="0"/>
          <a:chExt cx="0" cy="0"/>
        </a:xfrm>
      </p:grpSpPr>
      <p:sp>
        <p:nvSpPr>
          <p:cNvPr id="22" name="Google Shape;22;p5"/>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3000">
                <a:solidFill>
                  <a:srgbClr val="000000"/>
                </a:solidFill>
                <a:latin typeface="Old Standard TT"/>
                <a:ea typeface="Old Standard TT"/>
                <a:cs typeface="Old Standard TT"/>
                <a:sym typeface="Old Standard T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3" name="Google Shape;23;p5"/>
          <p:cNvSpPr txBox="1"/>
          <p:nvPr>
            <p:ph idx="1" type="body"/>
          </p:nvPr>
        </p:nvSpPr>
        <p:spPr>
          <a:xfrm>
            <a:off x="311700" y="1190025"/>
            <a:ext cx="4264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Old Standard TT"/>
              <a:buChar char="●"/>
              <a:defRPr i="0" sz="1800" u="none" cap="none" strike="noStrike">
                <a:solidFill>
                  <a:srgbClr val="000000"/>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екции с названием и описанием">
  <p:cSld name="SECTION_TITLE_AND_DESCRIPTION">
    <p:spTree>
      <p:nvGrpSpPr>
        <p:cNvPr id="24" name="Shape 24"/>
        <p:cNvGrpSpPr/>
        <p:nvPr/>
      </p:nvGrpSpPr>
      <p:grpSpPr>
        <a:xfrm>
          <a:off x="0" y="0"/>
          <a:ext cx="0" cy="0"/>
          <a:chOff x="0" y="0"/>
          <a:chExt cx="0" cy="0"/>
        </a:xfrm>
      </p:grpSpPr>
      <p:sp>
        <p:nvSpPr>
          <p:cNvPr id="25" name="Google Shape;25;p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7" name="Google Shape;27;p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8" name="Google Shape;28;p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rgbClr val="434343"/>
              </a:buClr>
              <a:buSzPts val="1800"/>
              <a:buFont typeface="Montserrat"/>
              <a:buChar char="●"/>
              <a:defRPr>
                <a:solidFill>
                  <a:srgbClr val="434343"/>
                </a:solidFill>
                <a:latin typeface="Montserrat"/>
                <a:ea typeface="Montserrat"/>
                <a:cs typeface="Montserrat"/>
                <a:sym typeface="Montserrat"/>
              </a:defRPr>
            </a:lvl1pPr>
            <a:lvl2pPr indent="-317500" lvl="1" marL="914400" algn="l">
              <a:lnSpc>
                <a:spcPct val="115000"/>
              </a:lnSpc>
              <a:spcBef>
                <a:spcPts val="1600"/>
              </a:spcBef>
              <a:spcAft>
                <a:spcPts val="0"/>
              </a:spcAft>
              <a:buClr>
                <a:srgbClr val="434343"/>
              </a:buClr>
              <a:buSzPts val="1400"/>
              <a:buFont typeface="Montserrat"/>
              <a:buChar char="○"/>
              <a:defRPr>
                <a:solidFill>
                  <a:srgbClr val="434343"/>
                </a:solidFill>
                <a:latin typeface="Montserrat"/>
                <a:ea typeface="Montserrat"/>
                <a:cs typeface="Montserrat"/>
                <a:sym typeface="Montserrat"/>
              </a:defRPr>
            </a:lvl2pPr>
            <a:lvl3pPr indent="-317500" lvl="2" marL="1371600" algn="l">
              <a:lnSpc>
                <a:spcPct val="115000"/>
              </a:lnSpc>
              <a:spcBef>
                <a:spcPts val="1600"/>
              </a:spcBef>
              <a:spcAft>
                <a:spcPts val="0"/>
              </a:spcAft>
              <a:buClr>
                <a:srgbClr val="434343"/>
              </a:buClr>
              <a:buSzPts val="1400"/>
              <a:buFont typeface="Montserrat"/>
              <a:buChar char="■"/>
              <a:defRPr>
                <a:solidFill>
                  <a:srgbClr val="434343"/>
                </a:solidFill>
                <a:latin typeface="Montserrat"/>
                <a:ea typeface="Montserrat"/>
                <a:cs typeface="Montserrat"/>
                <a:sym typeface="Montserrat"/>
              </a:defRPr>
            </a:lvl3pPr>
            <a:lvl4pPr indent="-317500" lvl="3" marL="1828800" algn="l">
              <a:lnSpc>
                <a:spcPct val="115000"/>
              </a:lnSpc>
              <a:spcBef>
                <a:spcPts val="1600"/>
              </a:spcBef>
              <a:spcAft>
                <a:spcPts val="0"/>
              </a:spcAft>
              <a:buClr>
                <a:srgbClr val="434343"/>
              </a:buClr>
              <a:buSzPts val="1400"/>
              <a:buFont typeface="Montserrat"/>
              <a:buChar char="●"/>
              <a:defRPr>
                <a:solidFill>
                  <a:srgbClr val="434343"/>
                </a:solidFill>
                <a:latin typeface="Montserrat"/>
                <a:ea typeface="Montserrat"/>
                <a:cs typeface="Montserrat"/>
                <a:sym typeface="Montserrat"/>
              </a:defRPr>
            </a:lvl4pPr>
            <a:lvl5pPr indent="-317500" lvl="4" marL="2286000" algn="l">
              <a:lnSpc>
                <a:spcPct val="115000"/>
              </a:lnSpc>
              <a:spcBef>
                <a:spcPts val="1600"/>
              </a:spcBef>
              <a:spcAft>
                <a:spcPts val="0"/>
              </a:spcAft>
              <a:buClr>
                <a:srgbClr val="434343"/>
              </a:buClr>
              <a:buSzPts val="1400"/>
              <a:buFont typeface="Montserrat"/>
              <a:buChar char="○"/>
              <a:defRPr>
                <a:solidFill>
                  <a:srgbClr val="434343"/>
                </a:solidFill>
                <a:latin typeface="Montserrat"/>
                <a:ea typeface="Montserrat"/>
                <a:cs typeface="Montserrat"/>
                <a:sym typeface="Montserrat"/>
              </a:defRPr>
            </a:lvl5pPr>
            <a:lvl6pPr indent="-317500" lvl="5" marL="2743200" algn="l">
              <a:lnSpc>
                <a:spcPct val="115000"/>
              </a:lnSpc>
              <a:spcBef>
                <a:spcPts val="1600"/>
              </a:spcBef>
              <a:spcAft>
                <a:spcPts val="0"/>
              </a:spcAft>
              <a:buClr>
                <a:srgbClr val="434343"/>
              </a:buClr>
              <a:buSzPts val="1400"/>
              <a:buFont typeface="Montserrat"/>
              <a:buChar char="■"/>
              <a:defRPr>
                <a:solidFill>
                  <a:srgbClr val="434343"/>
                </a:solidFill>
                <a:latin typeface="Montserrat"/>
                <a:ea typeface="Montserrat"/>
                <a:cs typeface="Montserrat"/>
                <a:sym typeface="Montserrat"/>
              </a:defRPr>
            </a:lvl6pPr>
            <a:lvl7pPr indent="-317500" lvl="6" marL="3200400" algn="l">
              <a:lnSpc>
                <a:spcPct val="115000"/>
              </a:lnSpc>
              <a:spcBef>
                <a:spcPts val="1600"/>
              </a:spcBef>
              <a:spcAft>
                <a:spcPts val="0"/>
              </a:spcAft>
              <a:buClr>
                <a:srgbClr val="434343"/>
              </a:buClr>
              <a:buSzPts val="1400"/>
              <a:buFont typeface="Montserrat"/>
              <a:buChar char="●"/>
              <a:defRPr>
                <a:solidFill>
                  <a:srgbClr val="434343"/>
                </a:solidFill>
                <a:latin typeface="Montserrat"/>
                <a:ea typeface="Montserrat"/>
                <a:cs typeface="Montserrat"/>
                <a:sym typeface="Montserrat"/>
              </a:defRPr>
            </a:lvl7pPr>
            <a:lvl8pPr indent="-317500" lvl="7" marL="3657600" algn="l">
              <a:lnSpc>
                <a:spcPct val="115000"/>
              </a:lnSpc>
              <a:spcBef>
                <a:spcPts val="1600"/>
              </a:spcBef>
              <a:spcAft>
                <a:spcPts val="0"/>
              </a:spcAft>
              <a:buClr>
                <a:srgbClr val="434343"/>
              </a:buClr>
              <a:buSzPts val="1400"/>
              <a:buFont typeface="Montserrat"/>
              <a:buChar char="○"/>
              <a:defRPr>
                <a:solidFill>
                  <a:srgbClr val="434343"/>
                </a:solidFill>
                <a:latin typeface="Montserrat"/>
                <a:ea typeface="Montserrat"/>
                <a:cs typeface="Montserrat"/>
                <a:sym typeface="Montserrat"/>
              </a:defRPr>
            </a:lvl8pPr>
            <a:lvl9pPr indent="-317500" lvl="8" marL="4114800" algn="l">
              <a:lnSpc>
                <a:spcPct val="115000"/>
              </a:lnSpc>
              <a:spcBef>
                <a:spcPts val="1600"/>
              </a:spcBef>
              <a:spcAft>
                <a:spcPts val="1600"/>
              </a:spcAft>
              <a:buClr>
                <a:srgbClr val="434343"/>
              </a:buClr>
              <a:buSzPts val="1400"/>
              <a:buFont typeface="Montserrat"/>
              <a:buChar char="■"/>
              <a:defRPr>
                <a:solidFill>
                  <a:srgbClr val="434343"/>
                </a:solidFill>
                <a:latin typeface="Montserrat"/>
                <a:ea typeface="Montserrat"/>
                <a:cs typeface="Montserrat"/>
                <a:sym typeface="Montserrat"/>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новой секции" type="secHead">
  <p:cSld name="SECTION_HEADER">
    <p:spTree>
      <p:nvGrpSpPr>
        <p:cNvPr id="30" name="Shape 30"/>
        <p:cNvGrpSpPr/>
        <p:nvPr/>
      </p:nvGrpSpPr>
      <p:grpSpPr>
        <a:xfrm>
          <a:off x="0" y="0"/>
          <a:ext cx="0" cy="0"/>
          <a:chOff x="0" y="0"/>
          <a:chExt cx="0" cy="0"/>
        </a:xfrm>
      </p:grpSpPr>
      <p:sp>
        <p:nvSpPr>
          <p:cNvPr id="31" name="Google Shape;31;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Название и содержание" type="tx">
  <p:cSld name="TITLE_AND_BODY">
    <p:spTree>
      <p:nvGrpSpPr>
        <p:cNvPr id="33" name="Shape 33"/>
        <p:cNvGrpSpPr/>
        <p:nvPr/>
      </p:nvGrpSpPr>
      <p:grpSpPr>
        <a:xfrm>
          <a:off x="0" y="0"/>
          <a:ext cx="0" cy="0"/>
          <a:chOff x="0" y="0"/>
          <a:chExt cx="0" cy="0"/>
        </a:xfrm>
      </p:grpSpPr>
      <p:sp>
        <p:nvSpPr>
          <p:cNvPr id="34" name="Google Shape;3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8"/>
          <p:cNvSpPr txBox="1"/>
          <p:nvPr>
            <p:ph idx="1" type="body"/>
          </p:nvPr>
        </p:nvSpPr>
        <p:spPr>
          <a:xfrm>
            <a:off x="311700" y="13048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Font typeface="Montserrat"/>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Название и 2 колонки" type="twoColTx">
  <p:cSld name="TITLE_AND_TWO_COLUMNS">
    <p:spTree>
      <p:nvGrpSpPr>
        <p:cNvPr id="37" name="Shape 37"/>
        <p:cNvGrpSpPr/>
        <p:nvPr/>
      </p:nvGrpSpPr>
      <p:grpSpPr>
        <a:xfrm>
          <a:off x="0" y="0"/>
          <a:ext cx="0" cy="0"/>
          <a:chOff x="0" y="0"/>
          <a:chExt cx="0" cy="0"/>
        </a:xfrm>
      </p:grpSpPr>
      <p:sp>
        <p:nvSpPr>
          <p:cNvPr id="38" name="Google Shape;3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1600"/>
              </a:spcBef>
              <a:spcAft>
                <a:spcPts val="1600"/>
              </a:spcAft>
              <a:buSzPts val="1200"/>
              <a:buFont typeface="Montserrat"/>
              <a:buChar char="■"/>
              <a:defRPr sz="1200">
                <a:latin typeface="Montserrat"/>
                <a:ea typeface="Montserrat"/>
                <a:cs typeface="Montserrat"/>
                <a:sym typeface="Montserrat"/>
              </a:defRPr>
            </a:lvl9pPr>
          </a:lstStyle>
          <a:p/>
        </p:txBody>
      </p:sp>
      <p:sp>
        <p:nvSpPr>
          <p:cNvPr id="40" name="Google Shape;40;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1600"/>
              </a:spcBef>
              <a:spcAft>
                <a:spcPts val="1600"/>
              </a:spcAft>
              <a:buSzPts val="1200"/>
              <a:buFont typeface="Montserrat"/>
              <a:buChar char="■"/>
              <a:defRPr sz="1200">
                <a:latin typeface="Montserrat"/>
                <a:ea typeface="Montserrat"/>
                <a:cs typeface="Montserrat"/>
                <a:sym typeface="Montserrat"/>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2" name="Shape 42"/>
        <p:cNvGrpSpPr/>
        <p:nvPr/>
      </p:nvGrpSpPr>
      <p:grpSpPr>
        <a:xfrm>
          <a:off x="0" y="0"/>
          <a:ext cx="0" cy="0"/>
          <a:chOff x="0" y="0"/>
          <a:chExt cx="0" cy="0"/>
        </a:xfrm>
      </p:grpSpPr>
      <p:sp>
        <p:nvSpPr>
          <p:cNvPr id="43" name="Google Shape;4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EB00"/>
              </a:buClr>
              <a:buSzPts val="2800"/>
              <a:buFont typeface="Montserrat"/>
              <a:buNone/>
              <a:defRPr b="1" i="0" sz="2800" u="none" cap="none" strike="noStrike">
                <a:solidFill>
                  <a:srgbClr val="FFEB00"/>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Montserrat"/>
              <a:buNone/>
              <a:defRPr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i="0" sz="2800" u="none" cap="none" strike="noStrike">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3048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Montserrat"/>
              <a:buChar char="●"/>
              <a:defRPr i="0" sz="1800" u="none" cap="none" strike="noStrike">
                <a:solidFill>
                  <a:srgbClr val="FFFFFF"/>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rgbClr val="FFFFFF"/>
              </a:buClr>
              <a:buSzPts val="1400"/>
              <a:buFont typeface="Montserrat"/>
              <a:buChar char="○"/>
              <a:defRPr i="0" sz="1400" u="none" cap="none" strike="noStrike">
                <a:solidFill>
                  <a:srgbClr val="FFFFFF"/>
                </a:solidFill>
                <a:latin typeface="Montserrat"/>
                <a:ea typeface="Montserrat"/>
                <a:cs typeface="Montserrat"/>
                <a:sym typeface="Montserrat"/>
              </a:defRPr>
            </a:lvl2pPr>
            <a:lvl3pPr indent="-317500" lvl="2" marL="1371600" marR="0" rtl="0" algn="l">
              <a:lnSpc>
                <a:spcPct val="115000"/>
              </a:lnSpc>
              <a:spcBef>
                <a:spcPts val="1600"/>
              </a:spcBef>
              <a:spcAft>
                <a:spcPts val="0"/>
              </a:spcAft>
              <a:buClr>
                <a:srgbClr val="FFFFFF"/>
              </a:buClr>
              <a:buSzPts val="1400"/>
              <a:buFont typeface="Montserrat"/>
              <a:buChar char="■"/>
              <a:defRPr i="0" sz="1400" u="none" cap="none" strike="noStrike">
                <a:solidFill>
                  <a:srgbClr val="FFFFFF"/>
                </a:solidFill>
                <a:latin typeface="Montserrat"/>
                <a:ea typeface="Montserrat"/>
                <a:cs typeface="Montserrat"/>
                <a:sym typeface="Montserrat"/>
              </a:defRPr>
            </a:lvl3pPr>
            <a:lvl4pPr indent="-317500" lvl="3" marL="1828800" marR="0" rtl="0" algn="l">
              <a:lnSpc>
                <a:spcPct val="115000"/>
              </a:lnSpc>
              <a:spcBef>
                <a:spcPts val="1600"/>
              </a:spcBef>
              <a:spcAft>
                <a:spcPts val="0"/>
              </a:spcAft>
              <a:buClr>
                <a:srgbClr val="FFFFFF"/>
              </a:buClr>
              <a:buSzPts val="1400"/>
              <a:buFont typeface="Montserrat"/>
              <a:buChar char="●"/>
              <a:defRPr i="0" sz="1400" u="none" cap="none" strike="noStrike">
                <a:solidFill>
                  <a:srgbClr val="FFFFFF"/>
                </a:solidFill>
                <a:latin typeface="Montserrat"/>
                <a:ea typeface="Montserrat"/>
                <a:cs typeface="Montserrat"/>
                <a:sym typeface="Montserrat"/>
              </a:defRPr>
            </a:lvl4pPr>
            <a:lvl5pPr indent="-317500" lvl="4" marL="2286000" marR="0" rtl="0" algn="l">
              <a:lnSpc>
                <a:spcPct val="115000"/>
              </a:lnSpc>
              <a:spcBef>
                <a:spcPts val="1600"/>
              </a:spcBef>
              <a:spcAft>
                <a:spcPts val="0"/>
              </a:spcAft>
              <a:buClr>
                <a:srgbClr val="FFFFFF"/>
              </a:buClr>
              <a:buSzPts val="1400"/>
              <a:buFont typeface="Montserrat"/>
              <a:buChar char="○"/>
              <a:defRPr i="0" sz="1400" u="none" cap="none" strike="noStrike">
                <a:solidFill>
                  <a:srgbClr val="FFFFFF"/>
                </a:solidFill>
                <a:latin typeface="Montserrat"/>
                <a:ea typeface="Montserrat"/>
                <a:cs typeface="Montserrat"/>
                <a:sym typeface="Montserrat"/>
              </a:defRPr>
            </a:lvl5pPr>
            <a:lvl6pPr indent="-317500" lvl="5" marL="2743200" marR="0" rtl="0" algn="l">
              <a:lnSpc>
                <a:spcPct val="115000"/>
              </a:lnSpc>
              <a:spcBef>
                <a:spcPts val="1600"/>
              </a:spcBef>
              <a:spcAft>
                <a:spcPts val="0"/>
              </a:spcAft>
              <a:buClr>
                <a:srgbClr val="FFFFFF"/>
              </a:buClr>
              <a:buSzPts val="1400"/>
              <a:buFont typeface="Montserrat"/>
              <a:buChar char="■"/>
              <a:defRPr i="0" sz="1400" u="none" cap="none" strike="noStrike">
                <a:solidFill>
                  <a:srgbClr val="FFFFFF"/>
                </a:solidFill>
                <a:latin typeface="Montserrat"/>
                <a:ea typeface="Montserrat"/>
                <a:cs typeface="Montserrat"/>
                <a:sym typeface="Montserrat"/>
              </a:defRPr>
            </a:lvl6pPr>
            <a:lvl7pPr indent="-317500" lvl="6" marL="3200400" marR="0" rtl="0" algn="l">
              <a:lnSpc>
                <a:spcPct val="115000"/>
              </a:lnSpc>
              <a:spcBef>
                <a:spcPts val="1600"/>
              </a:spcBef>
              <a:spcAft>
                <a:spcPts val="0"/>
              </a:spcAft>
              <a:buClr>
                <a:srgbClr val="FFFFFF"/>
              </a:buClr>
              <a:buSzPts val="1400"/>
              <a:buFont typeface="Montserrat"/>
              <a:buChar char="●"/>
              <a:defRPr i="0" sz="1400" u="none" cap="none" strike="noStrike">
                <a:solidFill>
                  <a:srgbClr val="FFFFFF"/>
                </a:solidFill>
                <a:latin typeface="Montserrat"/>
                <a:ea typeface="Montserrat"/>
                <a:cs typeface="Montserrat"/>
                <a:sym typeface="Montserrat"/>
              </a:defRPr>
            </a:lvl7pPr>
            <a:lvl8pPr indent="-317500" lvl="7" marL="3657600" marR="0" rtl="0" algn="l">
              <a:lnSpc>
                <a:spcPct val="115000"/>
              </a:lnSpc>
              <a:spcBef>
                <a:spcPts val="1600"/>
              </a:spcBef>
              <a:spcAft>
                <a:spcPts val="0"/>
              </a:spcAft>
              <a:buClr>
                <a:srgbClr val="FFFFFF"/>
              </a:buClr>
              <a:buSzPts val="1400"/>
              <a:buFont typeface="Montserrat"/>
              <a:buChar char="○"/>
              <a:defRPr i="0" sz="1400" u="none" cap="none" strike="noStrike">
                <a:solidFill>
                  <a:srgbClr val="FFFFFF"/>
                </a:solidFill>
                <a:latin typeface="Montserrat"/>
                <a:ea typeface="Montserrat"/>
                <a:cs typeface="Montserrat"/>
                <a:sym typeface="Montserrat"/>
              </a:defRPr>
            </a:lvl8pPr>
            <a:lvl9pPr indent="-317500" lvl="8" marL="4114800" marR="0" rtl="0" algn="l">
              <a:lnSpc>
                <a:spcPct val="115000"/>
              </a:lnSpc>
              <a:spcBef>
                <a:spcPts val="1600"/>
              </a:spcBef>
              <a:spcAft>
                <a:spcPts val="1600"/>
              </a:spcAft>
              <a:buClr>
                <a:srgbClr val="FFFFFF"/>
              </a:buClr>
              <a:buSzPts val="1400"/>
              <a:buFont typeface="Montserrat"/>
              <a:buChar char="■"/>
              <a:defRPr i="0" sz="1400" u="none" cap="none" strike="noStrike">
                <a:solidFill>
                  <a:srgbClr val="FFFFFF"/>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27.png"/><Relationship Id="rId7"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6"/>
          <p:cNvSpPr txBox="1"/>
          <p:nvPr>
            <p:ph type="ctrTitle"/>
          </p:nvPr>
        </p:nvSpPr>
        <p:spPr>
          <a:xfrm>
            <a:off x="311700" y="1906075"/>
            <a:ext cx="8520600" cy="148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ru" sz="4100"/>
              <a:t>Решающие деревья и композиции алгоритмов </a:t>
            </a:r>
            <a:endParaRPr b="1" sz="4100">
              <a:solidFill>
                <a:srgbClr val="FFEB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Обучение решающего дерева</a:t>
            </a:r>
            <a:endParaRPr/>
          </a:p>
        </p:txBody>
      </p:sp>
      <p:sp>
        <p:nvSpPr>
          <p:cNvPr id="130" name="Google Shape;130;p25"/>
          <p:cNvSpPr txBox="1"/>
          <p:nvPr>
            <p:ph idx="1" type="body"/>
          </p:nvPr>
        </p:nvSpPr>
        <p:spPr>
          <a:xfrm>
            <a:off x="311700" y="1190025"/>
            <a:ext cx="5212200" cy="133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Находимся в красной вершине</a:t>
            </a:r>
            <a:endParaRPr/>
          </a:p>
          <a:p>
            <a:pPr indent="-342900" lvl="0" marL="457200" rtl="0" algn="l">
              <a:spcBef>
                <a:spcPts val="0"/>
              </a:spcBef>
              <a:spcAft>
                <a:spcPts val="0"/>
              </a:spcAft>
              <a:buSzPts val="1800"/>
              <a:buChar char="●"/>
            </a:pPr>
            <a:r>
              <a:rPr lang="ru"/>
              <a:t>До красной вершины дошла часть объектов обучающей выборки </a:t>
            </a:r>
            <a:endParaRPr/>
          </a:p>
        </p:txBody>
      </p:sp>
      <p:grpSp>
        <p:nvGrpSpPr>
          <p:cNvPr id="131" name="Google Shape;131;p25"/>
          <p:cNvGrpSpPr/>
          <p:nvPr/>
        </p:nvGrpSpPr>
        <p:grpSpPr>
          <a:xfrm>
            <a:off x="5773338" y="1299750"/>
            <a:ext cx="3154613" cy="2375125"/>
            <a:chOff x="5620938" y="690150"/>
            <a:chExt cx="3154613" cy="2375125"/>
          </a:xfrm>
        </p:grpSpPr>
        <p:sp>
          <p:nvSpPr>
            <p:cNvPr id="132" name="Google Shape;132;p25"/>
            <p:cNvSpPr/>
            <p:nvPr/>
          </p:nvSpPr>
          <p:spPr>
            <a:xfrm>
              <a:off x="7141325" y="11887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a:off x="6639900" y="20848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p:nvPr/>
          </p:nvSpPr>
          <p:spPr>
            <a:xfrm>
              <a:off x="7635050" y="20848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p:nvPr/>
          </p:nvSpPr>
          <p:spPr>
            <a:xfrm>
              <a:off x="6319925" y="2898175"/>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25"/>
            <p:cNvCxnSpPr>
              <a:stCxn id="132" idx="3"/>
              <a:endCxn id="133" idx="0"/>
            </p:cNvCxnSpPr>
            <p:nvPr/>
          </p:nvCxnSpPr>
          <p:spPr>
            <a:xfrm flipH="1">
              <a:off x="6727051" y="1331379"/>
              <a:ext cx="439800" cy="7536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25"/>
            <p:cNvCxnSpPr>
              <a:stCxn id="133" idx="3"/>
              <a:endCxn id="135" idx="0"/>
            </p:cNvCxnSpPr>
            <p:nvPr/>
          </p:nvCxnSpPr>
          <p:spPr>
            <a:xfrm flipH="1">
              <a:off x="6407126" y="2227479"/>
              <a:ext cx="258300" cy="6708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25"/>
            <p:cNvCxnSpPr>
              <a:stCxn id="133" idx="5"/>
            </p:cNvCxnSpPr>
            <p:nvPr/>
          </p:nvCxnSpPr>
          <p:spPr>
            <a:xfrm>
              <a:off x="6788674" y="2227479"/>
              <a:ext cx="213900" cy="6708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25"/>
            <p:cNvCxnSpPr>
              <a:endCxn id="134" idx="0"/>
            </p:cNvCxnSpPr>
            <p:nvPr/>
          </p:nvCxnSpPr>
          <p:spPr>
            <a:xfrm>
              <a:off x="7290200" y="1331250"/>
              <a:ext cx="432000" cy="753600"/>
            </a:xfrm>
            <a:prstGeom prst="straightConnector1">
              <a:avLst/>
            </a:prstGeom>
            <a:noFill/>
            <a:ln cap="flat" cmpd="sng" w="9525">
              <a:solidFill>
                <a:schemeClr val="dk2"/>
              </a:solidFill>
              <a:prstDash val="solid"/>
              <a:round/>
              <a:headEnd len="med" w="med" type="none"/>
              <a:tailEnd len="med" w="med" type="none"/>
            </a:ln>
          </p:spPr>
        </p:cxnSp>
        <p:sp>
          <p:nvSpPr>
            <p:cNvPr id="140" name="Google Shape;140;p25"/>
            <p:cNvSpPr/>
            <p:nvPr/>
          </p:nvSpPr>
          <p:spPr>
            <a:xfrm>
              <a:off x="6941025" y="2898175"/>
              <a:ext cx="174300" cy="167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6639900" y="1255525"/>
              <a:ext cx="392300" cy="632025"/>
            </a:xfrm>
            <a:custGeom>
              <a:rect b="b" l="l" r="r" t="t"/>
              <a:pathLst>
                <a:path extrusionOk="0" h="25281" w="15692">
                  <a:moveTo>
                    <a:pt x="15692" y="0"/>
                  </a:moveTo>
                  <a:cubicBezTo>
                    <a:pt x="9494" y="7743"/>
                    <a:pt x="3130" y="15869"/>
                    <a:pt x="0" y="25281"/>
                  </a:cubicBezTo>
                </a:path>
              </a:pathLst>
            </a:custGeom>
            <a:noFill/>
            <a:ln cap="flat" cmpd="sng" w="9525">
              <a:solidFill>
                <a:schemeClr val="dk2"/>
              </a:solidFill>
              <a:prstDash val="solid"/>
              <a:round/>
              <a:headEnd len="med" w="med" type="none"/>
              <a:tailEnd len="med" w="med" type="triangle"/>
            </a:ln>
          </p:spPr>
        </p:sp>
        <p:sp>
          <p:nvSpPr>
            <p:cNvPr id="142" name="Google Shape;142;p25"/>
            <p:cNvSpPr/>
            <p:nvPr/>
          </p:nvSpPr>
          <p:spPr>
            <a:xfrm>
              <a:off x="6901600" y="2193975"/>
              <a:ext cx="217925" cy="537600"/>
            </a:xfrm>
            <a:custGeom>
              <a:rect b="b" l="l" r="r" t="t"/>
              <a:pathLst>
                <a:path extrusionOk="0" h="21504" w="8717">
                  <a:moveTo>
                    <a:pt x="0" y="0"/>
                  </a:moveTo>
                  <a:cubicBezTo>
                    <a:pt x="4289" y="6437"/>
                    <a:pt x="8717" y="13769"/>
                    <a:pt x="8717" y="21504"/>
                  </a:cubicBezTo>
                </a:path>
              </a:pathLst>
            </a:custGeom>
            <a:noFill/>
            <a:ln cap="flat" cmpd="sng" w="9525">
              <a:solidFill>
                <a:schemeClr val="dk2"/>
              </a:solidFill>
              <a:prstDash val="solid"/>
              <a:round/>
              <a:headEnd len="med" w="med" type="none"/>
              <a:tailEnd len="med" w="med" type="triangle"/>
            </a:ln>
          </p:spPr>
        </p:sp>
        <p:cxnSp>
          <p:nvCxnSpPr>
            <p:cNvPr id="143" name="Google Shape;143;p25"/>
            <p:cNvCxnSpPr/>
            <p:nvPr/>
          </p:nvCxnSpPr>
          <p:spPr>
            <a:xfrm>
              <a:off x="7235775" y="690150"/>
              <a:ext cx="0" cy="3315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5"/>
            <p:cNvSpPr txBox="1"/>
            <p:nvPr/>
          </p:nvSpPr>
          <p:spPr>
            <a:xfrm>
              <a:off x="7125825" y="2775700"/>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9</a:t>
              </a:r>
              <a:r>
                <a:rPr lang="ru">
                  <a:latin typeface="Old Standard TT"/>
                  <a:ea typeface="Old Standard TT"/>
                  <a:cs typeface="Old Standard TT"/>
                  <a:sym typeface="Old Standard TT"/>
                </a:rPr>
                <a:t>:11</a:t>
              </a:r>
              <a:endParaRPr>
                <a:latin typeface="Old Standard TT"/>
                <a:ea typeface="Old Standard TT"/>
                <a:cs typeface="Old Standard TT"/>
                <a:sym typeface="Old Standard TT"/>
              </a:endParaRPr>
            </a:p>
          </p:txBody>
        </p:sp>
        <p:sp>
          <p:nvSpPr>
            <p:cNvPr id="145" name="Google Shape;145;p25"/>
            <p:cNvSpPr txBox="1"/>
            <p:nvPr/>
          </p:nvSpPr>
          <p:spPr>
            <a:xfrm>
              <a:off x="7365425" y="1058213"/>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100:80</a:t>
              </a:r>
              <a:endParaRPr>
                <a:latin typeface="Old Standard TT"/>
                <a:ea typeface="Old Standard TT"/>
                <a:cs typeface="Old Standard TT"/>
                <a:sym typeface="Old Standard TT"/>
              </a:endParaRPr>
            </a:p>
          </p:txBody>
        </p:sp>
        <p:sp>
          <p:nvSpPr>
            <p:cNvPr id="146" name="Google Shape;146;p25"/>
            <p:cNvSpPr txBox="1"/>
            <p:nvPr/>
          </p:nvSpPr>
          <p:spPr>
            <a:xfrm>
              <a:off x="5942075" y="1963013"/>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70:20</a:t>
              </a:r>
              <a:endParaRPr>
                <a:latin typeface="Old Standard TT"/>
                <a:ea typeface="Old Standard TT"/>
                <a:cs typeface="Old Standard TT"/>
                <a:sym typeface="Old Standard TT"/>
              </a:endParaRPr>
            </a:p>
          </p:txBody>
        </p:sp>
        <p:sp>
          <p:nvSpPr>
            <p:cNvPr id="147" name="Google Shape;147;p25"/>
            <p:cNvSpPr txBox="1"/>
            <p:nvPr/>
          </p:nvSpPr>
          <p:spPr>
            <a:xfrm>
              <a:off x="7845550" y="1963000"/>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30:60</a:t>
              </a:r>
              <a:endParaRPr>
                <a:latin typeface="Old Standard TT"/>
                <a:ea typeface="Old Standard TT"/>
                <a:cs typeface="Old Standard TT"/>
                <a:sym typeface="Old Standard TT"/>
              </a:endParaRPr>
            </a:p>
          </p:txBody>
        </p:sp>
        <p:sp>
          <p:nvSpPr>
            <p:cNvPr id="148" name="Google Shape;148;p25"/>
            <p:cNvSpPr txBox="1"/>
            <p:nvPr/>
          </p:nvSpPr>
          <p:spPr>
            <a:xfrm>
              <a:off x="5620938" y="2775700"/>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61</a:t>
              </a:r>
              <a:r>
                <a:rPr lang="ru">
                  <a:latin typeface="Old Standard TT"/>
                  <a:ea typeface="Old Standard TT"/>
                  <a:cs typeface="Old Standard TT"/>
                  <a:sym typeface="Old Standard TT"/>
                </a:rPr>
                <a:t>:9</a:t>
              </a:r>
              <a:endParaRPr>
                <a:latin typeface="Old Standard TT"/>
                <a:ea typeface="Old Standard TT"/>
                <a:cs typeface="Old Standard TT"/>
                <a:sym typeface="Old Standard TT"/>
              </a:endParaRPr>
            </a:p>
          </p:txBody>
        </p:sp>
      </p:grpSp>
      <p:pic>
        <p:nvPicPr>
          <p:cNvPr id="149" name="Google Shape;149;p25"/>
          <p:cNvPicPr preferRelativeResize="0"/>
          <p:nvPr/>
        </p:nvPicPr>
        <p:blipFill>
          <a:blip r:embed="rId3">
            <a:alphaModFix/>
          </a:blip>
          <a:stretch>
            <a:fillRect/>
          </a:stretch>
        </p:blipFill>
        <p:spPr>
          <a:xfrm>
            <a:off x="311698" y="3407825"/>
            <a:ext cx="5535201" cy="169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Обучение решающего дерева</a:t>
            </a:r>
            <a:endParaRPr/>
          </a:p>
        </p:txBody>
      </p:sp>
      <p:sp>
        <p:nvSpPr>
          <p:cNvPr id="155" name="Google Shape;155;p26"/>
          <p:cNvSpPr txBox="1"/>
          <p:nvPr>
            <p:ph idx="1" type="body"/>
          </p:nvPr>
        </p:nvSpPr>
        <p:spPr>
          <a:xfrm>
            <a:off x="311700" y="1190025"/>
            <a:ext cx="5212200" cy="211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Находимся в красной вершине</a:t>
            </a:r>
            <a:endParaRPr/>
          </a:p>
          <a:p>
            <a:pPr indent="-342900" lvl="0" marL="457200" rtl="0" algn="l">
              <a:spcBef>
                <a:spcPts val="0"/>
              </a:spcBef>
              <a:spcAft>
                <a:spcPts val="0"/>
              </a:spcAft>
              <a:buSzPts val="1800"/>
              <a:buChar char="●"/>
            </a:pPr>
            <a:r>
              <a:rPr lang="ru"/>
              <a:t>До красной вершины дошла часть объектов обучающей выборки </a:t>
            </a:r>
            <a:endParaRPr/>
          </a:p>
          <a:p>
            <a:pPr indent="-342900" lvl="0" marL="457200" rtl="0" algn="l">
              <a:spcBef>
                <a:spcPts val="0"/>
              </a:spcBef>
              <a:spcAft>
                <a:spcPts val="0"/>
              </a:spcAft>
              <a:buSzPts val="1800"/>
              <a:buChar char="●"/>
            </a:pPr>
            <a:r>
              <a:rPr lang="ru"/>
              <a:t>Находим решающее правило так, чтобы объекты, дошедшие до красной вершины, хорошо разделялись по искомым классам</a:t>
            </a:r>
            <a:endParaRPr/>
          </a:p>
          <a:p>
            <a:pPr indent="0" lvl="0" marL="457200" rtl="0" algn="l">
              <a:spcBef>
                <a:spcPts val="0"/>
              </a:spcBef>
              <a:spcAft>
                <a:spcPts val="0"/>
              </a:spcAft>
              <a:buNone/>
            </a:pPr>
            <a:r>
              <a:t/>
            </a:r>
            <a:endParaRPr/>
          </a:p>
        </p:txBody>
      </p:sp>
      <p:grpSp>
        <p:nvGrpSpPr>
          <p:cNvPr id="156" name="Google Shape;156;p26"/>
          <p:cNvGrpSpPr/>
          <p:nvPr/>
        </p:nvGrpSpPr>
        <p:grpSpPr>
          <a:xfrm>
            <a:off x="5773338" y="1299750"/>
            <a:ext cx="3154613" cy="3094500"/>
            <a:chOff x="5620938" y="690150"/>
            <a:chExt cx="3154613" cy="3094500"/>
          </a:xfrm>
        </p:grpSpPr>
        <p:sp>
          <p:nvSpPr>
            <p:cNvPr id="157" name="Google Shape;157;p26"/>
            <p:cNvSpPr/>
            <p:nvPr/>
          </p:nvSpPr>
          <p:spPr>
            <a:xfrm>
              <a:off x="7141325" y="11887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6639900" y="20848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6319925" y="2898175"/>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 name="Google Shape;160;p26"/>
            <p:cNvCxnSpPr>
              <a:stCxn id="157" idx="3"/>
              <a:endCxn id="158" idx="0"/>
            </p:cNvCxnSpPr>
            <p:nvPr/>
          </p:nvCxnSpPr>
          <p:spPr>
            <a:xfrm flipH="1">
              <a:off x="6727051" y="1331379"/>
              <a:ext cx="439800" cy="7536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26"/>
            <p:cNvCxnSpPr>
              <a:stCxn id="158" idx="3"/>
              <a:endCxn id="159" idx="0"/>
            </p:cNvCxnSpPr>
            <p:nvPr/>
          </p:nvCxnSpPr>
          <p:spPr>
            <a:xfrm flipH="1">
              <a:off x="6407126" y="2227479"/>
              <a:ext cx="258300" cy="6708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26"/>
            <p:cNvCxnSpPr>
              <a:stCxn id="158" idx="5"/>
              <a:endCxn id="163" idx="0"/>
            </p:cNvCxnSpPr>
            <p:nvPr/>
          </p:nvCxnSpPr>
          <p:spPr>
            <a:xfrm>
              <a:off x="6788674" y="2227479"/>
              <a:ext cx="213900" cy="6708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26"/>
            <p:cNvCxnSpPr/>
            <p:nvPr/>
          </p:nvCxnSpPr>
          <p:spPr>
            <a:xfrm>
              <a:off x="7290200" y="1331250"/>
              <a:ext cx="432000" cy="753600"/>
            </a:xfrm>
            <a:prstGeom prst="straightConnector1">
              <a:avLst/>
            </a:prstGeom>
            <a:noFill/>
            <a:ln cap="flat" cmpd="sng" w="9525">
              <a:solidFill>
                <a:schemeClr val="dk2"/>
              </a:solidFill>
              <a:prstDash val="solid"/>
              <a:round/>
              <a:headEnd len="med" w="med" type="none"/>
              <a:tailEnd len="med" w="med" type="none"/>
            </a:ln>
          </p:spPr>
        </p:cxnSp>
        <p:sp>
          <p:nvSpPr>
            <p:cNvPr id="165" name="Google Shape;165;p26"/>
            <p:cNvSpPr/>
            <p:nvPr/>
          </p:nvSpPr>
          <p:spPr>
            <a:xfrm>
              <a:off x="6639900" y="36175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7228025" y="36175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26"/>
            <p:cNvCxnSpPr>
              <a:stCxn id="168" idx="3"/>
              <a:endCxn id="165" idx="0"/>
            </p:cNvCxnSpPr>
            <p:nvPr/>
          </p:nvCxnSpPr>
          <p:spPr>
            <a:xfrm flipH="1">
              <a:off x="6727151" y="3040804"/>
              <a:ext cx="239400" cy="5766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26"/>
            <p:cNvCxnSpPr>
              <a:stCxn id="163" idx="5"/>
              <a:endCxn id="166" idx="0"/>
            </p:cNvCxnSpPr>
            <p:nvPr/>
          </p:nvCxnSpPr>
          <p:spPr>
            <a:xfrm>
              <a:off x="7064375" y="3040950"/>
              <a:ext cx="250800" cy="576600"/>
            </a:xfrm>
            <a:prstGeom prst="straightConnector1">
              <a:avLst/>
            </a:prstGeom>
            <a:noFill/>
            <a:ln cap="flat" cmpd="sng" w="9525">
              <a:solidFill>
                <a:schemeClr val="dk2"/>
              </a:solidFill>
              <a:prstDash val="solid"/>
              <a:round/>
              <a:headEnd len="med" w="med" type="none"/>
              <a:tailEnd len="med" w="med" type="none"/>
            </a:ln>
          </p:spPr>
        </p:cxnSp>
        <p:sp>
          <p:nvSpPr>
            <p:cNvPr id="168" name="Google Shape;168;p26"/>
            <p:cNvSpPr/>
            <p:nvPr/>
          </p:nvSpPr>
          <p:spPr>
            <a:xfrm>
              <a:off x="6941025" y="2898175"/>
              <a:ext cx="174300" cy="167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7642275" y="20848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26"/>
            <p:cNvCxnSpPr/>
            <p:nvPr/>
          </p:nvCxnSpPr>
          <p:spPr>
            <a:xfrm>
              <a:off x="7235775" y="690150"/>
              <a:ext cx="0" cy="3315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26"/>
            <p:cNvSpPr/>
            <p:nvPr/>
          </p:nvSpPr>
          <p:spPr>
            <a:xfrm>
              <a:off x="6639900" y="1255525"/>
              <a:ext cx="392300" cy="632025"/>
            </a:xfrm>
            <a:custGeom>
              <a:rect b="b" l="l" r="r" t="t"/>
              <a:pathLst>
                <a:path extrusionOk="0" h="25281" w="15692">
                  <a:moveTo>
                    <a:pt x="15692" y="0"/>
                  </a:moveTo>
                  <a:cubicBezTo>
                    <a:pt x="9494" y="7743"/>
                    <a:pt x="3130" y="15869"/>
                    <a:pt x="0" y="25281"/>
                  </a:cubicBezTo>
                </a:path>
              </a:pathLst>
            </a:custGeom>
            <a:noFill/>
            <a:ln cap="flat" cmpd="sng" w="9525">
              <a:solidFill>
                <a:schemeClr val="dk2"/>
              </a:solidFill>
              <a:prstDash val="solid"/>
              <a:round/>
              <a:headEnd len="med" w="med" type="none"/>
              <a:tailEnd len="med" w="med" type="triangle"/>
            </a:ln>
          </p:spPr>
        </p:sp>
        <p:sp>
          <p:nvSpPr>
            <p:cNvPr id="173" name="Google Shape;173;p26"/>
            <p:cNvSpPr/>
            <p:nvPr/>
          </p:nvSpPr>
          <p:spPr>
            <a:xfrm>
              <a:off x="6901600" y="2193975"/>
              <a:ext cx="217925" cy="537600"/>
            </a:xfrm>
            <a:custGeom>
              <a:rect b="b" l="l" r="r" t="t"/>
              <a:pathLst>
                <a:path extrusionOk="0" h="21504" w="8717">
                  <a:moveTo>
                    <a:pt x="0" y="0"/>
                  </a:moveTo>
                  <a:cubicBezTo>
                    <a:pt x="4289" y="6437"/>
                    <a:pt x="8717" y="13769"/>
                    <a:pt x="8717" y="21504"/>
                  </a:cubicBezTo>
                </a:path>
              </a:pathLst>
            </a:custGeom>
            <a:noFill/>
            <a:ln cap="flat" cmpd="sng" w="9525">
              <a:solidFill>
                <a:schemeClr val="dk2"/>
              </a:solidFill>
              <a:prstDash val="solid"/>
              <a:round/>
              <a:headEnd len="med" w="med" type="none"/>
              <a:tailEnd len="med" w="med" type="triangle"/>
            </a:ln>
          </p:spPr>
        </p:sp>
        <p:sp>
          <p:nvSpPr>
            <p:cNvPr id="174" name="Google Shape;174;p26"/>
            <p:cNvSpPr/>
            <p:nvPr/>
          </p:nvSpPr>
          <p:spPr>
            <a:xfrm>
              <a:off x="6618250" y="3116600"/>
              <a:ext cx="174375" cy="363250"/>
            </a:xfrm>
            <a:custGeom>
              <a:rect b="b" l="l" r="r" t="t"/>
              <a:pathLst>
                <a:path extrusionOk="0" h="14530" w="6975">
                  <a:moveTo>
                    <a:pt x="6975" y="0"/>
                  </a:moveTo>
                  <a:cubicBezTo>
                    <a:pt x="4210" y="4607"/>
                    <a:pt x="0" y="9158"/>
                    <a:pt x="0" y="14530"/>
                  </a:cubicBezTo>
                </a:path>
              </a:pathLst>
            </a:custGeom>
            <a:noFill/>
            <a:ln cap="flat" cmpd="sng" w="9525">
              <a:solidFill>
                <a:srgbClr val="FF0000"/>
              </a:solidFill>
              <a:prstDash val="solid"/>
              <a:round/>
              <a:headEnd len="med" w="med" type="none"/>
              <a:tailEnd len="med" w="med" type="triangle"/>
            </a:ln>
          </p:spPr>
        </p:sp>
        <p:sp>
          <p:nvSpPr>
            <p:cNvPr id="175" name="Google Shape;175;p26"/>
            <p:cNvSpPr/>
            <p:nvPr/>
          </p:nvSpPr>
          <p:spPr>
            <a:xfrm>
              <a:off x="7228500" y="3094825"/>
              <a:ext cx="150850" cy="385025"/>
            </a:xfrm>
            <a:custGeom>
              <a:rect b="b" l="l" r="r" t="t"/>
              <a:pathLst>
                <a:path extrusionOk="0" h="15401" w="6034">
                  <a:moveTo>
                    <a:pt x="0" y="0"/>
                  </a:moveTo>
                  <a:cubicBezTo>
                    <a:pt x="1331" y="5323"/>
                    <a:pt x="7145" y="10078"/>
                    <a:pt x="5812" y="15401"/>
                  </a:cubicBezTo>
                </a:path>
              </a:pathLst>
            </a:custGeom>
            <a:noFill/>
            <a:ln cap="flat" cmpd="sng" w="9525">
              <a:solidFill>
                <a:srgbClr val="FF0000"/>
              </a:solidFill>
              <a:prstDash val="solid"/>
              <a:round/>
              <a:headEnd len="med" w="med" type="none"/>
              <a:tailEnd len="med" w="med" type="triangle"/>
            </a:ln>
          </p:spPr>
        </p:sp>
        <p:sp>
          <p:nvSpPr>
            <p:cNvPr id="176" name="Google Shape;176;p26"/>
            <p:cNvSpPr txBox="1"/>
            <p:nvPr/>
          </p:nvSpPr>
          <p:spPr>
            <a:xfrm>
              <a:off x="7125825" y="2775700"/>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9</a:t>
              </a:r>
              <a:r>
                <a:rPr lang="ru">
                  <a:latin typeface="Old Standard TT"/>
                  <a:ea typeface="Old Standard TT"/>
                  <a:cs typeface="Old Standard TT"/>
                  <a:sym typeface="Old Standard TT"/>
                </a:rPr>
                <a:t>:11</a:t>
              </a:r>
              <a:endParaRPr>
                <a:latin typeface="Old Standard TT"/>
                <a:ea typeface="Old Standard TT"/>
                <a:cs typeface="Old Standard TT"/>
                <a:sym typeface="Old Standard TT"/>
              </a:endParaRPr>
            </a:p>
          </p:txBody>
        </p:sp>
        <p:sp>
          <p:nvSpPr>
            <p:cNvPr id="177" name="Google Shape;177;p26"/>
            <p:cNvSpPr txBox="1"/>
            <p:nvPr/>
          </p:nvSpPr>
          <p:spPr>
            <a:xfrm>
              <a:off x="7365425" y="1058213"/>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100</a:t>
              </a:r>
              <a:r>
                <a:rPr lang="ru">
                  <a:latin typeface="Old Standard TT"/>
                  <a:ea typeface="Old Standard TT"/>
                  <a:cs typeface="Old Standard TT"/>
                  <a:sym typeface="Old Standard TT"/>
                </a:rPr>
                <a:t>:</a:t>
              </a:r>
              <a:r>
                <a:rPr lang="ru">
                  <a:latin typeface="Old Standard TT"/>
                  <a:ea typeface="Old Standard TT"/>
                  <a:cs typeface="Old Standard TT"/>
                  <a:sym typeface="Old Standard TT"/>
                </a:rPr>
                <a:t>80</a:t>
              </a:r>
              <a:endParaRPr>
                <a:latin typeface="Old Standard TT"/>
                <a:ea typeface="Old Standard TT"/>
                <a:cs typeface="Old Standard TT"/>
                <a:sym typeface="Old Standard TT"/>
              </a:endParaRPr>
            </a:p>
          </p:txBody>
        </p:sp>
        <p:sp>
          <p:nvSpPr>
            <p:cNvPr id="178" name="Google Shape;178;p26"/>
            <p:cNvSpPr txBox="1"/>
            <p:nvPr/>
          </p:nvSpPr>
          <p:spPr>
            <a:xfrm>
              <a:off x="5942075" y="1963013"/>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70</a:t>
              </a:r>
              <a:r>
                <a:rPr lang="ru">
                  <a:latin typeface="Old Standard TT"/>
                  <a:ea typeface="Old Standard TT"/>
                  <a:cs typeface="Old Standard TT"/>
                  <a:sym typeface="Old Standard TT"/>
                </a:rPr>
                <a:t>:</a:t>
              </a:r>
              <a:r>
                <a:rPr lang="ru">
                  <a:latin typeface="Old Standard TT"/>
                  <a:ea typeface="Old Standard TT"/>
                  <a:cs typeface="Old Standard TT"/>
                  <a:sym typeface="Old Standard TT"/>
                </a:rPr>
                <a:t>20</a:t>
              </a:r>
              <a:endParaRPr>
                <a:latin typeface="Old Standard TT"/>
                <a:ea typeface="Old Standard TT"/>
                <a:cs typeface="Old Standard TT"/>
                <a:sym typeface="Old Standard TT"/>
              </a:endParaRPr>
            </a:p>
          </p:txBody>
        </p:sp>
        <p:sp>
          <p:nvSpPr>
            <p:cNvPr id="179" name="Google Shape;179;p26"/>
            <p:cNvSpPr txBox="1"/>
            <p:nvPr/>
          </p:nvSpPr>
          <p:spPr>
            <a:xfrm>
              <a:off x="7845550" y="1963000"/>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30:60</a:t>
              </a:r>
              <a:endParaRPr>
                <a:latin typeface="Old Standard TT"/>
                <a:ea typeface="Old Standard TT"/>
                <a:cs typeface="Old Standard TT"/>
                <a:sym typeface="Old Standard TT"/>
              </a:endParaRPr>
            </a:p>
          </p:txBody>
        </p:sp>
        <p:sp>
          <p:nvSpPr>
            <p:cNvPr id="180" name="Google Shape;180;p26"/>
            <p:cNvSpPr txBox="1"/>
            <p:nvPr/>
          </p:nvSpPr>
          <p:spPr>
            <a:xfrm>
              <a:off x="5620938" y="2775700"/>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61</a:t>
              </a:r>
              <a:r>
                <a:rPr lang="ru">
                  <a:latin typeface="Old Standard TT"/>
                  <a:ea typeface="Old Standard TT"/>
                  <a:cs typeface="Old Standard TT"/>
                  <a:sym typeface="Old Standard TT"/>
                </a:rPr>
                <a:t>:9</a:t>
              </a:r>
              <a:endParaRPr>
                <a:latin typeface="Old Standard TT"/>
                <a:ea typeface="Old Standard TT"/>
                <a:cs typeface="Old Standard TT"/>
                <a:sym typeface="Old Standard TT"/>
              </a:endParaRPr>
            </a:p>
          </p:txBody>
        </p:sp>
        <p:sp>
          <p:nvSpPr>
            <p:cNvPr id="181" name="Google Shape;181;p26"/>
            <p:cNvSpPr txBox="1"/>
            <p:nvPr/>
          </p:nvSpPr>
          <p:spPr>
            <a:xfrm>
              <a:off x="5914050" y="3516175"/>
              <a:ext cx="6195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8</a:t>
              </a:r>
              <a:r>
                <a:rPr lang="ru">
                  <a:latin typeface="Old Standard TT"/>
                  <a:ea typeface="Old Standard TT"/>
                  <a:cs typeface="Old Standard TT"/>
                  <a:sym typeface="Old Standard TT"/>
                </a:rPr>
                <a:t>:5</a:t>
              </a:r>
              <a:endParaRPr>
                <a:latin typeface="Old Standard TT"/>
                <a:ea typeface="Old Standard TT"/>
                <a:cs typeface="Old Standard TT"/>
                <a:sym typeface="Old Standard TT"/>
              </a:endParaRPr>
            </a:p>
          </p:txBody>
        </p:sp>
        <p:sp>
          <p:nvSpPr>
            <p:cNvPr id="182" name="Google Shape;182;p26"/>
            <p:cNvSpPr txBox="1"/>
            <p:nvPr/>
          </p:nvSpPr>
          <p:spPr>
            <a:xfrm>
              <a:off x="7520675" y="3516175"/>
              <a:ext cx="6195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1</a:t>
              </a:r>
              <a:r>
                <a:rPr lang="ru">
                  <a:latin typeface="Old Standard TT"/>
                  <a:ea typeface="Old Standard TT"/>
                  <a:cs typeface="Old Standard TT"/>
                  <a:sym typeface="Old Standard TT"/>
                </a:rPr>
                <a:t>:6</a:t>
              </a:r>
              <a:endParaRPr>
                <a:latin typeface="Old Standard TT"/>
                <a:ea typeface="Old Standard TT"/>
                <a:cs typeface="Old Standard TT"/>
                <a:sym typeface="Old Standard TT"/>
              </a:endParaRPr>
            </a:p>
          </p:txBody>
        </p:sp>
      </p:grpSp>
      <p:sp>
        <p:nvSpPr>
          <p:cNvPr id="183" name="Google Shape;183;p26"/>
          <p:cNvSpPr txBox="1"/>
          <p:nvPr/>
        </p:nvSpPr>
        <p:spPr>
          <a:xfrm>
            <a:off x="759650" y="2896800"/>
            <a:ext cx="8916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pic>
        <p:nvPicPr>
          <p:cNvPr id="184" name="Google Shape;184;p26"/>
          <p:cNvPicPr preferRelativeResize="0"/>
          <p:nvPr/>
        </p:nvPicPr>
        <p:blipFill>
          <a:blip r:embed="rId3">
            <a:alphaModFix/>
          </a:blip>
          <a:stretch>
            <a:fillRect/>
          </a:stretch>
        </p:blipFill>
        <p:spPr>
          <a:xfrm>
            <a:off x="311698" y="3407825"/>
            <a:ext cx="5535201" cy="169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Обучение решающего дерева</a:t>
            </a:r>
            <a:endParaRPr/>
          </a:p>
        </p:txBody>
      </p:sp>
      <p:sp>
        <p:nvSpPr>
          <p:cNvPr id="190" name="Google Shape;190;p27"/>
          <p:cNvSpPr txBox="1"/>
          <p:nvPr>
            <p:ph idx="1" type="body"/>
          </p:nvPr>
        </p:nvSpPr>
        <p:spPr>
          <a:xfrm>
            <a:off x="311700" y="1190025"/>
            <a:ext cx="5309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Находимся в красной вершине</a:t>
            </a:r>
            <a:endParaRPr/>
          </a:p>
          <a:p>
            <a:pPr indent="-342900" lvl="0" marL="457200" rtl="0" algn="l">
              <a:spcBef>
                <a:spcPts val="0"/>
              </a:spcBef>
              <a:spcAft>
                <a:spcPts val="0"/>
              </a:spcAft>
              <a:buSzPts val="1800"/>
              <a:buChar char="●"/>
            </a:pPr>
            <a:r>
              <a:rPr lang="ru"/>
              <a:t>До красной вершины дошла часть объектов обучающей выборки </a:t>
            </a:r>
            <a:endParaRPr/>
          </a:p>
          <a:p>
            <a:pPr indent="-342900" lvl="0" marL="457200" rtl="0" algn="l">
              <a:spcBef>
                <a:spcPts val="0"/>
              </a:spcBef>
              <a:spcAft>
                <a:spcPts val="0"/>
              </a:spcAft>
              <a:buSzPts val="1800"/>
              <a:buChar char="●"/>
            </a:pPr>
            <a:r>
              <a:rPr lang="ru"/>
              <a:t>Находим решающее правило так, чтобы объекты, дошедшие до красной вершины, хорошо разделялись по искомым классам</a:t>
            </a:r>
            <a:endParaRPr/>
          </a:p>
          <a:p>
            <a:pPr indent="-342900" lvl="0" marL="457200" rtl="0" algn="l">
              <a:spcBef>
                <a:spcPts val="0"/>
              </a:spcBef>
              <a:spcAft>
                <a:spcPts val="0"/>
              </a:spcAft>
              <a:buSzPts val="1800"/>
              <a:buChar char="●"/>
            </a:pPr>
            <a:r>
              <a:rPr lang="ru"/>
              <a:t>Одна из нижних вершин стала терминальной</a:t>
            </a:r>
            <a:endParaRPr/>
          </a:p>
        </p:txBody>
      </p:sp>
      <p:sp>
        <p:nvSpPr>
          <p:cNvPr id="191" name="Google Shape;191;p27"/>
          <p:cNvSpPr txBox="1"/>
          <p:nvPr/>
        </p:nvSpPr>
        <p:spPr>
          <a:xfrm>
            <a:off x="7517825" y="1667813"/>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100:80</a:t>
            </a:r>
            <a:endParaRPr>
              <a:latin typeface="Old Standard TT"/>
              <a:ea typeface="Old Standard TT"/>
              <a:cs typeface="Old Standard TT"/>
              <a:sym typeface="Old Standard TT"/>
            </a:endParaRPr>
          </a:p>
        </p:txBody>
      </p:sp>
      <p:grpSp>
        <p:nvGrpSpPr>
          <p:cNvPr id="192" name="Google Shape;192;p27"/>
          <p:cNvGrpSpPr/>
          <p:nvPr/>
        </p:nvGrpSpPr>
        <p:grpSpPr>
          <a:xfrm>
            <a:off x="5773338" y="1798350"/>
            <a:ext cx="3154613" cy="2595900"/>
            <a:chOff x="5620938" y="1188750"/>
            <a:chExt cx="3154613" cy="2595900"/>
          </a:xfrm>
        </p:grpSpPr>
        <p:sp>
          <p:nvSpPr>
            <p:cNvPr id="193" name="Google Shape;193;p27"/>
            <p:cNvSpPr/>
            <p:nvPr/>
          </p:nvSpPr>
          <p:spPr>
            <a:xfrm>
              <a:off x="7141325" y="11887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6639900" y="20848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7635050" y="20848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6319925" y="2898175"/>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27"/>
            <p:cNvCxnSpPr>
              <a:stCxn id="193" idx="3"/>
              <a:endCxn id="194" idx="0"/>
            </p:cNvCxnSpPr>
            <p:nvPr/>
          </p:nvCxnSpPr>
          <p:spPr>
            <a:xfrm flipH="1">
              <a:off x="6727051" y="1331379"/>
              <a:ext cx="439800" cy="7536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27"/>
            <p:cNvCxnSpPr>
              <a:stCxn id="194" idx="3"/>
              <a:endCxn id="196" idx="0"/>
            </p:cNvCxnSpPr>
            <p:nvPr/>
          </p:nvCxnSpPr>
          <p:spPr>
            <a:xfrm flipH="1">
              <a:off x="6407126" y="2227479"/>
              <a:ext cx="258300" cy="6708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27"/>
            <p:cNvCxnSpPr>
              <a:stCxn id="194" idx="5"/>
              <a:endCxn id="200" idx="0"/>
            </p:cNvCxnSpPr>
            <p:nvPr/>
          </p:nvCxnSpPr>
          <p:spPr>
            <a:xfrm>
              <a:off x="6788674" y="2227479"/>
              <a:ext cx="213900" cy="6708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27"/>
            <p:cNvCxnSpPr>
              <a:endCxn id="195" idx="0"/>
            </p:cNvCxnSpPr>
            <p:nvPr/>
          </p:nvCxnSpPr>
          <p:spPr>
            <a:xfrm>
              <a:off x="7290200" y="1331250"/>
              <a:ext cx="432000" cy="753600"/>
            </a:xfrm>
            <a:prstGeom prst="straightConnector1">
              <a:avLst/>
            </a:prstGeom>
            <a:noFill/>
            <a:ln cap="flat" cmpd="sng" w="9525">
              <a:solidFill>
                <a:schemeClr val="dk2"/>
              </a:solidFill>
              <a:prstDash val="solid"/>
              <a:round/>
              <a:headEnd len="med" w="med" type="none"/>
              <a:tailEnd len="med" w="med" type="none"/>
            </a:ln>
          </p:spPr>
        </p:cxnSp>
        <p:sp>
          <p:nvSpPr>
            <p:cNvPr id="202" name="Google Shape;202;p27"/>
            <p:cNvSpPr/>
            <p:nvPr/>
          </p:nvSpPr>
          <p:spPr>
            <a:xfrm>
              <a:off x="6639900" y="3617550"/>
              <a:ext cx="174300" cy="1671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7228025" y="3617550"/>
              <a:ext cx="174300" cy="167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27"/>
            <p:cNvCxnSpPr>
              <a:stCxn id="205" idx="3"/>
              <a:endCxn id="202" idx="0"/>
            </p:cNvCxnSpPr>
            <p:nvPr/>
          </p:nvCxnSpPr>
          <p:spPr>
            <a:xfrm flipH="1">
              <a:off x="6727151" y="3040804"/>
              <a:ext cx="239400" cy="5766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27"/>
            <p:cNvCxnSpPr>
              <a:stCxn id="200" idx="5"/>
              <a:endCxn id="203" idx="0"/>
            </p:cNvCxnSpPr>
            <p:nvPr/>
          </p:nvCxnSpPr>
          <p:spPr>
            <a:xfrm>
              <a:off x="7064375" y="3040950"/>
              <a:ext cx="250800" cy="576600"/>
            </a:xfrm>
            <a:prstGeom prst="straightConnector1">
              <a:avLst/>
            </a:prstGeom>
            <a:noFill/>
            <a:ln cap="flat" cmpd="sng" w="9525">
              <a:solidFill>
                <a:schemeClr val="dk2"/>
              </a:solidFill>
              <a:prstDash val="solid"/>
              <a:round/>
              <a:headEnd len="med" w="med" type="none"/>
              <a:tailEnd len="med" w="med" type="none"/>
            </a:ln>
          </p:spPr>
        </p:cxnSp>
        <p:sp>
          <p:nvSpPr>
            <p:cNvPr id="205" name="Google Shape;205;p27"/>
            <p:cNvSpPr/>
            <p:nvPr/>
          </p:nvSpPr>
          <p:spPr>
            <a:xfrm>
              <a:off x="6941025" y="2898175"/>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txBox="1"/>
            <p:nvPr/>
          </p:nvSpPr>
          <p:spPr>
            <a:xfrm>
              <a:off x="7125825" y="2775700"/>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9</a:t>
              </a:r>
              <a:r>
                <a:rPr lang="ru">
                  <a:latin typeface="Old Standard TT"/>
                  <a:ea typeface="Old Standard TT"/>
                  <a:cs typeface="Old Standard TT"/>
                  <a:sym typeface="Old Standard TT"/>
                </a:rPr>
                <a:t>:11</a:t>
              </a:r>
              <a:endParaRPr>
                <a:latin typeface="Old Standard TT"/>
                <a:ea typeface="Old Standard TT"/>
                <a:cs typeface="Old Standard TT"/>
                <a:sym typeface="Old Standard TT"/>
              </a:endParaRPr>
            </a:p>
          </p:txBody>
        </p:sp>
        <p:sp>
          <p:nvSpPr>
            <p:cNvPr id="208" name="Google Shape;208;p27"/>
            <p:cNvSpPr txBox="1"/>
            <p:nvPr/>
          </p:nvSpPr>
          <p:spPr>
            <a:xfrm>
              <a:off x="5942075" y="1963013"/>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70:20</a:t>
              </a:r>
              <a:endParaRPr>
                <a:latin typeface="Old Standard TT"/>
                <a:ea typeface="Old Standard TT"/>
                <a:cs typeface="Old Standard TT"/>
                <a:sym typeface="Old Standard TT"/>
              </a:endParaRPr>
            </a:p>
          </p:txBody>
        </p:sp>
        <p:sp>
          <p:nvSpPr>
            <p:cNvPr id="209" name="Google Shape;209;p27"/>
            <p:cNvSpPr txBox="1"/>
            <p:nvPr/>
          </p:nvSpPr>
          <p:spPr>
            <a:xfrm>
              <a:off x="7845550" y="1963000"/>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30:60</a:t>
              </a:r>
              <a:endParaRPr>
                <a:latin typeface="Old Standard TT"/>
                <a:ea typeface="Old Standard TT"/>
                <a:cs typeface="Old Standard TT"/>
                <a:sym typeface="Old Standard TT"/>
              </a:endParaRPr>
            </a:p>
          </p:txBody>
        </p:sp>
        <p:sp>
          <p:nvSpPr>
            <p:cNvPr id="210" name="Google Shape;210;p27"/>
            <p:cNvSpPr txBox="1"/>
            <p:nvPr/>
          </p:nvSpPr>
          <p:spPr>
            <a:xfrm>
              <a:off x="5620938" y="2775700"/>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59:8</a:t>
              </a:r>
              <a:endParaRPr>
                <a:latin typeface="Old Standard TT"/>
                <a:ea typeface="Old Standard TT"/>
                <a:cs typeface="Old Standard TT"/>
                <a:sym typeface="Old Standard TT"/>
              </a:endParaRPr>
            </a:p>
          </p:txBody>
        </p:sp>
        <p:sp>
          <p:nvSpPr>
            <p:cNvPr id="211" name="Google Shape;211;p27"/>
            <p:cNvSpPr txBox="1"/>
            <p:nvPr/>
          </p:nvSpPr>
          <p:spPr>
            <a:xfrm>
              <a:off x="5914050" y="3516175"/>
              <a:ext cx="6195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8:5</a:t>
              </a:r>
              <a:endParaRPr>
                <a:latin typeface="Old Standard TT"/>
                <a:ea typeface="Old Standard TT"/>
                <a:cs typeface="Old Standard TT"/>
                <a:sym typeface="Old Standard TT"/>
              </a:endParaRPr>
            </a:p>
          </p:txBody>
        </p:sp>
        <p:sp>
          <p:nvSpPr>
            <p:cNvPr id="212" name="Google Shape;212;p27"/>
            <p:cNvSpPr txBox="1"/>
            <p:nvPr/>
          </p:nvSpPr>
          <p:spPr>
            <a:xfrm>
              <a:off x="7520675" y="3516175"/>
              <a:ext cx="6195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1</a:t>
              </a:r>
              <a:r>
                <a:rPr lang="ru">
                  <a:latin typeface="Old Standard TT"/>
                  <a:ea typeface="Old Standard TT"/>
                  <a:cs typeface="Old Standard TT"/>
                  <a:sym typeface="Old Standard TT"/>
                </a:rPr>
                <a:t>:6</a:t>
              </a:r>
              <a:endParaRPr>
                <a:latin typeface="Old Standard TT"/>
                <a:ea typeface="Old Standard TT"/>
                <a:cs typeface="Old Standard TT"/>
                <a:sym typeface="Old Standard TT"/>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Обучение решающего дерева</a:t>
            </a:r>
            <a:endParaRPr/>
          </a:p>
        </p:txBody>
      </p:sp>
      <p:sp>
        <p:nvSpPr>
          <p:cNvPr id="218" name="Google Shape;218;p28"/>
          <p:cNvSpPr txBox="1"/>
          <p:nvPr>
            <p:ph idx="1" type="body"/>
          </p:nvPr>
        </p:nvSpPr>
        <p:spPr>
          <a:xfrm>
            <a:off x="311700" y="1190025"/>
            <a:ext cx="5309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Находимся в красной вершине</a:t>
            </a:r>
            <a:endParaRPr/>
          </a:p>
          <a:p>
            <a:pPr indent="-342900" lvl="0" marL="457200" rtl="0" algn="l">
              <a:spcBef>
                <a:spcPts val="0"/>
              </a:spcBef>
              <a:spcAft>
                <a:spcPts val="0"/>
              </a:spcAft>
              <a:buSzPts val="1800"/>
              <a:buChar char="●"/>
            </a:pPr>
            <a:r>
              <a:rPr lang="ru"/>
              <a:t>До красной вершины дошла часть объектов обучающей выборки </a:t>
            </a:r>
            <a:endParaRPr/>
          </a:p>
          <a:p>
            <a:pPr indent="-342900" lvl="0" marL="457200" rtl="0" algn="l">
              <a:spcBef>
                <a:spcPts val="0"/>
              </a:spcBef>
              <a:spcAft>
                <a:spcPts val="0"/>
              </a:spcAft>
              <a:buSzPts val="1800"/>
              <a:buChar char="●"/>
            </a:pPr>
            <a:r>
              <a:rPr lang="ru"/>
              <a:t>Находим решающее правило так, чтобы объекты, дошедшие до красной вершины, хорошо разделялись по искомым классам</a:t>
            </a:r>
            <a:endParaRPr/>
          </a:p>
          <a:p>
            <a:pPr indent="-342900" lvl="0" marL="457200" rtl="0" algn="l">
              <a:spcBef>
                <a:spcPts val="0"/>
              </a:spcBef>
              <a:spcAft>
                <a:spcPts val="0"/>
              </a:spcAft>
              <a:buSzPts val="1800"/>
              <a:buChar char="●"/>
            </a:pPr>
            <a:r>
              <a:rPr lang="ru"/>
              <a:t>Одна из нижних вершин стала терминальной</a:t>
            </a:r>
            <a:endParaRPr/>
          </a:p>
          <a:p>
            <a:pPr indent="-342900" lvl="0" marL="457200" rtl="0" algn="l">
              <a:spcBef>
                <a:spcPts val="0"/>
              </a:spcBef>
              <a:spcAft>
                <a:spcPts val="0"/>
              </a:spcAft>
              <a:buSzPts val="1800"/>
              <a:buChar char="●"/>
            </a:pPr>
            <a:r>
              <a:rPr lang="ru"/>
              <a:t>Повторяем с другой вершиной</a:t>
            </a:r>
            <a:endParaRPr/>
          </a:p>
        </p:txBody>
      </p:sp>
      <p:grpSp>
        <p:nvGrpSpPr>
          <p:cNvPr id="219" name="Google Shape;219;p28"/>
          <p:cNvGrpSpPr/>
          <p:nvPr/>
        </p:nvGrpSpPr>
        <p:grpSpPr>
          <a:xfrm>
            <a:off x="5773338" y="1667813"/>
            <a:ext cx="3154613" cy="2726438"/>
            <a:chOff x="5620938" y="1058213"/>
            <a:chExt cx="3154613" cy="2726438"/>
          </a:xfrm>
        </p:grpSpPr>
        <p:sp>
          <p:nvSpPr>
            <p:cNvPr id="220" name="Google Shape;220;p28"/>
            <p:cNvSpPr/>
            <p:nvPr/>
          </p:nvSpPr>
          <p:spPr>
            <a:xfrm>
              <a:off x="7141325" y="11887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p:nvPr/>
          </p:nvSpPr>
          <p:spPr>
            <a:xfrm>
              <a:off x="6639900" y="20848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a:off x="7635050" y="2084850"/>
              <a:ext cx="174300" cy="167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a:off x="6319925" y="2898175"/>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 name="Google Shape;224;p28"/>
            <p:cNvCxnSpPr>
              <a:stCxn id="220" idx="3"/>
              <a:endCxn id="221" idx="0"/>
            </p:cNvCxnSpPr>
            <p:nvPr/>
          </p:nvCxnSpPr>
          <p:spPr>
            <a:xfrm flipH="1">
              <a:off x="6727051" y="1331379"/>
              <a:ext cx="439800" cy="7536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28"/>
            <p:cNvCxnSpPr>
              <a:stCxn id="221" idx="3"/>
              <a:endCxn id="223" idx="0"/>
            </p:cNvCxnSpPr>
            <p:nvPr/>
          </p:nvCxnSpPr>
          <p:spPr>
            <a:xfrm flipH="1">
              <a:off x="6407126" y="2227479"/>
              <a:ext cx="258300" cy="6708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8"/>
            <p:cNvCxnSpPr>
              <a:stCxn id="221" idx="5"/>
              <a:endCxn id="227" idx="0"/>
            </p:cNvCxnSpPr>
            <p:nvPr/>
          </p:nvCxnSpPr>
          <p:spPr>
            <a:xfrm>
              <a:off x="6788674" y="2227479"/>
              <a:ext cx="213900" cy="67080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28"/>
            <p:cNvCxnSpPr>
              <a:endCxn id="222" idx="0"/>
            </p:cNvCxnSpPr>
            <p:nvPr/>
          </p:nvCxnSpPr>
          <p:spPr>
            <a:xfrm>
              <a:off x="7290200" y="1331250"/>
              <a:ext cx="432000" cy="753600"/>
            </a:xfrm>
            <a:prstGeom prst="straightConnector1">
              <a:avLst/>
            </a:prstGeom>
            <a:noFill/>
            <a:ln cap="flat" cmpd="sng" w="9525">
              <a:solidFill>
                <a:schemeClr val="dk2"/>
              </a:solidFill>
              <a:prstDash val="solid"/>
              <a:round/>
              <a:headEnd len="med" w="med" type="none"/>
              <a:tailEnd len="med" w="med" type="none"/>
            </a:ln>
          </p:spPr>
        </p:cxnSp>
        <p:sp>
          <p:nvSpPr>
            <p:cNvPr id="229" name="Google Shape;229;p28"/>
            <p:cNvSpPr/>
            <p:nvPr/>
          </p:nvSpPr>
          <p:spPr>
            <a:xfrm>
              <a:off x="6639900" y="3617550"/>
              <a:ext cx="174300" cy="1671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a:off x="7228025" y="3617550"/>
              <a:ext cx="174300" cy="167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28"/>
            <p:cNvCxnSpPr>
              <a:stCxn id="232" idx="3"/>
              <a:endCxn id="229" idx="0"/>
            </p:cNvCxnSpPr>
            <p:nvPr/>
          </p:nvCxnSpPr>
          <p:spPr>
            <a:xfrm flipH="1">
              <a:off x="6727151" y="3040804"/>
              <a:ext cx="239400" cy="5766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28"/>
            <p:cNvCxnSpPr>
              <a:stCxn id="227" idx="5"/>
              <a:endCxn id="230" idx="0"/>
            </p:cNvCxnSpPr>
            <p:nvPr/>
          </p:nvCxnSpPr>
          <p:spPr>
            <a:xfrm>
              <a:off x="7064375" y="3040950"/>
              <a:ext cx="250800" cy="576600"/>
            </a:xfrm>
            <a:prstGeom prst="straightConnector1">
              <a:avLst/>
            </a:prstGeom>
            <a:noFill/>
            <a:ln cap="flat" cmpd="sng" w="9525">
              <a:solidFill>
                <a:schemeClr val="dk2"/>
              </a:solidFill>
              <a:prstDash val="solid"/>
              <a:round/>
              <a:headEnd len="med" w="med" type="none"/>
              <a:tailEnd len="med" w="med" type="none"/>
            </a:ln>
          </p:spPr>
        </p:cxnSp>
        <p:sp>
          <p:nvSpPr>
            <p:cNvPr id="232" name="Google Shape;232;p28"/>
            <p:cNvSpPr/>
            <p:nvPr/>
          </p:nvSpPr>
          <p:spPr>
            <a:xfrm>
              <a:off x="6941025" y="2898175"/>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nvSpPr>
          <p:spPr>
            <a:xfrm>
              <a:off x="7125825" y="2775700"/>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9:11</a:t>
              </a:r>
              <a:endParaRPr>
                <a:latin typeface="Old Standard TT"/>
                <a:ea typeface="Old Standard TT"/>
                <a:cs typeface="Old Standard TT"/>
                <a:sym typeface="Old Standard TT"/>
              </a:endParaRPr>
            </a:p>
          </p:txBody>
        </p:sp>
        <p:sp>
          <p:nvSpPr>
            <p:cNvPr id="235" name="Google Shape;235;p28"/>
            <p:cNvSpPr txBox="1"/>
            <p:nvPr/>
          </p:nvSpPr>
          <p:spPr>
            <a:xfrm>
              <a:off x="7365425" y="1058213"/>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100:80</a:t>
              </a:r>
              <a:endParaRPr>
                <a:latin typeface="Old Standard TT"/>
                <a:ea typeface="Old Standard TT"/>
                <a:cs typeface="Old Standard TT"/>
                <a:sym typeface="Old Standard TT"/>
              </a:endParaRPr>
            </a:p>
          </p:txBody>
        </p:sp>
        <p:sp>
          <p:nvSpPr>
            <p:cNvPr id="236" name="Google Shape;236;p28"/>
            <p:cNvSpPr txBox="1"/>
            <p:nvPr/>
          </p:nvSpPr>
          <p:spPr>
            <a:xfrm>
              <a:off x="5942075" y="1963013"/>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70:20</a:t>
              </a:r>
              <a:endParaRPr>
                <a:latin typeface="Old Standard TT"/>
                <a:ea typeface="Old Standard TT"/>
                <a:cs typeface="Old Standard TT"/>
                <a:sym typeface="Old Standard TT"/>
              </a:endParaRPr>
            </a:p>
          </p:txBody>
        </p:sp>
        <p:sp>
          <p:nvSpPr>
            <p:cNvPr id="237" name="Google Shape;237;p28"/>
            <p:cNvSpPr txBox="1"/>
            <p:nvPr/>
          </p:nvSpPr>
          <p:spPr>
            <a:xfrm>
              <a:off x="7845550" y="1963000"/>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30:60</a:t>
              </a:r>
              <a:endParaRPr>
                <a:latin typeface="Old Standard TT"/>
                <a:ea typeface="Old Standard TT"/>
                <a:cs typeface="Old Standard TT"/>
                <a:sym typeface="Old Standard TT"/>
              </a:endParaRPr>
            </a:p>
          </p:txBody>
        </p:sp>
        <p:sp>
          <p:nvSpPr>
            <p:cNvPr id="238" name="Google Shape;238;p28"/>
            <p:cNvSpPr txBox="1"/>
            <p:nvPr/>
          </p:nvSpPr>
          <p:spPr>
            <a:xfrm>
              <a:off x="5620938" y="2775700"/>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59:8</a:t>
              </a:r>
              <a:endParaRPr>
                <a:latin typeface="Old Standard TT"/>
                <a:ea typeface="Old Standard TT"/>
                <a:cs typeface="Old Standard TT"/>
                <a:sym typeface="Old Standard TT"/>
              </a:endParaRPr>
            </a:p>
          </p:txBody>
        </p:sp>
        <p:sp>
          <p:nvSpPr>
            <p:cNvPr id="239" name="Google Shape;239;p28"/>
            <p:cNvSpPr txBox="1"/>
            <p:nvPr/>
          </p:nvSpPr>
          <p:spPr>
            <a:xfrm>
              <a:off x="5914050" y="3516175"/>
              <a:ext cx="6195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8:5</a:t>
              </a:r>
              <a:endParaRPr>
                <a:latin typeface="Old Standard TT"/>
                <a:ea typeface="Old Standard TT"/>
                <a:cs typeface="Old Standard TT"/>
                <a:sym typeface="Old Standard TT"/>
              </a:endParaRPr>
            </a:p>
          </p:txBody>
        </p:sp>
        <p:sp>
          <p:nvSpPr>
            <p:cNvPr id="240" name="Google Shape;240;p28"/>
            <p:cNvSpPr txBox="1"/>
            <p:nvPr/>
          </p:nvSpPr>
          <p:spPr>
            <a:xfrm>
              <a:off x="7520675" y="3516175"/>
              <a:ext cx="6195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1</a:t>
              </a:r>
              <a:r>
                <a:rPr lang="ru">
                  <a:latin typeface="Old Standard TT"/>
                  <a:ea typeface="Old Standard TT"/>
                  <a:cs typeface="Old Standard TT"/>
                  <a:sym typeface="Old Standard TT"/>
                </a:rPr>
                <a:t>:6</a:t>
              </a:r>
              <a:endParaRPr>
                <a:latin typeface="Old Standard TT"/>
                <a:ea typeface="Old Standard TT"/>
                <a:cs typeface="Old Standard TT"/>
                <a:sym typeface="Old Standard T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Как выбрать критерий ветвления?</a:t>
            </a:r>
            <a:endParaRPr/>
          </a:p>
        </p:txBody>
      </p:sp>
      <p:pic>
        <p:nvPicPr>
          <p:cNvPr id="246" name="Google Shape;246;p29"/>
          <p:cNvPicPr preferRelativeResize="0"/>
          <p:nvPr/>
        </p:nvPicPr>
        <p:blipFill>
          <a:blip r:embed="rId3">
            <a:alphaModFix/>
          </a:blip>
          <a:stretch>
            <a:fillRect/>
          </a:stretch>
        </p:blipFill>
        <p:spPr>
          <a:xfrm>
            <a:off x="583675" y="1574550"/>
            <a:ext cx="5037434" cy="1545675"/>
          </a:xfrm>
          <a:prstGeom prst="rect">
            <a:avLst/>
          </a:prstGeom>
          <a:noFill/>
          <a:ln>
            <a:noFill/>
          </a:ln>
        </p:spPr>
      </p:pic>
      <p:grpSp>
        <p:nvGrpSpPr>
          <p:cNvPr id="247" name="Google Shape;247;p29"/>
          <p:cNvGrpSpPr/>
          <p:nvPr/>
        </p:nvGrpSpPr>
        <p:grpSpPr>
          <a:xfrm>
            <a:off x="5792613" y="1285775"/>
            <a:ext cx="3154613" cy="3094500"/>
            <a:chOff x="5620938" y="690150"/>
            <a:chExt cx="3154613" cy="3094500"/>
          </a:xfrm>
        </p:grpSpPr>
        <p:sp>
          <p:nvSpPr>
            <p:cNvPr id="248" name="Google Shape;248;p29"/>
            <p:cNvSpPr/>
            <p:nvPr/>
          </p:nvSpPr>
          <p:spPr>
            <a:xfrm>
              <a:off x="7141325" y="11887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a:off x="6639900" y="20848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a:off x="6319925" y="2898175"/>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 name="Google Shape;251;p29"/>
            <p:cNvCxnSpPr>
              <a:stCxn id="248" idx="3"/>
              <a:endCxn id="249" idx="0"/>
            </p:cNvCxnSpPr>
            <p:nvPr/>
          </p:nvCxnSpPr>
          <p:spPr>
            <a:xfrm flipH="1">
              <a:off x="6727051" y="1331379"/>
              <a:ext cx="439800" cy="7536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29"/>
            <p:cNvCxnSpPr>
              <a:stCxn id="249" idx="3"/>
              <a:endCxn id="250" idx="0"/>
            </p:cNvCxnSpPr>
            <p:nvPr/>
          </p:nvCxnSpPr>
          <p:spPr>
            <a:xfrm flipH="1">
              <a:off x="6407126" y="2227479"/>
              <a:ext cx="258300" cy="6708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29"/>
            <p:cNvCxnSpPr>
              <a:stCxn id="249" idx="5"/>
            </p:cNvCxnSpPr>
            <p:nvPr/>
          </p:nvCxnSpPr>
          <p:spPr>
            <a:xfrm>
              <a:off x="6788674" y="2227479"/>
              <a:ext cx="213900" cy="6708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29"/>
            <p:cNvCxnSpPr/>
            <p:nvPr/>
          </p:nvCxnSpPr>
          <p:spPr>
            <a:xfrm>
              <a:off x="7290200" y="1331250"/>
              <a:ext cx="432000" cy="753600"/>
            </a:xfrm>
            <a:prstGeom prst="straightConnector1">
              <a:avLst/>
            </a:prstGeom>
            <a:noFill/>
            <a:ln cap="flat" cmpd="sng" w="9525">
              <a:solidFill>
                <a:schemeClr val="dk2"/>
              </a:solidFill>
              <a:prstDash val="solid"/>
              <a:round/>
              <a:headEnd len="med" w="med" type="none"/>
              <a:tailEnd len="med" w="med" type="none"/>
            </a:ln>
          </p:spPr>
        </p:cxnSp>
        <p:sp>
          <p:nvSpPr>
            <p:cNvPr id="255" name="Google Shape;255;p29"/>
            <p:cNvSpPr/>
            <p:nvPr/>
          </p:nvSpPr>
          <p:spPr>
            <a:xfrm>
              <a:off x="6639900" y="36175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a:off x="7228025" y="36175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29"/>
            <p:cNvCxnSpPr>
              <a:stCxn id="258" idx="3"/>
              <a:endCxn id="255" idx="0"/>
            </p:cNvCxnSpPr>
            <p:nvPr/>
          </p:nvCxnSpPr>
          <p:spPr>
            <a:xfrm flipH="1">
              <a:off x="6727151" y="3040804"/>
              <a:ext cx="239400" cy="5766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29"/>
            <p:cNvCxnSpPr>
              <a:endCxn id="256" idx="0"/>
            </p:cNvCxnSpPr>
            <p:nvPr/>
          </p:nvCxnSpPr>
          <p:spPr>
            <a:xfrm>
              <a:off x="7064375" y="3040950"/>
              <a:ext cx="250800" cy="576600"/>
            </a:xfrm>
            <a:prstGeom prst="straightConnector1">
              <a:avLst/>
            </a:prstGeom>
            <a:noFill/>
            <a:ln cap="flat" cmpd="sng" w="9525">
              <a:solidFill>
                <a:schemeClr val="dk2"/>
              </a:solidFill>
              <a:prstDash val="solid"/>
              <a:round/>
              <a:headEnd len="med" w="med" type="none"/>
              <a:tailEnd len="med" w="med" type="none"/>
            </a:ln>
          </p:spPr>
        </p:cxnSp>
        <p:sp>
          <p:nvSpPr>
            <p:cNvPr id="258" name="Google Shape;258;p29"/>
            <p:cNvSpPr/>
            <p:nvPr/>
          </p:nvSpPr>
          <p:spPr>
            <a:xfrm>
              <a:off x="6941025" y="2898175"/>
              <a:ext cx="174300" cy="167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a:off x="7642275" y="20848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 name="Google Shape;261;p29"/>
            <p:cNvCxnSpPr/>
            <p:nvPr/>
          </p:nvCxnSpPr>
          <p:spPr>
            <a:xfrm>
              <a:off x="7235775" y="690150"/>
              <a:ext cx="0" cy="331500"/>
            </a:xfrm>
            <a:prstGeom prst="straightConnector1">
              <a:avLst/>
            </a:prstGeom>
            <a:noFill/>
            <a:ln cap="flat" cmpd="sng" w="9525">
              <a:solidFill>
                <a:schemeClr val="dk2"/>
              </a:solidFill>
              <a:prstDash val="solid"/>
              <a:round/>
              <a:headEnd len="med" w="med" type="none"/>
              <a:tailEnd len="med" w="med" type="triangle"/>
            </a:ln>
          </p:spPr>
        </p:cxnSp>
        <p:sp>
          <p:nvSpPr>
            <p:cNvPr id="262" name="Google Shape;262;p29"/>
            <p:cNvSpPr/>
            <p:nvPr/>
          </p:nvSpPr>
          <p:spPr>
            <a:xfrm>
              <a:off x="6639900" y="1255525"/>
              <a:ext cx="392300" cy="632025"/>
            </a:xfrm>
            <a:custGeom>
              <a:rect b="b" l="l" r="r" t="t"/>
              <a:pathLst>
                <a:path extrusionOk="0" h="25281" w="15692">
                  <a:moveTo>
                    <a:pt x="15692" y="0"/>
                  </a:moveTo>
                  <a:cubicBezTo>
                    <a:pt x="9494" y="7743"/>
                    <a:pt x="3130" y="15869"/>
                    <a:pt x="0" y="25281"/>
                  </a:cubicBezTo>
                </a:path>
              </a:pathLst>
            </a:custGeom>
            <a:noFill/>
            <a:ln cap="flat" cmpd="sng" w="9525">
              <a:solidFill>
                <a:schemeClr val="dk2"/>
              </a:solidFill>
              <a:prstDash val="solid"/>
              <a:round/>
              <a:headEnd len="med" w="med" type="none"/>
              <a:tailEnd len="med" w="med" type="triangle"/>
            </a:ln>
          </p:spPr>
        </p:sp>
        <p:sp>
          <p:nvSpPr>
            <p:cNvPr id="263" name="Google Shape;263;p29"/>
            <p:cNvSpPr/>
            <p:nvPr/>
          </p:nvSpPr>
          <p:spPr>
            <a:xfrm>
              <a:off x="6901600" y="2193975"/>
              <a:ext cx="217925" cy="537600"/>
            </a:xfrm>
            <a:custGeom>
              <a:rect b="b" l="l" r="r" t="t"/>
              <a:pathLst>
                <a:path extrusionOk="0" h="21504" w="8717">
                  <a:moveTo>
                    <a:pt x="0" y="0"/>
                  </a:moveTo>
                  <a:cubicBezTo>
                    <a:pt x="4289" y="6437"/>
                    <a:pt x="8717" y="13769"/>
                    <a:pt x="8717" y="21504"/>
                  </a:cubicBezTo>
                </a:path>
              </a:pathLst>
            </a:custGeom>
            <a:noFill/>
            <a:ln cap="flat" cmpd="sng" w="9525">
              <a:solidFill>
                <a:schemeClr val="dk2"/>
              </a:solidFill>
              <a:prstDash val="solid"/>
              <a:round/>
              <a:headEnd len="med" w="med" type="none"/>
              <a:tailEnd len="med" w="med" type="triangle"/>
            </a:ln>
          </p:spPr>
        </p:sp>
        <p:sp>
          <p:nvSpPr>
            <p:cNvPr id="264" name="Google Shape;264;p29"/>
            <p:cNvSpPr/>
            <p:nvPr/>
          </p:nvSpPr>
          <p:spPr>
            <a:xfrm>
              <a:off x="6618250" y="3116600"/>
              <a:ext cx="174375" cy="363250"/>
            </a:xfrm>
            <a:custGeom>
              <a:rect b="b" l="l" r="r" t="t"/>
              <a:pathLst>
                <a:path extrusionOk="0" h="14530" w="6975">
                  <a:moveTo>
                    <a:pt x="6975" y="0"/>
                  </a:moveTo>
                  <a:cubicBezTo>
                    <a:pt x="4210" y="4607"/>
                    <a:pt x="0" y="9158"/>
                    <a:pt x="0" y="14530"/>
                  </a:cubicBezTo>
                </a:path>
              </a:pathLst>
            </a:custGeom>
            <a:noFill/>
            <a:ln cap="flat" cmpd="sng" w="9525">
              <a:solidFill>
                <a:srgbClr val="FF0000"/>
              </a:solidFill>
              <a:prstDash val="solid"/>
              <a:round/>
              <a:headEnd len="med" w="med" type="none"/>
              <a:tailEnd len="med" w="med" type="triangle"/>
            </a:ln>
          </p:spPr>
        </p:sp>
        <p:sp>
          <p:nvSpPr>
            <p:cNvPr id="265" name="Google Shape;265;p29"/>
            <p:cNvSpPr/>
            <p:nvPr/>
          </p:nvSpPr>
          <p:spPr>
            <a:xfrm>
              <a:off x="7228500" y="3094825"/>
              <a:ext cx="150850" cy="385025"/>
            </a:xfrm>
            <a:custGeom>
              <a:rect b="b" l="l" r="r" t="t"/>
              <a:pathLst>
                <a:path extrusionOk="0" h="15401" w="6034">
                  <a:moveTo>
                    <a:pt x="0" y="0"/>
                  </a:moveTo>
                  <a:cubicBezTo>
                    <a:pt x="1331" y="5323"/>
                    <a:pt x="7145" y="10078"/>
                    <a:pt x="5812" y="15401"/>
                  </a:cubicBezTo>
                </a:path>
              </a:pathLst>
            </a:custGeom>
            <a:noFill/>
            <a:ln cap="flat" cmpd="sng" w="9525">
              <a:solidFill>
                <a:srgbClr val="FF0000"/>
              </a:solidFill>
              <a:prstDash val="solid"/>
              <a:round/>
              <a:headEnd len="med" w="med" type="none"/>
              <a:tailEnd len="med" w="med" type="triangle"/>
            </a:ln>
          </p:spPr>
        </p:sp>
        <p:sp>
          <p:nvSpPr>
            <p:cNvPr id="266" name="Google Shape;266;p29"/>
            <p:cNvSpPr txBox="1"/>
            <p:nvPr/>
          </p:nvSpPr>
          <p:spPr>
            <a:xfrm>
              <a:off x="7125825" y="2775700"/>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9:11</a:t>
              </a:r>
              <a:endParaRPr>
                <a:latin typeface="Old Standard TT"/>
                <a:ea typeface="Old Standard TT"/>
                <a:cs typeface="Old Standard TT"/>
                <a:sym typeface="Old Standard TT"/>
              </a:endParaRPr>
            </a:p>
          </p:txBody>
        </p:sp>
        <p:sp>
          <p:nvSpPr>
            <p:cNvPr id="267" name="Google Shape;267;p29"/>
            <p:cNvSpPr txBox="1"/>
            <p:nvPr/>
          </p:nvSpPr>
          <p:spPr>
            <a:xfrm>
              <a:off x="7365425" y="1058213"/>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100:80</a:t>
              </a:r>
              <a:endParaRPr>
                <a:latin typeface="Old Standard TT"/>
                <a:ea typeface="Old Standard TT"/>
                <a:cs typeface="Old Standard TT"/>
                <a:sym typeface="Old Standard TT"/>
              </a:endParaRPr>
            </a:p>
          </p:txBody>
        </p:sp>
        <p:sp>
          <p:nvSpPr>
            <p:cNvPr id="268" name="Google Shape;268;p29"/>
            <p:cNvSpPr txBox="1"/>
            <p:nvPr/>
          </p:nvSpPr>
          <p:spPr>
            <a:xfrm>
              <a:off x="5942075" y="1963013"/>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70:20</a:t>
              </a:r>
              <a:endParaRPr>
                <a:latin typeface="Old Standard TT"/>
                <a:ea typeface="Old Standard TT"/>
                <a:cs typeface="Old Standard TT"/>
                <a:sym typeface="Old Standard TT"/>
              </a:endParaRPr>
            </a:p>
          </p:txBody>
        </p:sp>
        <p:sp>
          <p:nvSpPr>
            <p:cNvPr id="269" name="Google Shape;269;p29"/>
            <p:cNvSpPr txBox="1"/>
            <p:nvPr/>
          </p:nvSpPr>
          <p:spPr>
            <a:xfrm>
              <a:off x="7845550" y="1963000"/>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30:60</a:t>
              </a:r>
              <a:endParaRPr>
                <a:latin typeface="Old Standard TT"/>
                <a:ea typeface="Old Standard TT"/>
                <a:cs typeface="Old Standard TT"/>
                <a:sym typeface="Old Standard TT"/>
              </a:endParaRPr>
            </a:p>
          </p:txBody>
        </p:sp>
        <p:sp>
          <p:nvSpPr>
            <p:cNvPr id="270" name="Google Shape;270;p29"/>
            <p:cNvSpPr txBox="1"/>
            <p:nvPr/>
          </p:nvSpPr>
          <p:spPr>
            <a:xfrm>
              <a:off x="5620938" y="2775700"/>
              <a:ext cx="930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61:9</a:t>
              </a:r>
              <a:endParaRPr>
                <a:latin typeface="Old Standard TT"/>
                <a:ea typeface="Old Standard TT"/>
                <a:cs typeface="Old Standard TT"/>
                <a:sym typeface="Old Standard TT"/>
              </a:endParaRPr>
            </a:p>
          </p:txBody>
        </p:sp>
        <p:sp>
          <p:nvSpPr>
            <p:cNvPr id="271" name="Google Shape;271;p29"/>
            <p:cNvSpPr txBox="1"/>
            <p:nvPr/>
          </p:nvSpPr>
          <p:spPr>
            <a:xfrm>
              <a:off x="5914050" y="3516175"/>
              <a:ext cx="6195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8:5</a:t>
              </a:r>
              <a:endParaRPr>
                <a:latin typeface="Old Standard TT"/>
                <a:ea typeface="Old Standard TT"/>
                <a:cs typeface="Old Standard TT"/>
                <a:sym typeface="Old Standard TT"/>
              </a:endParaRPr>
            </a:p>
          </p:txBody>
        </p:sp>
        <p:sp>
          <p:nvSpPr>
            <p:cNvPr id="272" name="Google Shape;272;p29"/>
            <p:cNvSpPr txBox="1"/>
            <p:nvPr/>
          </p:nvSpPr>
          <p:spPr>
            <a:xfrm>
              <a:off x="7520675" y="3516175"/>
              <a:ext cx="6195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1:6</a:t>
              </a:r>
              <a:endParaRPr>
                <a:latin typeface="Old Standard TT"/>
                <a:ea typeface="Old Standard TT"/>
                <a:cs typeface="Old Standard TT"/>
                <a:sym typeface="Old Standard TT"/>
              </a:endParaRPr>
            </a:p>
          </p:txBody>
        </p:sp>
      </p:grpSp>
      <p:pic>
        <p:nvPicPr>
          <p:cNvPr descr="Q = 20, p_Q= \frac{9}{20}&#10;" id="273" name="Google Shape;273;p29" title="MathEquation,#000000"/>
          <p:cNvPicPr preferRelativeResize="0"/>
          <p:nvPr/>
        </p:nvPicPr>
        <p:blipFill>
          <a:blip r:embed="rId4">
            <a:alphaModFix/>
          </a:blip>
          <a:stretch>
            <a:fillRect/>
          </a:stretch>
        </p:blipFill>
        <p:spPr>
          <a:xfrm>
            <a:off x="2168988" y="1157100"/>
            <a:ext cx="1866798" cy="385025"/>
          </a:xfrm>
          <a:prstGeom prst="rect">
            <a:avLst/>
          </a:prstGeom>
          <a:noFill/>
          <a:ln>
            <a:noFill/>
          </a:ln>
        </p:spPr>
      </p:pic>
      <p:pic>
        <p:nvPicPr>
          <p:cNvPr descr="L = 13, p_L= \frac{8}{13}&#10;" id="274" name="Google Shape;274;p29" title="MathEquation,#000000"/>
          <p:cNvPicPr preferRelativeResize="0"/>
          <p:nvPr/>
        </p:nvPicPr>
        <p:blipFill>
          <a:blip r:embed="rId5">
            <a:alphaModFix/>
          </a:blip>
          <a:stretch>
            <a:fillRect/>
          </a:stretch>
        </p:blipFill>
        <p:spPr>
          <a:xfrm>
            <a:off x="971888" y="3334550"/>
            <a:ext cx="1822600" cy="385025"/>
          </a:xfrm>
          <a:prstGeom prst="rect">
            <a:avLst/>
          </a:prstGeom>
          <a:noFill/>
          <a:ln>
            <a:noFill/>
          </a:ln>
        </p:spPr>
      </p:pic>
      <p:sp>
        <p:nvSpPr>
          <p:cNvPr id="275" name="Google Shape;275;p29"/>
          <p:cNvSpPr/>
          <p:nvPr/>
        </p:nvSpPr>
        <p:spPr>
          <a:xfrm>
            <a:off x="4582150" y="4620500"/>
            <a:ext cx="522600" cy="33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frac{L}{Q} H(p_L) + \frac{R}{Q}H(p_R) \rightarrow \min" id="276" name="Google Shape;276;p29" title="MathEquation,#000000"/>
          <p:cNvPicPr preferRelativeResize="0"/>
          <p:nvPr/>
        </p:nvPicPr>
        <p:blipFill>
          <a:blip r:embed="rId6">
            <a:alphaModFix/>
          </a:blip>
          <a:stretch>
            <a:fillRect/>
          </a:stretch>
        </p:blipFill>
        <p:spPr>
          <a:xfrm>
            <a:off x="1038650" y="4219175"/>
            <a:ext cx="4127476" cy="572700"/>
          </a:xfrm>
          <a:prstGeom prst="rect">
            <a:avLst/>
          </a:prstGeom>
          <a:noFill/>
          <a:ln>
            <a:noFill/>
          </a:ln>
        </p:spPr>
      </p:pic>
      <p:grpSp>
        <p:nvGrpSpPr>
          <p:cNvPr id="277" name="Google Shape;277;p29"/>
          <p:cNvGrpSpPr/>
          <p:nvPr/>
        </p:nvGrpSpPr>
        <p:grpSpPr>
          <a:xfrm>
            <a:off x="4097275" y="3334550"/>
            <a:ext cx="1571526" cy="385025"/>
            <a:chOff x="4097275" y="3334550"/>
            <a:chExt cx="1571526" cy="385025"/>
          </a:xfrm>
        </p:grpSpPr>
        <p:pic>
          <p:nvPicPr>
            <p:cNvPr descr="R = 6, p_R= \frac{1}{7}&#10;" id="278" name="Google Shape;278;p29" title="MathEquation,#000000"/>
            <p:cNvPicPr preferRelativeResize="0"/>
            <p:nvPr/>
          </p:nvPicPr>
          <p:blipFill>
            <a:blip r:embed="rId7">
              <a:alphaModFix/>
            </a:blip>
            <a:stretch>
              <a:fillRect/>
            </a:stretch>
          </p:blipFill>
          <p:spPr>
            <a:xfrm>
              <a:off x="4097275" y="3334550"/>
              <a:ext cx="1571526" cy="385025"/>
            </a:xfrm>
            <a:prstGeom prst="rect">
              <a:avLst/>
            </a:prstGeom>
            <a:noFill/>
            <a:ln>
              <a:noFill/>
            </a:ln>
          </p:spPr>
        </p:pic>
        <p:sp>
          <p:nvSpPr>
            <p:cNvPr id="279" name="Google Shape;279;p29"/>
            <p:cNvSpPr/>
            <p:nvPr/>
          </p:nvSpPr>
          <p:spPr>
            <a:xfrm>
              <a:off x="4631950" y="3405650"/>
              <a:ext cx="126000" cy="21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R = 6, p_R= \frac{1}{7}&#10;" id="280" name="Google Shape;280;p29" title="MathEquation,#000000"/>
            <p:cNvPicPr preferRelativeResize="0"/>
            <p:nvPr/>
          </p:nvPicPr>
          <p:blipFill rotWithShape="1">
            <a:blip r:embed="rId7">
              <a:alphaModFix/>
            </a:blip>
            <a:srcRect b="13" l="89427" r="0" t="56459"/>
            <a:stretch/>
          </p:blipFill>
          <p:spPr>
            <a:xfrm>
              <a:off x="4570483" y="3391140"/>
              <a:ext cx="250676" cy="25285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solidFill>
                  <a:schemeClr val="dk1"/>
                </a:solidFill>
              </a:rPr>
              <a:t>Как выбрать критерий ветвления?</a:t>
            </a:r>
            <a:endParaRPr/>
          </a:p>
        </p:txBody>
      </p:sp>
      <p:sp>
        <p:nvSpPr>
          <p:cNvPr id="286" name="Google Shape;286;p30"/>
          <p:cNvSpPr txBox="1"/>
          <p:nvPr>
            <p:ph idx="1" type="body"/>
          </p:nvPr>
        </p:nvSpPr>
        <p:spPr>
          <a:xfrm>
            <a:off x="311700" y="1190025"/>
            <a:ext cx="4696200" cy="38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Возможные функции </a:t>
            </a:r>
            <a:r>
              <a:rPr i="1" lang="ru"/>
              <a:t>H</a:t>
            </a:r>
            <a:r>
              <a:rPr lang="ru"/>
              <a:t>(</a:t>
            </a:r>
            <a:r>
              <a:rPr i="1" lang="ru"/>
              <a:t>q</a:t>
            </a:r>
            <a:r>
              <a:rPr lang="ru"/>
              <a:t>):</a:t>
            </a:r>
            <a:endParaRPr/>
          </a:p>
          <a:p>
            <a:pPr indent="-342900" lvl="0" marL="457200" rtl="0" algn="l">
              <a:spcBef>
                <a:spcPts val="0"/>
              </a:spcBef>
              <a:spcAft>
                <a:spcPts val="0"/>
              </a:spcAft>
              <a:buSzPts val="1800"/>
              <a:buChar char="●"/>
            </a:pPr>
            <a:r>
              <a:rPr lang="ru"/>
              <a:t>Энтропия: </a:t>
            </a:r>
            <a:br>
              <a:rPr lang="ru"/>
            </a:br>
            <a:br>
              <a:rPr lang="ru"/>
            </a:br>
            <a:endParaRPr/>
          </a:p>
          <a:p>
            <a:pPr indent="-342900" lvl="0" marL="457200" rtl="0" algn="l">
              <a:spcBef>
                <a:spcPts val="0"/>
              </a:spcBef>
              <a:spcAft>
                <a:spcPts val="0"/>
              </a:spcAft>
              <a:buSzPts val="1800"/>
              <a:buChar char="●"/>
            </a:pPr>
            <a:r>
              <a:rPr lang="ru"/>
              <a:t>Индекс Джини:</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ru"/>
              <a:t>Затем решаем оптимизационную задачу для поиска правила</a:t>
            </a:r>
            <a:br>
              <a:rPr lang="ru"/>
            </a:br>
            <a:endParaRPr/>
          </a:p>
        </p:txBody>
      </p:sp>
      <p:pic>
        <p:nvPicPr>
          <p:cNvPr descr="\frac{L}{Q} H(p_L) + \frac{R}{Q}H(p_R) \rightarrow \min" id="287" name="Google Shape;287;p30" title="MathEquation,#000000"/>
          <p:cNvPicPr preferRelativeResize="0"/>
          <p:nvPr/>
        </p:nvPicPr>
        <p:blipFill>
          <a:blip r:embed="rId3">
            <a:alphaModFix/>
          </a:blip>
          <a:stretch>
            <a:fillRect/>
          </a:stretch>
        </p:blipFill>
        <p:spPr>
          <a:xfrm>
            <a:off x="444525" y="1293100"/>
            <a:ext cx="4127476" cy="572700"/>
          </a:xfrm>
          <a:prstGeom prst="rect">
            <a:avLst/>
          </a:prstGeom>
          <a:noFill/>
          <a:ln>
            <a:noFill/>
          </a:ln>
        </p:spPr>
      </p:pic>
      <p:pic>
        <p:nvPicPr>
          <p:cNvPr descr="H(q) = -q\log q - (1-q) \log (1-q)" id="288" name="Google Shape;288;p30" title="MathEquation,#000000"/>
          <p:cNvPicPr preferRelativeResize="0"/>
          <p:nvPr/>
        </p:nvPicPr>
        <p:blipFill>
          <a:blip r:embed="rId4">
            <a:alphaModFix/>
          </a:blip>
          <a:stretch>
            <a:fillRect/>
          </a:stretch>
        </p:blipFill>
        <p:spPr>
          <a:xfrm>
            <a:off x="850025" y="2930775"/>
            <a:ext cx="4157750" cy="317025"/>
          </a:xfrm>
          <a:prstGeom prst="rect">
            <a:avLst/>
          </a:prstGeom>
          <a:noFill/>
          <a:ln>
            <a:noFill/>
          </a:ln>
        </p:spPr>
      </p:pic>
      <p:pic>
        <p:nvPicPr>
          <p:cNvPr descr="H(q) = 4q(1-q)" id="289" name="Google Shape;289;p30" title="MathEquation,#000000"/>
          <p:cNvPicPr preferRelativeResize="0"/>
          <p:nvPr/>
        </p:nvPicPr>
        <p:blipFill>
          <a:blip r:embed="rId5">
            <a:alphaModFix/>
          </a:blip>
          <a:stretch>
            <a:fillRect/>
          </a:stretch>
        </p:blipFill>
        <p:spPr>
          <a:xfrm>
            <a:off x="873325" y="3857500"/>
            <a:ext cx="1996974" cy="317025"/>
          </a:xfrm>
          <a:prstGeom prst="rect">
            <a:avLst/>
          </a:prstGeom>
          <a:noFill/>
          <a:ln>
            <a:noFill/>
          </a:ln>
        </p:spPr>
      </p:pic>
      <p:grpSp>
        <p:nvGrpSpPr>
          <p:cNvPr id="290" name="Google Shape;290;p30"/>
          <p:cNvGrpSpPr/>
          <p:nvPr/>
        </p:nvGrpSpPr>
        <p:grpSpPr>
          <a:xfrm>
            <a:off x="5066025" y="2571750"/>
            <a:ext cx="3766277" cy="2251149"/>
            <a:chOff x="5066025" y="2571750"/>
            <a:chExt cx="3766277" cy="2251149"/>
          </a:xfrm>
        </p:grpSpPr>
        <p:grpSp>
          <p:nvGrpSpPr>
            <p:cNvPr id="291" name="Google Shape;291;p30"/>
            <p:cNvGrpSpPr/>
            <p:nvPr/>
          </p:nvGrpSpPr>
          <p:grpSpPr>
            <a:xfrm>
              <a:off x="5066025" y="2571750"/>
              <a:ext cx="3766277" cy="2251149"/>
              <a:chOff x="5066025" y="2571750"/>
              <a:chExt cx="3766277" cy="2251149"/>
            </a:xfrm>
          </p:grpSpPr>
          <p:pic>
            <p:nvPicPr>
              <p:cNvPr id="292" name="Google Shape;292;p30"/>
              <p:cNvPicPr preferRelativeResize="0"/>
              <p:nvPr/>
            </p:nvPicPr>
            <p:blipFill>
              <a:blip r:embed="rId6">
                <a:alphaModFix/>
              </a:blip>
              <a:stretch>
                <a:fillRect/>
              </a:stretch>
            </p:blipFill>
            <p:spPr>
              <a:xfrm>
                <a:off x="5066025" y="2571750"/>
                <a:ext cx="3766277" cy="2251149"/>
              </a:xfrm>
              <a:prstGeom prst="rect">
                <a:avLst/>
              </a:prstGeom>
              <a:noFill/>
              <a:ln>
                <a:noFill/>
              </a:ln>
            </p:spPr>
          </p:pic>
          <p:sp>
            <p:nvSpPr>
              <p:cNvPr id="293" name="Google Shape;293;p30"/>
              <p:cNvSpPr/>
              <p:nvPr/>
            </p:nvSpPr>
            <p:spPr>
              <a:xfrm>
                <a:off x="5143025" y="2814125"/>
                <a:ext cx="186600" cy="1418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4" name="Google Shape;294;p30"/>
              <p:cNvPicPr preferRelativeResize="0"/>
              <p:nvPr/>
            </p:nvPicPr>
            <p:blipFill rotWithShape="1">
              <a:blip r:embed="rId6">
                <a:alphaModFix/>
              </a:blip>
              <a:srcRect b="7141" l="23011" r="70844" t="87221"/>
              <a:stretch/>
            </p:blipFill>
            <p:spPr>
              <a:xfrm>
                <a:off x="5098232" y="4083232"/>
                <a:ext cx="231399" cy="126899"/>
              </a:xfrm>
              <a:prstGeom prst="rect">
                <a:avLst/>
              </a:prstGeom>
              <a:noFill/>
              <a:ln>
                <a:noFill/>
              </a:ln>
            </p:spPr>
          </p:pic>
          <p:pic>
            <p:nvPicPr>
              <p:cNvPr id="295" name="Google Shape;295;p30"/>
              <p:cNvPicPr preferRelativeResize="0"/>
              <p:nvPr/>
            </p:nvPicPr>
            <p:blipFill rotWithShape="1">
              <a:blip r:embed="rId6">
                <a:alphaModFix/>
              </a:blip>
              <a:srcRect b="7140" l="86155" r="8889" t="87223"/>
              <a:stretch/>
            </p:blipFill>
            <p:spPr>
              <a:xfrm>
                <a:off x="5135572" y="2858936"/>
                <a:ext cx="186601" cy="126873"/>
              </a:xfrm>
              <a:prstGeom prst="rect">
                <a:avLst/>
              </a:prstGeom>
              <a:noFill/>
              <a:ln>
                <a:noFill/>
              </a:ln>
            </p:spPr>
          </p:pic>
          <p:pic>
            <p:nvPicPr>
              <p:cNvPr id="296" name="Google Shape;296;p30"/>
              <p:cNvPicPr preferRelativeResize="0"/>
              <p:nvPr/>
            </p:nvPicPr>
            <p:blipFill rotWithShape="1">
              <a:blip r:embed="rId6">
                <a:alphaModFix/>
              </a:blip>
              <a:srcRect b="6342" l="39892" r="55152" t="88020"/>
              <a:stretch/>
            </p:blipFill>
            <p:spPr>
              <a:xfrm>
                <a:off x="5150490" y="3796389"/>
                <a:ext cx="186601" cy="126899"/>
              </a:xfrm>
              <a:prstGeom prst="rect">
                <a:avLst/>
              </a:prstGeom>
              <a:noFill/>
              <a:ln>
                <a:noFill/>
              </a:ln>
            </p:spPr>
          </p:pic>
          <p:pic>
            <p:nvPicPr>
              <p:cNvPr id="297" name="Google Shape;297;p30"/>
              <p:cNvPicPr preferRelativeResize="0"/>
              <p:nvPr/>
            </p:nvPicPr>
            <p:blipFill rotWithShape="1">
              <a:blip r:embed="rId6">
                <a:alphaModFix/>
              </a:blip>
              <a:srcRect b="7139" l="54920" r="38935" t="87223"/>
              <a:stretch/>
            </p:blipFill>
            <p:spPr>
              <a:xfrm>
                <a:off x="5128091" y="3474804"/>
                <a:ext cx="231399" cy="126899"/>
              </a:xfrm>
              <a:prstGeom prst="rect">
                <a:avLst/>
              </a:prstGeom>
              <a:noFill/>
              <a:ln>
                <a:noFill/>
              </a:ln>
            </p:spPr>
          </p:pic>
          <p:pic>
            <p:nvPicPr>
              <p:cNvPr id="298" name="Google Shape;298;p30"/>
              <p:cNvPicPr preferRelativeResize="0"/>
              <p:nvPr/>
            </p:nvPicPr>
            <p:blipFill rotWithShape="1">
              <a:blip r:embed="rId6">
                <a:alphaModFix/>
              </a:blip>
              <a:srcRect b="7139" l="70812" r="24233" t="87223"/>
              <a:stretch/>
            </p:blipFill>
            <p:spPr>
              <a:xfrm>
                <a:off x="5143026" y="3162850"/>
                <a:ext cx="186601" cy="126899"/>
              </a:xfrm>
              <a:prstGeom prst="rect">
                <a:avLst/>
              </a:prstGeom>
              <a:noFill/>
              <a:ln>
                <a:noFill/>
              </a:ln>
            </p:spPr>
          </p:pic>
        </p:grpSp>
        <p:pic>
          <p:nvPicPr>
            <p:cNvPr descr="\times 2" id="299" name="Google Shape;299;p30" title="MathEquation,#000000"/>
            <p:cNvPicPr preferRelativeResize="0"/>
            <p:nvPr/>
          </p:nvPicPr>
          <p:blipFill>
            <a:blip r:embed="rId7">
              <a:alphaModFix/>
            </a:blip>
            <a:stretch>
              <a:fillRect/>
            </a:stretch>
          </p:blipFill>
          <p:spPr>
            <a:xfrm>
              <a:off x="6822550" y="3745550"/>
              <a:ext cx="162250" cy="11195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311700" y="330200"/>
            <a:ext cx="669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Решающее дерево для Ирисов Фишера</a:t>
            </a:r>
            <a:endParaRPr/>
          </a:p>
        </p:txBody>
      </p:sp>
      <p:sp>
        <p:nvSpPr>
          <p:cNvPr id="305" name="Google Shape;305;p31"/>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Задача Фишера о классификации ирисов на три класса. </a:t>
            </a:r>
            <a:br>
              <a:rPr lang="ru"/>
            </a:br>
            <a:r>
              <a:rPr lang="ru"/>
              <a:t>В выборке по 50 объектов каждого класса, у каждого объекта 4 признака</a:t>
            </a:r>
            <a:endParaRPr/>
          </a:p>
        </p:txBody>
      </p:sp>
      <p:pic>
        <p:nvPicPr>
          <p:cNvPr id="306" name="Google Shape;306;p31"/>
          <p:cNvPicPr preferRelativeResize="0"/>
          <p:nvPr/>
        </p:nvPicPr>
        <p:blipFill rotWithShape="1">
          <a:blip r:embed="rId3">
            <a:alphaModFix/>
          </a:blip>
          <a:srcRect b="16559" l="0" r="43371" t="27458"/>
          <a:stretch/>
        </p:blipFill>
        <p:spPr>
          <a:xfrm>
            <a:off x="1597762" y="2067675"/>
            <a:ext cx="2559313" cy="2180943"/>
          </a:xfrm>
          <a:prstGeom prst="rect">
            <a:avLst/>
          </a:prstGeom>
          <a:noFill/>
          <a:ln>
            <a:noFill/>
          </a:ln>
        </p:spPr>
      </p:pic>
      <p:pic>
        <p:nvPicPr>
          <p:cNvPr id="307" name="Google Shape;307;p31"/>
          <p:cNvPicPr preferRelativeResize="0"/>
          <p:nvPr/>
        </p:nvPicPr>
        <p:blipFill rotWithShape="1">
          <a:blip r:embed="rId4">
            <a:alphaModFix/>
          </a:blip>
          <a:srcRect b="27961" l="58430" r="0" t="37716"/>
          <a:stretch/>
        </p:blipFill>
        <p:spPr>
          <a:xfrm>
            <a:off x="4476800" y="2153387"/>
            <a:ext cx="2823475" cy="2009525"/>
          </a:xfrm>
          <a:prstGeom prst="rect">
            <a:avLst/>
          </a:prstGeom>
          <a:noFill/>
          <a:ln>
            <a:noFill/>
          </a:ln>
        </p:spPr>
      </p:pic>
      <p:sp>
        <p:nvSpPr>
          <p:cNvPr id="308" name="Google Shape;308;p31"/>
          <p:cNvSpPr txBox="1"/>
          <p:nvPr/>
        </p:nvSpPr>
        <p:spPr>
          <a:xfrm>
            <a:off x="311700" y="4230700"/>
            <a:ext cx="77298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 осях двух самых информативных признаков два класса разделились без ошибок, на третьем — три ошибки.</a:t>
            </a:r>
            <a:endParaRPr sz="1800">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2"/>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Недообучение и переобучение</a:t>
            </a:r>
            <a:endParaRPr/>
          </a:p>
        </p:txBody>
      </p:sp>
      <p:pic>
        <p:nvPicPr>
          <p:cNvPr id="314" name="Google Shape;314;p32"/>
          <p:cNvPicPr preferRelativeResize="0"/>
          <p:nvPr/>
        </p:nvPicPr>
        <p:blipFill>
          <a:blip r:embed="rId3">
            <a:alphaModFix/>
          </a:blip>
          <a:stretch>
            <a:fillRect/>
          </a:stretch>
        </p:blipFill>
        <p:spPr>
          <a:xfrm>
            <a:off x="2502988" y="1178775"/>
            <a:ext cx="4138035"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3"/>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Недообучение</a:t>
            </a:r>
            <a:r>
              <a:rPr lang="ru"/>
              <a:t> и переобучение</a:t>
            </a:r>
            <a:endParaRPr/>
          </a:p>
          <a:p>
            <a:pPr indent="0" lvl="0" marL="0" rtl="0" algn="l">
              <a:spcBef>
                <a:spcPts val="0"/>
              </a:spcBef>
              <a:spcAft>
                <a:spcPts val="0"/>
              </a:spcAft>
              <a:buNone/>
            </a:pPr>
            <a:r>
              <a:t/>
            </a:r>
            <a:endParaRPr/>
          </a:p>
        </p:txBody>
      </p:sp>
      <p:pic>
        <p:nvPicPr>
          <p:cNvPr id="320" name="Google Shape;320;p33"/>
          <p:cNvPicPr preferRelativeResize="0"/>
          <p:nvPr/>
        </p:nvPicPr>
        <p:blipFill rotWithShape="1">
          <a:blip r:embed="rId3">
            <a:alphaModFix/>
          </a:blip>
          <a:srcRect b="48675" l="0" r="50814" t="0"/>
          <a:stretch/>
        </p:blipFill>
        <p:spPr>
          <a:xfrm>
            <a:off x="159875" y="1387838"/>
            <a:ext cx="2816226" cy="2837125"/>
          </a:xfrm>
          <a:prstGeom prst="rect">
            <a:avLst/>
          </a:prstGeom>
          <a:noFill/>
          <a:ln>
            <a:noFill/>
          </a:ln>
        </p:spPr>
      </p:pic>
      <p:pic>
        <p:nvPicPr>
          <p:cNvPr id="321" name="Google Shape;321;p33"/>
          <p:cNvPicPr preferRelativeResize="0"/>
          <p:nvPr/>
        </p:nvPicPr>
        <p:blipFill rotWithShape="1">
          <a:blip r:embed="rId3">
            <a:alphaModFix/>
          </a:blip>
          <a:srcRect b="48675" l="50814" r="0" t="0"/>
          <a:stretch/>
        </p:blipFill>
        <p:spPr>
          <a:xfrm>
            <a:off x="2976100" y="1433125"/>
            <a:ext cx="2726301" cy="2746550"/>
          </a:xfrm>
          <a:prstGeom prst="rect">
            <a:avLst/>
          </a:prstGeom>
          <a:noFill/>
          <a:ln>
            <a:noFill/>
          </a:ln>
        </p:spPr>
      </p:pic>
      <p:pic>
        <p:nvPicPr>
          <p:cNvPr id="322" name="Google Shape;322;p33"/>
          <p:cNvPicPr preferRelativeResize="0"/>
          <p:nvPr/>
        </p:nvPicPr>
        <p:blipFill rotWithShape="1">
          <a:blip r:embed="rId3">
            <a:alphaModFix/>
          </a:blip>
          <a:srcRect b="0" l="0" r="49748" t="51290"/>
          <a:stretch/>
        </p:blipFill>
        <p:spPr>
          <a:xfrm>
            <a:off x="5790325" y="1387849"/>
            <a:ext cx="2934930" cy="2746550"/>
          </a:xfrm>
          <a:prstGeom prst="rect">
            <a:avLst/>
          </a:prstGeom>
          <a:noFill/>
          <a:ln>
            <a:noFill/>
          </a:ln>
        </p:spPr>
      </p:pic>
      <p:sp>
        <p:nvSpPr>
          <p:cNvPr id="323" name="Google Shape;323;p33"/>
          <p:cNvSpPr txBox="1"/>
          <p:nvPr/>
        </p:nvSpPr>
        <p:spPr>
          <a:xfrm>
            <a:off x="985100" y="4271450"/>
            <a:ext cx="1057800" cy="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depth = 3</a:t>
            </a:r>
            <a:endParaRPr/>
          </a:p>
        </p:txBody>
      </p:sp>
      <p:sp>
        <p:nvSpPr>
          <p:cNvPr id="324" name="Google Shape;324;p33"/>
          <p:cNvSpPr txBox="1"/>
          <p:nvPr/>
        </p:nvSpPr>
        <p:spPr>
          <a:xfrm>
            <a:off x="3802875" y="4271450"/>
            <a:ext cx="1057800" cy="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depth = 7</a:t>
            </a:r>
            <a:endParaRPr/>
          </a:p>
        </p:txBody>
      </p:sp>
      <p:sp>
        <p:nvSpPr>
          <p:cNvPr id="325" name="Google Shape;325;p33"/>
          <p:cNvSpPr txBox="1"/>
          <p:nvPr/>
        </p:nvSpPr>
        <p:spPr>
          <a:xfrm>
            <a:off x="6721400" y="4224975"/>
            <a:ext cx="1057800" cy="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depth = 12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Параметры решающего дерева</a:t>
            </a:r>
            <a:endParaRPr/>
          </a:p>
        </p:txBody>
      </p:sp>
      <p:sp>
        <p:nvSpPr>
          <p:cNvPr id="331" name="Google Shape;331;p34"/>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Arial"/>
              <a:buChar char="●"/>
            </a:pPr>
            <a:r>
              <a:rPr lang="ru"/>
              <a:t>Критерий ветвления</a:t>
            </a:r>
            <a:r>
              <a:rPr lang="ru"/>
              <a:t> (‘gini’, ‘entropy’)</a:t>
            </a:r>
            <a:endParaRPr/>
          </a:p>
          <a:p>
            <a:pPr indent="-361950" lvl="0" marL="457200" rtl="0" algn="l">
              <a:spcBef>
                <a:spcPts val="0"/>
              </a:spcBef>
              <a:spcAft>
                <a:spcPts val="0"/>
              </a:spcAft>
              <a:buClr>
                <a:schemeClr val="dk1"/>
              </a:buClr>
              <a:buSzPts val="2100"/>
              <a:buFont typeface="Arial"/>
              <a:buChar char="●"/>
            </a:pPr>
            <a:r>
              <a:rPr lang="ru"/>
              <a:t>Максимальная глубина</a:t>
            </a:r>
            <a:endParaRPr/>
          </a:p>
          <a:p>
            <a:pPr indent="-361950" lvl="0" marL="457200" rtl="0" algn="l">
              <a:spcBef>
                <a:spcPts val="0"/>
              </a:spcBef>
              <a:spcAft>
                <a:spcPts val="0"/>
              </a:spcAft>
              <a:buClr>
                <a:schemeClr val="dk1"/>
              </a:buClr>
              <a:buSzPts val="2100"/>
              <a:buFont typeface="Arial"/>
              <a:buChar char="●"/>
            </a:pPr>
            <a:r>
              <a:rPr lang="ru"/>
              <a:t>Минимальный размер листа </a:t>
            </a:r>
            <a:endParaRPr/>
          </a:p>
          <a:p>
            <a:pPr indent="-361950" lvl="0" marL="457200" rtl="0" algn="l">
              <a:spcBef>
                <a:spcPts val="0"/>
              </a:spcBef>
              <a:spcAft>
                <a:spcPts val="0"/>
              </a:spcAft>
              <a:buClr>
                <a:schemeClr val="dk1"/>
              </a:buClr>
              <a:buSzPts val="2100"/>
              <a:buFont typeface="Arial"/>
              <a:buChar char="●"/>
            </a:pPr>
            <a:r>
              <a:rPr lang="ru"/>
              <a:t>Стратегия сплита</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t>План лекции</a:t>
            </a:r>
            <a:endParaRPr/>
          </a:p>
        </p:txBody>
      </p:sp>
      <p:sp>
        <p:nvSpPr>
          <p:cNvPr id="71" name="Google Shape;71;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ru"/>
              <a:t>Решающие деревья</a:t>
            </a:r>
            <a:endParaRPr/>
          </a:p>
          <a:p>
            <a:pPr indent="-317500" lvl="1" marL="914400" rtl="0" algn="l">
              <a:spcBef>
                <a:spcPts val="0"/>
              </a:spcBef>
              <a:spcAft>
                <a:spcPts val="0"/>
              </a:spcAft>
              <a:buSzPts val="1400"/>
              <a:buChar char="○"/>
            </a:pPr>
            <a:r>
              <a:rPr lang="ru"/>
              <a:t>устройство дерева</a:t>
            </a:r>
            <a:endParaRPr/>
          </a:p>
          <a:p>
            <a:pPr indent="-317500" lvl="1" marL="914400" rtl="0" algn="l">
              <a:spcBef>
                <a:spcPts val="0"/>
              </a:spcBef>
              <a:spcAft>
                <a:spcPts val="0"/>
              </a:spcAft>
              <a:buSzPts val="1400"/>
              <a:buChar char="○"/>
            </a:pPr>
            <a:r>
              <a:rPr lang="ru"/>
              <a:t>анализ</a:t>
            </a:r>
            <a:endParaRPr/>
          </a:p>
          <a:p>
            <a:pPr indent="-342900" lvl="0" marL="457200" rtl="0" algn="l">
              <a:spcBef>
                <a:spcPts val="0"/>
              </a:spcBef>
              <a:spcAft>
                <a:spcPts val="0"/>
              </a:spcAft>
              <a:buSzPts val="1800"/>
              <a:buChar char="●"/>
            </a:pPr>
            <a:r>
              <a:rPr lang="ru"/>
              <a:t>Композиции алгоритмов</a:t>
            </a:r>
            <a:endParaRPr/>
          </a:p>
          <a:p>
            <a:pPr indent="-317500" lvl="1" marL="914400" rtl="0" algn="l">
              <a:spcBef>
                <a:spcPts val="0"/>
              </a:spcBef>
              <a:spcAft>
                <a:spcPts val="0"/>
              </a:spcAft>
              <a:buSzPts val="1400"/>
              <a:buChar char="○"/>
            </a:pPr>
            <a:r>
              <a:rPr lang="ru"/>
              <a:t>бэггинг</a:t>
            </a:r>
            <a:endParaRPr/>
          </a:p>
          <a:p>
            <a:pPr indent="-317500" lvl="1" marL="914400" rtl="0" algn="l">
              <a:spcBef>
                <a:spcPts val="0"/>
              </a:spcBef>
              <a:spcAft>
                <a:spcPts val="0"/>
              </a:spcAft>
              <a:buSzPts val="1400"/>
              <a:buChar char="○"/>
            </a:pPr>
            <a:r>
              <a:rPr lang="ru"/>
              <a:t>стекинг</a:t>
            </a:r>
            <a:endParaRPr/>
          </a:p>
          <a:p>
            <a:pPr indent="-317500" lvl="1" marL="914400" rtl="0" algn="l">
              <a:spcBef>
                <a:spcPts val="0"/>
              </a:spcBef>
              <a:spcAft>
                <a:spcPts val="0"/>
              </a:spcAft>
              <a:buSzPts val="1400"/>
              <a:buChar char="○"/>
            </a:pPr>
            <a:r>
              <a:rPr lang="ru"/>
              <a:t>бустинг</a:t>
            </a:r>
            <a:endParaRPr/>
          </a:p>
          <a:p>
            <a:pPr indent="0" lvl="0" marL="45720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Решающее дерево для регрессии </a:t>
            </a:r>
            <a:endParaRPr/>
          </a:p>
        </p:txBody>
      </p:sp>
      <p:sp>
        <p:nvSpPr>
          <p:cNvPr id="337" name="Google Shape;337;p35"/>
          <p:cNvSpPr txBox="1"/>
          <p:nvPr>
            <p:ph idx="1" type="body"/>
          </p:nvPr>
        </p:nvSpPr>
        <p:spPr>
          <a:xfrm>
            <a:off x="311700" y="1369175"/>
            <a:ext cx="8520600" cy="12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В листах дерева вместо классов объектов находятся действительные числа</a:t>
            </a:r>
            <a:endParaRPr/>
          </a:p>
          <a:p>
            <a:pPr indent="-342900" lvl="0" marL="457200" rtl="0" algn="l">
              <a:spcBef>
                <a:spcPts val="0"/>
              </a:spcBef>
              <a:spcAft>
                <a:spcPts val="0"/>
              </a:spcAft>
              <a:buSzPts val="1800"/>
              <a:buChar char="●"/>
            </a:pPr>
            <a:r>
              <a:rPr lang="ru"/>
              <a:t>Количество ответов решающего дерева ограничено количеством листовых вершин</a:t>
            </a:r>
            <a:endParaRPr/>
          </a:p>
        </p:txBody>
      </p:sp>
      <p:pic>
        <p:nvPicPr>
          <p:cNvPr id="338" name="Google Shape;338;p35"/>
          <p:cNvPicPr preferRelativeResize="0"/>
          <p:nvPr/>
        </p:nvPicPr>
        <p:blipFill rotWithShape="1">
          <a:blip r:embed="rId3">
            <a:alphaModFix/>
          </a:blip>
          <a:srcRect b="0" l="0" r="0" t="3437"/>
          <a:stretch/>
        </p:blipFill>
        <p:spPr>
          <a:xfrm>
            <a:off x="2752700" y="2338675"/>
            <a:ext cx="3638601" cy="27511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6"/>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Резюме: решающее дерево</a:t>
            </a:r>
            <a:endParaRPr/>
          </a:p>
        </p:txBody>
      </p:sp>
      <p:sp>
        <p:nvSpPr>
          <p:cNvPr id="344" name="Google Shape;344;p36"/>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900">
                <a:solidFill>
                  <a:srgbClr val="38761D"/>
                </a:solidFill>
              </a:rPr>
              <a:t>Преимущества</a:t>
            </a:r>
            <a:r>
              <a:rPr lang="ru" sz="1900">
                <a:solidFill>
                  <a:srgbClr val="38761D"/>
                </a:solidFill>
                <a:latin typeface="Arial"/>
                <a:ea typeface="Arial"/>
                <a:cs typeface="Arial"/>
                <a:sym typeface="Arial"/>
              </a:rPr>
              <a:t>:</a:t>
            </a:r>
            <a:endParaRPr sz="1900">
              <a:solidFill>
                <a:srgbClr val="38761D"/>
              </a:solidFill>
              <a:latin typeface="Arial"/>
              <a:ea typeface="Arial"/>
              <a:cs typeface="Arial"/>
              <a:sym typeface="Arial"/>
            </a:endParaRPr>
          </a:p>
          <a:p>
            <a:pPr indent="-349250" lvl="0" marL="457200" rtl="0" algn="l">
              <a:spcBef>
                <a:spcPts val="0"/>
              </a:spcBef>
              <a:spcAft>
                <a:spcPts val="0"/>
              </a:spcAft>
              <a:buClr>
                <a:schemeClr val="dk1"/>
              </a:buClr>
              <a:buSzPts val="1900"/>
              <a:buFont typeface="Old Standard TT"/>
              <a:buChar char="●"/>
            </a:pPr>
            <a:r>
              <a:rPr lang="ru" sz="1900">
                <a:solidFill>
                  <a:schemeClr val="dk1"/>
                </a:solidFill>
              </a:rPr>
              <a:t>простая идея и алгоритм обучения</a:t>
            </a:r>
            <a:endParaRPr sz="1900">
              <a:solidFill>
                <a:schemeClr val="dk1"/>
              </a:solidFill>
            </a:endParaRPr>
          </a:p>
          <a:p>
            <a:pPr indent="-349250" lvl="0" marL="457200" rtl="0" algn="l">
              <a:spcBef>
                <a:spcPts val="0"/>
              </a:spcBef>
              <a:spcAft>
                <a:spcPts val="0"/>
              </a:spcAft>
              <a:buClr>
                <a:schemeClr val="dk1"/>
              </a:buClr>
              <a:buSzPts val="1900"/>
              <a:buFont typeface="Old Standard TT"/>
              <a:buChar char="●"/>
            </a:pPr>
            <a:r>
              <a:rPr lang="ru" sz="1900">
                <a:solidFill>
                  <a:schemeClr val="dk1"/>
                </a:solidFill>
              </a:rPr>
              <a:t>интерпретируемое</a:t>
            </a:r>
            <a:endParaRPr sz="1900">
              <a:solidFill>
                <a:schemeClr val="dk1"/>
              </a:solidFill>
            </a:endParaRPr>
          </a:p>
          <a:p>
            <a:pPr indent="-349250" lvl="0" marL="457200" rtl="0" algn="l">
              <a:spcBef>
                <a:spcPts val="0"/>
              </a:spcBef>
              <a:spcAft>
                <a:spcPts val="0"/>
              </a:spcAft>
              <a:buClr>
                <a:schemeClr val="dk1"/>
              </a:buClr>
              <a:buSzPts val="1900"/>
              <a:buFont typeface="Old Standard TT"/>
              <a:buChar char="●"/>
            </a:pPr>
            <a:r>
              <a:rPr lang="ru" sz="1900">
                <a:solidFill>
                  <a:schemeClr val="dk1"/>
                </a:solidFill>
              </a:rPr>
              <a:t>возможна регуляризация</a:t>
            </a:r>
            <a:endParaRPr sz="1900">
              <a:solidFill>
                <a:schemeClr val="dk1"/>
              </a:solidFill>
            </a:endParaRPr>
          </a:p>
          <a:p>
            <a:pPr indent="-349250" lvl="0" marL="457200" rtl="0" algn="l">
              <a:spcBef>
                <a:spcPts val="0"/>
              </a:spcBef>
              <a:spcAft>
                <a:spcPts val="0"/>
              </a:spcAft>
              <a:buClr>
                <a:schemeClr val="dk1"/>
              </a:buClr>
              <a:buSzPts val="1900"/>
              <a:buFont typeface="Old Standard TT"/>
              <a:buChar char="●"/>
            </a:pPr>
            <a:r>
              <a:rPr lang="ru" sz="1900">
                <a:solidFill>
                  <a:schemeClr val="dk1"/>
                </a:solidFill>
              </a:rPr>
              <a:t>обработка пропущенных значений</a:t>
            </a:r>
            <a:endParaRPr sz="1900">
              <a:solidFill>
                <a:schemeClr val="dk1"/>
              </a:solidFill>
            </a:endParaRPr>
          </a:p>
          <a:p>
            <a:pPr indent="0" lvl="0" marL="0" rtl="0" algn="l">
              <a:spcBef>
                <a:spcPts val="0"/>
              </a:spcBef>
              <a:spcAft>
                <a:spcPts val="0"/>
              </a:spcAft>
              <a:buClr>
                <a:schemeClr val="dk1"/>
              </a:buClr>
              <a:buSzPts val="1100"/>
              <a:buFont typeface="Arial"/>
              <a:buNone/>
            </a:pPr>
            <a:r>
              <a:t/>
            </a:r>
            <a:endParaRPr sz="1900">
              <a:solidFill>
                <a:schemeClr val="dk1"/>
              </a:solidFill>
            </a:endParaRPr>
          </a:p>
          <a:p>
            <a:pPr indent="0" lvl="0" marL="0" rtl="0" algn="l">
              <a:spcBef>
                <a:spcPts val="0"/>
              </a:spcBef>
              <a:spcAft>
                <a:spcPts val="0"/>
              </a:spcAft>
              <a:buClr>
                <a:schemeClr val="dk1"/>
              </a:buClr>
              <a:buSzPts val="1100"/>
              <a:buFont typeface="Arial"/>
              <a:buNone/>
            </a:pPr>
            <a:r>
              <a:rPr lang="ru" sz="1900">
                <a:solidFill>
                  <a:srgbClr val="990000"/>
                </a:solidFill>
              </a:rPr>
              <a:t>Недостатки</a:t>
            </a:r>
            <a:r>
              <a:rPr lang="ru" sz="1900">
                <a:solidFill>
                  <a:srgbClr val="38761D"/>
                </a:solidFill>
              </a:rPr>
              <a:t>:</a:t>
            </a:r>
            <a:endParaRPr sz="1900">
              <a:solidFill>
                <a:srgbClr val="38761D"/>
              </a:solidFill>
            </a:endParaRPr>
          </a:p>
          <a:p>
            <a:pPr indent="-349250" lvl="0" marL="457200" rtl="0" algn="l">
              <a:spcBef>
                <a:spcPts val="0"/>
              </a:spcBef>
              <a:spcAft>
                <a:spcPts val="0"/>
              </a:spcAft>
              <a:buClr>
                <a:schemeClr val="dk1"/>
              </a:buClr>
              <a:buSzPts val="1900"/>
              <a:buFont typeface="Old Standard TT"/>
              <a:buChar char="●"/>
            </a:pPr>
            <a:r>
              <a:rPr lang="ru" sz="1900">
                <a:solidFill>
                  <a:schemeClr val="dk1"/>
                </a:solidFill>
              </a:rPr>
              <a:t>переобучается</a:t>
            </a:r>
            <a:endParaRPr sz="1900">
              <a:solidFill>
                <a:schemeClr val="dk1"/>
              </a:solidFill>
            </a:endParaRPr>
          </a:p>
          <a:p>
            <a:pPr indent="-349250" lvl="0" marL="457200" rtl="0" algn="l">
              <a:spcBef>
                <a:spcPts val="0"/>
              </a:spcBef>
              <a:spcAft>
                <a:spcPts val="0"/>
              </a:spcAft>
              <a:buClr>
                <a:schemeClr val="dk1"/>
              </a:buClr>
              <a:buSzPts val="1900"/>
              <a:buFont typeface="Old Standard TT"/>
              <a:buChar char="●"/>
            </a:pPr>
            <a:r>
              <a:rPr lang="ru" sz="1900">
                <a:solidFill>
                  <a:schemeClr val="dk1"/>
                </a:solidFill>
              </a:rPr>
              <a:t>проблемы с регрессией</a:t>
            </a:r>
            <a:endParaRPr sz="1900">
              <a:solidFill>
                <a:schemeClr val="dk1"/>
              </a:solidFill>
            </a:endParaRPr>
          </a:p>
          <a:p>
            <a:pPr indent="-349250" lvl="0" marL="457200" rtl="0" algn="l">
              <a:spcBef>
                <a:spcPts val="0"/>
              </a:spcBef>
              <a:spcAft>
                <a:spcPts val="0"/>
              </a:spcAft>
              <a:buClr>
                <a:schemeClr val="dk1"/>
              </a:buClr>
              <a:buSzPts val="1900"/>
              <a:buFont typeface="Old Standard TT"/>
              <a:buChar char="●"/>
            </a:pPr>
            <a:r>
              <a:rPr lang="ru" sz="1900">
                <a:solidFill>
                  <a:schemeClr val="dk1"/>
                </a:solidFill>
              </a:rPr>
              <a:t>сильно меняется в зависимости от параметров</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Композиции алгоритмов</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8"/>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Алгоритмы машинного обучения</a:t>
            </a:r>
            <a:endParaRPr/>
          </a:p>
        </p:txBody>
      </p:sp>
      <p:sp>
        <p:nvSpPr>
          <p:cNvPr id="355" name="Google Shape;355;p38"/>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Метод ближайших соседей</a:t>
            </a:r>
            <a:endParaRPr/>
          </a:p>
          <a:p>
            <a:pPr indent="-342900" lvl="0" marL="457200" rtl="0" algn="l">
              <a:spcBef>
                <a:spcPts val="0"/>
              </a:spcBef>
              <a:spcAft>
                <a:spcPts val="0"/>
              </a:spcAft>
              <a:buSzPts val="1800"/>
              <a:buChar char="●"/>
            </a:pPr>
            <a:r>
              <a:rPr lang="ru"/>
              <a:t>Линейные алгоритмы</a:t>
            </a:r>
            <a:endParaRPr/>
          </a:p>
          <a:p>
            <a:pPr indent="-342900" lvl="0" marL="457200" rtl="0" algn="l">
              <a:spcBef>
                <a:spcPts val="0"/>
              </a:spcBef>
              <a:spcAft>
                <a:spcPts val="0"/>
              </a:spcAft>
              <a:buSzPts val="1800"/>
              <a:buChar char="●"/>
            </a:pPr>
            <a:r>
              <a:rPr lang="ru"/>
              <a:t>Решающее дерево</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9"/>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Алгоритмы машинного обучения</a:t>
            </a:r>
            <a:endParaRPr/>
          </a:p>
        </p:txBody>
      </p:sp>
      <p:sp>
        <p:nvSpPr>
          <p:cNvPr id="361" name="Google Shape;361;p39"/>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Метод ближайших соседей</a:t>
            </a:r>
            <a:endParaRPr/>
          </a:p>
          <a:p>
            <a:pPr indent="-342900" lvl="0" marL="457200" rtl="0" algn="l">
              <a:spcBef>
                <a:spcPts val="0"/>
              </a:spcBef>
              <a:spcAft>
                <a:spcPts val="0"/>
              </a:spcAft>
              <a:buSzPts val="1800"/>
              <a:buChar char="●"/>
            </a:pPr>
            <a:r>
              <a:rPr lang="ru"/>
              <a:t>Линейные алгоритмы</a:t>
            </a:r>
            <a:endParaRPr/>
          </a:p>
          <a:p>
            <a:pPr indent="-342900" lvl="0" marL="457200" rtl="0" algn="l">
              <a:spcBef>
                <a:spcPts val="0"/>
              </a:spcBef>
              <a:spcAft>
                <a:spcPts val="0"/>
              </a:spcAft>
              <a:buSzPts val="1800"/>
              <a:buChar char="●"/>
            </a:pPr>
            <a:r>
              <a:rPr lang="ru"/>
              <a:t>Решающее дерево</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ru"/>
              <a:t>Идея: построение композиции алгоритмов</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0"/>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Принцип Кондорсе</a:t>
            </a:r>
            <a:endParaRPr/>
          </a:p>
        </p:txBody>
      </p:sp>
      <p:sp>
        <p:nvSpPr>
          <p:cNvPr id="367" name="Google Shape;367;p40"/>
          <p:cNvSpPr txBox="1"/>
          <p:nvPr>
            <p:ph idx="1" type="body"/>
          </p:nvPr>
        </p:nvSpPr>
        <p:spPr>
          <a:xfrm>
            <a:off x="311700" y="1190025"/>
            <a:ext cx="5898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Old Standard TT"/>
              <a:buChar char="●"/>
            </a:pPr>
            <a:r>
              <a:rPr lang="ru">
                <a:solidFill>
                  <a:schemeClr val="dk1"/>
                </a:solidFill>
                <a:latin typeface="Old Standard TT"/>
                <a:ea typeface="Old Standard TT"/>
                <a:cs typeface="Old Standard TT"/>
                <a:sym typeface="Old Standard TT"/>
              </a:rPr>
              <a:t>Если вероятность правильного решения члена жюри больше 0.5, то  вероятность правильного решения присяжных в целом возрастает с увеличением количества членов жюри и стремится к единице.</a:t>
            </a:r>
            <a:endParaRPr>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ru">
                <a:solidFill>
                  <a:schemeClr val="dk1"/>
                </a:solidFill>
                <a:latin typeface="Old Standard TT"/>
                <a:ea typeface="Old Standard TT"/>
                <a:cs typeface="Old Standard TT"/>
                <a:sym typeface="Old Standard TT"/>
              </a:rPr>
              <a:t>Если же вероятность быть правым меньше 0.5, то вероятность принятия правильного решения присяжными монотонно уменьшается и стремится к нулю с увеличением количества присяжных.</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
        <p:nvSpPr>
          <p:cNvPr id="368" name="Google Shape;368;p40"/>
          <p:cNvSpPr txBox="1"/>
          <p:nvPr/>
        </p:nvSpPr>
        <p:spPr>
          <a:xfrm>
            <a:off x="6290150" y="4431025"/>
            <a:ext cx="22848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chemeClr val="dk1"/>
                </a:solidFill>
                <a:latin typeface="Old Standard TT"/>
                <a:ea typeface="Old Standard TT"/>
                <a:cs typeface="Old Standard TT"/>
                <a:sym typeface="Old Standard TT"/>
              </a:rPr>
              <a:t>принцип Кондорсе, 1784</a:t>
            </a:r>
            <a:endParaRPr>
              <a:solidFill>
                <a:schemeClr val="dk1"/>
              </a:solidFill>
              <a:latin typeface="Old Standard TT"/>
              <a:ea typeface="Old Standard TT"/>
              <a:cs typeface="Old Standard TT"/>
              <a:sym typeface="Old Standard TT"/>
            </a:endParaRPr>
          </a:p>
        </p:txBody>
      </p:sp>
      <p:pic>
        <p:nvPicPr>
          <p:cNvPr id="369" name="Google Shape;369;p40"/>
          <p:cNvPicPr preferRelativeResize="0"/>
          <p:nvPr/>
        </p:nvPicPr>
        <p:blipFill>
          <a:blip r:embed="rId3">
            <a:alphaModFix/>
          </a:blip>
          <a:stretch>
            <a:fillRect/>
          </a:stretch>
        </p:blipFill>
        <p:spPr>
          <a:xfrm>
            <a:off x="6469298" y="1657125"/>
            <a:ext cx="1819701" cy="2612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1"/>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Фрэнсис Гальтон</a:t>
            </a:r>
            <a:endParaRPr/>
          </a:p>
        </p:txBody>
      </p:sp>
      <p:pic>
        <p:nvPicPr>
          <p:cNvPr id="375" name="Google Shape;375;p41"/>
          <p:cNvPicPr preferRelativeResize="0"/>
          <p:nvPr/>
        </p:nvPicPr>
        <p:blipFill>
          <a:blip r:embed="rId3">
            <a:alphaModFix/>
          </a:blip>
          <a:stretch>
            <a:fillRect/>
          </a:stretch>
        </p:blipFill>
        <p:spPr>
          <a:xfrm>
            <a:off x="3524250" y="1371325"/>
            <a:ext cx="2095500" cy="2847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2"/>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Эксперимент Гальтона</a:t>
            </a:r>
            <a:endParaRPr/>
          </a:p>
        </p:txBody>
      </p:sp>
      <p:pic>
        <p:nvPicPr>
          <p:cNvPr id="381" name="Google Shape;381;p42"/>
          <p:cNvPicPr preferRelativeResize="0"/>
          <p:nvPr/>
        </p:nvPicPr>
        <p:blipFill>
          <a:blip r:embed="rId3">
            <a:alphaModFix/>
          </a:blip>
          <a:stretch>
            <a:fillRect/>
          </a:stretch>
        </p:blipFill>
        <p:spPr>
          <a:xfrm>
            <a:off x="5937163" y="1775625"/>
            <a:ext cx="2780525" cy="2187050"/>
          </a:xfrm>
          <a:prstGeom prst="rect">
            <a:avLst/>
          </a:prstGeom>
          <a:noFill/>
          <a:ln>
            <a:noFill/>
          </a:ln>
        </p:spPr>
      </p:pic>
      <p:sp>
        <p:nvSpPr>
          <p:cNvPr id="382" name="Google Shape;382;p42"/>
          <p:cNvSpPr txBox="1"/>
          <p:nvPr/>
        </p:nvSpPr>
        <p:spPr>
          <a:xfrm>
            <a:off x="192450" y="1478325"/>
            <a:ext cx="54060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Old Standard TT"/>
              <a:buChar char="●"/>
            </a:pPr>
            <a:r>
              <a:rPr lang="ru" sz="1800">
                <a:solidFill>
                  <a:schemeClr val="dk1"/>
                </a:solidFill>
                <a:latin typeface="Old Standard TT"/>
                <a:ea typeface="Old Standard TT"/>
                <a:cs typeface="Old Standard TT"/>
                <a:sym typeface="Old Standard TT"/>
              </a:rPr>
              <a:t>Собралось около 800 человек, которые попытались угадать вес быка на ярмарке. Бык весил 1198 фунтов. </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ru" sz="1800">
                <a:solidFill>
                  <a:schemeClr val="dk1"/>
                </a:solidFill>
                <a:latin typeface="Old Standard TT"/>
                <a:ea typeface="Old Standard TT"/>
                <a:cs typeface="Old Standard TT"/>
                <a:sym typeface="Old Standard TT"/>
              </a:rPr>
              <a:t>Ни один крестьянин не угадал точный вес быка </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ru" sz="1800">
                <a:solidFill>
                  <a:schemeClr val="dk1"/>
                </a:solidFill>
                <a:latin typeface="Old Standard TT"/>
                <a:ea typeface="Old Standard TT"/>
                <a:cs typeface="Old Standard TT"/>
                <a:sym typeface="Old Standard TT"/>
              </a:rPr>
              <a:t>Среднее предсказание оказалось равным 1197 фунтов.</a:t>
            </a:r>
            <a:endParaRPr sz="1800">
              <a:solidFill>
                <a:schemeClr val="dk1"/>
              </a:solidFill>
              <a:latin typeface="Old Standard TT"/>
              <a:ea typeface="Old Standard TT"/>
              <a:cs typeface="Old Standard TT"/>
              <a:sym typeface="Old Standard TT"/>
            </a:endParaRPr>
          </a:p>
          <a:p>
            <a:pPr indent="0" lvl="0" marL="457200" rtl="0" algn="l">
              <a:lnSpc>
                <a:spcPct val="115000"/>
              </a:lnSpc>
              <a:spcBef>
                <a:spcPts val="1600"/>
              </a:spcBef>
              <a:spcAft>
                <a:spcPts val="160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3"/>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Метод простого голосования</a:t>
            </a:r>
            <a:endParaRPr/>
          </a:p>
        </p:txBody>
      </p:sp>
      <p:sp>
        <p:nvSpPr>
          <p:cNvPr id="388" name="Google Shape;388;p43"/>
          <p:cNvSpPr txBox="1"/>
          <p:nvPr>
            <p:ph idx="1" type="body"/>
          </p:nvPr>
        </p:nvSpPr>
        <p:spPr>
          <a:xfrm>
            <a:off x="311700" y="11825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ru">
                <a:solidFill>
                  <a:schemeClr val="dk1"/>
                </a:solidFill>
              </a:rPr>
              <a:t>                       </a:t>
            </a:r>
            <a:r>
              <a:rPr lang="ru">
                <a:solidFill>
                  <a:schemeClr val="dk1"/>
                </a:solidFill>
              </a:rPr>
              <a:t>— несколько обученных алгоритмов</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ru">
                <a:solidFill>
                  <a:schemeClr val="dk1"/>
                </a:solidFill>
              </a:rPr>
              <a:t>Классификация: относим </a:t>
            </a:r>
            <a:r>
              <a:rPr i="1" lang="ru">
                <a:solidFill>
                  <a:schemeClr val="dk1"/>
                </a:solidFill>
              </a:rPr>
              <a:t>x</a:t>
            </a:r>
            <a:r>
              <a:rPr lang="ru">
                <a:solidFill>
                  <a:schemeClr val="dk1"/>
                </a:solidFill>
              </a:rPr>
              <a:t> к классу, за который проголосовало </a:t>
            </a:r>
            <a:r>
              <a:rPr i="1" lang="ru">
                <a:solidFill>
                  <a:schemeClr val="dk1"/>
                </a:solidFill>
              </a:rPr>
              <a:t>большинство</a:t>
            </a:r>
            <a:r>
              <a:rPr lang="ru">
                <a:solidFill>
                  <a:schemeClr val="dk1"/>
                </a:solidFill>
              </a:rPr>
              <a:t> из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ru">
                <a:solidFill>
                  <a:schemeClr val="dk1"/>
                </a:solidFill>
              </a:rPr>
              <a:t>Регрессия: ответом является среднее значение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pic>
        <p:nvPicPr>
          <p:cNvPr descr="a_1, a_2, …, a_n" id="389" name="Google Shape;389;p43" title="MathEquation,#000000"/>
          <p:cNvPicPr preferRelativeResize="0"/>
          <p:nvPr/>
        </p:nvPicPr>
        <p:blipFill>
          <a:blip r:embed="rId3">
            <a:alphaModFix/>
          </a:blip>
          <a:stretch>
            <a:fillRect/>
          </a:stretch>
        </p:blipFill>
        <p:spPr>
          <a:xfrm>
            <a:off x="900364" y="1348468"/>
            <a:ext cx="1383750" cy="200650"/>
          </a:xfrm>
          <a:prstGeom prst="rect">
            <a:avLst/>
          </a:prstGeom>
          <a:noFill/>
          <a:ln>
            <a:noFill/>
          </a:ln>
        </p:spPr>
      </p:pic>
      <p:pic>
        <p:nvPicPr>
          <p:cNvPr descr="a_1(x), a_2(x), …, a_n(x)" id="390" name="Google Shape;390;p43" title="MathEquation,#000000"/>
          <p:cNvPicPr preferRelativeResize="0"/>
          <p:nvPr/>
        </p:nvPicPr>
        <p:blipFill>
          <a:blip r:embed="rId4">
            <a:alphaModFix/>
          </a:blip>
          <a:stretch>
            <a:fillRect/>
          </a:stretch>
        </p:blipFill>
        <p:spPr>
          <a:xfrm>
            <a:off x="1175225" y="1851204"/>
            <a:ext cx="2259274" cy="271100"/>
          </a:xfrm>
          <a:prstGeom prst="rect">
            <a:avLst/>
          </a:prstGeom>
          <a:noFill/>
          <a:ln>
            <a:noFill/>
          </a:ln>
        </p:spPr>
      </p:pic>
      <p:pic>
        <p:nvPicPr>
          <p:cNvPr descr="a_1(x), a_2(x), …, a_n(x)" id="391" name="Google Shape;391;p43" title="MathEquation,#000000"/>
          <p:cNvPicPr preferRelativeResize="0"/>
          <p:nvPr/>
        </p:nvPicPr>
        <p:blipFill>
          <a:blip r:embed="rId4">
            <a:alphaModFix/>
          </a:blip>
          <a:stretch>
            <a:fillRect/>
          </a:stretch>
        </p:blipFill>
        <p:spPr>
          <a:xfrm>
            <a:off x="5662931" y="2122304"/>
            <a:ext cx="2259274" cy="271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4"/>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Бутстреп</a:t>
            </a:r>
            <a:endParaRPr/>
          </a:p>
        </p:txBody>
      </p:sp>
      <p:grpSp>
        <p:nvGrpSpPr>
          <p:cNvPr id="397" name="Google Shape;397;p44"/>
          <p:cNvGrpSpPr/>
          <p:nvPr/>
        </p:nvGrpSpPr>
        <p:grpSpPr>
          <a:xfrm>
            <a:off x="1339062" y="1602135"/>
            <a:ext cx="6465886" cy="2667528"/>
            <a:chOff x="1685425" y="1617075"/>
            <a:chExt cx="5927112" cy="2301776"/>
          </a:xfrm>
        </p:grpSpPr>
        <p:pic>
          <p:nvPicPr>
            <p:cNvPr id="398" name="Google Shape;398;p44"/>
            <p:cNvPicPr preferRelativeResize="0"/>
            <p:nvPr/>
          </p:nvPicPr>
          <p:blipFill rotWithShape="1">
            <a:blip r:embed="rId3">
              <a:alphaModFix/>
            </a:blip>
            <a:srcRect b="28010" l="0" r="0" t="0"/>
            <a:stretch/>
          </p:blipFill>
          <p:spPr>
            <a:xfrm>
              <a:off x="1717525" y="1617075"/>
              <a:ext cx="5798552" cy="2301776"/>
            </a:xfrm>
            <a:prstGeom prst="rect">
              <a:avLst/>
            </a:prstGeom>
            <a:noFill/>
            <a:ln>
              <a:noFill/>
            </a:ln>
          </p:spPr>
        </p:pic>
        <p:sp>
          <p:nvSpPr>
            <p:cNvPr id="399" name="Google Shape;399;p44"/>
            <p:cNvSpPr/>
            <p:nvPr/>
          </p:nvSpPr>
          <p:spPr>
            <a:xfrm>
              <a:off x="1685425" y="1657125"/>
              <a:ext cx="1642200" cy="253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000"/>
                <a:t>изначальная выборка</a:t>
              </a:r>
              <a:endParaRPr sz="1000"/>
            </a:p>
          </p:txBody>
        </p:sp>
        <p:sp>
          <p:nvSpPr>
            <p:cNvPr id="400" name="Google Shape;400;p44"/>
            <p:cNvSpPr/>
            <p:nvPr/>
          </p:nvSpPr>
          <p:spPr>
            <a:xfrm>
              <a:off x="3917618" y="1657125"/>
              <a:ext cx="1642200" cy="253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000"/>
                <a:t>бутстрепные выборки</a:t>
              </a:r>
              <a:endParaRPr sz="1000"/>
            </a:p>
          </p:txBody>
        </p:sp>
        <p:sp>
          <p:nvSpPr>
            <p:cNvPr id="401" name="Google Shape;401;p44"/>
            <p:cNvSpPr/>
            <p:nvPr/>
          </p:nvSpPr>
          <p:spPr>
            <a:xfrm>
              <a:off x="5900062" y="1654308"/>
              <a:ext cx="1642200" cy="253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000"/>
                <a:t>алгоритмы</a:t>
              </a:r>
              <a:endParaRPr sz="1000"/>
            </a:p>
          </p:txBody>
        </p:sp>
        <p:sp>
          <p:nvSpPr>
            <p:cNvPr id="402" name="Google Shape;402;p44"/>
            <p:cNvSpPr/>
            <p:nvPr/>
          </p:nvSpPr>
          <p:spPr>
            <a:xfrm>
              <a:off x="5970337" y="2444858"/>
              <a:ext cx="1642200" cy="253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a:t>
              </a:r>
              <a:r>
                <a:rPr baseline="-25000" lang="ru"/>
                <a:t>1</a:t>
              </a:r>
              <a:endParaRPr baseline="-25000"/>
            </a:p>
          </p:txBody>
        </p:sp>
        <p:sp>
          <p:nvSpPr>
            <p:cNvPr id="403" name="Google Shape;403;p44"/>
            <p:cNvSpPr/>
            <p:nvPr/>
          </p:nvSpPr>
          <p:spPr>
            <a:xfrm>
              <a:off x="5970337" y="2976395"/>
              <a:ext cx="1642200" cy="253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a:t>
              </a:r>
              <a:r>
                <a:rPr baseline="-25000" lang="ru"/>
                <a:t>2</a:t>
              </a:r>
              <a:endParaRPr baseline="-25000"/>
            </a:p>
          </p:txBody>
        </p:sp>
        <p:sp>
          <p:nvSpPr>
            <p:cNvPr id="404" name="Google Shape;404;p44"/>
            <p:cNvSpPr/>
            <p:nvPr/>
          </p:nvSpPr>
          <p:spPr>
            <a:xfrm>
              <a:off x="5970337" y="3507958"/>
              <a:ext cx="1642200" cy="253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a:t>
              </a:r>
              <a:r>
                <a:rPr baseline="-25000" lang="ru"/>
                <a:t>3</a:t>
              </a:r>
              <a:endParaRPr baseline="-25000"/>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Решающие деревья</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5"/>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Бэггинг</a:t>
            </a:r>
            <a:endParaRPr/>
          </a:p>
        </p:txBody>
      </p:sp>
      <p:pic>
        <p:nvPicPr>
          <p:cNvPr id="410" name="Google Shape;410;p45"/>
          <p:cNvPicPr preferRelativeResize="0"/>
          <p:nvPr/>
        </p:nvPicPr>
        <p:blipFill>
          <a:blip r:embed="rId3">
            <a:alphaModFix/>
          </a:blip>
          <a:stretch>
            <a:fillRect/>
          </a:stretch>
        </p:blipFill>
        <p:spPr>
          <a:xfrm>
            <a:off x="4941500" y="1439525"/>
            <a:ext cx="3890800" cy="2761925"/>
          </a:xfrm>
          <a:prstGeom prst="rect">
            <a:avLst/>
          </a:prstGeom>
          <a:noFill/>
          <a:ln>
            <a:noFill/>
          </a:ln>
        </p:spPr>
      </p:pic>
      <p:sp>
        <p:nvSpPr>
          <p:cNvPr id="411" name="Google Shape;411;p45"/>
          <p:cNvSpPr txBox="1"/>
          <p:nvPr/>
        </p:nvSpPr>
        <p:spPr>
          <a:xfrm>
            <a:off x="472350" y="1373350"/>
            <a:ext cx="4551300" cy="347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ru" sz="1800">
                <a:solidFill>
                  <a:schemeClr val="dk1"/>
                </a:solidFill>
                <a:latin typeface="Old Standard TT"/>
                <a:ea typeface="Old Standard TT"/>
                <a:cs typeface="Old Standard TT"/>
                <a:sym typeface="Old Standard TT"/>
              </a:rPr>
              <a:t>Бэггинг (bagging: bootstrap aggregation) — принцип построения композиции, основанный на простом голосовании</a:t>
            </a:r>
            <a:endParaRPr sz="1800">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SzPts val="1400"/>
              <a:buChar char="●"/>
            </a:pPr>
            <a:r>
              <a:rPr lang="ru" sz="1800">
                <a:solidFill>
                  <a:schemeClr val="dk1"/>
                </a:solidFill>
                <a:latin typeface="Old Standard TT"/>
                <a:ea typeface="Old Standard TT"/>
                <a:cs typeface="Old Standard TT"/>
                <a:sym typeface="Old Standard TT"/>
              </a:rPr>
              <a:t>100 деревьев</a:t>
            </a:r>
            <a:endParaRPr sz="1800">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SzPts val="1400"/>
              <a:buChar char="●"/>
            </a:pPr>
            <a:r>
              <a:rPr lang="ru" sz="1800">
                <a:solidFill>
                  <a:schemeClr val="dk1"/>
                </a:solidFill>
                <a:latin typeface="Old Standard TT"/>
                <a:ea typeface="Old Standard TT"/>
                <a:cs typeface="Old Standard TT"/>
                <a:sym typeface="Old Standard TT"/>
              </a:rPr>
              <a:t>Бутстрепная выборка для каждого дерева</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ru" sz="1800">
                <a:solidFill>
                  <a:schemeClr val="dk1"/>
                </a:solidFill>
                <a:latin typeface="Old Standard TT"/>
                <a:ea typeface="Old Standard TT"/>
                <a:cs typeface="Old Standard TT"/>
                <a:sym typeface="Old Standard TT"/>
              </a:rPr>
              <a:t>Финальное решение принимается простым голосованием</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6"/>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Случайный лес</a:t>
            </a:r>
            <a:endParaRPr/>
          </a:p>
        </p:txBody>
      </p:sp>
      <p:pic>
        <p:nvPicPr>
          <p:cNvPr id="417" name="Google Shape;417;p46"/>
          <p:cNvPicPr preferRelativeResize="0"/>
          <p:nvPr/>
        </p:nvPicPr>
        <p:blipFill>
          <a:blip r:embed="rId3">
            <a:alphaModFix/>
          </a:blip>
          <a:stretch>
            <a:fillRect/>
          </a:stretch>
        </p:blipFill>
        <p:spPr>
          <a:xfrm>
            <a:off x="4883363" y="1117625"/>
            <a:ext cx="3820975" cy="3820975"/>
          </a:xfrm>
          <a:prstGeom prst="rect">
            <a:avLst/>
          </a:prstGeom>
          <a:noFill/>
          <a:ln>
            <a:noFill/>
          </a:ln>
        </p:spPr>
      </p:pic>
      <p:sp>
        <p:nvSpPr>
          <p:cNvPr id="418" name="Google Shape;418;p46"/>
          <p:cNvSpPr txBox="1"/>
          <p:nvPr/>
        </p:nvSpPr>
        <p:spPr>
          <a:xfrm>
            <a:off x="358650" y="1417075"/>
            <a:ext cx="4321200" cy="30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Old Standard TT"/>
                <a:ea typeface="Old Standard TT"/>
                <a:cs typeface="Old Standard TT"/>
                <a:sym typeface="Old Standard TT"/>
              </a:rPr>
              <a:t>Случайный лес — бэггинг над решающими деревьями</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7"/>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a:t>
            </a:r>
            <a:r>
              <a:rPr lang="ru"/>
              <a:t>лучайный лес и решающее дерево</a:t>
            </a:r>
            <a:endParaRPr/>
          </a:p>
        </p:txBody>
      </p:sp>
      <p:pic>
        <p:nvPicPr>
          <p:cNvPr id="424" name="Google Shape;424;p47"/>
          <p:cNvPicPr preferRelativeResize="0"/>
          <p:nvPr/>
        </p:nvPicPr>
        <p:blipFill rotWithShape="1">
          <a:blip r:embed="rId3">
            <a:alphaModFix/>
          </a:blip>
          <a:srcRect b="49639" l="50214" r="0" t="0"/>
          <a:stretch/>
        </p:blipFill>
        <p:spPr>
          <a:xfrm>
            <a:off x="1143900" y="1609650"/>
            <a:ext cx="2855276" cy="2788301"/>
          </a:xfrm>
          <a:prstGeom prst="rect">
            <a:avLst/>
          </a:prstGeom>
          <a:noFill/>
          <a:ln>
            <a:noFill/>
          </a:ln>
        </p:spPr>
      </p:pic>
      <p:pic>
        <p:nvPicPr>
          <p:cNvPr id="425" name="Google Shape;425;p47"/>
          <p:cNvPicPr preferRelativeResize="0"/>
          <p:nvPr/>
        </p:nvPicPr>
        <p:blipFill rotWithShape="1">
          <a:blip r:embed="rId3">
            <a:alphaModFix/>
          </a:blip>
          <a:srcRect b="0" l="50214" r="0" t="49639"/>
          <a:stretch/>
        </p:blipFill>
        <p:spPr>
          <a:xfrm>
            <a:off x="5164250" y="1477975"/>
            <a:ext cx="2855276" cy="278829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8"/>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Недостатки случайного леса</a:t>
            </a:r>
            <a:endParaRPr/>
          </a:p>
        </p:txBody>
      </p:sp>
      <p:sp>
        <p:nvSpPr>
          <p:cNvPr id="431" name="Google Shape;431;p48"/>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Слишком долгое и громоздкое вычисление</a:t>
            </a:r>
            <a:endParaRPr/>
          </a:p>
          <a:p>
            <a:pPr indent="-342900" lvl="0" marL="457200" rtl="0" algn="l">
              <a:spcBef>
                <a:spcPts val="0"/>
              </a:spcBef>
              <a:spcAft>
                <a:spcPts val="0"/>
              </a:spcAft>
              <a:buSzPts val="1800"/>
              <a:buChar char="●"/>
            </a:pPr>
            <a:r>
              <a:rPr lang="ru"/>
              <a:t>В индустрии стараются обойтись без композиций</a:t>
            </a:r>
            <a:endParaRPr/>
          </a:p>
          <a:p>
            <a:pPr indent="-342900" lvl="0" marL="457200" rtl="0" algn="l">
              <a:spcBef>
                <a:spcPts val="0"/>
              </a:spcBef>
              <a:spcAft>
                <a:spcPts val="0"/>
              </a:spcAft>
              <a:buSzPts val="1800"/>
              <a:buChar char="●"/>
            </a:pPr>
            <a:r>
              <a:rPr lang="ru"/>
              <a:t>Тем не менее, вычисления можно проводить параллельно</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9"/>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Стекинг</a:t>
            </a:r>
            <a:endParaRPr/>
          </a:p>
        </p:txBody>
      </p:sp>
      <p:sp>
        <p:nvSpPr>
          <p:cNvPr id="437" name="Google Shape;437;p49"/>
          <p:cNvSpPr/>
          <p:nvPr/>
        </p:nvSpPr>
        <p:spPr>
          <a:xfrm>
            <a:off x="2125650" y="1572350"/>
            <a:ext cx="1207200" cy="50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a:t>
            </a:r>
            <a:endParaRPr/>
          </a:p>
        </p:txBody>
      </p:sp>
      <p:sp>
        <p:nvSpPr>
          <p:cNvPr id="438" name="Google Shape;438;p49"/>
          <p:cNvSpPr/>
          <p:nvPr/>
        </p:nvSpPr>
        <p:spPr>
          <a:xfrm>
            <a:off x="2125650" y="2275850"/>
            <a:ext cx="1207200" cy="50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b</a:t>
            </a:r>
            <a:endParaRPr/>
          </a:p>
        </p:txBody>
      </p:sp>
      <p:sp>
        <p:nvSpPr>
          <p:cNvPr id="439" name="Google Shape;439;p49"/>
          <p:cNvSpPr/>
          <p:nvPr/>
        </p:nvSpPr>
        <p:spPr>
          <a:xfrm>
            <a:off x="2125650" y="2979350"/>
            <a:ext cx="1207200" cy="50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c</a:t>
            </a:r>
            <a:endParaRPr/>
          </a:p>
        </p:txBody>
      </p:sp>
      <p:cxnSp>
        <p:nvCxnSpPr>
          <p:cNvPr id="440" name="Google Shape;440;p49"/>
          <p:cNvCxnSpPr>
            <a:stCxn id="437" idx="3"/>
          </p:cNvCxnSpPr>
          <p:nvPr/>
        </p:nvCxnSpPr>
        <p:spPr>
          <a:xfrm>
            <a:off x="3332850" y="1827200"/>
            <a:ext cx="760800" cy="6747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441" name="Google Shape;441;p49"/>
          <p:cNvCxnSpPr/>
          <p:nvPr/>
        </p:nvCxnSpPr>
        <p:spPr>
          <a:xfrm flipH="1" rot="10800000">
            <a:off x="3332850" y="2632975"/>
            <a:ext cx="734700" cy="6162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442" name="Google Shape;442;p49"/>
          <p:cNvCxnSpPr>
            <a:stCxn id="438" idx="3"/>
          </p:cNvCxnSpPr>
          <p:nvPr/>
        </p:nvCxnSpPr>
        <p:spPr>
          <a:xfrm>
            <a:off x="3332850" y="2530700"/>
            <a:ext cx="743400" cy="14700"/>
          </a:xfrm>
          <a:prstGeom prst="straightConnector1">
            <a:avLst/>
          </a:prstGeom>
          <a:noFill/>
          <a:ln cap="flat" cmpd="sng" w="9525">
            <a:solidFill>
              <a:schemeClr val="dk2"/>
            </a:solidFill>
            <a:prstDash val="solid"/>
            <a:round/>
            <a:headEnd len="med" w="med" type="none"/>
            <a:tailEnd len="med" w="med" type="stealth"/>
          </a:ln>
        </p:spPr>
      </p:cxnSp>
      <p:sp>
        <p:nvSpPr>
          <p:cNvPr id="443" name="Google Shape;443;p49"/>
          <p:cNvSpPr/>
          <p:nvPr/>
        </p:nvSpPr>
        <p:spPr>
          <a:xfrm>
            <a:off x="4067550" y="2143125"/>
            <a:ext cx="1557000" cy="93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m(a,b,c)</a:t>
            </a:r>
            <a:endParaRPr/>
          </a:p>
        </p:txBody>
      </p:sp>
      <p:cxnSp>
        <p:nvCxnSpPr>
          <p:cNvPr id="444" name="Google Shape;444;p49"/>
          <p:cNvCxnSpPr>
            <a:stCxn id="443" idx="3"/>
          </p:cNvCxnSpPr>
          <p:nvPr/>
        </p:nvCxnSpPr>
        <p:spPr>
          <a:xfrm>
            <a:off x="5624550" y="2611125"/>
            <a:ext cx="463800" cy="4500"/>
          </a:xfrm>
          <a:prstGeom prst="straightConnector1">
            <a:avLst/>
          </a:prstGeom>
          <a:noFill/>
          <a:ln cap="flat" cmpd="sng" w="9525">
            <a:solidFill>
              <a:schemeClr val="dk2"/>
            </a:solidFill>
            <a:prstDash val="solid"/>
            <a:round/>
            <a:headEnd len="med" w="med" type="none"/>
            <a:tailEnd len="med" w="med" type="triangle"/>
          </a:ln>
        </p:spPr>
      </p:cxnSp>
      <p:sp>
        <p:nvSpPr>
          <p:cNvPr id="445" name="Google Shape;445;p49"/>
          <p:cNvSpPr/>
          <p:nvPr/>
        </p:nvSpPr>
        <p:spPr>
          <a:xfrm>
            <a:off x="6088350" y="2276025"/>
            <a:ext cx="1207200" cy="67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ответ алгоритма</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0"/>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Бустинг</a:t>
            </a:r>
            <a:endParaRPr/>
          </a:p>
        </p:txBody>
      </p:sp>
      <p:sp>
        <p:nvSpPr>
          <p:cNvPr id="451" name="Google Shape;451;p50"/>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Строим алгоритмы последовательно</a:t>
            </a:r>
            <a:endParaRPr/>
          </a:p>
          <a:p>
            <a:pPr indent="-342900" lvl="0" marL="457200" rtl="0" algn="l">
              <a:spcBef>
                <a:spcPts val="0"/>
              </a:spcBef>
              <a:spcAft>
                <a:spcPts val="0"/>
              </a:spcAft>
              <a:buSzPts val="1800"/>
              <a:buChar char="●"/>
            </a:pPr>
            <a:r>
              <a:rPr lang="ru"/>
              <a:t>Каждый следующий алгоритм компенсирует ошибку всех предыдущих</a:t>
            </a:r>
            <a:endParaRPr/>
          </a:p>
          <a:p>
            <a:pPr indent="-342900" lvl="0" marL="457200" rtl="0" algn="l">
              <a:spcBef>
                <a:spcPts val="0"/>
              </a:spcBef>
              <a:spcAft>
                <a:spcPts val="0"/>
              </a:spcAft>
              <a:buClr>
                <a:schemeClr val="dk1"/>
              </a:buClr>
              <a:buSzPts val="1800"/>
              <a:buChar char="●"/>
            </a:pPr>
            <a:r>
              <a:rPr lang="ru">
                <a:solidFill>
                  <a:schemeClr val="dk1"/>
                </a:solidFill>
              </a:rPr>
              <a:t>Принимаем решение взвешенным голосованием:</a:t>
            </a:r>
            <a:endParaRPr>
              <a:solidFill>
                <a:schemeClr val="dk1"/>
              </a:solidFill>
            </a:endParaRPr>
          </a:p>
          <a:p>
            <a:pPr indent="0" lvl="0" marL="457200" rtl="0" algn="l">
              <a:spcBef>
                <a:spcPts val="0"/>
              </a:spcBef>
              <a:spcAft>
                <a:spcPts val="0"/>
              </a:spcAft>
              <a:buNone/>
            </a:pPr>
            <a:br>
              <a:rPr lang="ru"/>
            </a:br>
            <a:endParaRPr/>
          </a:p>
          <a:p>
            <a:pPr indent="-342900" lvl="0" marL="457200" rtl="0" algn="l">
              <a:spcBef>
                <a:spcPts val="0"/>
              </a:spcBef>
              <a:spcAft>
                <a:spcPts val="0"/>
              </a:spcAft>
              <a:buSzPts val="1800"/>
              <a:buChar char="●"/>
            </a:pPr>
            <a:r>
              <a:rPr lang="ru"/>
              <a:t>Сильный метод бустинга — градиентный бустинг над решающими деревьями</a:t>
            </a:r>
            <a:endParaRPr/>
          </a:p>
        </p:txBody>
      </p:sp>
      <p:pic>
        <p:nvPicPr>
          <p:cNvPr descr="a(x) = c_1a_1(x) + c_2a_2(x) + \ldots + c_na_n(x)" id="452" name="Google Shape;452;p50" title="MathEquation,#000000"/>
          <p:cNvPicPr preferRelativeResize="0"/>
          <p:nvPr/>
        </p:nvPicPr>
        <p:blipFill>
          <a:blip r:embed="rId3">
            <a:alphaModFix/>
          </a:blip>
          <a:stretch>
            <a:fillRect/>
          </a:stretch>
        </p:blipFill>
        <p:spPr>
          <a:xfrm>
            <a:off x="2410537" y="2346450"/>
            <a:ext cx="4322926" cy="286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1"/>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Резюме</a:t>
            </a:r>
            <a:endParaRPr/>
          </a:p>
        </p:txBody>
      </p:sp>
      <p:sp>
        <p:nvSpPr>
          <p:cNvPr id="458" name="Google Shape;458;p51"/>
          <p:cNvSpPr txBox="1"/>
          <p:nvPr>
            <p:ph idx="1" type="body"/>
          </p:nvPr>
        </p:nvSpPr>
        <p:spPr>
          <a:xfrm>
            <a:off x="311700" y="1190025"/>
            <a:ext cx="8520600" cy="160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Бэггинг, стекинг и бустинг используют принцип композиции</a:t>
            </a:r>
            <a:endParaRPr/>
          </a:p>
          <a:p>
            <a:pPr indent="-342900" lvl="0" marL="457200" rtl="0" algn="l">
              <a:spcBef>
                <a:spcPts val="0"/>
              </a:spcBef>
              <a:spcAft>
                <a:spcPts val="0"/>
              </a:spcAft>
              <a:buSzPts val="1800"/>
              <a:buChar char="●"/>
            </a:pPr>
            <a:r>
              <a:rPr lang="ru"/>
              <a:t>Бэггинг принимает решение простым голосованием</a:t>
            </a:r>
            <a:endParaRPr/>
          </a:p>
          <a:p>
            <a:pPr indent="-342900" lvl="0" marL="457200" rtl="0" algn="l">
              <a:spcBef>
                <a:spcPts val="0"/>
              </a:spcBef>
              <a:spcAft>
                <a:spcPts val="0"/>
              </a:spcAft>
              <a:buSzPts val="1800"/>
              <a:buChar char="●"/>
            </a:pPr>
            <a:r>
              <a:rPr lang="ru"/>
              <a:t>Стекинг обучает метаалгоритм над разноплановыми алгоритмами</a:t>
            </a:r>
            <a:endParaRPr/>
          </a:p>
          <a:p>
            <a:pPr indent="-342900" lvl="0" marL="457200" rtl="0" algn="l">
              <a:spcBef>
                <a:spcPts val="0"/>
              </a:spcBef>
              <a:spcAft>
                <a:spcPts val="0"/>
              </a:spcAft>
              <a:buSzPts val="1800"/>
              <a:buChar char="●"/>
            </a:pPr>
            <a:r>
              <a:rPr lang="ru"/>
              <a:t>Бустинг строит базовые модели, компенсирующие ошибки предыдущих</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t>The 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9"/>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Алгоритмы машинного обучения</a:t>
            </a:r>
            <a:endParaRPr/>
          </a:p>
        </p:txBody>
      </p:sp>
      <p:sp>
        <p:nvSpPr>
          <p:cNvPr id="82" name="Google Shape;82;p19"/>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Алгоритм ближайших соседей</a:t>
            </a:r>
            <a:endParaRPr/>
          </a:p>
          <a:p>
            <a:pPr indent="-342900" lvl="0" marL="457200" rtl="0" algn="l">
              <a:spcBef>
                <a:spcPts val="0"/>
              </a:spcBef>
              <a:spcAft>
                <a:spcPts val="0"/>
              </a:spcAft>
              <a:buSzPts val="1800"/>
              <a:buChar char="●"/>
            </a:pPr>
            <a:r>
              <a:rPr lang="ru"/>
              <a:t>Линейные алгоритмы</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В жизни мы принимаем решения не так!</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0"/>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Примеры решающих правил</a:t>
            </a:r>
            <a:endParaRPr sz="28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88" name="Google Shape;88;p20"/>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Arial"/>
              <a:buChar char="●"/>
            </a:pPr>
            <a:r>
              <a:rPr lang="ru"/>
              <a:t>Если в анкете указан домашний телефон и зарплата клиента &gt; $1000 и размер кредита &lt; $3000, то кредит выдать</a:t>
            </a:r>
            <a:endParaRPr/>
          </a:p>
          <a:p>
            <a:pPr indent="-342900" lvl="0" marL="457200" rtl="0" algn="l">
              <a:spcBef>
                <a:spcPts val="0"/>
              </a:spcBef>
              <a:spcAft>
                <a:spcPts val="0"/>
              </a:spcAft>
              <a:buClr>
                <a:schemeClr val="dk2"/>
              </a:buClr>
              <a:buSzPts val="1800"/>
              <a:buFont typeface="Arial"/>
              <a:buChar char="●"/>
            </a:pPr>
            <a:r>
              <a:rPr lang="ru"/>
              <a:t>Если возраст пациента &gt; 60 и пациент ранее перенёс инфаркт, то операцию не делать</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1"/>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Логические алгоритмы</a:t>
            </a:r>
            <a:endParaRPr/>
          </a:p>
        </p:txBody>
      </p:sp>
      <p:sp>
        <p:nvSpPr>
          <p:cNvPr id="94" name="Google Shape;94;p21"/>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Логический алгоритм — алгоритм, использующий логические закономерности в данных.</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2"/>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a:t>Решающие деревья</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0" name="Google Shape;100;p22"/>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В каждой вершине дерева находится вопрос</a:t>
            </a:r>
            <a:endParaRPr/>
          </a:p>
          <a:p>
            <a:pPr indent="-342900" lvl="0" marL="457200" rtl="0" algn="l">
              <a:spcBef>
                <a:spcPts val="0"/>
              </a:spcBef>
              <a:spcAft>
                <a:spcPts val="0"/>
              </a:spcAft>
              <a:buSzPts val="1800"/>
              <a:buChar char="●"/>
            </a:pPr>
            <a:r>
              <a:rPr lang="ru"/>
              <a:t>В зависимости от ответа на вопрос, алгоритм направляется в нужную ветвь дерева</a:t>
            </a:r>
            <a:endParaRPr/>
          </a:p>
          <a:p>
            <a:pPr indent="-342900" lvl="0" marL="457200" rtl="0" algn="l">
              <a:spcBef>
                <a:spcPts val="0"/>
              </a:spcBef>
              <a:spcAft>
                <a:spcPts val="0"/>
              </a:spcAft>
              <a:buSzPts val="1800"/>
              <a:buChar char="●"/>
            </a:pPr>
            <a:r>
              <a:rPr lang="ru"/>
              <a:t>Листы дерева соответствуют решению алгоритма</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3"/>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a:t>Решающие деревья</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06" name="Google Shape;106;p23"/>
          <p:cNvPicPr preferRelativeResize="0"/>
          <p:nvPr/>
        </p:nvPicPr>
        <p:blipFill>
          <a:blip r:embed="rId3">
            <a:alphaModFix/>
          </a:blip>
          <a:stretch>
            <a:fillRect/>
          </a:stretch>
        </p:blipFill>
        <p:spPr>
          <a:xfrm>
            <a:off x="1952225" y="1171600"/>
            <a:ext cx="5408825" cy="3658925"/>
          </a:xfrm>
          <a:prstGeom prst="rect">
            <a:avLst/>
          </a:prstGeom>
          <a:noFill/>
          <a:ln>
            <a:noFill/>
          </a:ln>
        </p:spPr>
      </p:pic>
      <p:sp>
        <p:nvSpPr>
          <p:cNvPr id="107" name="Google Shape;107;p23"/>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Обучение решающего дерева</a:t>
            </a:r>
            <a:endParaRPr/>
          </a:p>
        </p:txBody>
      </p:sp>
      <p:sp>
        <p:nvSpPr>
          <p:cNvPr id="113" name="Google Shape;113;p24"/>
          <p:cNvSpPr txBox="1"/>
          <p:nvPr>
            <p:ph idx="1" type="body"/>
          </p:nvPr>
        </p:nvSpPr>
        <p:spPr>
          <a:xfrm>
            <a:off x="311700" y="1190025"/>
            <a:ext cx="5507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Находимся в красной вершине</a:t>
            </a:r>
            <a:endParaRPr/>
          </a:p>
          <a:p>
            <a:pPr indent="0" lvl="0" marL="457200" rtl="0" algn="l">
              <a:spcBef>
                <a:spcPts val="0"/>
              </a:spcBef>
              <a:spcAft>
                <a:spcPts val="0"/>
              </a:spcAft>
              <a:buNone/>
            </a:pPr>
            <a:r>
              <a:t/>
            </a:r>
            <a:endParaRPr/>
          </a:p>
        </p:txBody>
      </p:sp>
      <p:grpSp>
        <p:nvGrpSpPr>
          <p:cNvPr id="114" name="Google Shape;114;p24"/>
          <p:cNvGrpSpPr/>
          <p:nvPr/>
        </p:nvGrpSpPr>
        <p:grpSpPr>
          <a:xfrm>
            <a:off x="6472325" y="1798350"/>
            <a:ext cx="1489425" cy="1876525"/>
            <a:chOff x="6319925" y="1188750"/>
            <a:chExt cx="1489425" cy="1876525"/>
          </a:xfrm>
        </p:grpSpPr>
        <p:sp>
          <p:nvSpPr>
            <p:cNvPr id="115" name="Google Shape;115;p24"/>
            <p:cNvSpPr/>
            <p:nvPr/>
          </p:nvSpPr>
          <p:spPr>
            <a:xfrm>
              <a:off x="7141325" y="11887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4"/>
            <p:cNvSpPr/>
            <p:nvPr/>
          </p:nvSpPr>
          <p:spPr>
            <a:xfrm>
              <a:off x="6639900" y="20848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4"/>
            <p:cNvSpPr/>
            <p:nvPr/>
          </p:nvSpPr>
          <p:spPr>
            <a:xfrm>
              <a:off x="7635050" y="2084850"/>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4"/>
            <p:cNvSpPr/>
            <p:nvPr/>
          </p:nvSpPr>
          <p:spPr>
            <a:xfrm>
              <a:off x="6319925" y="2898175"/>
              <a:ext cx="174300" cy="16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p24"/>
            <p:cNvCxnSpPr>
              <a:stCxn id="115" idx="3"/>
              <a:endCxn id="116" idx="0"/>
            </p:cNvCxnSpPr>
            <p:nvPr/>
          </p:nvCxnSpPr>
          <p:spPr>
            <a:xfrm flipH="1">
              <a:off x="6727051" y="1331379"/>
              <a:ext cx="439800" cy="7536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24"/>
            <p:cNvCxnSpPr>
              <a:stCxn id="116" idx="3"/>
              <a:endCxn id="118" idx="0"/>
            </p:cNvCxnSpPr>
            <p:nvPr/>
          </p:nvCxnSpPr>
          <p:spPr>
            <a:xfrm flipH="1">
              <a:off x="6407126" y="2227479"/>
              <a:ext cx="258300" cy="6708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24"/>
            <p:cNvCxnSpPr>
              <a:stCxn id="116" idx="5"/>
              <a:endCxn id="122" idx="0"/>
            </p:cNvCxnSpPr>
            <p:nvPr/>
          </p:nvCxnSpPr>
          <p:spPr>
            <a:xfrm>
              <a:off x="6788674" y="2227479"/>
              <a:ext cx="213900" cy="6708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24"/>
            <p:cNvCxnSpPr>
              <a:endCxn id="117" idx="0"/>
            </p:cNvCxnSpPr>
            <p:nvPr/>
          </p:nvCxnSpPr>
          <p:spPr>
            <a:xfrm>
              <a:off x="7290200" y="1331250"/>
              <a:ext cx="432000" cy="753600"/>
            </a:xfrm>
            <a:prstGeom prst="straightConnector1">
              <a:avLst/>
            </a:prstGeom>
            <a:noFill/>
            <a:ln cap="flat" cmpd="sng" w="9525">
              <a:solidFill>
                <a:schemeClr val="dk2"/>
              </a:solidFill>
              <a:prstDash val="solid"/>
              <a:round/>
              <a:headEnd len="med" w="med" type="none"/>
              <a:tailEnd len="med" w="med" type="none"/>
            </a:ln>
          </p:spPr>
        </p:cxnSp>
        <p:sp>
          <p:nvSpPr>
            <p:cNvPr id="124" name="Google Shape;124;p24"/>
            <p:cNvSpPr/>
            <p:nvPr/>
          </p:nvSpPr>
          <p:spPr>
            <a:xfrm>
              <a:off x="6941025" y="2898175"/>
              <a:ext cx="174300" cy="167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DLS lectur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