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8" r:id="rId3"/>
    <p:sldId id="260" r:id="rId4"/>
    <p:sldId id="261" r:id="rId5"/>
    <p:sldId id="262" r:id="rId6"/>
    <p:sldId id="270" r:id="rId7"/>
    <p:sldId id="271" r:id="rId8"/>
    <p:sldId id="272" r:id="rId9"/>
    <p:sldId id="273" r:id="rId10"/>
    <p:sldId id="274" r:id="rId11"/>
    <p:sldId id="275" r:id="rId12"/>
    <p:sldId id="276" r:id="rId13"/>
    <p:sldId id="277" r:id="rId14"/>
    <p:sldId id="263" r:id="rId15"/>
    <p:sldId id="264" r:id="rId16"/>
    <p:sldId id="267" r:id="rId17"/>
    <p:sldId id="268" r:id="rId18"/>
    <p:sldId id="269" r:id="rId19"/>
    <p:sldId id="265" r:id="rId20"/>
    <p:sldId id="266" r:id="rId21"/>
  </p:sldIdLst>
  <p:sldSz cx="9144000" cy="5143500" type="screen16x9"/>
  <p:notesSz cx="6858000" cy="9144000"/>
  <p:embeddedFontLst>
    <p:embeddedFont>
      <p:font typeface="Rubik"/>
      <p:regular r:id="rId23"/>
      <p:bold r:id="rId24"/>
      <p:italic r:id="rId25"/>
      <p:boldItalic r:id="rId26"/>
    </p:embeddedFont>
    <p:embeddedFont>
      <p:font typeface="Rubik Light"/>
      <p:regular r:id="rId27"/>
      <p:bold r:id="rId28"/>
      <p:italic r:id="rId29"/>
      <p:boldItalic r:id="rId30"/>
    </p:embeddedFont>
    <p:embeddedFont>
      <p:font typeface="Rubik Medium"/>
      <p:regular r:id="rId31"/>
      <p:bold r:id="rId32"/>
      <p:italic r:id="rId33"/>
      <p:boldItalic r:id="rId34"/>
    </p:embeddedFont>
    <p:embeddedFont>
      <p:font typeface="Rubik SemiBold"/>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00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06B49FED-D81B-16A5-09FB-8C17C15D06E3}"/>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C69EB8B2-B236-5469-324E-6C3E7CC340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A4DA3633-BB8B-92CD-B86B-1D35FE3098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968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714B04CF-52B3-E983-8671-9CCE3378913D}"/>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2B72359B-C1EB-B22B-D127-A922D9F6F3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DB5FC695-FBC2-6C15-2E3D-71C4DCACAA4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8213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E1D6C435-44D3-AC11-B12D-6537CE4137B7}"/>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08DC2FA0-D66F-6C18-E88D-039BAFF761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9C17E7E3-C053-C6E4-D922-6F3AE44B7D0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5151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AD48F0B7-4833-A554-F1DB-F0CFA632BCA4}"/>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8658EDB8-267C-3417-558E-0822C47725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3C9E6025-E536-CEAE-8606-CD8F05BEC75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7752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557EC017-6E10-4254-4E28-D57347AE213E}"/>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84BCD9AC-7336-5489-5FA9-CF099A6A04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A9076C7E-93C4-445D-94A5-8BE3CF8FD30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2849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983538D8-66A5-2B4D-5E5B-06F4D96698DE}"/>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288565B7-5129-2EB1-4DE9-419E62C3CF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C469DF21-32CC-A31B-5519-9B1D1EC9132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8878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48E8548C-8BF2-7470-AC76-C126DE82D5FB}"/>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793AAEDF-836B-253E-619A-2A325C3447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5935B1F5-82F2-E44E-16A6-D584052F61D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4099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0C5B125E-AE9E-D213-3F6A-DF114EEB8257}"/>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6AEDC32B-EF65-D968-D261-B0A973408A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003DD603-9094-530A-9F5C-8E14F463EFE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2584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2E3B8E07-657C-2011-E836-C7D94CD8377C}"/>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75A901CF-5643-C471-7076-616B94FE31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47AD18C6-7583-0F39-7C72-BBD1D070F6B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020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DC8567DC-28CF-F24F-E048-C70E60C15CE8}"/>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6112793D-5D6A-2E90-48EF-AE59B73AD7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25044759-3CEF-9DF9-DA21-030F8B5B96B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5132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048C54CE-CA12-1689-4CC5-1269A461A48D}"/>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4739020B-1BF9-E917-B811-3200EE6CDA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08AD0602-2E67-1803-C006-E4AABBBA25D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988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hyperlink" Target="https://lookerstudio.google.com/reporting/eaec0106-1ac4-4598-9eaf-0a21395144be"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ithub.com/Podjan/PBI_Rakamin_KimiaFarma.git" TargetMode="External"/><Relationship Id="rId5" Type="http://schemas.openxmlformats.org/officeDocument/2006/relationships/hyperlink" Target="https://drive.google.com/drive/folders/1lJrvR6OKHlmV45f1LY9ijtjljw7vrkUf?usp=sharing"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349800" y="1391185"/>
            <a:ext cx="7488863" cy="156963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500" b="1" i="0" u="none" strike="noStrike" cap="none" dirty="0">
                <a:solidFill>
                  <a:schemeClr val="lt1"/>
                </a:solidFill>
                <a:latin typeface="Rubik"/>
                <a:ea typeface="Rubik"/>
                <a:cs typeface="Rubik"/>
                <a:sym typeface="Rubik"/>
              </a:rPr>
              <a:t>Final Task:</a:t>
            </a:r>
          </a:p>
          <a:p>
            <a:pPr marL="0" marR="0" lvl="0" indent="0" algn="l" rtl="0">
              <a:lnSpc>
                <a:spcPct val="100000"/>
              </a:lnSpc>
              <a:spcBef>
                <a:spcPts val="0"/>
              </a:spcBef>
              <a:spcAft>
                <a:spcPts val="0"/>
              </a:spcAft>
              <a:buClr>
                <a:srgbClr val="000000"/>
              </a:buClr>
              <a:buSzPts val="4500"/>
              <a:buFont typeface="Arial"/>
              <a:buNone/>
            </a:pPr>
            <a:r>
              <a:rPr lang="en" sz="4500" b="1" i="0" u="none" strike="noStrike" cap="none" dirty="0">
                <a:solidFill>
                  <a:schemeClr val="lt1"/>
                </a:solidFill>
                <a:latin typeface="Rubik"/>
                <a:ea typeface="Rubik"/>
                <a:cs typeface="Rubik"/>
                <a:sym typeface="Rubik"/>
              </a:rPr>
              <a:t>Sales Dashboard Kimia Farma</a:t>
            </a:r>
            <a:endParaRPr sz="2000" b="0" i="0" u="none" strike="noStrike" cap="none" dirty="0">
              <a:solidFill>
                <a:schemeClr val="lt1"/>
              </a:solidFill>
              <a:latin typeface="Rubik"/>
              <a:ea typeface="Rubik"/>
              <a:cs typeface="Rubik"/>
              <a:sym typeface="Rubik"/>
            </a:endParaRPr>
          </a:p>
        </p:txBody>
      </p:sp>
      <p:sp>
        <p:nvSpPr>
          <p:cNvPr id="57" name="Google Shape;57;p1"/>
          <p:cNvSpPr txBox="1"/>
          <p:nvPr/>
        </p:nvSpPr>
        <p:spPr>
          <a:xfrm>
            <a:off x="349800" y="3482758"/>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dirty="0">
                <a:solidFill>
                  <a:schemeClr val="lt1"/>
                </a:solidFill>
                <a:latin typeface="Rubik SemiBold"/>
                <a:ea typeface="Rubik SemiBold"/>
                <a:cs typeface="Rubik SemiBold"/>
                <a:sym typeface="Rubik SemiBold"/>
              </a:rPr>
              <a:t>Kimia Farma </a:t>
            </a:r>
            <a:r>
              <a:rPr lang="en" sz="2500" b="0" i="0" u="none" strike="noStrike" cap="none" dirty="0">
                <a:solidFill>
                  <a:schemeClr val="lt1"/>
                </a:solidFill>
                <a:latin typeface="Rubik SemiBold"/>
                <a:ea typeface="Rubik SemiBold"/>
                <a:cs typeface="Rubik SemiBold"/>
                <a:sym typeface="Rubik SemiBold"/>
              </a:rPr>
              <a:t>- </a:t>
            </a:r>
            <a:r>
              <a:rPr lang="en" sz="2500" dirty="0">
                <a:solidFill>
                  <a:schemeClr val="lt1"/>
                </a:solidFill>
                <a:latin typeface="Rubik SemiBold"/>
                <a:ea typeface="Rubik SemiBold"/>
                <a:cs typeface="Rubik SemiBold"/>
                <a:sym typeface="Rubik SemiBold"/>
              </a:rPr>
              <a:t>Big Data Analytics</a:t>
            </a:r>
            <a:endParaRPr sz="2500" b="0" i="0" u="none" strike="noStrike" cap="none" dirty="0">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349800" y="3913644"/>
            <a:ext cx="4392000" cy="9543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Rubik Light"/>
                <a:ea typeface="Rubik Light"/>
                <a:cs typeface="Rubik Light"/>
                <a:sym typeface="Rubik Light"/>
              </a:rPr>
              <a:t>Presented by</a:t>
            </a:r>
            <a:endParaRPr sz="2000" b="0" i="0" u="none" strike="noStrike" cap="none" dirty="0">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b="0" i="0" u="none" strike="noStrike" cap="none" dirty="0">
                <a:solidFill>
                  <a:schemeClr val="lt1"/>
                </a:solidFill>
                <a:latin typeface="Rubik Light"/>
                <a:ea typeface="Rubik Light"/>
                <a:cs typeface="Rubik Light"/>
                <a:sym typeface="Rubik Light"/>
              </a:rPr>
              <a:t>Mohammad Fauzan</a:t>
            </a:r>
            <a:endParaRPr sz="3000" b="0" i="0" u="none" strike="noStrike" cap="none" dirty="0">
              <a:solidFill>
                <a:schemeClr val="lt1"/>
              </a:solidFill>
              <a:latin typeface="Rubik Light"/>
              <a:ea typeface="Rubik Light"/>
              <a:cs typeface="Rubik Light"/>
              <a:sym typeface="Rubik Light"/>
            </a:endParaRPr>
          </a:p>
        </p:txBody>
      </p:sp>
      <p:pic>
        <p:nvPicPr>
          <p:cNvPr id="61" name="Google Shape;61;p1"/>
          <p:cNvPicPr preferRelativeResize="0"/>
          <p:nvPr/>
        </p:nvPicPr>
        <p:blipFill>
          <a:blip r:embed="rId5">
            <a:alphaModFix/>
          </a:blip>
          <a:stretch>
            <a:fillRect/>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3465A55E-801E-9B8A-2D9B-C72BA72AA147}"/>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F48300EF-20F8-92FB-7743-9FB95B007650}"/>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ACA90654-4F10-4FB9-CA83-A629AE7A2688}"/>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D48E86AB-CC99-45B6-EB15-5D66980C8C75}"/>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C04A3A40-6797-BD9F-76A8-34388B87F9EB}"/>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6. Tulis </a:t>
            </a:r>
            <a:r>
              <a:rPr lang="en-US" sz="2000" dirty="0" err="1">
                <a:latin typeface="Rubik"/>
                <a:ea typeface="Rubik"/>
                <a:cs typeface="Rubik"/>
                <a:sym typeface="Rubik"/>
              </a:rPr>
              <a:t>Dataset_ID</a:t>
            </a:r>
            <a:r>
              <a:rPr lang="en-US" sz="2000" dirty="0">
                <a:latin typeface="Rubik"/>
                <a:ea typeface="Rubik"/>
                <a:cs typeface="Rubik"/>
                <a:sym typeface="Rubik"/>
              </a:rPr>
              <a:t>, </a:t>
            </a:r>
            <a:r>
              <a:rPr lang="en-US" sz="2000" dirty="0" err="1">
                <a:latin typeface="Rubik"/>
                <a:ea typeface="Rubik"/>
                <a:cs typeface="Rubik"/>
                <a:sym typeface="Rubik"/>
              </a:rPr>
              <a:t>Klik</a:t>
            </a:r>
            <a:r>
              <a:rPr lang="en-US" sz="2000" dirty="0">
                <a:latin typeface="Rubik"/>
                <a:ea typeface="Rubik"/>
                <a:cs typeface="Rubik"/>
                <a:sym typeface="Rubik"/>
              </a:rPr>
              <a:t> Create Dataset</a:t>
            </a:r>
            <a:endParaRPr sz="4800" b="1" i="0" u="none" strike="noStrike" cap="none" dirty="0">
              <a:solidFill>
                <a:srgbClr val="000000"/>
              </a:solidFill>
              <a:latin typeface="Rubik"/>
              <a:ea typeface="Rubik"/>
              <a:cs typeface="Rubik"/>
              <a:sym typeface="Rubik"/>
            </a:endParaRPr>
          </a:p>
        </p:txBody>
      </p:sp>
      <p:pic>
        <p:nvPicPr>
          <p:cNvPr id="4" name="Picture 3">
            <a:extLst>
              <a:ext uri="{FF2B5EF4-FFF2-40B4-BE49-F238E27FC236}">
                <a16:creationId xmlns:a16="http://schemas.microsoft.com/office/drawing/2014/main" id="{6F6E6F02-A076-61F4-DF7E-A0A530A3B421}"/>
              </a:ext>
            </a:extLst>
          </p:cNvPr>
          <p:cNvPicPr>
            <a:picLocks noChangeAspect="1"/>
          </p:cNvPicPr>
          <p:nvPr/>
        </p:nvPicPr>
        <p:blipFill>
          <a:blip r:embed="rId5"/>
          <a:stretch>
            <a:fillRect/>
          </a:stretch>
        </p:blipFill>
        <p:spPr>
          <a:xfrm>
            <a:off x="3104006" y="1706507"/>
            <a:ext cx="2427580" cy="3187086"/>
          </a:xfrm>
          <a:prstGeom prst="rect">
            <a:avLst/>
          </a:prstGeom>
        </p:spPr>
      </p:pic>
    </p:spTree>
    <p:extLst>
      <p:ext uri="{BB962C8B-B14F-4D97-AF65-F5344CB8AC3E}">
        <p14:creationId xmlns:p14="http://schemas.microsoft.com/office/powerpoint/2010/main" val="1727192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564E8366-C468-9EE5-2786-4D2703322539}"/>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DCC169AE-B098-1807-C7C0-2D20E05935D2}"/>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4DEE6E49-3AEF-50A8-CAB5-CC4FBAE5120D}"/>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4FEE4E3F-CDAB-9462-6447-8949036A29A1}"/>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74FDF8E2-D435-F361-7A5C-450639A1E7DA}"/>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7. Di </a:t>
            </a:r>
            <a:r>
              <a:rPr lang="en-US" sz="2000" dirty="0" err="1">
                <a:latin typeface="Rubik"/>
                <a:ea typeface="Rubik"/>
                <a:cs typeface="Rubik"/>
                <a:sym typeface="Rubik"/>
              </a:rPr>
              <a:t>Dataset_Testing</a:t>
            </a:r>
            <a:r>
              <a:rPr lang="en-US" sz="2000" dirty="0">
                <a:latin typeface="Rubik"/>
                <a:ea typeface="Rubik"/>
                <a:cs typeface="Rubik"/>
                <a:sym typeface="Rubik"/>
              </a:rPr>
              <a:t>, </a:t>
            </a:r>
            <a:r>
              <a:rPr lang="en-US" sz="2000" dirty="0" err="1">
                <a:latin typeface="Rubik"/>
                <a:ea typeface="Rubik"/>
                <a:cs typeface="Rubik"/>
                <a:sym typeface="Rubik"/>
              </a:rPr>
              <a:t>Klik</a:t>
            </a:r>
            <a:r>
              <a:rPr lang="en-US" sz="2000" dirty="0">
                <a:latin typeface="Rubik"/>
                <a:ea typeface="Rubik"/>
                <a:cs typeface="Rubik"/>
                <a:sym typeface="Rubik"/>
              </a:rPr>
              <a:t> Tanda </a:t>
            </a:r>
            <a:r>
              <a:rPr lang="en-US" sz="2000" dirty="0" err="1">
                <a:latin typeface="Rubik"/>
                <a:ea typeface="Rubik"/>
                <a:cs typeface="Rubik"/>
                <a:sym typeface="Rubik"/>
              </a:rPr>
              <a:t>Titik</a:t>
            </a:r>
            <a:r>
              <a:rPr lang="en-US" sz="2000" dirty="0">
                <a:latin typeface="Rubik"/>
                <a:ea typeface="Rubik"/>
                <a:cs typeface="Rubik"/>
                <a:sym typeface="Rubik"/>
              </a:rPr>
              <a:t> 3, </a:t>
            </a:r>
            <a:r>
              <a:rPr lang="en-US" sz="2000" dirty="0" err="1">
                <a:latin typeface="Rubik"/>
                <a:ea typeface="Rubik"/>
                <a:cs typeface="Rubik"/>
                <a:sym typeface="Rubik"/>
              </a:rPr>
              <a:t>Klik</a:t>
            </a:r>
            <a:r>
              <a:rPr lang="en-US" sz="2000" dirty="0">
                <a:latin typeface="Rubik"/>
                <a:ea typeface="Rubik"/>
                <a:cs typeface="Rubik"/>
                <a:sym typeface="Rubik"/>
              </a:rPr>
              <a:t> Create Table</a:t>
            </a:r>
            <a:endParaRPr sz="480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176E23BC-CD47-DBEA-5F64-3766C51545FC}"/>
              </a:ext>
            </a:extLst>
          </p:cNvPr>
          <p:cNvPicPr>
            <a:picLocks noChangeAspect="1"/>
          </p:cNvPicPr>
          <p:nvPr/>
        </p:nvPicPr>
        <p:blipFill>
          <a:blip r:embed="rId5"/>
          <a:stretch>
            <a:fillRect/>
          </a:stretch>
        </p:blipFill>
        <p:spPr>
          <a:xfrm>
            <a:off x="2235560" y="1702419"/>
            <a:ext cx="3242772" cy="2989043"/>
          </a:xfrm>
          <a:prstGeom prst="rect">
            <a:avLst/>
          </a:prstGeom>
        </p:spPr>
      </p:pic>
    </p:spTree>
    <p:extLst>
      <p:ext uri="{BB962C8B-B14F-4D97-AF65-F5344CB8AC3E}">
        <p14:creationId xmlns:p14="http://schemas.microsoft.com/office/powerpoint/2010/main" val="177990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9CC8087E-D988-8B6B-ECC8-03C684EA1B6E}"/>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5A20C277-3FDF-23D1-8605-B39C42EDF8E0}"/>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3908DA66-E793-B059-C9D7-45B365EBB4AC}"/>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85B2FB04-D818-171B-BC76-105338D369D8}"/>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EB99059D-BAA0-8112-3E62-4844C127B9B8}"/>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8. Buat Table</a:t>
            </a:r>
            <a:endParaRPr sz="4800" b="1" i="0" u="none" strike="noStrike" cap="none" dirty="0">
              <a:solidFill>
                <a:srgbClr val="000000"/>
              </a:solidFill>
              <a:latin typeface="Rubik"/>
              <a:ea typeface="Rubik"/>
              <a:cs typeface="Rubik"/>
              <a:sym typeface="Rubik"/>
            </a:endParaRPr>
          </a:p>
        </p:txBody>
      </p:sp>
      <p:pic>
        <p:nvPicPr>
          <p:cNvPr id="4" name="Picture 3">
            <a:extLst>
              <a:ext uri="{FF2B5EF4-FFF2-40B4-BE49-F238E27FC236}">
                <a16:creationId xmlns:a16="http://schemas.microsoft.com/office/drawing/2014/main" id="{73DB82FC-8912-56C7-19C6-B597B55BC4FF}"/>
              </a:ext>
            </a:extLst>
          </p:cNvPr>
          <p:cNvPicPr>
            <a:picLocks noChangeAspect="1"/>
          </p:cNvPicPr>
          <p:nvPr/>
        </p:nvPicPr>
        <p:blipFill>
          <a:blip r:embed="rId5"/>
          <a:stretch>
            <a:fillRect/>
          </a:stretch>
        </p:blipFill>
        <p:spPr>
          <a:xfrm>
            <a:off x="738755" y="1701431"/>
            <a:ext cx="5636788" cy="3323596"/>
          </a:xfrm>
          <a:prstGeom prst="rect">
            <a:avLst/>
          </a:prstGeom>
        </p:spPr>
      </p:pic>
      <p:sp>
        <p:nvSpPr>
          <p:cNvPr id="5" name="Arrow: Right 4">
            <a:extLst>
              <a:ext uri="{FF2B5EF4-FFF2-40B4-BE49-F238E27FC236}">
                <a16:creationId xmlns:a16="http://schemas.microsoft.com/office/drawing/2014/main" id="{7E9C25C7-36E4-1CB8-4686-3EBE59A2A1CB}"/>
              </a:ext>
            </a:extLst>
          </p:cNvPr>
          <p:cNvSpPr/>
          <p:nvPr/>
        </p:nvSpPr>
        <p:spPr>
          <a:xfrm>
            <a:off x="6670307" y="2217661"/>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D84C83-8C03-1BF2-1AE7-B67663BE32F6}"/>
              </a:ext>
            </a:extLst>
          </p:cNvPr>
          <p:cNvSpPr txBox="1"/>
          <p:nvPr/>
        </p:nvSpPr>
        <p:spPr>
          <a:xfrm>
            <a:off x="7146758" y="2137865"/>
            <a:ext cx="1732548" cy="246221"/>
          </a:xfrm>
          <a:prstGeom prst="rect">
            <a:avLst/>
          </a:prstGeom>
          <a:noFill/>
        </p:spPr>
        <p:txBody>
          <a:bodyPr wrap="square" rtlCol="0">
            <a:spAutoFit/>
          </a:bodyPr>
          <a:lstStyle/>
          <a:p>
            <a:r>
              <a:rPr lang="en-US" sz="1000" dirty="0" err="1"/>
              <a:t>Pilih</a:t>
            </a:r>
            <a:r>
              <a:rPr lang="en-US" sz="1000" dirty="0"/>
              <a:t> Upload</a:t>
            </a:r>
          </a:p>
        </p:txBody>
      </p:sp>
      <p:sp>
        <p:nvSpPr>
          <p:cNvPr id="7" name="Arrow: Right 6">
            <a:extLst>
              <a:ext uri="{FF2B5EF4-FFF2-40B4-BE49-F238E27FC236}">
                <a16:creationId xmlns:a16="http://schemas.microsoft.com/office/drawing/2014/main" id="{26006E1B-C34E-FD7E-8E96-85A6AEE316B6}"/>
              </a:ext>
            </a:extLst>
          </p:cNvPr>
          <p:cNvSpPr/>
          <p:nvPr/>
        </p:nvSpPr>
        <p:spPr>
          <a:xfrm>
            <a:off x="6670307" y="2502059"/>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57A9886-4557-1062-B49E-34695C59326D}"/>
              </a:ext>
            </a:extLst>
          </p:cNvPr>
          <p:cNvSpPr txBox="1"/>
          <p:nvPr/>
        </p:nvSpPr>
        <p:spPr>
          <a:xfrm>
            <a:off x="7146758" y="2422263"/>
            <a:ext cx="1732548" cy="246221"/>
          </a:xfrm>
          <a:prstGeom prst="rect">
            <a:avLst/>
          </a:prstGeom>
          <a:noFill/>
        </p:spPr>
        <p:txBody>
          <a:bodyPr wrap="square" rtlCol="0">
            <a:spAutoFit/>
          </a:bodyPr>
          <a:lstStyle/>
          <a:p>
            <a:r>
              <a:rPr lang="en-US" sz="1000" dirty="0" err="1"/>
              <a:t>Pilih</a:t>
            </a:r>
            <a:r>
              <a:rPr lang="en-US" sz="1000" dirty="0"/>
              <a:t> File</a:t>
            </a:r>
          </a:p>
        </p:txBody>
      </p:sp>
      <p:sp>
        <p:nvSpPr>
          <p:cNvPr id="9" name="Arrow: Right 8">
            <a:extLst>
              <a:ext uri="{FF2B5EF4-FFF2-40B4-BE49-F238E27FC236}">
                <a16:creationId xmlns:a16="http://schemas.microsoft.com/office/drawing/2014/main" id="{79CA67F2-D757-7773-68F2-6A0C39370EDA}"/>
              </a:ext>
            </a:extLst>
          </p:cNvPr>
          <p:cNvSpPr/>
          <p:nvPr/>
        </p:nvSpPr>
        <p:spPr>
          <a:xfrm>
            <a:off x="6670307" y="2778996"/>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F556B4F-B3CD-84CE-8E1E-BC91ED08BEAB}"/>
              </a:ext>
            </a:extLst>
          </p:cNvPr>
          <p:cNvSpPr txBox="1"/>
          <p:nvPr/>
        </p:nvSpPr>
        <p:spPr>
          <a:xfrm>
            <a:off x="7146758" y="2699200"/>
            <a:ext cx="1732548" cy="246221"/>
          </a:xfrm>
          <a:prstGeom prst="rect">
            <a:avLst/>
          </a:prstGeom>
          <a:noFill/>
        </p:spPr>
        <p:txBody>
          <a:bodyPr wrap="square" rtlCol="0">
            <a:spAutoFit/>
          </a:bodyPr>
          <a:lstStyle/>
          <a:p>
            <a:r>
              <a:rPr lang="en-US" sz="1000" dirty="0" err="1"/>
              <a:t>Pilih</a:t>
            </a:r>
            <a:r>
              <a:rPr lang="en-US" sz="1000" dirty="0"/>
              <a:t> csv</a:t>
            </a:r>
          </a:p>
        </p:txBody>
      </p:sp>
      <p:sp>
        <p:nvSpPr>
          <p:cNvPr id="11" name="Arrow: Right 10">
            <a:extLst>
              <a:ext uri="{FF2B5EF4-FFF2-40B4-BE49-F238E27FC236}">
                <a16:creationId xmlns:a16="http://schemas.microsoft.com/office/drawing/2014/main" id="{D7613FA7-F1CB-E2BE-B8DC-CB338FEA29F2}"/>
              </a:ext>
            </a:extLst>
          </p:cNvPr>
          <p:cNvSpPr/>
          <p:nvPr/>
        </p:nvSpPr>
        <p:spPr>
          <a:xfrm>
            <a:off x="6670307" y="3269999"/>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D2FBA48-2E0E-CBF2-BBC5-4791F59F2CA5}"/>
              </a:ext>
            </a:extLst>
          </p:cNvPr>
          <p:cNvSpPr txBox="1"/>
          <p:nvPr/>
        </p:nvSpPr>
        <p:spPr>
          <a:xfrm>
            <a:off x="7146758" y="3190203"/>
            <a:ext cx="1732548" cy="246221"/>
          </a:xfrm>
          <a:prstGeom prst="rect">
            <a:avLst/>
          </a:prstGeom>
          <a:noFill/>
        </p:spPr>
        <p:txBody>
          <a:bodyPr wrap="square" rtlCol="0">
            <a:spAutoFit/>
          </a:bodyPr>
          <a:lstStyle/>
          <a:p>
            <a:r>
              <a:rPr lang="en-US" sz="1000" dirty="0" err="1"/>
              <a:t>Pilih</a:t>
            </a:r>
            <a:r>
              <a:rPr lang="en-US" sz="1000" dirty="0"/>
              <a:t> Project yang sesuai</a:t>
            </a:r>
          </a:p>
        </p:txBody>
      </p:sp>
      <p:sp>
        <p:nvSpPr>
          <p:cNvPr id="13" name="Arrow: Right 12">
            <a:extLst>
              <a:ext uri="{FF2B5EF4-FFF2-40B4-BE49-F238E27FC236}">
                <a16:creationId xmlns:a16="http://schemas.microsoft.com/office/drawing/2014/main" id="{8F860C68-320A-69F8-4F1B-70FADD205A24}"/>
              </a:ext>
            </a:extLst>
          </p:cNvPr>
          <p:cNvSpPr/>
          <p:nvPr/>
        </p:nvSpPr>
        <p:spPr>
          <a:xfrm>
            <a:off x="6670307" y="3509424"/>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E8D0770-09C2-8F31-4BC4-0AD956BC50B4}"/>
              </a:ext>
            </a:extLst>
          </p:cNvPr>
          <p:cNvSpPr txBox="1"/>
          <p:nvPr/>
        </p:nvSpPr>
        <p:spPr>
          <a:xfrm>
            <a:off x="7146758" y="3429628"/>
            <a:ext cx="1732548" cy="246221"/>
          </a:xfrm>
          <a:prstGeom prst="rect">
            <a:avLst/>
          </a:prstGeom>
          <a:noFill/>
        </p:spPr>
        <p:txBody>
          <a:bodyPr wrap="square" rtlCol="0">
            <a:spAutoFit/>
          </a:bodyPr>
          <a:lstStyle/>
          <a:p>
            <a:r>
              <a:rPr lang="en-US" sz="1000" dirty="0" err="1"/>
              <a:t>Pilih</a:t>
            </a:r>
            <a:r>
              <a:rPr lang="en-US" sz="1000" dirty="0"/>
              <a:t> Dataset yang sesuai</a:t>
            </a:r>
          </a:p>
        </p:txBody>
      </p:sp>
      <p:sp>
        <p:nvSpPr>
          <p:cNvPr id="15" name="Arrow: Right 14">
            <a:extLst>
              <a:ext uri="{FF2B5EF4-FFF2-40B4-BE49-F238E27FC236}">
                <a16:creationId xmlns:a16="http://schemas.microsoft.com/office/drawing/2014/main" id="{D96DCE93-F0C7-CC2A-E4A7-934F0BD07BEE}"/>
              </a:ext>
            </a:extLst>
          </p:cNvPr>
          <p:cNvSpPr/>
          <p:nvPr/>
        </p:nvSpPr>
        <p:spPr>
          <a:xfrm>
            <a:off x="6670307" y="3758344"/>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57F76DF-4777-46F9-DA5D-C5E261D14864}"/>
              </a:ext>
            </a:extLst>
          </p:cNvPr>
          <p:cNvSpPr txBox="1"/>
          <p:nvPr/>
        </p:nvSpPr>
        <p:spPr>
          <a:xfrm>
            <a:off x="7146758" y="3678548"/>
            <a:ext cx="1732548" cy="246221"/>
          </a:xfrm>
          <a:prstGeom prst="rect">
            <a:avLst/>
          </a:prstGeom>
          <a:noFill/>
        </p:spPr>
        <p:txBody>
          <a:bodyPr wrap="square" rtlCol="0">
            <a:spAutoFit/>
          </a:bodyPr>
          <a:lstStyle/>
          <a:p>
            <a:r>
              <a:rPr lang="en-US" sz="1000" dirty="0"/>
              <a:t>Tulis </a:t>
            </a:r>
            <a:r>
              <a:rPr lang="en-US" sz="1000" dirty="0" err="1"/>
              <a:t>nama</a:t>
            </a:r>
            <a:r>
              <a:rPr lang="en-US" sz="1000" dirty="0"/>
              <a:t> table</a:t>
            </a:r>
          </a:p>
        </p:txBody>
      </p:sp>
      <p:sp>
        <p:nvSpPr>
          <p:cNvPr id="17" name="Arrow: Right 16">
            <a:extLst>
              <a:ext uri="{FF2B5EF4-FFF2-40B4-BE49-F238E27FC236}">
                <a16:creationId xmlns:a16="http://schemas.microsoft.com/office/drawing/2014/main" id="{562BC117-53D4-57DC-E49A-60D3B8AFFF51}"/>
              </a:ext>
            </a:extLst>
          </p:cNvPr>
          <p:cNvSpPr/>
          <p:nvPr/>
        </p:nvSpPr>
        <p:spPr>
          <a:xfrm>
            <a:off x="6627192" y="4601747"/>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C426642-65C0-5F52-C0A7-6F1FA68F0826}"/>
              </a:ext>
            </a:extLst>
          </p:cNvPr>
          <p:cNvSpPr txBox="1"/>
          <p:nvPr/>
        </p:nvSpPr>
        <p:spPr>
          <a:xfrm>
            <a:off x="7103643" y="4521951"/>
            <a:ext cx="1732548" cy="246221"/>
          </a:xfrm>
          <a:prstGeom prst="rect">
            <a:avLst/>
          </a:prstGeom>
          <a:noFill/>
        </p:spPr>
        <p:txBody>
          <a:bodyPr wrap="square" rtlCol="0">
            <a:spAutoFit/>
          </a:bodyPr>
          <a:lstStyle/>
          <a:p>
            <a:r>
              <a:rPr lang="en-US" sz="1000" dirty="0" err="1"/>
              <a:t>Klik</a:t>
            </a:r>
            <a:r>
              <a:rPr lang="en-US" sz="1000" dirty="0"/>
              <a:t> Auto Detect</a:t>
            </a:r>
          </a:p>
        </p:txBody>
      </p:sp>
    </p:spTree>
    <p:extLst>
      <p:ext uri="{BB962C8B-B14F-4D97-AF65-F5344CB8AC3E}">
        <p14:creationId xmlns:p14="http://schemas.microsoft.com/office/powerpoint/2010/main" val="286508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449CB05C-94B8-294D-CA02-38F0FB7FBDF2}"/>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88F59418-37CF-B8BD-5708-3A0998A0EFF4}"/>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D93B6066-0913-957F-A441-F26A27F8C29E}"/>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FA5A9279-A1A8-5C9F-880D-14127E4D4CFB}"/>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FB7E6414-F883-A8E4-DB4C-7EB11591A823}"/>
              </a:ext>
            </a:extLst>
          </p:cNvPr>
          <p:cNvSpPr txBox="1"/>
          <p:nvPr/>
        </p:nvSpPr>
        <p:spPr>
          <a:xfrm>
            <a:off x="340500" y="936657"/>
            <a:ext cx="8463000" cy="110796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9. </a:t>
            </a:r>
            <a:r>
              <a:rPr lang="en-US" sz="2000" dirty="0" err="1">
                <a:latin typeface="Rubik"/>
                <a:ea typeface="Rubik"/>
                <a:cs typeface="Rubik"/>
                <a:sym typeface="Rubik"/>
              </a:rPr>
              <a:t>Selamat</a:t>
            </a:r>
            <a:r>
              <a:rPr lang="en-US" sz="2000" dirty="0">
                <a:latin typeface="Rubik"/>
                <a:ea typeface="Rubik"/>
                <a:cs typeface="Rubik"/>
                <a:sym typeface="Rubik"/>
              </a:rPr>
              <a:t>! </a:t>
            </a:r>
            <a:r>
              <a:rPr lang="en-US" sz="2000" dirty="0" err="1">
                <a:latin typeface="Rubik"/>
                <a:ea typeface="Rubik"/>
                <a:cs typeface="Rubik"/>
                <a:sym typeface="Rubik"/>
              </a:rPr>
              <a:t>Tabel</a:t>
            </a:r>
            <a:r>
              <a:rPr lang="en-US" sz="2000" dirty="0">
                <a:latin typeface="Rubik"/>
                <a:ea typeface="Rubik"/>
                <a:cs typeface="Rubik"/>
                <a:sym typeface="Rubik"/>
              </a:rPr>
              <a:t> </a:t>
            </a:r>
            <a:r>
              <a:rPr lang="en-US" sz="2000" dirty="0" err="1">
                <a:latin typeface="Rubik"/>
                <a:ea typeface="Rubik"/>
                <a:cs typeface="Rubik"/>
                <a:sym typeface="Rubik"/>
              </a:rPr>
              <a:t>Sudah</a:t>
            </a:r>
            <a:r>
              <a:rPr lang="en-US" sz="2000" dirty="0">
                <a:latin typeface="Rubik"/>
                <a:ea typeface="Rubik"/>
                <a:cs typeface="Rubik"/>
                <a:sym typeface="Rubik"/>
              </a:rPr>
              <a:t> </a:t>
            </a:r>
            <a:r>
              <a:rPr lang="en-US" sz="2000" dirty="0" err="1">
                <a:latin typeface="Rubik"/>
                <a:ea typeface="Rubik"/>
                <a:cs typeface="Rubik"/>
                <a:sym typeface="Rubik"/>
              </a:rPr>
              <a:t>Diupload</a:t>
            </a:r>
            <a:r>
              <a:rPr lang="en-US" sz="2000" dirty="0">
                <a:latin typeface="Rubik"/>
                <a:ea typeface="Rubik"/>
                <a:cs typeface="Rubik"/>
                <a:sym typeface="Rubik"/>
              </a:rPr>
              <a:t>. </a:t>
            </a:r>
            <a:r>
              <a:rPr lang="en-US" sz="2000" dirty="0" err="1">
                <a:latin typeface="Rubik"/>
                <a:ea typeface="Rubik"/>
                <a:cs typeface="Rubik"/>
                <a:sym typeface="Rubik"/>
              </a:rPr>
              <a:t>Silahkan</a:t>
            </a:r>
            <a:r>
              <a:rPr lang="en-US" sz="2000" dirty="0">
                <a:latin typeface="Rubik"/>
                <a:ea typeface="Rubik"/>
                <a:cs typeface="Rubik"/>
                <a:sym typeface="Rubik"/>
              </a:rPr>
              <a:t> </a:t>
            </a:r>
            <a:r>
              <a:rPr lang="en-US" sz="2000" dirty="0" err="1">
                <a:latin typeface="Rubik"/>
                <a:ea typeface="Rubik"/>
                <a:cs typeface="Rubik"/>
                <a:sym typeface="Rubik"/>
              </a:rPr>
              <a:t>Ulangi</a:t>
            </a:r>
            <a:r>
              <a:rPr lang="en-US" sz="2000" dirty="0">
                <a:latin typeface="Rubik"/>
                <a:ea typeface="Rubik"/>
                <a:cs typeface="Rubik"/>
                <a:sym typeface="Rubik"/>
              </a:rPr>
              <a:t> Step 7 &amp; 8 Untuk </a:t>
            </a:r>
            <a:r>
              <a:rPr lang="en-US" sz="2000" dirty="0" err="1">
                <a:latin typeface="Rubik"/>
                <a:ea typeface="Rubik"/>
                <a:cs typeface="Rubik"/>
                <a:sym typeface="Rubik"/>
              </a:rPr>
              <a:t>Tabel</a:t>
            </a:r>
            <a:r>
              <a:rPr lang="en-US" sz="2000" dirty="0">
                <a:latin typeface="Rubik"/>
                <a:ea typeface="Rubik"/>
                <a:cs typeface="Rubik"/>
                <a:sym typeface="Rubik"/>
              </a:rPr>
              <a:t> </a:t>
            </a:r>
            <a:r>
              <a:rPr lang="en-US" sz="2000" dirty="0" err="1">
                <a:latin typeface="Rubik"/>
                <a:ea typeface="Rubik"/>
                <a:cs typeface="Rubik"/>
                <a:sym typeface="Rubik"/>
              </a:rPr>
              <a:t>Lainnya</a:t>
            </a:r>
            <a:r>
              <a:rPr lang="en-US" sz="2000" dirty="0">
                <a:latin typeface="Rubik"/>
                <a:ea typeface="Rubik"/>
                <a:cs typeface="Rubik"/>
                <a:sym typeface="Rubik"/>
              </a:rPr>
              <a:t> </a:t>
            </a:r>
            <a:endParaRPr sz="4800" b="1" i="0" u="none" strike="noStrike" cap="none" dirty="0">
              <a:solidFill>
                <a:srgbClr val="000000"/>
              </a:solidFill>
              <a:latin typeface="Rubik"/>
              <a:ea typeface="Rubik"/>
              <a:cs typeface="Rubik"/>
              <a:sym typeface="Rubik"/>
            </a:endParaRPr>
          </a:p>
        </p:txBody>
      </p:sp>
      <p:pic>
        <p:nvPicPr>
          <p:cNvPr id="4" name="Picture 3">
            <a:extLst>
              <a:ext uri="{FF2B5EF4-FFF2-40B4-BE49-F238E27FC236}">
                <a16:creationId xmlns:a16="http://schemas.microsoft.com/office/drawing/2014/main" id="{9E36D475-6624-C28F-0758-60311CBE8036}"/>
              </a:ext>
            </a:extLst>
          </p:cNvPr>
          <p:cNvPicPr>
            <a:picLocks noChangeAspect="1"/>
          </p:cNvPicPr>
          <p:nvPr/>
        </p:nvPicPr>
        <p:blipFill>
          <a:blip r:embed="rId5"/>
          <a:stretch>
            <a:fillRect/>
          </a:stretch>
        </p:blipFill>
        <p:spPr>
          <a:xfrm>
            <a:off x="1532468" y="2044622"/>
            <a:ext cx="6079063" cy="2861241"/>
          </a:xfrm>
          <a:prstGeom prst="rect">
            <a:avLst/>
          </a:prstGeom>
        </p:spPr>
      </p:pic>
    </p:spTree>
    <p:extLst>
      <p:ext uri="{BB962C8B-B14F-4D97-AF65-F5344CB8AC3E}">
        <p14:creationId xmlns:p14="http://schemas.microsoft.com/office/powerpoint/2010/main" val="328793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129" name="Google Shape;129;g23ec2985a68_1_42"/>
          <p:cNvSpPr txBox="1"/>
          <p:nvPr/>
        </p:nvSpPr>
        <p:spPr>
          <a:xfrm>
            <a:off x="340500" y="1112489"/>
            <a:ext cx="8463000" cy="1292631"/>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Tabel Analisa diperoleh dari hasil olahan query SQL menggunakan BigQuery. Tabel yang digunakan untuk membuat tabel analisa adalah tiga tabel yaitu kf_final_transaction, kf_kantor_cabang, dan kf_product. Tabel kf_inventory tidak digunakan karena pada analisa kali ini tidak memakai kolom dari kf_inventory kecuali branch_id, product_id, dan produt_name, tetapi tiga kolom tersebut sudah ada pada tabel lain.</a:t>
            </a:r>
            <a:endParaRPr sz="2000" dirty="0">
              <a:latin typeface="Rubik"/>
              <a:ea typeface="Rubik"/>
              <a:cs typeface="Rubik"/>
              <a:sym typeface="Rubik"/>
            </a:endParaRPr>
          </a:p>
        </p:txBody>
      </p:sp>
      <p:sp>
        <p:nvSpPr>
          <p:cNvPr id="2" name="Google Shape;129;g23ec2985a68_1_42">
            <a:extLst>
              <a:ext uri="{FF2B5EF4-FFF2-40B4-BE49-F238E27FC236}">
                <a16:creationId xmlns:a16="http://schemas.microsoft.com/office/drawing/2014/main" id="{F9508E14-AA6B-D99B-7162-6BAFD08B0038}"/>
              </a:ext>
            </a:extLst>
          </p:cNvPr>
          <p:cNvSpPr txBox="1"/>
          <p:nvPr/>
        </p:nvSpPr>
        <p:spPr>
          <a:xfrm>
            <a:off x="340500" y="2405120"/>
            <a:ext cx="8463000" cy="738633"/>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Tipe data dari tabel analisa ada 3: Integer/Float sebagai data numerik, String sebagai data kategorik, dan Date untuk tanggal. Kolom baru nya adalah persentase_gross_laba, nett_sales, dan nett_profit.  </a:t>
            </a:r>
            <a:endParaRPr sz="2000" dirty="0">
              <a:latin typeface="Rubik"/>
              <a:ea typeface="Rubik"/>
              <a:cs typeface="Rubik"/>
              <a:sym typeface="Rubik"/>
            </a:endParaRPr>
          </a:p>
        </p:txBody>
      </p:sp>
      <p:pic>
        <p:nvPicPr>
          <p:cNvPr id="4" name="Picture 3">
            <a:extLst>
              <a:ext uri="{FF2B5EF4-FFF2-40B4-BE49-F238E27FC236}">
                <a16:creationId xmlns:a16="http://schemas.microsoft.com/office/drawing/2014/main" id="{5E8F2056-F50F-DFAD-D07C-775A4345B5F3}"/>
              </a:ext>
            </a:extLst>
          </p:cNvPr>
          <p:cNvPicPr>
            <a:picLocks noChangeAspect="1"/>
          </p:cNvPicPr>
          <p:nvPr/>
        </p:nvPicPr>
        <p:blipFill>
          <a:blip r:embed="rId5"/>
          <a:stretch>
            <a:fillRect/>
          </a:stretch>
        </p:blipFill>
        <p:spPr>
          <a:xfrm>
            <a:off x="1346158" y="3205734"/>
            <a:ext cx="2468880" cy="1671799"/>
          </a:xfrm>
          <a:prstGeom prst="rect">
            <a:avLst/>
          </a:prstGeom>
        </p:spPr>
      </p:pic>
      <p:pic>
        <p:nvPicPr>
          <p:cNvPr id="6" name="Picture 5">
            <a:extLst>
              <a:ext uri="{FF2B5EF4-FFF2-40B4-BE49-F238E27FC236}">
                <a16:creationId xmlns:a16="http://schemas.microsoft.com/office/drawing/2014/main" id="{BBAC3572-458F-A0D0-A1B7-B6E8140CD288}"/>
              </a:ext>
            </a:extLst>
          </p:cNvPr>
          <p:cNvPicPr>
            <a:picLocks noChangeAspect="1"/>
          </p:cNvPicPr>
          <p:nvPr/>
        </p:nvPicPr>
        <p:blipFill>
          <a:blip r:embed="rId6"/>
          <a:stretch>
            <a:fillRect/>
          </a:stretch>
        </p:blipFill>
        <p:spPr>
          <a:xfrm>
            <a:off x="4417678" y="3203905"/>
            <a:ext cx="2820266" cy="16736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p:cNvSpPr txBox="1"/>
          <p:nvPr/>
        </p:nvSpPr>
        <p:spPr>
          <a:xfrm>
            <a:off x="340500" y="1235743"/>
            <a:ext cx="8463000" cy="1754296"/>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5000"/>
              <a:buFont typeface="Arial"/>
              <a:buNone/>
            </a:pPr>
            <a:r>
              <a:rPr lang="en-US" sz="2000" dirty="0" err="1">
                <a:solidFill>
                  <a:schemeClr val="dk1"/>
                </a:solidFill>
                <a:latin typeface="Rubik"/>
                <a:ea typeface="Rubik"/>
                <a:cs typeface="Rubik"/>
                <a:sym typeface="Rubik"/>
              </a:rPr>
              <a:t>Menggunakan</a:t>
            </a:r>
            <a:r>
              <a:rPr lang="en-US" sz="2000" dirty="0">
                <a:solidFill>
                  <a:schemeClr val="dk1"/>
                </a:solidFill>
                <a:latin typeface="Rubik"/>
                <a:ea typeface="Rubik"/>
                <a:cs typeface="Rubik"/>
                <a:sym typeface="Rubik"/>
              </a:rPr>
              <a:t> Common Table Expression (CTE)</a:t>
            </a:r>
            <a:endParaRPr sz="2000" dirty="0">
              <a:solidFill>
                <a:schemeClr val="dk1"/>
              </a:solidFill>
              <a:latin typeface="Rubik"/>
              <a:ea typeface="Rubik"/>
              <a:cs typeface="Rubik"/>
              <a:sym typeface="Rubik"/>
            </a:endParaRPr>
          </a:p>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CTE adalah salah satu metode dalam menulis syntax yang rumit menjadi lebih tersusun dan mudah dibaca. Hal ini berguna saat kita mempunyai syntax yang mempunyai banyak subquery dan juga kondisi-kondisi rumit. CTE bisa dijalankan bersamaan dengan berbagai perintah lainnya, karena pada dasarnya CTE membuat tabel-tabel sementara yang kemudian akan digabungkan sehingga membentuk satu tabel.</a:t>
            </a:r>
            <a:endParaRPr sz="2000" dirty="0">
              <a:latin typeface="Rubik"/>
              <a:ea typeface="Rubik"/>
              <a:cs typeface="Rubik"/>
              <a:sym typeface="Rubik"/>
            </a:endParaRPr>
          </a:p>
        </p:txBody>
      </p:sp>
      <p:sp>
        <p:nvSpPr>
          <p:cNvPr id="5" name="Google Shape;137;g23ec2985a68_1_49">
            <a:extLst>
              <a:ext uri="{FF2B5EF4-FFF2-40B4-BE49-F238E27FC236}">
                <a16:creationId xmlns:a16="http://schemas.microsoft.com/office/drawing/2014/main" id="{80E19707-4EB1-4B62-E172-B9F5AAA20AE4}"/>
              </a:ext>
            </a:extLst>
          </p:cNvPr>
          <p:cNvSpPr txBox="1"/>
          <p:nvPr/>
        </p:nvSpPr>
        <p:spPr>
          <a:xfrm>
            <a:off x="340500" y="3173444"/>
            <a:ext cx="8463000" cy="1015632"/>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400"/>
              <a:buFont typeface="Arial"/>
              <a:buNone/>
            </a:pPr>
            <a:r>
              <a:rPr lang="en-US" sz="1200" dirty="0">
                <a:solidFill>
                  <a:schemeClr val="dk1"/>
                </a:solidFill>
                <a:latin typeface="Rubik"/>
                <a:ea typeface="Rubik"/>
                <a:cs typeface="Rubik"/>
                <a:sym typeface="Rubik"/>
              </a:rPr>
              <a:t>Kita </a:t>
            </a:r>
            <a:r>
              <a:rPr lang="en-US" sz="1200" dirty="0" err="1">
                <a:solidFill>
                  <a:schemeClr val="dk1"/>
                </a:solidFill>
                <a:latin typeface="Rubik"/>
                <a:ea typeface="Rubik"/>
                <a:cs typeface="Rubik"/>
                <a:sym typeface="Rubik"/>
              </a:rPr>
              <a:t>mempunyai</a:t>
            </a:r>
            <a:r>
              <a:rPr lang="en-US" sz="1200" dirty="0">
                <a:solidFill>
                  <a:schemeClr val="dk1"/>
                </a:solidFill>
                <a:latin typeface="Rubik"/>
                <a:ea typeface="Rubik"/>
                <a:cs typeface="Rubik"/>
                <a:sym typeface="Rubik"/>
              </a:rPr>
              <a:t> 4 </a:t>
            </a:r>
            <a:r>
              <a:rPr lang="en-US" sz="1200" dirty="0" err="1">
                <a:solidFill>
                  <a:schemeClr val="dk1"/>
                </a:solidFill>
                <a:latin typeface="Rubik"/>
                <a:ea typeface="Rubik"/>
                <a:cs typeface="Rubik"/>
                <a:sym typeface="Rubik"/>
              </a:rPr>
              <a:t>tabel</a:t>
            </a:r>
            <a:r>
              <a:rPr lang="en-US" sz="1200" dirty="0">
                <a:solidFill>
                  <a:schemeClr val="dk1"/>
                </a:solidFill>
                <a:latin typeface="Rubik"/>
                <a:ea typeface="Rubik"/>
                <a:cs typeface="Rubik"/>
                <a:sym typeface="Rubik"/>
              </a:rPr>
              <a:t> yang </a:t>
            </a:r>
            <a:r>
              <a:rPr lang="en-US" sz="1200" dirty="0" err="1">
                <a:solidFill>
                  <a:schemeClr val="dk1"/>
                </a:solidFill>
                <a:latin typeface="Rubik"/>
                <a:ea typeface="Rubik"/>
                <a:cs typeface="Rubik"/>
                <a:sym typeface="Rubik"/>
              </a:rPr>
              <a:t>akan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diolah</a:t>
            </a:r>
            <a:r>
              <a:rPr lang="en-US" sz="1200" dirty="0">
                <a:solidFill>
                  <a:schemeClr val="dk1"/>
                </a:solidFill>
                <a:latin typeface="Rubik"/>
                <a:ea typeface="Rubik"/>
                <a:cs typeface="Rubik"/>
                <a:sym typeface="Rubik"/>
              </a:rPr>
              <a:t>. Kolom yang </a:t>
            </a:r>
            <a:r>
              <a:rPr lang="en-US" sz="1200" dirty="0" err="1">
                <a:solidFill>
                  <a:schemeClr val="dk1"/>
                </a:solidFill>
                <a:latin typeface="Rubik"/>
                <a:ea typeface="Rubik"/>
                <a:cs typeface="Rubik"/>
                <a:sym typeface="Rubik"/>
              </a:rPr>
              <a:t>ada</a:t>
            </a:r>
            <a:r>
              <a:rPr lang="en-US" sz="1200" dirty="0">
                <a:solidFill>
                  <a:schemeClr val="dk1"/>
                </a:solidFill>
                <a:latin typeface="Rubik"/>
                <a:ea typeface="Rubik"/>
                <a:cs typeface="Rubik"/>
                <a:sym typeface="Rubik"/>
              </a:rPr>
              <a:t> di </a:t>
            </a:r>
            <a:r>
              <a:rPr lang="en-US" sz="1200" dirty="0" err="1">
                <a:solidFill>
                  <a:schemeClr val="dk1"/>
                </a:solidFill>
                <a:latin typeface="Rubik"/>
                <a:ea typeface="Rubik"/>
                <a:cs typeface="Rubik"/>
                <a:sym typeface="Rubik"/>
              </a:rPr>
              <a:t>tabel</a:t>
            </a:r>
            <a:r>
              <a:rPr lang="en-US" sz="1200" dirty="0">
                <a:solidFill>
                  <a:schemeClr val="dk1"/>
                </a:solidFill>
                <a:latin typeface="Rubik"/>
                <a:ea typeface="Rubik"/>
                <a:cs typeface="Rubik"/>
                <a:sym typeface="Rubik"/>
              </a:rPr>
              <a:t> baru yang </a:t>
            </a:r>
            <a:r>
              <a:rPr lang="en-US" sz="1200" dirty="0" err="1">
                <a:solidFill>
                  <a:schemeClr val="dk1"/>
                </a:solidFill>
                <a:latin typeface="Rubik"/>
                <a:ea typeface="Rubik"/>
                <a:cs typeface="Rubik"/>
                <a:sym typeface="Rubik"/>
              </a:rPr>
              <a:t>menjadi</a:t>
            </a:r>
            <a:r>
              <a:rPr lang="en-US" sz="1200" dirty="0">
                <a:solidFill>
                  <a:schemeClr val="dk1"/>
                </a:solidFill>
                <a:latin typeface="Rubik"/>
                <a:ea typeface="Rubik"/>
                <a:cs typeface="Rubik"/>
                <a:sym typeface="Rubik"/>
              </a:rPr>
              <a:t> dataset untuk dashboard adalah </a:t>
            </a:r>
            <a:r>
              <a:rPr lang="en-US" sz="1200" dirty="0" err="1">
                <a:solidFill>
                  <a:schemeClr val="dk1"/>
                </a:solidFill>
                <a:latin typeface="Rubik"/>
                <a:ea typeface="Rubik"/>
                <a:cs typeface="Rubik"/>
                <a:sym typeface="Rubik"/>
              </a:rPr>
              <a:t>transaction_id</a:t>
            </a:r>
            <a:r>
              <a:rPr lang="en-US" sz="1200" dirty="0">
                <a:solidFill>
                  <a:schemeClr val="dk1"/>
                </a:solidFill>
                <a:latin typeface="Rubik"/>
                <a:ea typeface="Rubik"/>
                <a:cs typeface="Rubik"/>
                <a:sym typeface="Rubik"/>
              </a:rPr>
              <a:t>, date, </a:t>
            </a:r>
            <a:r>
              <a:rPr lang="en-US" sz="1200" dirty="0" err="1">
                <a:solidFill>
                  <a:schemeClr val="dk1"/>
                </a:solidFill>
                <a:latin typeface="Rubik"/>
                <a:ea typeface="Rubik"/>
                <a:cs typeface="Rubik"/>
                <a:sym typeface="Rubik"/>
              </a:rPr>
              <a:t>branch_id</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branch_name</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kota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provinsi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rating_cabang</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customer_name</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product_id</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product_name</a:t>
            </a:r>
            <a:r>
              <a:rPr lang="en-US" sz="1200" dirty="0">
                <a:solidFill>
                  <a:schemeClr val="dk1"/>
                </a:solidFill>
                <a:latin typeface="Rubik"/>
                <a:ea typeface="Rubik"/>
                <a:cs typeface="Rubik"/>
                <a:sym typeface="Rubik"/>
              </a:rPr>
              <a:t>, price, </a:t>
            </a:r>
            <a:r>
              <a:rPr lang="en-US" sz="1200" dirty="0" err="1">
                <a:solidFill>
                  <a:schemeClr val="dk1"/>
                </a:solidFill>
                <a:latin typeface="Rubik"/>
                <a:ea typeface="Rubik"/>
                <a:cs typeface="Rubik"/>
                <a:sym typeface="Rubik"/>
              </a:rPr>
              <a:t>discount_percentage</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persentase_gross_laba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nett_sales</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nett_profit</a:t>
            </a:r>
            <a:r>
              <a:rPr lang="en-US" sz="1200" dirty="0">
                <a:solidFill>
                  <a:schemeClr val="dk1"/>
                </a:solidFill>
                <a:latin typeface="Rubik"/>
                <a:ea typeface="Rubik"/>
                <a:cs typeface="Rubik"/>
                <a:sym typeface="Rubik"/>
              </a:rPr>
              <a:t>, dan </a:t>
            </a:r>
            <a:r>
              <a:rPr lang="en-US" sz="1200" dirty="0" err="1">
                <a:solidFill>
                  <a:schemeClr val="dk1"/>
                </a:solidFill>
                <a:latin typeface="Rubik"/>
                <a:ea typeface="Rubik"/>
                <a:cs typeface="Rubik"/>
                <a:sym typeface="Rubik"/>
              </a:rPr>
              <a:t>rating_transaksi</a:t>
            </a:r>
            <a:r>
              <a:rPr lang="en-US" sz="1200" dirty="0">
                <a:solidFill>
                  <a:schemeClr val="dk1"/>
                </a:solidFill>
                <a:latin typeface="Rubik"/>
                <a:ea typeface="Rubik"/>
                <a:cs typeface="Rubik"/>
                <a:sym typeface="Rubik"/>
              </a:rPr>
              <a:t>.</a:t>
            </a:r>
            <a:endParaRPr lang="en-US" sz="2000" dirty="0">
              <a:latin typeface="Rubik"/>
              <a:ea typeface="Rubik"/>
              <a:cs typeface="Rubik"/>
              <a:sym typeface="Rubi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5057E33E-33E5-C018-D791-D1B7A2F91B68}"/>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0BD31240-FE63-D76D-4EC6-9981D00B29D6}"/>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29693EF9-3B60-D78A-15E9-0BD6D4A7F19D}"/>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BF345EFE-153F-092F-4E1B-A0C31C52F25C}"/>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a:extLst>
              <a:ext uri="{FF2B5EF4-FFF2-40B4-BE49-F238E27FC236}">
                <a16:creationId xmlns:a16="http://schemas.microsoft.com/office/drawing/2014/main" id="{A7F109CF-18E1-D9C4-0A4B-F0D4222E04AB}"/>
              </a:ext>
            </a:extLst>
          </p:cNvPr>
          <p:cNvSpPr txBox="1"/>
          <p:nvPr/>
        </p:nvSpPr>
        <p:spPr>
          <a:xfrm>
            <a:off x="340500" y="1235743"/>
            <a:ext cx="8463000" cy="1200298"/>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5000"/>
              <a:buFont typeface="Arial"/>
              <a:buNone/>
            </a:pPr>
            <a:r>
              <a:rPr lang="en-US" sz="2000" dirty="0">
                <a:solidFill>
                  <a:schemeClr val="dk1"/>
                </a:solidFill>
                <a:latin typeface="Rubik"/>
                <a:ea typeface="Rubik"/>
                <a:cs typeface="Rubik"/>
                <a:sym typeface="Rubik"/>
              </a:rPr>
              <a:t>Temporary Table 1 (t1)</a:t>
            </a:r>
            <a:endParaRPr sz="2000" dirty="0">
              <a:solidFill>
                <a:schemeClr val="dk1"/>
              </a:solidFill>
              <a:latin typeface="Rubik"/>
              <a:ea typeface="Rubik"/>
              <a:cs typeface="Rubik"/>
              <a:sym typeface="Rubik"/>
            </a:endParaRPr>
          </a:p>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CTE menggunakan perintah </a:t>
            </a:r>
            <a:r>
              <a:rPr lang="en" sz="1200" b="1" dirty="0">
                <a:solidFill>
                  <a:schemeClr val="dk1"/>
                </a:solidFill>
                <a:latin typeface="Rubik"/>
                <a:ea typeface="Rubik"/>
                <a:cs typeface="Rubik"/>
                <a:sym typeface="Rubik"/>
              </a:rPr>
              <a:t>WITH</a:t>
            </a:r>
            <a:r>
              <a:rPr lang="en" sz="1200" dirty="0">
                <a:solidFill>
                  <a:schemeClr val="dk1"/>
                </a:solidFill>
                <a:latin typeface="Rubik"/>
                <a:ea typeface="Rubik"/>
                <a:cs typeface="Rubik"/>
                <a:sym typeface="Rubik"/>
              </a:rPr>
              <a:t>, kemudian kita menamai tabel sementara kita dengan t1 (namanya bebas tapi lebih baik nama yang pendek saja). Setelah itu tulis AS kemudian buka kurung dan buat quey yang kita mau untuk kolom 1</a:t>
            </a:r>
            <a:endParaRPr sz="2000" b="1" dirty="0">
              <a:latin typeface="Rubik"/>
              <a:ea typeface="Rubik"/>
              <a:cs typeface="Rubik"/>
              <a:sym typeface="Rubik"/>
            </a:endParaRPr>
          </a:p>
        </p:txBody>
      </p:sp>
      <p:pic>
        <p:nvPicPr>
          <p:cNvPr id="3" name="Picture 2">
            <a:extLst>
              <a:ext uri="{FF2B5EF4-FFF2-40B4-BE49-F238E27FC236}">
                <a16:creationId xmlns:a16="http://schemas.microsoft.com/office/drawing/2014/main" id="{2AC463C2-3A0F-43F1-71AF-1DC1BFC4027B}"/>
              </a:ext>
            </a:extLst>
          </p:cNvPr>
          <p:cNvPicPr>
            <a:picLocks noChangeAspect="1"/>
          </p:cNvPicPr>
          <p:nvPr/>
        </p:nvPicPr>
        <p:blipFill>
          <a:blip r:embed="rId5"/>
          <a:stretch>
            <a:fillRect/>
          </a:stretch>
        </p:blipFill>
        <p:spPr>
          <a:xfrm>
            <a:off x="2832947" y="2436041"/>
            <a:ext cx="2882053" cy="2571750"/>
          </a:xfrm>
          <a:prstGeom prst="rect">
            <a:avLst/>
          </a:prstGeom>
        </p:spPr>
      </p:pic>
    </p:spTree>
    <p:extLst>
      <p:ext uri="{BB962C8B-B14F-4D97-AF65-F5344CB8AC3E}">
        <p14:creationId xmlns:p14="http://schemas.microsoft.com/office/powerpoint/2010/main" val="414477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9BEB9ABA-DC70-3E64-5BC0-0D6C77FDDA0B}"/>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E0D37F96-ABF2-46A2-3FF6-21E5947B7A44}"/>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646CD49D-0F84-5C31-9962-7F0AA65D0067}"/>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3FEC3F38-40FD-D037-1A53-DDA02EAAE08E}"/>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a:extLst>
              <a:ext uri="{FF2B5EF4-FFF2-40B4-BE49-F238E27FC236}">
                <a16:creationId xmlns:a16="http://schemas.microsoft.com/office/drawing/2014/main" id="{B670A2C1-1F84-8620-44B3-BF03551CF5C9}"/>
              </a:ext>
            </a:extLst>
          </p:cNvPr>
          <p:cNvSpPr txBox="1"/>
          <p:nvPr/>
        </p:nvSpPr>
        <p:spPr>
          <a:xfrm>
            <a:off x="340500" y="1235743"/>
            <a:ext cx="8463000" cy="1477297"/>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5000"/>
              <a:buFont typeface="Arial"/>
              <a:buNone/>
            </a:pPr>
            <a:r>
              <a:rPr lang="en-US" sz="2000" dirty="0">
                <a:solidFill>
                  <a:schemeClr val="dk1"/>
                </a:solidFill>
                <a:latin typeface="Rubik"/>
                <a:ea typeface="Rubik"/>
                <a:cs typeface="Rubik"/>
                <a:sym typeface="Rubik"/>
              </a:rPr>
              <a:t>Temporary Table 2 (t2) dan Temporary Table 3 (t3)</a:t>
            </a:r>
            <a:endParaRPr sz="2000" dirty="0">
              <a:solidFill>
                <a:schemeClr val="dk1"/>
              </a:solidFill>
              <a:latin typeface="Rubik"/>
              <a:ea typeface="Rubik"/>
              <a:cs typeface="Rubik"/>
              <a:sym typeface="Rubik"/>
            </a:endParaRPr>
          </a:p>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Setelah kita menulis query untuk tabel pertama, kita menulis query untuk tabel kedua. Tulis koma setelah tutup kutung dari t1, kemudian ulang kembali dengan menulis t2 AS buka kurung dan tulis query yang kita mau. Ulangi step tadi untuk t3 (dan table berikutnya jika ingin membuat temporary table lain)</a:t>
            </a:r>
            <a:endParaRPr sz="2000" b="1" dirty="0">
              <a:latin typeface="Rubik"/>
              <a:ea typeface="Rubik"/>
              <a:cs typeface="Rubik"/>
              <a:sym typeface="Rubik"/>
            </a:endParaRPr>
          </a:p>
        </p:txBody>
      </p:sp>
      <p:pic>
        <p:nvPicPr>
          <p:cNvPr id="4" name="Picture 3">
            <a:extLst>
              <a:ext uri="{FF2B5EF4-FFF2-40B4-BE49-F238E27FC236}">
                <a16:creationId xmlns:a16="http://schemas.microsoft.com/office/drawing/2014/main" id="{25A46250-31FA-8D89-1A6E-97CBE6F7B0C9}"/>
              </a:ext>
            </a:extLst>
          </p:cNvPr>
          <p:cNvPicPr>
            <a:picLocks noChangeAspect="1"/>
          </p:cNvPicPr>
          <p:nvPr/>
        </p:nvPicPr>
        <p:blipFill>
          <a:blip r:embed="rId5"/>
          <a:stretch>
            <a:fillRect/>
          </a:stretch>
        </p:blipFill>
        <p:spPr>
          <a:xfrm>
            <a:off x="2682300" y="2749951"/>
            <a:ext cx="2811983" cy="2104332"/>
          </a:xfrm>
          <a:prstGeom prst="rect">
            <a:avLst/>
          </a:prstGeom>
        </p:spPr>
      </p:pic>
    </p:spTree>
    <p:extLst>
      <p:ext uri="{BB962C8B-B14F-4D97-AF65-F5344CB8AC3E}">
        <p14:creationId xmlns:p14="http://schemas.microsoft.com/office/powerpoint/2010/main" val="41228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B2185F81-62A2-3329-5061-1F966519A7E5}"/>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C8FAD349-CB65-B10B-96C3-D67C0F93076F}"/>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4E4FD3EB-4405-8241-8236-E2C42D3410DF}"/>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03422BDD-5E49-DBD2-3BB3-866395719A30}"/>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a:extLst>
              <a:ext uri="{FF2B5EF4-FFF2-40B4-BE49-F238E27FC236}">
                <a16:creationId xmlns:a16="http://schemas.microsoft.com/office/drawing/2014/main" id="{285313CE-E00C-B052-42F0-A475D2E0AE7B}"/>
              </a:ext>
            </a:extLst>
          </p:cNvPr>
          <p:cNvSpPr txBox="1"/>
          <p:nvPr/>
        </p:nvSpPr>
        <p:spPr>
          <a:xfrm>
            <a:off x="340500" y="1235743"/>
            <a:ext cx="8463000" cy="1754296"/>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5000"/>
              <a:buFont typeface="Arial"/>
              <a:buNone/>
            </a:pPr>
            <a:r>
              <a:rPr lang="en-US" sz="2000" dirty="0" err="1">
                <a:solidFill>
                  <a:schemeClr val="dk1"/>
                </a:solidFill>
                <a:latin typeface="Rubik"/>
                <a:ea typeface="Rubik"/>
                <a:cs typeface="Rubik"/>
                <a:sym typeface="Rubik"/>
              </a:rPr>
              <a:t>Penggabungan</a:t>
            </a:r>
            <a:r>
              <a:rPr lang="en-US" sz="2000" dirty="0">
                <a:solidFill>
                  <a:schemeClr val="dk1"/>
                </a:solidFill>
                <a:latin typeface="Rubik"/>
                <a:ea typeface="Rubik"/>
                <a:cs typeface="Rubik"/>
                <a:sym typeface="Rubik"/>
              </a:rPr>
              <a:t> Temporary Table</a:t>
            </a:r>
            <a:endParaRPr sz="2000" dirty="0">
              <a:solidFill>
                <a:schemeClr val="dk1"/>
              </a:solidFill>
              <a:latin typeface="Rubik"/>
              <a:ea typeface="Rubik"/>
              <a:cs typeface="Rubik"/>
              <a:sym typeface="Rubik"/>
            </a:endParaRPr>
          </a:p>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Setelah semua table temporary telah dibuat, saatnya melakukan penggabungan. Syntax yang digunakan adalah Inner join (Tulis saja JOIN karena otomatis jadi inner join). Join ini memerlukan on sebagai penanda untuk menyamakan tabelnya. Sebelum melakukan join, kita juga harus memilih kolom yang akan kita ambil. Agar tidak membuat ambiguitas, nyatakan tabel sumber dari kolom yang kita ambil. Jika sudah melakukan run, save result sebagai tabel baru.</a:t>
            </a:r>
            <a:endParaRPr sz="2000" b="1" dirty="0">
              <a:latin typeface="Rubik"/>
              <a:ea typeface="Rubik"/>
              <a:cs typeface="Rubik"/>
              <a:sym typeface="Rubik"/>
            </a:endParaRPr>
          </a:p>
        </p:txBody>
      </p:sp>
      <p:pic>
        <p:nvPicPr>
          <p:cNvPr id="3" name="Picture 2">
            <a:extLst>
              <a:ext uri="{FF2B5EF4-FFF2-40B4-BE49-F238E27FC236}">
                <a16:creationId xmlns:a16="http://schemas.microsoft.com/office/drawing/2014/main" id="{434FA90A-0230-4D4F-A5DA-6C2703C8F9D8}"/>
              </a:ext>
            </a:extLst>
          </p:cNvPr>
          <p:cNvPicPr>
            <a:picLocks noChangeAspect="1"/>
          </p:cNvPicPr>
          <p:nvPr/>
        </p:nvPicPr>
        <p:blipFill>
          <a:blip r:embed="rId5"/>
          <a:stretch>
            <a:fillRect/>
          </a:stretch>
        </p:blipFill>
        <p:spPr>
          <a:xfrm>
            <a:off x="2140485" y="3115511"/>
            <a:ext cx="1969269" cy="1902518"/>
          </a:xfrm>
          <a:prstGeom prst="rect">
            <a:avLst/>
          </a:prstGeom>
        </p:spPr>
      </p:pic>
      <p:pic>
        <p:nvPicPr>
          <p:cNvPr id="6" name="Picture 5">
            <a:extLst>
              <a:ext uri="{FF2B5EF4-FFF2-40B4-BE49-F238E27FC236}">
                <a16:creationId xmlns:a16="http://schemas.microsoft.com/office/drawing/2014/main" id="{EB1AAC89-3EA1-C585-4635-2799647EBB9A}"/>
              </a:ext>
            </a:extLst>
          </p:cNvPr>
          <p:cNvPicPr>
            <a:picLocks noChangeAspect="1"/>
          </p:cNvPicPr>
          <p:nvPr/>
        </p:nvPicPr>
        <p:blipFill>
          <a:blip r:embed="rId6"/>
          <a:stretch>
            <a:fillRect/>
          </a:stretch>
        </p:blipFill>
        <p:spPr>
          <a:xfrm>
            <a:off x="4109754" y="3268309"/>
            <a:ext cx="3418285" cy="639448"/>
          </a:xfrm>
          <a:prstGeom prst="rect">
            <a:avLst/>
          </a:prstGeom>
        </p:spPr>
      </p:pic>
    </p:spTree>
    <p:extLst>
      <p:ext uri="{BB962C8B-B14F-4D97-AF65-F5344CB8AC3E}">
        <p14:creationId xmlns:p14="http://schemas.microsoft.com/office/powerpoint/2010/main" val="311161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1" y="-8238"/>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499" y="211390"/>
            <a:ext cx="8463000" cy="769411"/>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dirty="0">
                <a:latin typeface="Rubik"/>
                <a:ea typeface="Rubik"/>
                <a:cs typeface="Rubik"/>
                <a:sym typeface="Rubik"/>
              </a:rPr>
              <a:t>Dashboard  Performance Analytics</a:t>
            </a:r>
          </a:p>
          <a:p>
            <a:pPr marL="57150" marR="0" lvl="0" algn="l" rtl="0">
              <a:lnSpc>
                <a:spcPct val="100000"/>
              </a:lnSpc>
              <a:spcBef>
                <a:spcPts val="0"/>
              </a:spcBef>
              <a:spcAft>
                <a:spcPts val="0"/>
              </a:spcAft>
              <a:buClr>
                <a:srgbClr val="000000"/>
              </a:buClr>
              <a:buSzPts val="2700"/>
            </a:pPr>
            <a:r>
              <a:rPr lang="en-US" sz="1050" b="1" i="0" u="none" strike="noStrike" cap="none" dirty="0">
                <a:solidFill>
                  <a:srgbClr val="000000"/>
                </a:solidFill>
                <a:latin typeface="Rubik"/>
                <a:ea typeface="Rubik"/>
                <a:cs typeface="Rubik"/>
                <a:sym typeface="Rubik"/>
                <a:hlinkClick r:id="rId5"/>
              </a:rPr>
              <a:t>Link Dashboard Looker</a:t>
            </a:r>
            <a:endParaRPr sz="105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5949C1ED-68B1-24B7-6120-8EEC24A55AD1}"/>
              </a:ext>
            </a:extLst>
          </p:cNvPr>
          <p:cNvPicPr>
            <a:picLocks noChangeAspect="1"/>
          </p:cNvPicPr>
          <p:nvPr/>
        </p:nvPicPr>
        <p:blipFill>
          <a:blip r:embed="rId6"/>
          <a:stretch>
            <a:fillRect/>
          </a:stretch>
        </p:blipFill>
        <p:spPr>
          <a:xfrm>
            <a:off x="1787935" y="1052338"/>
            <a:ext cx="5235604" cy="3951296"/>
          </a:xfrm>
          <a:prstGeom prst="rect">
            <a:avLst/>
          </a:prstGeom>
        </p:spPr>
      </p:pic>
      <p:sp>
        <p:nvSpPr>
          <p:cNvPr id="4" name="Arrow: Right 3">
            <a:extLst>
              <a:ext uri="{FF2B5EF4-FFF2-40B4-BE49-F238E27FC236}">
                <a16:creationId xmlns:a16="http://schemas.microsoft.com/office/drawing/2014/main" id="{FF5DA046-AC67-226F-727C-C20B0B22B54E}"/>
              </a:ext>
            </a:extLst>
          </p:cNvPr>
          <p:cNvSpPr/>
          <p:nvPr/>
        </p:nvSpPr>
        <p:spPr>
          <a:xfrm>
            <a:off x="7181193" y="1679028"/>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9D5F0997-1E35-B8D7-AD7E-2D83F310D904}"/>
              </a:ext>
            </a:extLst>
          </p:cNvPr>
          <p:cNvSpPr/>
          <p:nvPr/>
        </p:nvSpPr>
        <p:spPr>
          <a:xfrm>
            <a:off x="7181193" y="2215932"/>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FED28703-C7D3-DFE0-CC54-66E68E88B913}"/>
              </a:ext>
            </a:extLst>
          </p:cNvPr>
          <p:cNvSpPr/>
          <p:nvPr/>
        </p:nvSpPr>
        <p:spPr>
          <a:xfrm>
            <a:off x="7181193" y="2563512"/>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64A4E1C4-9051-7E6F-53C9-EE5327442732}"/>
              </a:ext>
            </a:extLst>
          </p:cNvPr>
          <p:cNvSpPr/>
          <p:nvPr/>
        </p:nvSpPr>
        <p:spPr>
          <a:xfrm>
            <a:off x="7181192" y="3301291"/>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3C2927B-1D1D-A57F-6748-CEC419961B63}"/>
              </a:ext>
            </a:extLst>
          </p:cNvPr>
          <p:cNvSpPr/>
          <p:nvPr/>
        </p:nvSpPr>
        <p:spPr>
          <a:xfrm>
            <a:off x="7181193" y="4354381"/>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E2506D74-ABAE-47CB-1BB3-FB7FC3AF18ED}"/>
              </a:ext>
            </a:extLst>
          </p:cNvPr>
          <p:cNvSpPr/>
          <p:nvPr/>
        </p:nvSpPr>
        <p:spPr>
          <a:xfrm rot="10800000">
            <a:off x="1267673" y="2492922"/>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B512CAEF-27EB-0B4A-539D-ED3021F67D81}"/>
              </a:ext>
            </a:extLst>
          </p:cNvPr>
          <p:cNvSpPr/>
          <p:nvPr/>
        </p:nvSpPr>
        <p:spPr>
          <a:xfrm rot="10800000">
            <a:off x="1267672" y="4275553"/>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B6C337C-5ED8-0997-49A5-4F4D2744A20C}"/>
              </a:ext>
            </a:extLst>
          </p:cNvPr>
          <p:cNvSpPr/>
          <p:nvPr/>
        </p:nvSpPr>
        <p:spPr>
          <a:xfrm rot="10800000">
            <a:off x="1267672" y="1161096"/>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1447F1B-B396-5E56-0A6A-EB6B5EF4FD0B}"/>
              </a:ext>
            </a:extLst>
          </p:cNvPr>
          <p:cNvSpPr txBox="1"/>
          <p:nvPr/>
        </p:nvSpPr>
        <p:spPr>
          <a:xfrm>
            <a:off x="82043" y="1137801"/>
            <a:ext cx="1204610" cy="246221"/>
          </a:xfrm>
          <a:prstGeom prst="rect">
            <a:avLst/>
          </a:prstGeom>
          <a:noFill/>
        </p:spPr>
        <p:txBody>
          <a:bodyPr wrap="square" rtlCol="0">
            <a:spAutoFit/>
          </a:bodyPr>
          <a:lstStyle/>
          <a:p>
            <a:r>
              <a:rPr lang="en-US" sz="1000" dirty="0" err="1"/>
              <a:t>Judul</a:t>
            </a:r>
            <a:r>
              <a:rPr lang="en-US" sz="1000" dirty="0"/>
              <a:t> Dashboard</a:t>
            </a:r>
          </a:p>
        </p:txBody>
      </p:sp>
      <p:sp>
        <p:nvSpPr>
          <p:cNvPr id="13" name="TextBox 12">
            <a:extLst>
              <a:ext uri="{FF2B5EF4-FFF2-40B4-BE49-F238E27FC236}">
                <a16:creationId xmlns:a16="http://schemas.microsoft.com/office/drawing/2014/main" id="{179336DF-7955-AC66-303A-E6DBD03E597C}"/>
              </a:ext>
            </a:extLst>
          </p:cNvPr>
          <p:cNvSpPr txBox="1"/>
          <p:nvPr/>
        </p:nvSpPr>
        <p:spPr>
          <a:xfrm>
            <a:off x="82043" y="2127402"/>
            <a:ext cx="1321087" cy="1015663"/>
          </a:xfrm>
          <a:prstGeom prst="rect">
            <a:avLst/>
          </a:prstGeom>
          <a:noFill/>
        </p:spPr>
        <p:txBody>
          <a:bodyPr wrap="square" rtlCol="0">
            <a:spAutoFit/>
          </a:bodyPr>
          <a:lstStyle/>
          <a:p>
            <a:r>
              <a:rPr lang="en-US" sz="1000" dirty="0" err="1"/>
              <a:t>GeoMap</a:t>
            </a:r>
            <a:r>
              <a:rPr lang="en-US" sz="1000" dirty="0"/>
              <a:t> untuk </a:t>
            </a:r>
            <a:r>
              <a:rPr lang="en-US" sz="1000" dirty="0" err="1"/>
              <a:t>menunjukkan</a:t>
            </a:r>
            <a:r>
              <a:rPr lang="en-US" sz="1000" dirty="0"/>
              <a:t> </a:t>
            </a:r>
            <a:r>
              <a:rPr lang="en-US" sz="1000" dirty="0" err="1"/>
              <a:t>persebaran</a:t>
            </a:r>
            <a:r>
              <a:rPr lang="en-US" sz="1000" dirty="0"/>
              <a:t> </a:t>
            </a:r>
            <a:r>
              <a:rPr lang="en-US" sz="1000" dirty="0" err="1"/>
              <a:t>densitas</a:t>
            </a:r>
            <a:r>
              <a:rPr lang="en-US" sz="1000" dirty="0"/>
              <a:t>. Data harus diubah </a:t>
            </a:r>
            <a:r>
              <a:rPr lang="en-US" sz="1000" dirty="0" err="1"/>
              <a:t>dalam</a:t>
            </a:r>
            <a:r>
              <a:rPr lang="en-US" sz="1000" dirty="0"/>
              <a:t> </a:t>
            </a:r>
            <a:r>
              <a:rPr lang="en-US" sz="1000" dirty="0" err="1"/>
              <a:t>bentuk</a:t>
            </a:r>
            <a:r>
              <a:rPr lang="en-US" sz="1000" dirty="0"/>
              <a:t> </a:t>
            </a:r>
            <a:r>
              <a:rPr lang="en-US" sz="1000" dirty="0" err="1"/>
              <a:t>geografik</a:t>
            </a:r>
            <a:endParaRPr lang="en-US" sz="1000" dirty="0"/>
          </a:p>
        </p:txBody>
      </p:sp>
      <p:sp>
        <p:nvSpPr>
          <p:cNvPr id="14" name="TextBox 13">
            <a:extLst>
              <a:ext uri="{FF2B5EF4-FFF2-40B4-BE49-F238E27FC236}">
                <a16:creationId xmlns:a16="http://schemas.microsoft.com/office/drawing/2014/main" id="{4B094574-A149-B06D-7547-6771AFAED92F}"/>
              </a:ext>
            </a:extLst>
          </p:cNvPr>
          <p:cNvSpPr txBox="1"/>
          <p:nvPr/>
        </p:nvSpPr>
        <p:spPr>
          <a:xfrm>
            <a:off x="63061" y="4061322"/>
            <a:ext cx="1204610" cy="707886"/>
          </a:xfrm>
          <a:prstGeom prst="rect">
            <a:avLst/>
          </a:prstGeom>
          <a:noFill/>
        </p:spPr>
        <p:txBody>
          <a:bodyPr wrap="square" rtlCol="0">
            <a:spAutoFit/>
          </a:bodyPr>
          <a:lstStyle/>
          <a:p>
            <a:r>
              <a:rPr lang="en-US" sz="1000" dirty="0" err="1"/>
              <a:t>Tabel</a:t>
            </a:r>
            <a:r>
              <a:rPr lang="en-US" sz="1000" dirty="0"/>
              <a:t> </a:t>
            </a:r>
            <a:r>
              <a:rPr lang="en-US" sz="1000" dirty="0" err="1"/>
              <a:t>supaya</a:t>
            </a:r>
            <a:r>
              <a:rPr lang="en-US" sz="1000" dirty="0"/>
              <a:t> bisa </a:t>
            </a:r>
            <a:r>
              <a:rPr lang="en-US" sz="1000" dirty="0" err="1"/>
              <a:t>menunjukkan</a:t>
            </a:r>
            <a:r>
              <a:rPr lang="en-US" sz="1000" dirty="0"/>
              <a:t> 2 </a:t>
            </a:r>
            <a:r>
              <a:rPr lang="en-US" sz="1000" dirty="0" err="1"/>
              <a:t>metrik</a:t>
            </a:r>
            <a:r>
              <a:rPr lang="en-US" sz="1000" dirty="0"/>
              <a:t> dengan </a:t>
            </a:r>
            <a:r>
              <a:rPr lang="en-US" sz="1000" dirty="0" err="1"/>
              <a:t>mudah</a:t>
            </a:r>
            <a:endParaRPr lang="en-US" sz="1000" dirty="0"/>
          </a:p>
        </p:txBody>
      </p:sp>
      <p:sp>
        <p:nvSpPr>
          <p:cNvPr id="15" name="TextBox 14">
            <a:extLst>
              <a:ext uri="{FF2B5EF4-FFF2-40B4-BE49-F238E27FC236}">
                <a16:creationId xmlns:a16="http://schemas.microsoft.com/office/drawing/2014/main" id="{41138552-3035-D13F-2CCB-EC9F3D863077}"/>
              </a:ext>
            </a:extLst>
          </p:cNvPr>
          <p:cNvSpPr txBox="1"/>
          <p:nvPr/>
        </p:nvSpPr>
        <p:spPr>
          <a:xfrm>
            <a:off x="7682474" y="1634744"/>
            <a:ext cx="1398464" cy="246221"/>
          </a:xfrm>
          <a:prstGeom prst="rect">
            <a:avLst/>
          </a:prstGeom>
          <a:noFill/>
        </p:spPr>
        <p:txBody>
          <a:bodyPr wrap="square" rtlCol="0">
            <a:spAutoFit/>
          </a:bodyPr>
          <a:lstStyle/>
          <a:p>
            <a:r>
              <a:rPr lang="en-US" sz="1000" dirty="0"/>
              <a:t>Summary Dashboard</a:t>
            </a:r>
          </a:p>
        </p:txBody>
      </p:sp>
      <p:sp>
        <p:nvSpPr>
          <p:cNvPr id="16" name="TextBox 15">
            <a:extLst>
              <a:ext uri="{FF2B5EF4-FFF2-40B4-BE49-F238E27FC236}">
                <a16:creationId xmlns:a16="http://schemas.microsoft.com/office/drawing/2014/main" id="{3CA29B3B-3062-B5B0-F597-DB30FED6A63B}"/>
              </a:ext>
            </a:extLst>
          </p:cNvPr>
          <p:cNvSpPr txBox="1"/>
          <p:nvPr/>
        </p:nvSpPr>
        <p:spPr>
          <a:xfrm>
            <a:off x="7662042" y="2171648"/>
            <a:ext cx="1204610" cy="246221"/>
          </a:xfrm>
          <a:prstGeom prst="rect">
            <a:avLst/>
          </a:prstGeom>
          <a:noFill/>
        </p:spPr>
        <p:txBody>
          <a:bodyPr wrap="square" rtlCol="0">
            <a:spAutoFit/>
          </a:bodyPr>
          <a:lstStyle/>
          <a:p>
            <a:r>
              <a:rPr lang="en-US" sz="1000" dirty="0"/>
              <a:t>2 Filter </a:t>
            </a:r>
            <a:r>
              <a:rPr lang="en-US" sz="1000" dirty="0" err="1"/>
              <a:t>Kontrol</a:t>
            </a:r>
            <a:endParaRPr lang="en-US" sz="1000" dirty="0"/>
          </a:p>
        </p:txBody>
      </p:sp>
      <p:sp>
        <p:nvSpPr>
          <p:cNvPr id="17" name="TextBox 16">
            <a:extLst>
              <a:ext uri="{FF2B5EF4-FFF2-40B4-BE49-F238E27FC236}">
                <a16:creationId xmlns:a16="http://schemas.microsoft.com/office/drawing/2014/main" id="{19204E5B-9DF1-7DE3-0A5E-18CC56F23E8F}"/>
              </a:ext>
            </a:extLst>
          </p:cNvPr>
          <p:cNvSpPr txBox="1"/>
          <p:nvPr/>
        </p:nvSpPr>
        <p:spPr>
          <a:xfrm>
            <a:off x="7672258" y="2445965"/>
            <a:ext cx="1418896" cy="707886"/>
          </a:xfrm>
          <a:prstGeom prst="rect">
            <a:avLst/>
          </a:prstGeom>
          <a:noFill/>
        </p:spPr>
        <p:txBody>
          <a:bodyPr wrap="square" rtlCol="0">
            <a:spAutoFit/>
          </a:bodyPr>
          <a:lstStyle/>
          <a:p>
            <a:r>
              <a:rPr lang="en-US" sz="1000" dirty="0"/>
              <a:t>Scorecard sebagai KPI. </a:t>
            </a:r>
            <a:r>
              <a:rPr lang="en-US" sz="1000" dirty="0" err="1"/>
              <a:t>Membandingkan</a:t>
            </a:r>
            <a:r>
              <a:rPr lang="en-US" sz="1000" dirty="0"/>
              <a:t> dengan </a:t>
            </a:r>
            <a:r>
              <a:rPr lang="en-US" sz="1000" dirty="0" err="1"/>
              <a:t>periode</a:t>
            </a:r>
            <a:r>
              <a:rPr lang="en-US" sz="1000" dirty="0"/>
              <a:t> </a:t>
            </a:r>
            <a:r>
              <a:rPr lang="en-US" sz="1000" dirty="0" err="1"/>
              <a:t>sebelumnya</a:t>
            </a:r>
            <a:endParaRPr lang="en-US" sz="1000" dirty="0"/>
          </a:p>
        </p:txBody>
      </p:sp>
      <p:sp>
        <p:nvSpPr>
          <p:cNvPr id="18" name="TextBox 17">
            <a:extLst>
              <a:ext uri="{FF2B5EF4-FFF2-40B4-BE49-F238E27FC236}">
                <a16:creationId xmlns:a16="http://schemas.microsoft.com/office/drawing/2014/main" id="{C06C36D2-0E3D-22F0-09C4-17E5096A5CAE}"/>
              </a:ext>
            </a:extLst>
          </p:cNvPr>
          <p:cNvSpPr txBox="1"/>
          <p:nvPr/>
        </p:nvSpPr>
        <p:spPr>
          <a:xfrm>
            <a:off x="7662042" y="3181947"/>
            <a:ext cx="1418896" cy="553998"/>
          </a:xfrm>
          <a:prstGeom prst="rect">
            <a:avLst/>
          </a:prstGeom>
          <a:noFill/>
        </p:spPr>
        <p:txBody>
          <a:bodyPr wrap="square" rtlCol="0">
            <a:spAutoFit/>
          </a:bodyPr>
          <a:lstStyle/>
          <a:p>
            <a:r>
              <a:rPr lang="en-US" sz="1000" dirty="0"/>
              <a:t>Line Chart untuk </a:t>
            </a:r>
            <a:r>
              <a:rPr lang="en-US" sz="1000" dirty="0" err="1"/>
              <a:t>menunjukkan</a:t>
            </a:r>
            <a:r>
              <a:rPr lang="en-US" sz="1000" dirty="0"/>
              <a:t> </a:t>
            </a:r>
            <a:r>
              <a:rPr lang="en-US" sz="1000" dirty="0" err="1"/>
              <a:t>perbandingan</a:t>
            </a:r>
            <a:r>
              <a:rPr lang="en-US" sz="1000" dirty="0"/>
              <a:t> </a:t>
            </a:r>
            <a:r>
              <a:rPr lang="en-US" sz="1000" dirty="0" err="1"/>
              <a:t>waktu</a:t>
            </a:r>
            <a:endParaRPr lang="en-US" sz="1000" dirty="0"/>
          </a:p>
        </p:txBody>
      </p:sp>
      <p:sp>
        <p:nvSpPr>
          <p:cNvPr id="19" name="TextBox 18">
            <a:extLst>
              <a:ext uri="{FF2B5EF4-FFF2-40B4-BE49-F238E27FC236}">
                <a16:creationId xmlns:a16="http://schemas.microsoft.com/office/drawing/2014/main" id="{586385C8-A1D2-8114-F277-65A10A532244}"/>
              </a:ext>
            </a:extLst>
          </p:cNvPr>
          <p:cNvSpPr txBox="1"/>
          <p:nvPr/>
        </p:nvSpPr>
        <p:spPr>
          <a:xfrm>
            <a:off x="7662042" y="4090491"/>
            <a:ext cx="1418896" cy="707886"/>
          </a:xfrm>
          <a:prstGeom prst="rect">
            <a:avLst/>
          </a:prstGeom>
          <a:noFill/>
        </p:spPr>
        <p:txBody>
          <a:bodyPr wrap="square" rtlCol="0">
            <a:spAutoFit/>
          </a:bodyPr>
          <a:lstStyle/>
          <a:p>
            <a:r>
              <a:rPr lang="en-US" sz="1000" dirty="0"/>
              <a:t>2 Bar Chart. Bar Chart </a:t>
            </a:r>
            <a:r>
              <a:rPr lang="en-US" sz="1000" dirty="0" err="1"/>
              <a:t>dipilih</a:t>
            </a:r>
            <a:r>
              <a:rPr lang="en-US" sz="1000" dirty="0"/>
              <a:t> untuk </a:t>
            </a:r>
            <a:r>
              <a:rPr lang="en-US" sz="1000" dirty="0" err="1"/>
              <a:t>menunjukkan</a:t>
            </a:r>
            <a:r>
              <a:rPr lang="en-US" sz="1000" dirty="0"/>
              <a:t> </a:t>
            </a:r>
            <a:r>
              <a:rPr lang="en-US" sz="1000" dirty="0" err="1"/>
              <a:t>beberapa</a:t>
            </a:r>
            <a:r>
              <a:rPr lang="en-US" sz="1000" dirty="0"/>
              <a:t> </a:t>
            </a:r>
            <a:r>
              <a:rPr lang="en-US" sz="1000" dirty="0" err="1"/>
              <a:t>kategori</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4" name="Google Shape;74;p3"/>
          <p:cNvSpPr/>
          <p:nvPr/>
        </p:nvSpPr>
        <p:spPr>
          <a:xfrm>
            <a:off x="0" y="0"/>
            <a:ext cx="4572000" cy="5143500"/>
          </a:xfrm>
          <a:prstGeom prst="rect">
            <a:avLst/>
          </a:prstGeom>
          <a:solidFill>
            <a:srgbClr val="019FAB">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
          <p:cNvSpPr/>
          <p:nvPr/>
        </p:nvSpPr>
        <p:spPr>
          <a:xfrm>
            <a:off x="1033575" y="470775"/>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ubik Medium"/>
              <a:ea typeface="Rubik Medium"/>
              <a:cs typeface="Rubik Medium"/>
              <a:sym typeface="Rubik Medium"/>
            </a:endParaRPr>
          </a:p>
        </p:txBody>
      </p:sp>
      <p:sp>
        <p:nvSpPr>
          <p:cNvPr id="76" name="Google Shape;76;p3"/>
          <p:cNvSpPr txBox="1"/>
          <p:nvPr/>
        </p:nvSpPr>
        <p:spPr>
          <a:xfrm>
            <a:off x="4867250" y="1026013"/>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dirty="0">
                <a:latin typeface="Rubik SemiBold"/>
                <a:ea typeface="Rubik SemiBold"/>
                <a:cs typeface="Rubik SemiBold"/>
                <a:sym typeface="Rubik SemiBold"/>
              </a:rPr>
              <a:t>Mohammad Fauzan</a:t>
            </a:r>
            <a:endParaRPr sz="2000" b="0" i="0" u="none" strike="noStrike" cap="none" dirty="0">
              <a:solidFill>
                <a:srgbClr val="000000"/>
              </a:solidFill>
              <a:latin typeface="Rubik SemiBold"/>
              <a:ea typeface="Rubik SemiBold"/>
              <a:cs typeface="Rubik SemiBold"/>
              <a:sym typeface="Rubik SemiBold"/>
            </a:endParaRPr>
          </a:p>
        </p:txBody>
      </p:sp>
      <p:sp>
        <p:nvSpPr>
          <p:cNvPr id="78" name="Google Shape;78;p3"/>
          <p:cNvSpPr txBox="1"/>
          <p:nvPr/>
        </p:nvSpPr>
        <p:spPr>
          <a:xfrm>
            <a:off x="4928722" y="2405404"/>
            <a:ext cx="3504600" cy="80018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dirty="0">
                <a:solidFill>
                  <a:srgbClr val="019FAB"/>
                </a:solidFill>
                <a:latin typeface="Rubik SemiBold"/>
                <a:ea typeface="Rubik SemiBold"/>
                <a:cs typeface="Rubik SemiBold"/>
                <a:sym typeface="Rubik SemiBold"/>
              </a:rPr>
              <a:t>Universitas Indonesia</a:t>
            </a:r>
          </a:p>
          <a:p>
            <a:pPr marL="0" marR="0" lvl="0" indent="0" algn="ctr" rtl="0">
              <a:lnSpc>
                <a:spcPct val="100000"/>
              </a:lnSpc>
              <a:spcBef>
                <a:spcPts val="0"/>
              </a:spcBef>
              <a:spcAft>
                <a:spcPts val="0"/>
              </a:spcAft>
              <a:buClr>
                <a:srgbClr val="000000"/>
              </a:buClr>
              <a:buSzPts val="2000"/>
              <a:buFont typeface="Arial"/>
              <a:buNone/>
            </a:pPr>
            <a:r>
              <a:rPr lang="en" sz="2000" dirty="0">
                <a:solidFill>
                  <a:srgbClr val="019FAB"/>
                </a:solidFill>
                <a:latin typeface="Rubik SemiBold"/>
                <a:ea typeface="Rubik SemiBold"/>
                <a:cs typeface="Rubik SemiBold"/>
                <a:sym typeface="Rubik SemiBold"/>
              </a:rPr>
              <a:t>Ilmu Ekonomi (2019-2024)</a:t>
            </a:r>
            <a:endParaRPr sz="2000" b="0" i="0" u="none" strike="noStrike" cap="none" dirty="0">
              <a:solidFill>
                <a:srgbClr val="019FAB"/>
              </a:solidFill>
              <a:latin typeface="Rubik SemiBold"/>
              <a:ea typeface="Rubik SemiBold"/>
              <a:cs typeface="Rubik SemiBold"/>
              <a:sym typeface="Rubik SemiBold"/>
            </a:endParaRPr>
          </a:p>
        </p:txBody>
      </p:sp>
      <p:sp>
        <p:nvSpPr>
          <p:cNvPr id="79" name="Google Shape;79;p3"/>
          <p:cNvSpPr txBox="1"/>
          <p:nvPr/>
        </p:nvSpPr>
        <p:spPr>
          <a:xfrm>
            <a:off x="4867250" y="3130254"/>
            <a:ext cx="3504600" cy="1061799"/>
          </a:xfrm>
          <a:prstGeom prst="rect">
            <a:avLst/>
          </a:prstGeom>
          <a:noFill/>
          <a:ln>
            <a:noFill/>
          </a:ln>
        </p:spPr>
        <p:txBody>
          <a:bodyPr spcFirstLastPara="1" wrap="square" lIns="91425" tIns="91425" rIns="91425" bIns="91425" anchor="t" anchorCtr="0">
            <a:spAutoFit/>
          </a:bodyPr>
          <a:lstStyle/>
          <a:p>
            <a:pPr marL="0" marR="0" lvl="0" indent="0"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Work Experience:</a:t>
            </a:r>
          </a:p>
          <a:p>
            <a:pPr marR="0" lvl="0" rtl="0">
              <a:lnSpc>
                <a:spcPct val="150000"/>
              </a:lnSpc>
              <a:spcBef>
                <a:spcPts val="0"/>
              </a:spcBef>
              <a:spcAft>
                <a:spcPts val="0"/>
              </a:spcAft>
              <a:buClr>
                <a:srgbClr val="000000"/>
              </a:buClr>
              <a:buSzPts val="2000"/>
            </a:pPr>
            <a:r>
              <a:rPr lang="en" b="1" dirty="0">
                <a:latin typeface="Rubik Medium"/>
                <a:ea typeface="Rubik Medium"/>
                <a:cs typeface="Rubik Medium"/>
                <a:sym typeface="Rubik Medium"/>
              </a:rPr>
              <a:t>Dana Indonesia </a:t>
            </a:r>
            <a:r>
              <a:rPr lang="en" dirty="0">
                <a:latin typeface="Rubik Medium"/>
                <a:ea typeface="Rubik Medium"/>
                <a:cs typeface="Rubik Medium"/>
                <a:sym typeface="Rubik Medium"/>
              </a:rPr>
              <a:t>(2022-2024)</a:t>
            </a:r>
            <a:endParaRPr lang="en" b="1" dirty="0">
              <a:latin typeface="Rubik Medium"/>
              <a:ea typeface="Rubik Medium"/>
              <a:cs typeface="Rubik Medium"/>
              <a:sym typeface="Rubik Medium"/>
            </a:endParaRPr>
          </a:p>
          <a:p>
            <a:pPr marR="0" lvl="0" rtl="0">
              <a:lnSpc>
                <a:spcPct val="150000"/>
              </a:lnSpc>
              <a:spcBef>
                <a:spcPts val="0"/>
              </a:spcBef>
              <a:spcAft>
                <a:spcPts val="0"/>
              </a:spcAft>
              <a:buClr>
                <a:srgbClr val="000000"/>
              </a:buClr>
              <a:buSzPts val="2000"/>
            </a:pPr>
            <a:r>
              <a:rPr lang="en" sz="1200" dirty="0">
                <a:latin typeface="Rubik Medium"/>
                <a:ea typeface="Rubik Medium"/>
                <a:cs typeface="Rubik Medium"/>
                <a:sym typeface="Rubik Medium"/>
              </a:rPr>
              <a:t>Customer Care Intern: Data and Support</a:t>
            </a:r>
          </a:p>
        </p:txBody>
      </p:sp>
      <p:sp>
        <p:nvSpPr>
          <p:cNvPr id="80" name="Google Shape;80;p3"/>
          <p:cNvSpPr txBox="1"/>
          <p:nvPr/>
        </p:nvSpPr>
        <p:spPr>
          <a:xfrm>
            <a:off x="1013180" y="3719166"/>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Bintaro, Tangerang Selatan</a:t>
            </a:r>
            <a:endParaRPr sz="1200" u="none" strike="noStrike" cap="none" dirty="0">
              <a:solidFill>
                <a:srgbClr val="000000"/>
              </a:solidFill>
              <a:latin typeface="Rubik Medium"/>
              <a:ea typeface="Rubik Medium"/>
              <a:cs typeface="Rubik Medium"/>
              <a:sym typeface="Rubik Medium"/>
            </a:endParaRPr>
          </a:p>
        </p:txBody>
      </p:sp>
      <p:pic>
        <p:nvPicPr>
          <p:cNvPr id="81" name="Google Shape;81;p3"/>
          <p:cNvPicPr preferRelativeResize="0"/>
          <p:nvPr/>
        </p:nvPicPr>
        <p:blipFill>
          <a:blip r:embed="rId5">
            <a:alphaModFix/>
          </a:blip>
          <a:stretch>
            <a:fillRect/>
          </a:stretch>
        </p:blipFill>
        <p:spPr>
          <a:xfrm>
            <a:off x="608598" y="4473469"/>
            <a:ext cx="256957" cy="234337"/>
          </a:xfrm>
          <a:prstGeom prst="rect">
            <a:avLst/>
          </a:prstGeom>
          <a:noFill/>
          <a:ln>
            <a:noFill/>
          </a:ln>
        </p:spPr>
      </p:pic>
      <p:pic>
        <p:nvPicPr>
          <p:cNvPr id="82" name="Google Shape;82;p3"/>
          <p:cNvPicPr preferRelativeResize="0"/>
          <p:nvPr/>
        </p:nvPicPr>
        <p:blipFill>
          <a:blip r:embed="rId6">
            <a:alphaModFix/>
          </a:blip>
          <a:stretch>
            <a:fillRect/>
          </a:stretch>
        </p:blipFill>
        <p:spPr>
          <a:xfrm>
            <a:off x="587097" y="3836553"/>
            <a:ext cx="278458" cy="253945"/>
          </a:xfrm>
          <a:prstGeom prst="rect">
            <a:avLst/>
          </a:prstGeom>
          <a:noFill/>
          <a:ln>
            <a:noFill/>
          </a:ln>
        </p:spPr>
      </p:pic>
      <p:pic>
        <p:nvPicPr>
          <p:cNvPr id="83" name="Google Shape;83;p3"/>
          <p:cNvPicPr preferRelativeResize="0"/>
          <p:nvPr/>
        </p:nvPicPr>
        <p:blipFill>
          <a:blip r:embed="rId7">
            <a:alphaModFix/>
          </a:blip>
          <a:stretch>
            <a:fillRect/>
          </a:stretch>
        </p:blipFill>
        <p:spPr>
          <a:xfrm>
            <a:off x="608598" y="4192053"/>
            <a:ext cx="256957" cy="167209"/>
          </a:xfrm>
          <a:prstGeom prst="rect">
            <a:avLst/>
          </a:prstGeom>
          <a:noFill/>
          <a:ln>
            <a:noFill/>
          </a:ln>
        </p:spPr>
      </p:pic>
      <p:sp>
        <p:nvSpPr>
          <p:cNvPr id="84" name="Google Shape;84;p3"/>
          <p:cNvSpPr txBox="1"/>
          <p:nvPr/>
        </p:nvSpPr>
        <p:spPr>
          <a:xfrm>
            <a:off x="1013180" y="4337061"/>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1200" dirty="0">
                <a:latin typeface="Rubik Medium"/>
                <a:ea typeface="Rubik Medium"/>
                <a:cs typeface="Rubik Medium"/>
                <a:sym typeface="Rubik Medium"/>
              </a:rPr>
              <a:t>https://www.linkedin.com/in/mohammad-fauzan/</a:t>
            </a:r>
            <a:endParaRPr sz="1200" u="none" strike="noStrike" cap="none" dirty="0">
              <a:solidFill>
                <a:srgbClr val="000000"/>
              </a:solidFill>
              <a:latin typeface="Rubik Medium"/>
              <a:ea typeface="Rubik Medium"/>
              <a:cs typeface="Rubik Medium"/>
              <a:sym typeface="Rubik Medium"/>
            </a:endParaRPr>
          </a:p>
        </p:txBody>
      </p:sp>
      <p:sp>
        <p:nvSpPr>
          <p:cNvPr id="85" name="Google Shape;85;p3"/>
          <p:cNvSpPr txBox="1"/>
          <p:nvPr/>
        </p:nvSpPr>
        <p:spPr>
          <a:xfrm>
            <a:off x="1013180" y="4037776"/>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fauzanmohammad188@gmail.com</a:t>
            </a:r>
            <a:endParaRPr sz="1200" u="none" strike="noStrike" cap="none" dirty="0">
              <a:solidFill>
                <a:srgbClr val="000000"/>
              </a:solidFill>
              <a:latin typeface="Rubik Medium"/>
              <a:ea typeface="Rubik Medium"/>
              <a:cs typeface="Rubik Medium"/>
              <a:sym typeface="Rubik Medium"/>
            </a:endParaRPr>
          </a:p>
        </p:txBody>
      </p:sp>
      <p:pic>
        <p:nvPicPr>
          <p:cNvPr id="5" name="Picture 4" descr="A person wearing glasses and a suit&#10;&#10;Description automatically generated">
            <a:extLst>
              <a:ext uri="{FF2B5EF4-FFF2-40B4-BE49-F238E27FC236}">
                <a16:creationId xmlns:a16="http://schemas.microsoft.com/office/drawing/2014/main" id="{9D9146BF-FEC5-8185-ED46-CA7ECFBEED5C}"/>
              </a:ext>
            </a:extLst>
          </p:cNvPr>
          <p:cNvPicPr>
            <a:picLocks noChangeAspect="1"/>
          </p:cNvPicPr>
          <p:nvPr/>
        </p:nvPicPr>
        <p:blipFill>
          <a:blip r:embed="rId8"/>
          <a:stretch>
            <a:fillRect/>
          </a:stretch>
        </p:blipFill>
        <p:spPr>
          <a:xfrm>
            <a:off x="1245244" y="700431"/>
            <a:ext cx="2008461" cy="2792688"/>
          </a:xfrm>
          <a:prstGeom prst="rect">
            <a:avLst/>
          </a:prstGeom>
        </p:spPr>
      </p:pic>
      <p:pic>
        <p:nvPicPr>
          <p:cNvPr id="7" name="Picture 6" descr="A yellow and black logo&#10;&#10;Description automatically generated">
            <a:extLst>
              <a:ext uri="{FF2B5EF4-FFF2-40B4-BE49-F238E27FC236}">
                <a16:creationId xmlns:a16="http://schemas.microsoft.com/office/drawing/2014/main" id="{A63C0088-05BD-7DA7-F81F-276F3918592E}"/>
              </a:ext>
            </a:extLst>
          </p:cNvPr>
          <p:cNvPicPr>
            <a:picLocks noChangeAspect="1"/>
          </p:cNvPicPr>
          <p:nvPr/>
        </p:nvPicPr>
        <p:blipFill>
          <a:blip r:embed="rId9"/>
          <a:stretch>
            <a:fillRect/>
          </a:stretch>
        </p:blipFill>
        <p:spPr>
          <a:xfrm>
            <a:off x="6263558" y="1630835"/>
            <a:ext cx="711984" cy="777843"/>
          </a:xfrm>
          <a:prstGeom prst="rect">
            <a:avLst/>
          </a:prstGeom>
        </p:spPr>
      </p:pic>
      <p:pic>
        <p:nvPicPr>
          <p:cNvPr id="9" name="Picture 8" descr="Blue letters on a black background&#10;&#10;Description automatically generated">
            <a:extLst>
              <a:ext uri="{FF2B5EF4-FFF2-40B4-BE49-F238E27FC236}">
                <a16:creationId xmlns:a16="http://schemas.microsoft.com/office/drawing/2014/main" id="{732E5AF9-32E2-0190-1EAA-1E772CC1F551}"/>
              </a:ext>
            </a:extLst>
          </p:cNvPr>
          <p:cNvPicPr>
            <a:picLocks noChangeAspect="1"/>
          </p:cNvPicPr>
          <p:nvPr/>
        </p:nvPicPr>
        <p:blipFill>
          <a:blip r:embed="rId10"/>
          <a:stretch>
            <a:fillRect/>
          </a:stretch>
        </p:blipFill>
        <p:spPr>
          <a:xfrm>
            <a:off x="7591292" y="3491163"/>
            <a:ext cx="1166634" cy="339980"/>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FC3A3C97-5681-62E0-9386-07F6238E3015}"/>
              </a:ext>
            </a:extLst>
          </p:cNvPr>
          <p:cNvPicPr>
            <a:picLocks noChangeAspect="1"/>
          </p:cNvPicPr>
          <p:nvPr/>
        </p:nvPicPr>
        <p:blipFill>
          <a:blip r:embed="rId11"/>
          <a:stretch>
            <a:fillRect/>
          </a:stretch>
        </p:blipFill>
        <p:spPr>
          <a:xfrm>
            <a:off x="606492" y="4795315"/>
            <a:ext cx="256958" cy="256958"/>
          </a:xfrm>
          <a:prstGeom prst="rect">
            <a:avLst/>
          </a:prstGeom>
        </p:spPr>
      </p:pic>
      <p:sp>
        <p:nvSpPr>
          <p:cNvPr id="12" name="Google Shape;84;p3">
            <a:extLst>
              <a:ext uri="{FF2B5EF4-FFF2-40B4-BE49-F238E27FC236}">
                <a16:creationId xmlns:a16="http://schemas.microsoft.com/office/drawing/2014/main" id="{D1F160FC-D278-770A-0417-00BCE6DF0E81}"/>
              </a:ext>
            </a:extLst>
          </p:cNvPr>
          <p:cNvSpPr txBox="1"/>
          <p:nvPr/>
        </p:nvSpPr>
        <p:spPr>
          <a:xfrm>
            <a:off x="1011075" y="4641696"/>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1200" dirty="0">
                <a:latin typeface="Rubik Medium"/>
                <a:ea typeface="Rubik Medium"/>
                <a:cs typeface="Rubik Medium"/>
                <a:sym typeface="Rubik Medium"/>
              </a:rPr>
              <a:t>https://github.com/Podjan</a:t>
            </a:r>
            <a:endParaRPr sz="1200" u="none" strike="noStrike" cap="none" dirty="0">
              <a:solidFill>
                <a:srgbClr val="000000"/>
              </a:solidFill>
              <a:latin typeface="Rubik Medium"/>
              <a:ea typeface="Rubik Medium"/>
              <a:cs typeface="Rubik Medium"/>
              <a:sym typeface="Rubik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154" name="Google Shape;154;p8"/>
          <p:cNvSpPr/>
          <p:nvPr/>
        </p:nvSpPr>
        <p:spPr>
          <a:xfrm>
            <a:off x="4871775" y="4301225"/>
            <a:ext cx="1538100" cy="541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ubik Medium"/>
                <a:ea typeface="Rubik Medium"/>
                <a:cs typeface="Rubik Medium"/>
                <a:sym typeface="Rubik Medium"/>
              </a:rPr>
              <a:t>Logo Company</a:t>
            </a:r>
            <a:endParaRPr sz="1400" b="0" i="0" u="none" strike="noStrike" cap="none">
              <a:solidFill>
                <a:schemeClr val="lt1"/>
              </a:solidFill>
              <a:latin typeface="Rubik Medium"/>
              <a:ea typeface="Rubik Medium"/>
              <a:cs typeface="Rubik Medium"/>
              <a:sym typeface="Rubik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1"/>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p:cNvSpPr txBox="1"/>
          <p:nvPr/>
        </p:nvSpPr>
        <p:spPr>
          <a:xfrm>
            <a:off x="340499" y="910846"/>
            <a:ext cx="5604600" cy="1034099"/>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 sz="1200" dirty="0">
                <a:latin typeface="Rubik"/>
                <a:ea typeface="Rubik"/>
                <a:cs typeface="Rubik"/>
                <a:sym typeface="Rubik"/>
              </a:rPr>
              <a:t>Kimia Farma adalah Perusahan BUMN yang bergerak di bidang Farmasi. Kimia Farma telah berdiri sejak tahun 1817 yang saat itu bernama </a:t>
            </a:r>
            <a:r>
              <a:rPr lang="en-US" sz="1200" dirty="0">
                <a:latin typeface="Rubik"/>
                <a:ea typeface="Rubik"/>
                <a:cs typeface="Rubik"/>
                <a:sym typeface="Rubik"/>
              </a:rPr>
              <a:t>NV </a:t>
            </a:r>
            <a:r>
              <a:rPr lang="en-US" sz="1200" dirty="0" err="1">
                <a:latin typeface="Rubik"/>
                <a:ea typeface="Rubik"/>
                <a:cs typeface="Rubik"/>
                <a:sym typeface="Rubik"/>
              </a:rPr>
              <a:t>Chemicalien</a:t>
            </a:r>
            <a:r>
              <a:rPr lang="en-US" sz="1200" dirty="0">
                <a:latin typeface="Rubik"/>
                <a:ea typeface="Rubik"/>
                <a:cs typeface="Rubik"/>
                <a:sym typeface="Rubik"/>
              </a:rPr>
              <a:t> Handle </a:t>
            </a:r>
            <a:r>
              <a:rPr lang="en-US" sz="1200" dirty="0" err="1">
                <a:latin typeface="Rubik"/>
                <a:ea typeface="Rubik"/>
                <a:cs typeface="Rubik"/>
                <a:sym typeface="Rubik"/>
              </a:rPr>
              <a:t>Rathkamp</a:t>
            </a:r>
            <a:r>
              <a:rPr lang="en-US" sz="1200" dirty="0">
                <a:latin typeface="Rubik"/>
                <a:ea typeface="Rubik"/>
                <a:cs typeface="Rubik"/>
                <a:sym typeface="Rubik"/>
              </a:rPr>
              <a:t> &amp; Co. Pada </a:t>
            </a:r>
            <a:r>
              <a:rPr lang="en-US" sz="1200" dirty="0" err="1">
                <a:latin typeface="Rubik"/>
                <a:ea typeface="Rubik"/>
                <a:cs typeface="Rubik"/>
                <a:sym typeface="Rubik"/>
              </a:rPr>
              <a:t>tahun</a:t>
            </a:r>
            <a:r>
              <a:rPr lang="en-US" sz="1200" dirty="0">
                <a:latin typeface="Rubik"/>
                <a:ea typeface="Rubik"/>
                <a:cs typeface="Rubik"/>
                <a:sym typeface="Rubik"/>
              </a:rPr>
              <a:t> 2020, </a:t>
            </a:r>
            <a:r>
              <a:rPr lang="en-US" sz="1200" dirty="0" err="1">
                <a:latin typeface="Rubik"/>
                <a:ea typeface="Rubik"/>
                <a:cs typeface="Rubik"/>
                <a:sym typeface="Rubik"/>
              </a:rPr>
              <a:t>Pemerintah</a:t>
            </a:r>
            <a:r>
              <a:rPr lang="en-US" sz="1200" dirty="0">
                <a:latin typeface="Rubik"/>
                <a:ea typeface="Rubik"/>
                <a:cs typeface="Rubik"/>
                <a:sym typeface="Rubik"/>
              </a:rPr>
              <a:t> Indonesia </a:t>
            </a:r>
            <a:r>
              <a:rPr lang="en-US" sz="1200" dirty="0" err="1">
                <a:latin typeface="Rubik"/>
                <a:ea typeface="Rubik"/>
                <a:cs typeface="Rubik"/>
                <a:sym typeface="Rubik"/>
              </a:rPr>
              <a:t>membentuk</a:t>
            </a:r>
            <a:r>
              <a:rPr lang="en-US" sz="1200" dirty="0">
                <a:latin typeface="Rubik"/>
                <a:ea typeface="Rubik"/>
                <a:cs typeface="Rubik"/>
                <a:sym typeface="Rubik"/>
              </a:rPr>
              <a:t> holding BUMN </a:t>
            </a:r>
            <a:r>
              <a:rPr lang="en-US" sz="1200" dirty="0" err="1">
                <a:latin typeface="Rubik"/>
                <a:ea typeface="Rubik"/>
                <a:cs typeface="Rubik"/>
                <a:sym typeface="Rubik"/>
              </a:rPr>
              <a:t>farmasi</a:t>
            </a:r>
            <a:r>
              <a:rPr lang="en-US" sz="1200" dirty="0">
                <a:latin typeface="Rubik"/>
                <a:ea typeface="Rubik"/>
                <a:cs typeface="Rubik"/>
                <a:sym typeface="Rubik"/>
              </a:rPr>
              <a:t> yang </a:t>
            </a:r>
            <a:r>
              <a:rPr lang="en-US" sz="1200" dirty="0" err="1">
                <a:latin typeface="Rubik"/>
                <a:ea typeface="Rubik"/>
                <a:cs typeface="Rubik"/>
                <a:sym typeface="Rubik"/>
              </a:rPr>
              <a:t>dimana</a:t>
            </a:r>
            <a:r>
              <a:rPr lang="en-US" sz="1200" dirty="0">
                <a:latin typeface="Rubik"/>
                <a:ea typeface="Rubik"/>
                <a:cs typeface="Rubik"/>
                <a:sym typeface="Rubik"/>
              </a:rPr>
              <a:t> Kimia Farma </a:t>
            </a:r>
            <a:r>
              <a:rPr lang="en-US" sz="1200" dirty="0" err="1">
                <a:latin typeface="Rubik"/>
                <a:ea typeface="Rubik"/>
                <a:cs typeface="Rubik"/>
                <a:sym typeface="Rubik"/>
              </a:rPr>
              <a:t>menjadi</a:t>
            </a:r>
            <a:r>
              <a:rPr lang="en-US" sz="1200" dirty="0">
                <a:latin typeface="Rubik"/>
                <a:ea typeface="Rubik"/>
                <a:cs typeface="Rubik"/>
                <a:sym typeface="Rubik"/>
              </a:rPr>
              <a:t> </a:t>
            </a:r>
            <a:r>
              <a:rPr lang="en-US" sz="1200" dirty="0" err="1">
                <a:latin typeface="Rubik"/>
                <a:ea typeface="Rubik"/>
                <a:cs typeface="Rubik"/>
                <a:sym typeface="Rubik"/>
              </a:rPr>
              <a:t>anggotanya</a:t>
            </a:r>
            <a:r>
              <a:rPr lang="en-US" sz="1200" dirty="0">
                <a:latin typeface="Rubik"/>
                <a:ea typeface="Rubik"/>
                <a:cs typeface="Rubik"/>
                <a:sym typeface="Rubik"/>
              </a:rPr>
              <a:t>. </a:t>
            </a:r>
            <a:endParaRPr sz="1200" i="0" u="none" strike="noStrike" cap="none" dirty="0">
              <a:solidFill>
                <a:srgbClr val="000000"/>
              </a:solidFill>
              <a:latin typeface="Rubik"/>
              <a:ea typeface="Rubik"/>
              <a:cs typeface="Rubik"/>
              <a:sym typeface="Rubik"/>
            </a:endParaRPr>
          </a:p>
        </p:txBody>
      </p:sp>
      <p:sp>
        <p:nvSpPr>
          <p:cNvPr id="102" name="Google Shape;102;p4"/>
          <p:cNvSpPr txBox="1"/>
          <p:nvPr/>
        </p:nvSpPr>
        <p:spPr>
          <a:xfrm>
            <a:off x="340500" y="320873"/>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About </a:t>
            </a:r>
            <a:r>
              <a:rPr lang="en" sz="3000" b="1" dirty="0">
                <a:solidFill>
                  <a:schemeClr val="accent5"/>
                </a:solidFill>
                <a:latin typeface="Rubik"/>
                <a:ea typeface="Rubik"/>
                <a:cs typeface="Rubik"/>
                <a:sym typeface="Rubik"/>
              </a:rPr>
              <a:t>Company</a:t>
            </a:r>
            <a:endParaRPr sz="3000" b="1" i="0" u="none" strike="noStrike" cap="none" dirty="0">
              <a:solidFill>
                <a:schemeClr val="accent5"/>
              </a:solidFill>
              <a:latin typeface="Rubik"/>
              <a:ea typeface="Rubik"/>
              <a:cs typeface="Rubik"/>
              <a:sym typeface="Rubik"/>
            </a:endParaRPr>
          </a:p>
        </p:txBody>
      </p:sp>
      <p:pic>
        <p:nvPicPr>
          <p:cNvPr id="103" name="Google Shape;103;p4"/>
          <p:cNvPicPr preferRelativeResize="0"/>
          <p:nvPr/>
        </p:nvPicPr>
        <p:blipFill>
          <a:blip r:embed="rId5">
            <a:alphaModFix/>
          </a:blip>
          <a:stretch>
            <a:fillRect/>
          </a:stretch>
        </p:blipFill>
        <p:spPr>
          <a:xfrm>
            <a:off x="6105637" y="2005844"/>
            <a:ext cx="2877826" cy="1115175"/>
          </a:xfrm>
          <a:prstGeom prst="rect">
            <a:avLst/>
          </a:prstGeom>
          <a:noFill/>
          <a:ln>
            <a:noFill/>
          </a:ln>
        </p:spPr>
      </p:pic>
      <p:sp>
        <p:nvSpPr>
          <p:cNvPr id="2" name="Google Shape;101;p4">
            <a:extLst>
              <a:ext uri="{FF2B5EF4-FFF2-40B4-BE49-F238E27FC236}">
                <a16:creationId xmlns:a16="http://schemas.microsoft.com/office/drawing/2014/main" id="{A175D229-A343-939B-589A-A3351EAE05F7}"/>
              </a:ext>
            </a:extLst>
          </p:cNvPr>
          <p:cNvSpPr txBox="1"/>
          <p:nvPr/>
        </p:nvSpPr>
        <p:spPr>
          <a:xfrm>
            <a:off x="340499" y="2005844"/>
            <a:ext cx="5604600" cy="1671196"/>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US" sz="1200" dirty="0">
                <a:latin typeface="Rubik"/>
                <a:ea typeface="Rubik"/>
                <a:cs typeface="Rubik"/>
                <a:sym typeface="Rubik"/>
              </a:rPr>
              <a:t>Kimia Farma </a:t>
            </a:r>
            <a:r>
              <a:rPr lang="en-US" sz="1200" dirty="0" err="1">
                <a:latin typeface="Rubik"/>
                <a:ea typeface="Rubik"/>
                <a:cs typeface="Rubik"/>
                <a:sym typeface="Rubik"/>
              </a:rPr>
              <a:t>memiliki</a:t>
            </a:r>
            <a:r>
              <a:rPr lang="en-US" sz="1200" dirty="0">
                <a:latin typeface="Rubik"/>
                <a:ea typeface="Rubik"/>
                <a:cs typeface="Rubik"/>
                <a:sym typeface="Rubik"/>
              </a:rPr>
              <a:t> </a:t>
            </a:r>
            <a:r>
              <a:rPr lang="en-US" sz="1200" b="1" dirty="0" err="1">
                <a:latin typeface="Rubik"/>
                <a:ea typeface="Rubik"/>
                <a:cs typeface="Rubik"/>
                <a:sym typeface="Rubik"/>
              </a:rPr>
              <a:t>visi</a:t>
            </a:r>
            <a:r>
              <a:rPr lang="en-US" sz="1200" dirty="0">
                <a:latin typeface="Rubik"/>
                <a:ea typeface="Rubik"/>
                <a:cs typeface="Rubik"/>
                <a:sym typeface="Rubik"/>
              </a:rPr>
              <a:t> </a:t>
            </a:r>
            <a:r>
              <a:rPr lang="en-US" sz="1200" dirty="0" err="1">
                <a:latin typeface="Rubik"/>
                <a:ea typeface="Rubik"/>
                <a:cs typeface="Rubik"/>
                <a:sym typeface="Rubik"/>
              </a:rPr>
              <a:t>yaitu</a:t>
            </a:r>
            <a:r>
              <a:rPr lang="en-US" sz="1200" dirty="0">
                <a:latin typeface="Rubik"/>
                <a:ea typeface="Rubik"/>
                <a:cs typeface="Rubik"/>
                <a:sym typeface="Rubik"/>
              </a:rPr>
              <a:t> </a:t>
            </a:r>
            <a:r>
              <a:rPr lang="en-US" sz="1200" dirty="0" err="1">
                <a:latin typeface="Rubik"/>
                <a:ea typeface="Rubik"/>
                <a:cs typeface="Rubik"/>
                <a:sym typeface="Rubik"/>
              </a:rPr>
              <a:t>menjadi</a:t>
            </a:r>
            <a:r>
              <a:rPr lang="en-US" sz="1200" dirty="0">
                <a:latin typeface="Rubik"/>
                <a:ea typeface="Rubik"/>
                <a:cs typeface="Rubik"/>
                <a:sym typeface="Rubik"/>
              </a:rPr>
              <a:t> </a:t>
            </a:r>
            <a:r>
              <a:rPr lang="en-US" sz="1200" dirty="0" err="1">
                <a:latin typeface="Rubik"/>
                <a:ea typeface="Rubik"/>
                <a:cs typeface="Rubik"/>
                <a:sym typeface="Rubik"/>
              </a:rPr>
              <a:t>perusahaan</a:t>
            </a:r>
            <a:r>
              <a:rPr lang="en-US" sz="1200" dirty="0">
                <a:latin typeface="Rubik"/>
                <a:ea typeface="Rubik"/>
                <a:cs typeface="Rubik"/>
                <a:sym typeface="Rubik"/>
              </a:rPr>
              <a:t> Healthcare </a:t>
            </a:r>
            <a:r>
              <a:rPr lang="en-US" sz="1200" dirty="0" err="1">
                <a:latin typeface="Rubik"/>
                <a:ea typeface="Rubik"/>
                <a:cs typeface="Rubik"/>
                <a:sym typeface="Rubik"/>
              </a:rPr>
              <a:t>pilihan</a:t>
            </a:r>
            <a:r>
              <a:rPr lang="en-US" sz="1200" dirty="0">
                <a:latin typeface="Rubik"/>
                <a:ea typeface="Rubik"/>
                <a:cs typeface="Rubik"/>
                <a:sym typeface="Rubik"/>
              </a:rPr>
              <a:t> </a:t>
            </a:r>
            <a:r>
              <a:rPr lang="en-US" sz="1200" dirty="0" err="1">
                <a:latin typeface="Rubik"/>
                <a:ea typeface="Rubik"/>
                <a:cs typeface="Rubik"/>
                <a:sym typeface="Rubik"/>
              </a:rPr>
              <a:t>utama</a:t>
            </a:r>
            <a:r>
              <a:rPr lang="en-US" sz="1200" dirty="0">
                <a:latin typeface="Rubik"/>
                <a:ea typeface="Rubik"/>
                <a:cs typeface="Rubik"/>
                <a:sym typeface="Rubik"/>
              </a:rPr>
              <a:t> yang </a:t>
            </a:r>
            <a:r>
              <a:rPr lang="en-US" sz="1200" dirty="0" err="1">
                <a:latin typeface="Rubik"/>
                <a:ea typeface="Rubik"/>
                <a:cs typeface="Rubik"/>
                <a:sym typeface="Rubik"/>
              </a:rPr>
              <a:t>terintegrasi</a:t>
            </a:r>
            <a:r>
              <a:rPr lang="en-US" sz="1200" dirty="0">
                <a:latin typeface="Rubik"/>
                <a:ea typeface="Rubik"/>
                <a:cs typeface="Rubik"/>
                <a:sym typeface="Rubik"/>
              </a:rPr>
              <a:t> dan </a:t>
            </a:r>
            <a:r>
              <a:rPr lang="en-US" sz="1200" dirty="0" err="1">
                <a:latin typeface="Rubik"/>
                <a:ea typeface="Rubik"/>
                <a:cs typeface="Rubik"/>
                <a:sym typeface="Rubik"/>
              </a:rPr>
              <a:t>menghasilkan</a:t>
            </a:r>
            <a:r>
              <a:rPr lang="en-US" sz="1200" dirty="0">
                <a:latin typeface="Rubik"/>
                <a:ea typeface="Rubik"/>
                <a:cs typeface="Rubik"/>
                <a:sym typeface="Rubik"/>
              </a:rPr>
              <a:t> </a:t>
            </a:r>
            <a:r>
              <a:rPr lang="en-US" sz="1200" dirty="0" err="1">
                <a:latin typeface="Rubik"/>
                <a:ea typeface="Rubik"/>
                <a:cs typeface="Rubik"/>
                <a:sym typeface="Rubik"/>
              </a:rPr>
              <a:t>nilai</a:t>
            </a:r>
            <a:r>
              <a:rPr lang="en-US" sz="1200" dirty="0">
                <a:latin typeface="Rubik"/>
                <a:ea typeface="Rubik"/>
                <a:cs typeface="Rubik"/>
                <a:sym typeface="Rubik"/>
              </a:rPr>
              <a:t> yang </a:t>
            </a:r>
            <a:r>
              <a:rPr lang="en-US" sz="1200" dirty="0" err="1">
                <a:latin typeface="Rubik"/>
                <a:ea typeface="Rubik"/>
                <a:cs typeface="Rubik"/>
                <a:sym typeface="Rubik"/>
              </a:rPr>
              <a:t>berkesinambungan</a:t>
            </a:r>
            <a:r>
              <a:rPr lang="en-US" sz="1200" b="1" dirty="0">
                <a:latin typeface="Rubik"/>
                <a:ea typeface="Rubik"/>
                <a:cs typeface="Rubik"/>
                <a:sym typeface="Rubik"/>
              </a:rPr>
              <a:t>. </a:t>
            </a:r>
            <a:r>
              <a:rPr lang="en-US" sz="1200" b="1" dirty="0" err="1">
                <a:latin typeface="Rubik"/>
                <a:ea typeface="Rubik"/>
                <a:cs typeface="Rubik"/>
                <a:sym typeface="Rubik"/>
              </a:rPr>
              <a:t>Misinya</a:t>
            </a:r>
            <a:r>
              <a:rPr lang="en-US" sz="1200" b="1" dirty="0">
                <a:latin typeface="Rubik"/>
                <a:ea typeface="Rubik"/>
                <a:cs typeface="Rubik"/>
                <a:sym typeface="Rubik"/>
              </a:rPr>
              <a:t> </a:t>
            </a:r>
            <a:r>
              <a:rPr lang="en-US" sz="1200" dirty="0">
                <a:latin typeface="Rubik"/>
                <a:ea typeface="Rubik"/>
                <a:cs typeface="Rubik"/>
                <a:sym typeface="Rubik"/>
              </a:rPr>
              <a:t>adalah</a:t>
            </a:r>
          </a:p>
          <a:p>
            <a:pPr marL="0" marR="0" lvl="0" indent="0" algn="just" rtl="0">
              <a:lnSpc>
                <a:spcPct val="115000"/>
              </a:lnSpc>
              <a:spcBef>
                <a:spcPts val="0"/>
              </a:spcBef>
              <a:spcAft>
                <a:spcPts val="0"/>
              </a:spcAft>
              <a:buClr>
                <a:schemeClr val="dk1"/>
              </a:buClr>
              <a:buSzPts val="1100"/>
              <a:buFont typeface="Arial"/>
              <a:buNone/>
            </a:pPr>
            <a:r>
              <a:rPr lang="en-US" sz="1200" i="0" u="none" strike="noStrike" cap="none" dirty="0">
                <a:solidFill>
                  <a:srgbClr val="000000"/>
                </a:solidFill>
                <a:latin typeface="Rubik"/>
                <a:ea typeface="Rubik"/>
                <a:cs typeface="Rubik"/>
                <a:sym typeface="Rubik"/>
              </a:rPr>
              <a:t>1. Melakukan </a:t>
            </a:r>
            <a:r>
              <a:rPr lang="en-US" sz="1200" i="0" u="none" strike="noStrike" cap="none" dirty="0" err="1">
                <a:solidFill>
                  <a:srgbClr val="000000"/>
                </a:solidFill>
                <a:latin typeface="Rubik"/>
                <a:ea typeface="Rubik"/>
                <a:cs typeface="Rubik"/>
                <a:sym typeface="Rubik"/>
              </a:rPr>
              <a:t>aktivitas</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usaha</a:t>
            </a:r>
            <a:r>
              <a:rPr lang="en-US" sz="1200" i="0" u="none" strike="noStrike" cap="none" dirty="0">
                <a:solidFill>
                  <a:srgbClr val="000000"/>
                </a:solidFill>
                <a:latin typeface="Rubik"/>
                <a:ea typeface="Rubik"/>
                <a:cs typeface="Rubik"/>
                <a:sym typeface="Rubik"/>
              </a:rPr>
              <a:t> di </a:t>
            </a:r>
            <a:r>
              <a:rPr lang="en-US" sz="1200" i="0" u="none" strike="noStrike" cap="none" dirty="0" err="1">
                <a:solidFill>
                  <a:srgbClr val="000000"/>
                </a:solidFill>
                <a:latin typeface="Rubik"/>
                <a:ea typeface="Rubik"/>
                <a:cs typeface="Rubik"/>
                <a:sym typeface="Rubik"/>
              </a:rPr>
              <a:t>bidang-bidang</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industri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kimia</a:t>
            </a:r>
            <a:r>
              <a:rPr lang="en-US" sz="1200" i="0" u="none" strike="noStrike" cap="none" dirty="0">
                <a:solidFill>
                  <a:srgbClr val="000000"/>
                </a:solidFill>
                <a:latin typeface="Rubik"/>
                <a:ea typeface="Rubik"/>
                <a:cs typeface="Rubik"/>
                <a:sym typeface="Rubik"/>
              </a:rPr>
              <a:t> dan </a:t>
            </a:r>
            <a:r>
              <a:rPr lang="en-US" sz="1200" i="0" u="none" strike="noStrike" cap="none" dirty="0" err="1">
                <a:solidFill>
                  <a:srgbClr val="000000"/>
                </a:solidFill>
                <a:latin typeface="Rubik"/>
                <a:ea typeface="Rubik"/>
                <a:cs typeface="Rubik"/>
                <a:sym typeface="Rubik"/>
              </a:rPr>
              <a:t>farmasi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perdagangan</a:t>
            </a:r>
            <a:r>
              <a:rPr lang="en-US" sz="1200" i="0" u="none" strike="noStrike" cap="none" dirty="0">
                <a:solidFill>
                  <a:srgbClr val="000000"/>
                </a:solidFill>
                <a:latin typeface="Rubik"/>
                <a:ea typeface="Rubik"/>
                <a:cs typeface="Rubik"/>
                <a:sym typeface="Rubik"/>
              </a:rPr>
              <a:t> dan </a:t>
            </a:r>
            <a:r>
              <a:rPr lang="en-US" sz="1200" i="0" u="none" strike="noStrike" cap="none" dirty="0" err="1">
                <a:solidFill>
                  <a:srgbClr val="000000"/>
                </a:solidFill>
                <a:latin typeface="Rubik"/>
                <a:ea typeface="Rubik"/>
                <a:cs typeface="Rubik"/>
                <a:sym typeface="Rubik"/>
              </a:rPr>
              <a:t>jaringan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distribusi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ritel</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farmasi</a:t>
            </a:r>
            <a:r>
              <a:rPr lang="en-US" sz="1200" i="0" u="none" strike="noStrike" cap="none" dirty="0">
                <a:solidFill>
                  <a:srgbClr val="000000"/>
                </a:solidFill>
                <a:latin typeface="Rubik"/>
                <a:ea typeface="Rubik"/>
                <a:cs typeface="Rubik"/>
                <a:sym typeface="Rubik"/>
              </a:rPr>
              <a:t> dan </a:t>
            </a:r>
            <a:r>
              <a:rPr lang="en-US" sz="1200" i="0" u="none" strike="noStrike" cap="none" dirty="0" err="1">
                <a:solidFill>
                  <a:srgbClr val="000000"/>
                </a:solidFill>
                <a:latin typeface="Rubik"/>
                <a:ea typeface="Rubik"/>
                <a:cs typeface="Rubik"/>
                <a:sym typeface="Rubik"/>
              </a:rPr>
              <a:t>layanan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kesehatan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serta</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optimalisasi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aset</a:t>
            </a:r>
            <a:r>
              <a:rPr lang="en-US" sz="1200" i="0" u="none" strike="noStrike" cap="none" dirty="0">
                <a:solidFill>
                  <a:srgbClr val="000000"/>
                </a:solidFill>
                <a:latin typeface="Rubik"/>
                <a:ea typeface="Rubik"/>
                <a:cs typeface="Rubik"/>
                <a:sym typeface="Rubik"/>
              </a:rPr>
              <a:t>.</a:t>
            </a:r>
          </a:p>
          <a:p>
            <a:pPr marL="0" marR="0" lvl="0" indent="0" algn="just" rtl="0">
              <a:lnSpc>
                <a:spcPct val="115000"/>
              </a:lnSpc>
              <a:spcBef>
                <a:spcPts val="0"/>
              </a:spcBef>
              <a:spcAft>
                <a:spcPts val="0"/>
              </a:spcAft>
              <a:buClr>
                <a:schemeClr val="dk1"/>
              </a:buClr>
              <a:buSzPts val="1100"/>
              <a:buFont typeface="Arial"/>
              <a:buNone/>
            </a:pPr>
            <a:r>
              <a:rPr lang="en-US" sz="1200" i="0" u="none" strike="noStrike" cap="none" dirty="0">
                <a:solidFill>
                  <a:srgbClr val="000000"/>
                </a:solidFill>
                <a:latin typeface="Rubik"/>
                <a:ea typeface="Rubik"/>
                <a:cs typeface="Rubik"/>
                <a:sym typeface="Rubik"/>
              </a:rPr>
              <a:t>2. </a:t>
            </a:r>
            <a:r>
              <a:rPr lang="en-US" sz="1200" i="0" u="none" strike="noStrike" cap="none" dirty="0" err="1">
                <a:solidFill>
                  <a:srgbClr val="000000"/>
                </a:solidFill>
                <a:latin typeface="Rubik"/>
                <a:ea typeface="Rubik"/>
                <a:cs typeface="Rubik"/>
                <a:sym typeface="Rubik"/>
              </a:rPr>
              <a:t>Mengelola</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perusahaan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secara</a:t>
            </a:r>
            <a:r>
              <a:rPr lang="en-US" sz="1200" i="0" u="none" strike="noStrike" cap="none" dirty="0">
                <a:solidFill>
                  <a:srgbClr val="000000"/>
                </a:solidFill>
                <a:latin typeface="Rubik"/>
                <a:ea typeface="Rubik"/>
                <a:cs typeface="Rubik"/>
                <a:sym typeface="Rubik"/>
              </a:rPr>
              <a:t> Good Corporate Governance dan operational excellence </a:t>
            </a:r>
            <a:r>
              <a:rPr lang="en-US" sz="1200" i="0" u="none" strike="noStrike" cap="none" dirty="0" err="1">
                <a:solidFill>
                  <a:srgbClr val="000000"/>
                </a:solidFill>
                <a:latin typeface="Rubik"/>
                <a:ea typeface="Rubik"/>
                <a:cs typeface="Rubik"/>
                <a:sym typeface="Rubik"/>
              </a:rPr>
              <a:t>didukung</a:t>
            </a:r>
            <a:r>
              <a:rPr lang="en-US" sz="1200" i="0" u="none" strike="noStrike" cap="none" dirty="0">
                <a:solidFill>
                  <a:srgbClr val="000000"/>
                </a:solidFill>
                <a:latin typeface="Rubik"/>
                <a:ea typeface="Rubik"/>
                <a:cs typeface="Rubik"/>
                <a:sym typeface="Rubik"/>
              </a:rPr>
              <a:t> oleh </a:t>
            </a:r>
            <a:r>
              <a:rPr lang="en-US" sz="1200" i="0" u="none" strike="noStrike" cap="none" dirty="0" err="1">
                <a:solidFill>
                  <a:srgbClr val="000000"/>
                </a:solidFill>
                <a:latin typeface="Rubik"/>
                <a:ea typeface="Rubik"/>
                <a:cs typeface="Rubik"/>
                <a:sym typeface="Rubik"/>
              </a:rPr>
              <a:t>Sumber</a:t>
            </a:r>
            <a:r>
              <a:rPr lang="en-US" sz="1200" i="0" u="none" strike="noStrike" cap="none" dirty="0">
                <a:solidFill>
                  <a:srgbClr val="000000"/>
                </a:solidFill>
                <a:latin typeface="Rubik"/>
                <a:ea typeface="Rubik"/>
                <a:cs typeface="Rubik"/>
                <a:sym typeface="Rubik"/>
              </a:rPr>
              <a:t> Daya </a:t>
            </a:r>
            <a:r>
              <a:rPr lang="en-US" sz="1200" i="0" u="none" strike="noStrike" cap="none" dirty="0" err="1">
                <a:solidFill>
                  <a:srgbClr val="000000"/>
                </a:solidFill>
                <a:latin typeface="Rubik"/>
                <a:ea typeface="Rubik"/>
                <a:cs typeface="Rubik"/>
                <a:sym typeface="Rubik"/>
              </a:rPr>
              <a:t>Manusia</a:t>
            </a:r>
            <a:r>
              <a:rPr lang="en-US" sz="1200" i="0" u="none" strike="noStrike" cap="none" dirty="0">
                <a:solidFill>
                  <a:srgbClr val="000000"/>
                </a:solidFill>
                <a:latin typeface="Rubik"/>
                <a:ea typeface="Rubik"/>
                <a:cs typeface="Rubik"/>
                <a:sym typeface="Rubik"/>
              </a:rPr>
              <a:t> (SDM) </a:t>
            </a:r>
            <a:r>
              <a:rPr lang="en-US" sz="1200" i="0" u="none" strike="noStrike" cap="none" dirty="0" err="1">
                <a:solidFill>
                  <a:srgbClr val="000000"/>
                </a:solidFill>
                <a:latin typeface="Rubik"/>
                <a:ea typeface="Rubik"/>
                <a:cs typeface="Rubik"/>
                <a:sym typeface="Rubik"/>
              </a:rPr>
              <a:t>profesional</a:t>
            </a:r>
            <a:r>
              <a:rPr lang="en-US" sz="1200" i="0" u="none" strike="noStrike" cap="none" dirty="0">
                <a:solidFill>
                  <a:srgbClr val="000000"/>
                </a:solidFill>
                <a:latin typeface="Rubik"/>
                <a:ea typeface="Rubik"/>
                <a:cs typeface="Rubik"/>
                <a:sym typeface="Rubik"/>
              </a:rPr>
              <a:t>.</a:t>
            </a:r>
          </a:p>
          <a:p>
            <a:pPr marL="0" marR="0" lvl="0" indent="0" algn="just" rtl="0">
              <a:lnSpc>
                <a:spcPct val="115000"/>
              </a:lnSpc>
              <a:spcBef>
                <a:spcPts val="0"/>
              </a:spcBef>
              <a:spcAft>
                <a:spcPts val="0"/>
              </a:spcAft>
              <a:buClr>
                <a:schemeClr val="dk1"/>
              </a:buClr>
              <a:buSzPts val="1100"/>
              <a:buFont typeface="Arial"/>
              <a:buNone/>
            </a:pPr>
            <a:r>
              <a:rPr lang="en-US" sz="1200" i="0" u="none" strike="noStrike" cap="none" dirty="0">
                <a:solidFill>
                  <a:srgbClr val="000000"/>
                </a:solidFill>
                <a:latin typeface="Rubik"/>
                <a:ea typeface="Rubik"/>
                <a:cs typeface="Rubik"/>
                <a:sym typeface="Rubik"/>
              </a:rPr>
              <a:t>3. </a:t>
            </a:r>
            <a:r>
              <a:rPr lang="en-US" sz="1200" i="0" u="none" strike="noStrike" cap="none" dirty="0" err="1">
                <a:solidFill>
                  <a:srgbClr val="000000"/>
                </a:solidFill>
                <a:latin typeface="Rubik"/>
                <a:ea typeface="Rubik"/>
                <a:cs typeface="Rubik"/>
                <a:sym typeface="Rubik"/>
              </a:rPr>
              <a:t>Memberikan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nilai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tambah</a:t>
            </a:r>
            <a:r>
              <a:rPr lang="en-US" sz="1200" i="0" u="none" strike="noStrike" cap="none" dirty="0">
                <a:solidFill>
                  <a:srgbClr val="000000"/>
                </a:solidFill>
                <a:latin typeface="Rubik"/>
                <a:ea typeface="Rubik"/>
                <a:cs typeface="Rubik"/>
                <a:sym typeface="Rubik"/>
              </a:rPr>
              <a:t> dan </a:t>
            </a:r>
            <a:r>
              <a:rPr lang="en-US" sz="1200" i="0" u="none" strike="noStrike" cap="none" dirty="0" err="1">
                <a:solidFill>
                  <a:srgbClr val="000000"/>
                </a:solidFill>
                <a:latin typeface="Rubik"/>
                <a:ea typeface="Rubik"/>
                <a:cs typeface="Rubik"/>
                <a:sym typeface="Rubik"/>
              </a:rPr>
              <a:t>manfaat</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bagi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seluruh</a:t>
            </a:r>
            <a:r>
              <a:rPr lang="en-US" sz="1200" i="0" u="none" strike="noStrike" cap="none" dirty="0">
                <a:solidFill>
                  <a:srgbClr val="000000"/>
                </a:solidFill>
                <a:latin typeface="Rubik"/>
                <a:ea typeface="Rubik"/>
                <a:cs typeface="Rubik"/>
                <a:sym typeface="Rubik"/>
              </a:rPr>
              <a:t> stakeholder.</a:t>
            </a:r>
            <a:endParaRPr sz="1200" i="0" u="none" strike="noStrike" cap="none" dirty="0">
              <a:solidFill>
                <a:srgbClr val="000000"/>
              </a:solidFill>
              <a:latin typeface="Rubik"/>
              <a:ea typeface="Rubik"/>
              <a:cs typeface="Rubik"/>
              <a:sym typeface="Rubik"/>
            </a:endParaRPr>
          </a:p>
        </p:txBody>
      </p:sp>
      <p:sp>
        <p:nvSpPr>
          <p:cNvPr id="3" name="Google Shape;101;p4">
            <a:extLst>
              <a:ext uri="{FF2B5EF4-FFF2-40B4-BE49-F238E27FC236}">
                <a16:creationId xmlns:a16="http://schemas.microsoft.com/office/drawing/2014/main" id="{9C048810-58DE-B78E-FB45-278F766BFF48}"/>
              </a:ext>
            </a:extLst>
          </p:cNvPr>
          <p:cNvSpPr txBox="1"/>
          <p:nvPr/>
        </p:nvSpPr>
        <p:spPr>
          <a:xfrm>
            <a:off x="340499" y="4183741"/>
            <a:ext cx="5604600" cy="821733"/>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US" sz="1200" dirty="0" err="1">
                <a:latin typeface="Rubik"/>
                <a:ea typeface="Rubik"/>
                <a:cs typeface="Rubik"/>
                <a:sym typeface="Rubik"/>
              </a:rPr>
              <a:t>Bidang</a:t>
            </a:r>
            <a:r>
              <a:rPr lang="en-US" sz="1200" dirty="0">
                <a:latin typeface="Rubik"/>
                <a:ea typeface="Rubik"/>
                <a:cs typeface="Rubik"/>
                <a:sym typeface="Rubik"/>
              </a:rPr>
              <a:t> </a:t>
            </a:r>
            <a:r>
              <a:rPr lang="en-US" sz="1200" dirty="0" err="1">
                <a:latin typeface="Rubik"/>
                <a:ea typeface="Rubik"/>
                <a:cs typeface="Rubik"/>
                <a:sym typeface="Rubik"/>
              </a:rPr>
              <a:t>usaha</a:t>
            </a:r>
            <a:r>
              <a:rPr lang="en-US" sz="1200" dirty="0">
                <a:latin typeface="Rubik"/>
                <a:ea typeface="Rubik"/>
                <a:cs typeface="Rubik"/>
                <a:sym typeface="Rubik"/>
              </a:rPr>
              <a:t> </a:t>
            </a:r>
            <a:r>
              <a:rPr lang="en-US" sz="1200" dirty="0" err="1">
                <a:latin typeface="Rubik"/>
                <a:ea typeface="Rubik"/>
                <a:cs typeface="Rubik"/>
                <a:sym typeface="Rubik"/>
              </a:rPr>
              <a:t>utama</a:t>
            </a:r>
            <a:r>
              <a:rPr lang="en-US" sz="1200" dirty="0">
                <a:latin typeface="Rubik"/>
                <a:ea typeface="Rubik"/>
                <a:cs typeface="Rubik"/>
                <a:sym typeface="Rubik"/>
              </a:rPr>
              <a:t> Kimia Farma </a:t>
            </a:r>
            <a:r>
              <a:rPr lang="en-US" sz="1200" dirty="0" err="1">
                <a:latin typeface="Rubik"/>
                <a:ea typeface="Rubik"/>
                <a:cs typeface="Rubik"/>
                <a:sym typeface="Rubik"/>
              </a:rPr>
              <a:t>mencakup</a:t>
            </a:r>
            <a:r>
              <a:rPr lang="en-US" sz="1200" dirty="0">
                <a:latin typeface="Rubik"/>
                <a:ea typeface="Rubik"/>
                <a:cs typeface="Rubik"/>
                <a:sym typeface="Rubik"/>
              </a:rPr>
              <a:t>: </a:t>
            </a:r>
            <a:r>
              <a:rPr lang="en-US" sz="1200" dirty="0" err="1">
                <a:latin typeface="Rubik"/>
                <a:ea typeface="Rubik"/>
                <a:cs typeface="Rubik"/>
                <a:sym typeface="Rubik"/>
              </a:rPr>
              <a:t>Manufaktur</a:t>
            </a:r>
            <a:r>
              <a:rPr lang="en-US" sz="1200" dirty="0">
                <a:latin typeface="Rubik"/>
                <a:ea typeface="Rubik"/>
                <a:cs typeface="Rubik"/>
                <a:sym typeface="Rubik"/>
              </a:rPr>
              <a:t> </a:t>
            </a:r>
            <a:r>
              <a:rPr lang="en-US" sz="1200" dirty="0" err="1">
                <a:latin typeface="Rubik"/>
                <a:ea typeface="Rubik"/>
                <a:cs typeface="Rubik"/>
                <a:sym typeface="Rubik"/>
              </a:rPr>
              <a:t>Farmasi</a:t>
            </a:r>
            <a:r>
              <a:rPr lang="en-US" sz="1200" dirty="0">
                <a:latin typeface="Rubik"/>
                <a:ea typeface="Rubik"/>
                <a:cs typeface="Rubik"/>
                <a:sym typeface="Rubik"/>
              </a:rPr>
              <a:t> yang </a:t>
            </a:r>
            <a:r>
              <a:rPr lang="en-US" sz="1200" dirty="0" err="1">
                <a:latin typeface="Rubik"/>
                <a:ea typeface="Rubik"/>
                <a:cs typeface="Rubik"/>
                <a:sym typeface="Rubik"/>
              </a:rPr>
              <a:t>didukung</a:t>
            </a:r>
            <a:r>
              <a:rPr lang="en-US" sz="1200" dirty="0">
                <a:latin typeface="Rubik"/>
                <a:ea typeface="Rubik"/>
                <a:cs typeface="Rubik"/>
                <a:sym typeface="Rubik"/>
              </a:rPr>
              <a:t> oleh </a:t>
            </a:r>
            <a:r>
              <a:rPr lang="en-US" sz="1200" dirty="0" err="1">
                <a:latin typeface="Rubik"/>
                <a:ea typeface="Rubik"/>
                <a:cs typeface="Rubik"/>
                <a:sym typeface="Rubik"/>
              </a:rPr>
              <a:t>Riset</a:t>
            </a:r>
            <a:r>
              <a:rPr lang="en-US" sz="1200" dirty="0">
                <a:latin typeface="Rubik"/>
                <a:ea typeface="Rubik"/>
                <a:cs typeface="Rubik"/>
                <a:sym typeface="Rubik"/>
              </a:rPr>
              <a:t> dan </a:t>
            </a:r>
            <a:r>
              <a:rPr lang="en-US" sz="1200" dirty="0" err="1">
                <a:latin typeface="Rubik"/>
                <a:ea typeface="Rubik"/>
                <a:cs typeface="Rubik"/>
                <a:sym typeface="Rubik"/>
              </a:rPr>
              <a:t>Pengembangan</a:t>
            </a:r>
            <a:r>
              <a:rPr lang="en-US" sz="1200" dirty="0">
                <a:latin typeface="Rubik"/>
                <a:ea typeface="Rubik"/>
                <a:cs typeface="Rubik"/>
                <a:sym typeface="Rubik"/>
              </a:rPr>
              <a:t>, </a:t>
            </a:r>
            <a:r>
              <a:rPr lang="en-US" sz="1200" dirty="0" err="1">
                <a:latin typeface="Rubik"/>
                <a:ea typeface="Rubik"/>
                <a:cs typeface="Rubik"/>
                <a:sym typeface="Rubik"/>
              </a:rPr>
              <a:t>Distribusi</a:t>
            </a:r>
            <a:r>
              <a:rPr lang="en-US" sz="1200" dirty="0">
                <a:latin typeface="Rubik"/>
                <a:ea typeface="Rubik"/>
                <a:cs typeface="Rubik"/>
                <a:sym typeface="Rubik"/>
              </a:rPr>
              <a:t> dan </a:t>
            </a:r>
            <a:r>
              <a:rPr lang="en-US" sz="1200" dirty="0" err="1">
                <a:latin typeface="Rubik"/>
                <a:ea typeface="Rubik"/>
                <a:cs typeface="Rubik"/>
                <a:sym typeface="Rubik"/>
              </a:rPr>
              <a:t>Perdagangan</a:t>
            </a:r>
            <a:r>
              <a:rPr lang="en-US" sz="1200" dirty="0">
                <a:latin typeface="Rubik"/>
                <a:ea typeface="Rubik"/>
                <a:cs typeface="Rubik"/>
                <a:sym typeface="Rubik"/>
              </a:rPr>
              <a:t>, </a:t>
            </a:r>
            <a:r>
              <a:rPr lang="en-US" sz="1200" dirty="0" err="1">
                <a:latin typeface="Rubik"/>
                <a:ea typeface="Rubik"/>
                <a:cs typeface="Rubik"/>
                <a:sym typeface="Rubik"/>
              </a:rPr>
              <a:t>Pemasaran</a:t>
            </a:r>
            <a:r>
              <a:rPr lang="en-US" sz="1200" dirty="0">
                <a:latin typeface="Rubik"/>
                <a:ea typeface="Rubik"/>
                <a:cs typeface="Rubik"/>
                <a:sym typeface="Rubik"/>
              </a:rPr>
              <a:t>, </a:t>
            </a:r>
            <a:r>
              <a:rPr lang="en-US" sz="1200" dirty="0" err="1">
                <a:latin typeface="Rubik"/>
                <a:ea typeface="Rubik"/>
                <a:cs typeface="Rubik"/>
                <a:sym typeface="Rubik"/>
              </a:rPr>
              <a:t>Ritel</a:t>
            </a:r>
            <a:r>
              <a:rPr lang="en-US" sz="1200" dirty="0">
                <a:latin typeface="Rubik"/>
                <a:ea typeface="Rubik"/>
                <a:cs typeface="Rubik"/>
                <a:sym typeface="Rubik"/>
              </a:rPr>
              <a:t> </a:t>
            </a:r>
            <a:r>
              <a:rPr lang="en-US" sz="1200" dirty="0" err="1">
                <a:latin typeface="Rubik"/>
                <a:ea typeface="Rubik"/>
                <a:cs typeface="Rubik"/>
                <a:sym typeface="Rubik"/>
              </a:rPr>
              <a:t>Farmasi</a:t>
            </a:r>
            <a:r>
              <a:rPr lang="en-US" sz="1200" dirty="0">
                <a:latin typeface="Rubik"/>
                <a:ea typeface="Rubik"/>
                <a:cs typeface="Rubik"/>
                <a:sym typeface="Rubik"/>
              </a:rPr>
              <a:t>, dan </a:t>
            </a:r>
            <a:r>
              <a:rPr lang="en-US" sz="1200" dirty="0" err="1">
                <a:latin typeface="Rubik"/>
                <a:ea typeface="Rubik"/>
                <a:cs typeface="Rubik"/>
                <a:sym typeface="Rubik"/>
              </a:rPr>
              <a:t>Laboratorium</a:t>
            </a:r>
            <a:r>
              <a:rPr lang="en-US" sz="1200" dirty="0">
                <a:latin typeface="Rubik"/>
                <a:ea typeface="Rubik"/>
                <a:cs typeface="Rubik"/>
                <a:sym typeface="Rubik"/>
              </a:rPr>
              <a:t> </a:t>
            </a:r>
            <a:r>
              <a:rPr lang="en-US" sz="1200" dirty="0" err="1">
                <a:latin typeface="Rubik"/>
                <a:ea typeface="Rubik"/>
                <a:cs typeface="Rubik"/>
                <a:sym typeface="Rubik"/>
              </a:rPr>
              <a:t>Klinik</a:t>
            </a:r>
            <a:r>
              <a:rPr lang="en-US" sz="1200" dirty="0">
                <a:latin typeface="Rubik"/>
                <a:ea typeface="Rubik"/>
                <a:cs typeface="Rubik"/>
                <a:sym typeface="Rubik"/>
              </a:rPr>
              <a:t> dan </a:t>
            </a:r>
            <a:r>
              <a:rPr lang="en-US" sz="1200" dirty="0" err="1">
                <a:latin typeface="Rubik"/>
                <a:ea typeface="Rubik"/>
                <a:cs typeface="Rubik"/>
                <a:sym typeface="Rubik"/>
              </a:rPr>
              <a:t>Klinik</a:t>
            </a:r>
            <a:r>
              <a:rPr lang="en-US" sz="1200" dirty="0">
                <a:latin typeface="Rubik"/>
                <a:ea typeface="Rubik"/>
                <a:cs typeface="Rubik"/>
                <a:sym typeface="Rubik"/>
              </a:rPr>
              <a:t> Kesehatan.</a:t>
            </a:r>
            <a:endParaRPr sz="1200" i="0" u="none" strike="noStrike" cap="none" dirty="0">
              <a:solidFill>
                <a:srgbClr val="000000"/>
              </a:solidFill>
              <a:latin typeface="Rubik"/>
              <a:ea typeface="Rubik"/>
              <a:cs typeface="Rubik"/>
              <a:sym typeface="Rubik"/>
            </a:endParaRPr>
          </a:p>
        </p:txBody>
      </p:sp>
      <p:sp>
        <p:nvSpPr>
          <p:cNvPr id="5" name="TextBox 4">
            <a:extLst>
              <a:ext uri="{FF2B5EF4-FFF2-40B4-BE49-F238E27FC236}">
                <a16:creationId xmlns:a16="http://schemas.microsoft.com/office/drawing/2014/main" id="{FF72A041-1F71-C921-08BE-99CFEB4D1E68}"/>
              </a:ext>
            </a:extLst>
          </p:cNvPr>
          <p:cNvSpPr txBox="1"/>
          <p:nvPr/>
        </p:nvSpPr>
        <p:spPr>
          <a:xfrm>
            <a:off x="5945099" y="4697697"/>
            <a:ext cx="4648840" cy="307777"/>
          </a:xfrm>
          <a:prstGeom prst="rect">
            <a:avLst/>
          </a:prstGeom>
          <a:noFill/>
        </p:spPr>
        <p:txBody>
          <a:bodyPr wrap="square">
            <a:spAutoFit/>
          </a:bodyPr>
          <a:lstStyle/>
          <a:p>
            <a:r>
              <a:rPr lang="en-US" dirty="0" err="1">
                <a:latin typeface="Rubik"/>
                <a:cs typeface="Rubik"/>
              </a:rPr>
              <a:t>Sumber</a:t>
            </a:r>
            <a:r>
              <a:rPr lang="en-US" dirty="0">
                <a:latin typeface="Rubik"/>
                <a:cs typeface="Rubik"/>
              </a:rPr>
              <a:t>: https://www.kimiafarma.co.id/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340499" y="1007345"/>
            <a:ext cx="8340300" cy="3970287"/>
          </a:xfrm>
          <a:prstGeom prst="rect">
            <a:avLst/>
          </a:prstGeom>
          <a:noFill/>
          <a:ln>
            <a:noFill/>
          </a:ln>
        </p:spPr>
        <p:txBody>
          <a:bodyPr spcFirstLastPara="1" wrap="square" lIns="91425" tIns="91425" rIns="91425" bIns="91425" anchor="t" anchorCtr="0">
            <a:spAutoFit/>
          </a:bodyPr>
          <a:lstStyle/>
          <a:p>
            <a:pPr marL="171450" marR="0" lvl="0" indent="-171450" algn="just" rtl="0">
              <a:lnSpc>
                <a:spcPct val="150000"/>
              </a:lnSpc>
              <a:spcBef>
                <a:spcPts val="0"/>
              </a:spcBef>
              <a:spcAft>
                <a:spcPts val="0"/>
              </a:spcAft>
              <a:buClr>
                <a:schemeClr val="dk1"/>
              </a:buClr>
              <a:buSzPts val="1100"/>
              <a:buFont typeface="Arial" panose="020B0604020202020204" pitchFamily="34" charset="0"/>
              <a:buChar char="•"/>
            </a:pPr>
            <a:r>
              <a:rPr lang="en" b="1" dirty="0">
                <a:latin typeface="Rubik"/>
                <a:ea typeface="Rubik"/>
                <a:cs typeface="Rubik"/>
                <a:sym typeface="Rubik"/>
              </a:rPr>
              <a:t>Latar Belakang</a:t>
            </a:r>
          </a:p>
          <a:p>
            <a:pPr marR="0" lvl="0" algn="just" rtl="0">
              <a:lnSpc>
                <a:spcPct val="150000"/>
              </a:lnSpc>
              <a:spcBef>
                <a:spcPts val="0"/>
              </a:spcBef>
              <a:spcAft>
                <a:spcPts val="0"/>
              </a:spcAft>
              <a:buClr>
                <a:schemeClr val="dk1"/>
              </a:buClr>
              <a:buSzPts val="1100"/>
            </a:pPr>
            <a:r>
              <a:rPr lang="en" sz="1200" dirty="0">
                <a:latin typeface="Rubik"/>
                <a:ea typeface="Rubik"/>
                <a:cs typeface="Rubik"/>
                <a:sym typeface="Rubik"/>
              </a:rPr>
              <a:t>Kimia Farma adalah salah satu perusahaan farmasi terbesar di Indonesia. Saat ini Kimia Farma mempunyai data penjualan dari tahun 2020-2023. Kimia Farma ingin mendapatkan informasi penting untuk meningkatkan performa di tahun 2024.</a:t>
            </a:r>
          </a:p>
          <a:p>
            <a:pPr marL="171450" marR="0" lvl="0" indent="-171450" algn="just" rtl="0">
              <a:lnSpc>
                <a:spcPct val="150000"/>
              </a:lnSpc>
              <a:spcBef>
                <a:spcPts val="0"/>
              </a:spcBef>
              <a:spcAft>
                <a:spcPts val="0"/>
              </a:spcAft>
              <a:buClr>
                <a:schemeClr val="dk1"/>
              </a:buClr>
              <a:buSzPts val="1100"/>
              <a:buFont typeface="Arial" panose="020B0604020202020204" pitchFamily="34" charset="0"/>
              <a:buChar char="•"/>
            </a:pPr>
            <a:r>
              <a:rPr lang="en" b="1" i="0" u="none" strike="noStrike" cap="none" dirty="0">
                <a:solidFill>
                  <a:srgbClr val="000000"/>
                </a:solidFill>
                <a:latin typeface="Rubik"/>
                <a:ea typeface="Rubik"/>
                <a:cs typeface="Rubik"/>
                <a:sym typeface="Rubik"/>
              </a:rPr>
              <a:t>Goals</a:t>
            </a:r>
          </a:p>
          <a:p>
            <a:pPr marR="0" lvl="0" algn="just" rtl="0">
              <a:lnSpc>
                <a:spcPct val="150000"/>
              </a:lnSpc>
              <a:spcBef>
                <a:spcPts val="0"/>
              </a:spcBef>
              <a:spcAft>
                <a:spcPts val="0"/>
              </a:spcAft>
              <a:buClr>
                <a:schemeClr val="dk1"/>
              </a:buClr>
              <a:buSzPts val="1100"/>
            </a:pPr>
            <a:r>
              <a:rPr lang="en" sz="1200" dirty="0">
                <a:latin typeface="Rubik"/>
                <a:ea typeface="Rubik"/>
                <a:cs typeface="Rubik"/>
                <a:sym typeface="Rubik"/>
              </a:rPr>
              <a:t>Membuat Sales Dashboard tahun 2023 untuk melihat performa penjualan dari Kimia Farma</a:t>
            </a:r>
            <a:endParaRPr lang="en" sz="1200" i="0" u="none" strike="noStrike" cap="none" dirty="0">
              <a:solidFill>
                <a:srgbClr val="000000"/>
              </a:solidFill>
              <a:latin typeface="Rubik"/>
              <a:ea typeface="Rubik"/>
              <a:cs typeface="Rubik"/>
              <a:sym typeface="Rubik"/>
            </a:endParaRPr>
          </a:p>
          <a:p>
            <a:pPr marL="171450" marR="0" lvl="0" indent="-171450" algn="just" rtl="0">
              <a:lnSpc>
                <a:spcPct val="150000"/>
              </a:lnSpc>
              <a:spcBef>
                <a:spcPts val="0"/>
              </a:spcBef>
              <a:spcAft>
                <a:spcPts val="0"/>
              </a:spcAft>
              <a:buClr>
                <a:schemeClr val="dk1"/>
              </a:buClr>
              <a:buSzPts val="1100"/>
              <a:buFont typeface="Arial" panose="020B0604020202020204" pitchFamily="34" charset="0"/>
              <a:buChar char="•"/>
            </a:pPr>
            <a:r>
              <a:rPr lang="en" b="1" i="0" u="none" strike="noStrike" cap="none" dirty="0">
                <a:solidFill>
                  <a:srgbClr val="000000"/>
                </a:solidFill>
                <a:latin typeface="Rubik"/>
                <a:ea typeface="Rubik"/>
                <a:cs typeface="Rubik"/>
                <a:sym typeface="Rubik"/>
              </a:rPr>
              <a:t>Objective</a:t>
            </a:r>
          </a:p>
          <a:p>
            <a:pPr marL="228600" marR="0" lvl="0" indent="-228600" algn="just" rtl="0">
              <a:lnSpc>
                <a:spcPct val="150000"/>
              </a:lnSpc>
              <a:spcBef>
                <a:spcPts val="0"/>
              </a:spcBef>
              <a:spcAft>
                <a:spcPts val="0"/>
              </a:spcAft>
              <a:buClr>
                <a:schemeClr val="dk1"/>
              </a:buClr>
              <a:buSzPts val="1100"/>
              <a:buFont typeface="+mj-lt"/>
              <a:buAutoNum type="arabicPeriod"/>
            </a:pPr>
            <a:r>
              <a:rPr lang="en" sz="1200" dirty="0">
                <a:latin typeface="Rubik"/>
                <a:ea typeface="Rubik"/>
                <a:cs typeface="Rubik"/>
                <a:sym typeface="Rubik"/>
              </a:rPr>
              <a:t>Mengolah data penjualan menggunakan SQL</a:t>
            </a:r>
          </a:p>
          <a:p>
            <a:pPr marL="228600" marR="0" lvl="0" indent="-228600" algn="just" rtl="0">
              <a:lnSpc>
                <a:spcPct val="150000"/>
              </a:lnSpc>
              <a:spcBef>
                <a:spcPts val="0"/>
              </a:spcBef>
              <a:spcAft>
                <a:spcPts val="0"/>
              </a:spcAft>
              <a:buClr>
                <a:schemeClr val="dk1"/>
              </a:buClr>
              <a:buSzPts val="1100"/>
              <a:buFont typeface="+mj-lt"/>
              <a:buAutoNum type="arabicPeriod"/>
            </a:pPr>
            <a:r>
              <a:rPr lang="en" sz="1200" i="0" u="none" strike="noStrike" cap="none" dirty="0">
                <a:solidFill>
                  <a:srgbClr val="000000"/>
                </a:solidFill>
                <a:latin typeface="Rubik"/>
                <a:ea typeface="Rubik"/>
                <a:cs typeface="Rubik"/>
                <a:sym typeface="Rubik"/>
              </a:rPr>
              <a:t>Membuat Visualisasi Data Penjualan</a:t>
            </a:r>
          </a:p>
          <a:p>
            <a:pPr marL="171450" marR="0" lvl="0" indent="-171450" algn="just" rtl="0">
              <a:lnSpc>
                <a:spcPct val="150000"/>
              </a:lnSpc>
              <a:spcBef>
                <a:spcPts val="0"/>
              </a:spcBef>
              <a:spcAft>
                <a:spcPts val="0"/>
              </a:spcAft>
              <a:buClr>
                <a:schemeClr val="dk1"/>
              </a:buClr>
              <a:buSzPts val="1100"/>
              <a:buFont typeface="Arial" panose="020B0604020202020204" pitchFamily="34" charset="0"/>
              <a:buChar char="•"/>
            </a:pPr>
            <a:r>
              <a:rPr lang="en" b="1" dirty="0">
                <a:latin typeface="Rubik"/>
                <a:ea typeface="Rubik"/>
                <a:cs typeface="Rubik"/>
                <a:sym typeface="Rubik"/>
              </a:rPr>
              <a:t>Dataset</a:t>
            </a:r>
          </a:p>
          <a:p>
            <a:pPr marL="228600" marR="0" lvl="0" indent="-228600" algn="just" rtl="0">
              <a:lnSpc>
                <a:spcPct val="150000"/>
              </a:lnSpc>
              <a:spcBef>
                <a:spcPts val="0"/>
              </a:spcBef>
              <a:spcAft>
                <a:spcPts val="0"/>
              </a:spcAft>
              <a:buClr>
                <a:schemeClr val="dk1"/>
              </a:buClr>
              <a:buSzPts val="1100"/>
              <a:buFont typeface="+mj-lt"/>
              <a:buAutoNum type="arabicPeriod"/>
            </a:pPr>
            <a:r>
              <a:rPr lang="en-US" sz="1200" dirty="0">
                <a:latin typeface="Rubik"/>
                <a:ea typeface="Rubik"/>
                <a:cs typeface="Rubik"/>
                <a:sym typeface="Rubik"/>
              </a:rPr>
              <a:t>k</a:t>
            </a:r>
            <a:r>
              <a:rPr lang="en" sz="1200" dirty="0">
                <a:latin typeface="Rubik"/>
                <a:ea typeface="Rubik"/>
                <a:cs typeface="Rubik"/>
                <a:sym typeface="Rubik"/>
              </a:rPr>
              <a:t>f_final_transaction</a:t>
            </a:r>
          </a:p>
          <a:p>
            <a:pPr marL="228600" marR="0" lvl="0" indent="-228600" algn="just" rtl="0">
              <a:lnSpc>
                <a:spcPct val="150000"/>
              </a:lnSpc>
              <a:spcBef>
                <a:spcPts val="0"/>
              </a:spcBef>
              <a:spcAft>
                <a:spcPts val="0"/>
              </a:spcAft>
              <a:buClr>
                <a:schemeClr val="dk1"/>
              </a:buClr>
              <a:buSzPts val="1100"/>
              <a:buFont typeface="+mj-lt"/>
              <a:buAutoNum type="arabicPeriod"/>
            </a:pPr>
            <a:r>
              <a:rPr lang="en" sz="1200" i="0" u="none" strike="noStrike" cap="none" dirty="0">
                <a:solidFill>
                  <a:srgbClr val="000000"/>
                </a:solidFill>
                <a:latin typeface="Rubik"/>
                <a:ea typeface="Rubik"/>
                <a:cs typeface="Rubik"/>
                <a:sym typeface="Rubik"/>
              </a:rPr>
              <a:t>kf_inventory</a:t>
            </a:r>
          </a:p>
          <a:p>
            <a:pPr marL="228600" marR="0" lvl="0" indent="-228600" algn="just" rtl="0">
              <a:lnSpc>
                <a:spcPct val="150000"/>
              </a:lnSpc>
              <a:spcBef>
                <a:spcPts val="0"/>
              </a:spcBef>
              <a:spcAft>
                <a:spcPts val="0"/>
              </a:spcAft>
              <a:buClr>
                <a:schemeClr val="dk1"/>
              </a:buClr>
              <a:buSzPts val="1100"/>
              <a:buFont typeface="+mj-lt"/>
              <a:buAutoNum type="arabicPeriod"/>
            </a:pPr>
            <a:r>
              <a:rPr lang="en-US" sz="1200" dirty="0">
                <a:latin typeface="Rubik"/>
                <a:ea typeface="Rubik"/>
                <a:cs typeface="Rubik"/>
                <a:sym typeface="Rubik"/>
              </a:rPr>
              <a:t>k</a:t>
            </a:r>
            <a:r>
              <a:rPr lang="en" sz="1200" dirty="0">
                <a:latin typeface="Rubik"/>
                <a:ea typeface="Rubik"/>
                <a:cs typeface="Rubik"/>
                <a:sym typeface="Rubik"/>
              </a:rPr>
              <a:t>f_kantor_cabang</a:t>
            </a:r>
          </a:p>
          <a:p>
            <a:pPr marL="228600" marR="0" lvl="0" indent="-228600" algn="just" rtl="0">
              <a:lnSpc>
                <a:spcPct val="150000"/>
              </a:lnSpc>
              <a:spcBef>
                <a:spcPts val="0"/>
              </a:spcBef>
              <a:spcAft>
                <a:spcPts val="0"/>
              </a:spcAft>
              <a:buClr>
                <a:schemeClr val="dk1"/>
              </a:buClr>
              <a:buSzPts val="1100"/>
              <a:buFont typeface="+mj-lt"/>
              <a:buAutoNum type="arabicPeriod"/>
            </a:pPr>
            <a:r>
              <a:rPr lang="en-US" sz="1200" dirty="0">
                <a:latin typeface="Rubik"/>
                <a:ea typeface="Rubik"/>
                <a:cs typeface="Rubik"/>
                <a:sym typeface="Rubik"/>
              </a:rPr>
              <a:t>k</a:t>
            </a:r>
            <a:r>
              <a:rPr lang="en" sz="1200" i="0" u="none" strike="noStrike" cap="none" dirty="0">
                <a:solidFill>
                  <a:srgbClr val="000000"/>
                </a:solidFill>
                <a:latin typeface="Rubik"/>
                <a:ea typeface="Rubik"/>
                <a:cs typeface="Rubik"/>
                <a:sym typeface="Rubik"/>
              </a:rPr>
              <a:t>f_product</a:t>
            </a:r>
            <a:endParaRPr sz="1200" i="0" u="none" strike="noStrike" cap="none" dirty="0">
              <a:solidFill>
                <a:srgbClr val="000000"/>
              </a:solidFill>
              <a:latin typeface="Rubik"/>
              <a:ea typeface="Rubik"/>
              <a:cs typeface="Rubik"/>
              <a:sym typeface="Rubik"/>
            </a:endParaRPr>
          </a:p>
        </p:txBody>
      </p:sp>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a:t>
            </a:r>
            <a:r>
              <a:rPr lang="en" sz="3000" b="1">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113" name="Google Shape;113;g265ee868302_0_99"/>
          <p:cNvSpPr txBox="1"/>
          <p:nvPr/>
        </p:nvSpPr>
        <p:spPr>
          <a:xfrm>
            <a:off x="6054900" y="4058325"/>
            <a:ext cx="3089100" cy="738633"/>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Project explanation video </a:t>
            </a:r>
            <a:r>
              <a:rPr lang="en" sz="1200" b="1" dirty="0">
                <a:latin typeface="Rubik"/>
                <a:ea typeface="Rubik"/>
                <a:cs typeface="Rubik"/>
                <a:sym typeface="Rubik"/>
                <a:hlinkClick r:id="rId5"/>
              </a:rPr>
              <a:t>here</a:t>
            </a:r>
            <a:r>
              <a:rPr lang="en" sz="1200" b="1" dirty="0">
                <a:latin typeface="Rubik"/>
                <a:ea typeface="Rubik"/>
                <a:cs typeface="Rubik"/>
                <a:sym typeface="Rubik"/>
              </a:rPr>
              <a:t>!</a:t>
            </a:r>
          </a:p>
          <a:p>
            <a:pPr marL="0" marR="0" lvl="0" indent="0" algn="just"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Github </a:t>
            </a:r>
            <a:r>
              <a:rPr lang="en" sz="1200" b="1" dirty="0">
                <a:latin typeface="Rubik"/>
                <a:ea typeface="Rubik"/>
                <a:cs typeface="Rubik"/>
                <a:sym typeface="Rubik"/>
                <a:hlinkClick r:id="rId6"/>
              </a:rPr>
              <a:t>here!</a:t>
            </a:r>
            <a:endParaRPr sz="1200" b="1" dirty="0">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1. Buka console.cloud.google.com</a:t>
            </a:r>
            <a:endParaRPr sz="480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F1DCF93A-ED9D-B5FF-6944-5E5A4EE73964}"/>
              </a:ext>
            </a:extLst>
          </p:cNvPr>
          <p:cNvPicPr>
            <a:picLocks noChangeAspect="1"/>
          </p:cNvPicPr>
          <p:nvPr/>
        </p:nvPicPr>
        <p:blipFill>
          <a:blip r:embed="rId5"/>
          <a:stretch>
            <a:fillRect/>
          </a:stretch>
        </p:blipFill>
        <p:spPr>
          <a:xfrm>
            <a:off x="2506717" y="1722922"/>
            <a:ext cx="5833242" cy="2968540"/>
          </a:xfrm>
          <a:prstGeom prst="rect">
            <a:avLst/>
          </a:prstGeom>
        </p:spPr>
      </p:pic>
      <p:sp>
        <p:nvSpPr>
          <p:cNvPr id="8" name="Oval 7">
            <a:extLst>
              <a:ext uri="{FF2B5EF4-FFF2-40B4-BE49-F238E27FC236}">
                <a16:creationId xmlns:a16="http://schemas.microsoft.com/office/drawing/2014/main" id="{105E9615-AB7F-D625-26E7-EB0343F16841}"/>
              </a:ext>
            </a:extLst>
          </p:cNvPr>
          <p:cNvSpPr/>
          <p:nvPr/>
        </p:nvSpPr>
        <p:spPr>
          <a:xfrm>
            <a:off x="3216165" y="1913120"/>
            <a:ext cx="1103586" cy="23648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36D7970-4AA0-EE74-45BE-29F26DB777D8}"/>
              </a:ext>
            </a:extLst>
          </p:cNvPr>
          <p:cNvCxnSpPr>
            <a:cxnSpLocks/>
          </p:cNvCxnSpPr>
          <p:nvPr/>
        </p:nvCxnSpPr>
        <p:spPr>
          <a:xfrm flipH="1">
            <a:off x="2065283" y="2149602"/>
            <a:ext cx="1277006" cy="41885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1" name="TextBox 10">
            <a:extLst>
              <a:ext uri="{FF2B5EF4-FFF2-40B4-BE49-F238E27FC236}">
                <a16:creationId xmlns:a16="http://schemas.microsoft.com/office/drawing/2014/main" id="{E547E311-7A58-D739-BA35-7D1B39B6C176}"/>
              </a:ext>
            </a:extLst>
          </p:cNvPr>
          <p:cNvSpPr txBox="1"/>
          <p:nvPr/>
        </p:nvSpPr>
        <p:spPr>
          <a:xfrm>
            <a:off x="386255" y="2471916"/>
            <a:ext cx="1734208" cy="523220"/>
          </a:xfrm>
          <a:prstGeom prst="rect">
            <a:avLst/>
          </a:prstGeom>
          <a:noFill/>
        </p:spPr>
        <p:txBody>
          <a:bodyPr wrap="square" rtlCol="0">
            <a:spAutoFit/>
          </a:bodyPr>
          <a:lstStyle/>
          <a:p>
            <a:r>
              <a:rPr lang="en-US" dirty="0" err="1"/>
              <a:t>Klik</a:t>
            </a:r>
            <a:r>
              <a:rPr lang="en-US" dirty="0"/>
              <a:t> untuk </a:t>
            </a:r>
            <a:r>
              <a:rPr lang="en-US" dirty="0" err="1"/>
              <a:t>memulai</a:t>
            </a:r>
            <a:r>
              <a:rPr lang="en-US" dirty="0"/>
              <a:t>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D7A06F5B-E0DC-8423-5F05-3D79D4DCA1F5}"/>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E89DCA2A-8853-055A-3BC7-0463047E8694}"/>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71B40C5E-195D-4625-C602-D91AD09AD865}"/>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56445529-AAFF-B980-8DFC-D4FC262795B9}"/>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0C2675E5-F369-C9C8-4F8C-1218C016FEBC}"/>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2. </a:t>
            </a:r>
            <a:r>
              <a:rPr lang="en-US" sz="2000" dirty="0" err="1">
                <a:latin typeface="Rubik"/>
                <a:ea typeface="Rubik"/>
                <a:cs typeface="Rubik"/>
                <a:sym typeface="Rubik"/>
              </a:rPr>
              <a:t>Klik</a:t>
            </a:r>
            <a:r>
              <a:rPr lang="en-US" sz="2000" dirty="0">
                <a:latin typeface="Rubik"/>
                <a:ea typeface="Rubik"/>
                <a:cs typeface="Rubik"/>
                <a:sym typeface="Rubik"/>
              </a:rPr>
              <a:t> New Project, buat </a:t>
            </a:r>
            <a:r>
              <a:rPr lang="en-US" sz="2000" dirty="0" err="1">
                <a:latin typeface="Rubik"/>
                <a:ea typeface="Rubik"/>
                <a:cs typeface="Rubik"/>
                <a:sym typeface="Rubik"/>
              </a:rPr>
              <a:t>nama</a:t>
            </a:r>
            <a:r>
              <a:rPr lang="en-US" sz="2000" dirty="0">
                <a:latin typeface="Rubik"/>
                <a:ea typeface="Rubik"/>
                <a:cs typeface="Rubik"/>
                <a:sym typeface="Rubik"/>
              </a:rPr>
              <a:t> project dan </a:t>
            </a:r>
            <a:r>
              <a:rPr lang="en-US" sz="2000" dirty="0" err="1">
                <a:latin typeface="Rubik"/>
                <a:ea typeface="Rubik"/>
                <a:cs typeface="Rubik"/>
                <a:sym typeface="Rubik"/>
              </a:rPr>
              <a:t>lokasi</a:t>
            </a:r>
            <a:r>
              <a:rPr lang="en-US" sz="2000" dirty="0">
                <a:latin typeface="Rubik"/>
                <a:ea typeface="Rubik"/>
                <a:cs typeface="Rubik"/>
                <a:sym typeface="Rubik"/>
              </a:rPr>
              <a:t>. </a:t>
            </a:r>
            <a:r>
              <a:rPr lang="en-US" sz="2000" dirty="0" err="1">
                <a:latin typeface="Rubik"/>
                <a:ea typeface="Rubik"/>
                <a:cs typeface="Rubik"/>
                <a:sym typeface="Rubik"/>
              </a:rPr>
              <a:t>Klik</a:t>
            </a:r>
            <a:r>
              <a:rPr lang="en-US" sz="2000" dirty="0">
                <a:latin typeface="Rubik"/>
                <a:ea typeface="Rubik"/>
                <a:cs typeface="Rubik"/>
                <a:sym typeface="Rubik"/>
              </a:rPr>
              <a:t> Create</a:t>
            </a:r>
            <a:endParaRPr sz="4800" b="1" i="0" u="none" strike="noStrike" cap="none" dirty="0">
              <a:solidFill>
                <a:srgbClr val="000000"/>
              </a:solidFill>
              <a:latin typeface="Rubik"/>
              <a:ea typeface="Rubik"/>
              <a:cs typeface="Rubik"/>
              <a:sym typeface="Rubik"/>
            </a:endParaRPr>
          </a:p>
        </p:txBody>
      </p:sp>
      <p:pic>
        <p:nvPicPr>
          <p:cNvPr id="5" name="Picture 4">
            <a:extLst>
              <a:ext uri="{FF2B5EF4-FFF2-40B4-BE49-F238E27FC236}">
                <a16:creationId xmlns:a16="http://schemas.microsoft.com/office/drawing/2014/main" id="{F52E56A7-3F68-A3AF-E39E-4BA0A0F2F30A}"/>
              </a:ext>
            </a:extLst>
          </p:cNvPr>
          <p:cNvPicPr>
            <a:picLocks noChangeAspect="1"/>
          </p:cNvPicPr>
          <p:nvPr/>
        </p:nvPicPr>
        <p:blipFill>
          <a:blip r:embed="rId5"/>
          <a:stretch>
            <a:fillRect/>
          </a:stretch>
        </p:blipFill>
        <p:spPr>
          <a:xfrm>
            <a:off x="786874" y="1905412"/>
            <a:ext cx="3554846" cy="2699339"/>
          </a:xfrm>
          <a:prstGeom prst="rect">
            <a:avLst/>
          </a:prstGeom>
        </p:spPr>
      </p:pic>
      <p:pic>
        <p:nvPicPr>
          <p:cNvPr id="7" name="Picture 6">
            <a:extLst>
              <a:ext uri="{FF2B5EF4-FFF2-40B4-BE49-F238E27FC236}">
                <a16:creationId xmlns:a16="http://schemas.microsoft.com/office/drawing/2014/main" id="{155CD3AF-4576-714D-B0D0-6A3595A0B240}"/>
              </a:ext>
            </a:extLst>
          </p:cNvPr>
          <p:cNvPicPr>
            <a:picLocks noChangeAspect="1"/>
          </p:cNvPicPr>
          <p:nvPr/>
        </p:nvPicPr>
        <p:blipFill>
          <a:blip r:embed="rId6"/>
          <a:stretch>
            <a:fillRect/>
          </a:stretch>
        </p:blipFill>
        <p:spPr>
          <a:xfrm>
            <a:off x="4646016" y="2019534"/>
            <a:ext cx="2983921" cy="2187309"/>
          </a:xfrm>
          <a:prstGeom prst="rect">
            <a:avLst/>
          </a:prstGeom>
        </p:spPr>
      </p:pic>
    </p:spTree>
    <p:extLst>
      <p:ext uri="{BB962C8B-B14F-4D97-AF65-F5344CB8AC3E}">
        <p14:creationId xmlns:p14="http://schemas.microsoft.com/office/powerpoint/2010/main" val="105835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86E21B72-01BE-D4A6-CE8E-AAA2F8DBEEC8}"/>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BBB4C3EA-68B5-D5EC-63F6-C29A11DA76CA}"/>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5EB0ADAD-4698-06CE-392F-C07CE8EA73AB}"/>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D754F565-49B7-D8FB-2414-A5BE8DABF9FE}"/>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8D724E57-6F63-02D6-082E-262A3CC115AD}"/>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3. </a:t>
            </a:r>
            <a:r>
              <a:rPr lang="en-US" sz="2000" dirty="0" err="1">
                <a:latin typeface="Rubik"/>
                <a:ea typeface="Rubik"/>
                <a:cs typeface="Rubik"/>
                <a:sym typeface="Rubik"/>
              </a:rPr>
              <a:t>Pilih</a:t>
            </a:r>
            <a:r>
              <a:rPr lang="en-US" sz="2000" dirty="0">
                <a:latin typeface="Rubik"/>
                <a:ea typeface="Rubik"/>
                <a:cs typeface="Rubik"/>
                <a:sym typeface="Rubik"/>
              </a:rPr>
              <a:t> Project dan </a:t>
            </a:r>
            <a:r>
              <a:rPr lang="en-US" sz="2000" dirty="0" err="1">
                <a:latin typeface="Rubik"/>
                <a:ea typeface="Rubik"/>
                <a:cs typeface="Rubik"/>
                <a:sym typeface="Rubik"/>
              </a:rPr>
              <a:t>Klik</a:t>
            </a:r>
            <a:r>
              <a:rPr lang="en-US" sz="2000" dirty="0">
                <a:latin typeface="Rubik"/>
                <a:ea typeface="Rubik"/>
                <a:cs typeface="Rubik"/>
                <a:sym typeface="Rubik"/>
              </a:rPr>
              <a:t> </a:t>
            </a:r>
            <a:r>
              <a:rPr lang="en-US" sz="2000" dirty="0" err="1">
                <a:latin typeface="Rubik"/>
                <a:ea typeface="Rubik"/>
                <a:cs typeface="Rubik"/>
                <a:sym typeface="Rubik"/>
              </a:rPr>
              <a:t>BigQuery</a:t>
            </a:r>
            <a:endParaRPr sz="480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E822174A-0A4A-578F-8DA7-340B06E7D515}"/>
              </a:ext>
            </a:extLst>
          </p:cNvPr>
          <p:cNvPicPr>
            <a:picLocks noChangeAspect="1"/>
          </p:cNvPicPr>
          <p:nvPr/>
        </p:nvPicPr>
        <p:blipFill>
          <a:blip r:embed="rId5"/>
          <a:stretch>
            <a:fillRect/>
          </a:stretch>
        </p:blipFill>
        <p:spPr>
          <a:xfrm>
            <a:off x="2594118" y="1722922"/>
            <a:ext cx="5413133" cy="2968540"/>
          </a:xfrm>
          <a:prstGeom prst="rect">
            <a:avLst/>
          </a:prstGeom>
        </p:spPr>
      </p:pic>
      <p:sp>
        <p:nvSpPr>
          <p:cNvPr id="8" name="Oval 7">
            <a:extLst>
              <a:ext uri="{FF2B5EF4-FFF2-40B4-BE49-F238E27FC236}">
                <a16:creationId xmlns:a16="http://schemas.microsoft.com/office/drawing/2014/main" id="{AC2D2575-19AB-A3DE-8196-47DA9186E934}"/>
              </a:ext>
            </a:extLst>
          </p:cNvPr>
          <p:cNvSpPr/>
          <p:nvPr/>
        </p:nvSpPr>
        <p:spPr>
          <a:xfrm>
            <a:off x="4407153" y="4268009"/>
            <a:ext cx="469487" cy="22232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104EEC3-A60A-A785-C385-DCA4F9AC1DD6}"/>
              </a:ext>
            </a:extLst>
          </p:cNvPr>
          <p:cNvCxnSpPr>
            <a:cxnSpLocks/>
          </p:cNvCxnSpPr>
          <p:nvPr/>
        </p:nvCxnSpPr>
        <p:spPr>
          <a:xfrm flipH="1" flipV="1">
            <a:off x="2278808" y="3350172"/>
            <a:ext cx="2128345" cy="93902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1" name="TextBox 10">
            <a:extLst>
              <a:ext uri="{FF2B5EF4-FFF2-40B4-BE49-F238E27FC236}">
                <a16:creationId xmlns:a16="http://schemas.microsoft.com/office/drawing/2014/main" id="{532FD3BC-6B78-5DDA-174F-AA8C2FC658F3}"/>
              </a:ext>
            </a:extLst>
          </p:cNvPr>
          <p:cNvSpPr txBox="1"/>
          <p:nvPr/>
        </p:nvSpPr>
        <p:spPr>
          <a:xfrm>
            <a:off x="702255" y="3135862"/>
            <a:ext cx="1734208" cy="307777"/>
          </a:xfrm>
          <a:prstGeom prst="rect">
            <a:avLst/>
          </a:prstGeom>
          <a:noFill/>
        </p:spPr>
        <p:txBody>
          <a:bodyPr wrap="square" rtlCol="0">
            <a:spAutoFit/>
          </a:bodyPr>
          <a:lstStyle/>
          <a:p>
            <a:r>
              <a:rPr lang="en-US" dirty="0"/>
              <a:t>2. </a:t>
            </a:r>
            <a:r>
              <a:rPr lang="en-US" dirty="0" err="1"/>
              <a:t>Klik</a:t>
            </a:r>
            <a:r>
              <a:rPr lang="en-US" dirty="0"/>
              <a:t> </a:t>
            </a:r>
            <a:r>
              <a:rPr lang="en-US" dirty="0" err="1"/>
              <a:t>BigQuery</a:t>
            </a:r>
            <a:endParaRPr lang="en-US" dirty="0"/>
          </a:p>
        </p:txBody>
      </p:sp>
      <p:sp>
        <p:nvSpPr>
          <p:cNvPr id="4" name="Oval 3">
            <a:extLst>
              <a:ext uri="{FF2B5EF4-FFF2-40B4-BE49-F238E27FC236}">
                <a16:creationId xmlns:a16="http://schemas.microsoft.com/office/drawing/2014/main" id="{B73CF76F-FEF5-B7F8-C876-C24EC7B5582D}"/>
              </a:ext>
            </a:extLst>
          </p:cNvPr>
          <p:cNvSpPr/>
          <p:nvPr/>
        </p:nvSpPr>
        <p:spPr>
          <a:xfrm>
            <a:off x="3264154" y="1891866"/>
            <a:ext cx="1103586" cy="23648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1FF0B25-00CA-452B-EE72-7950BC0B5AB1}"/>
              </a:ext>
            </a:extLst>
          </p:cNvPr>
          <p:cNvCxnSpPr>
            <a:cxnSpLocks/>
          </p:cNvCxnSpPr>
          <p:nvPr/>
        </p:nvCxnSpPr>
        <p:spPr>
          <a:xfrm flipH="1">
            <a:off x="2278808" y="2128348"/>
            <a:ext cx="1198179" cy="9346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9" name="TextBox 8">
            <a:extLst>
              <a:ext uri="{FF2B5EF4-FFF2-40B4-BE49-F238E27FC236}">
                <a16:creationId xmlns:a16="http://schemas.microsoft.com/office/drawing/2014/main" id="{7EC5A6C6-D8C4-4D99-104F-DD833A6673A3}"/>
              </a:ext>
            </a:extLst>
          </p:cNvPr>
          <p:cNvSpPr txBox="1"/>
          <p:nvPr/>
        </p:nvSpPr>
        <p:spPr>
          <a:xfrm>
            <a:off x="702255" y="2063285"/>
            <a:ext cx="1734208" cy="307777"/>
          </a:xfrm>
          <a:prstGeom prst="rect">
            <a:avLst/>
          </a:prstGeom>
          <a:noFill/>
        </p:spPr>
        <p:txBody>
          <a:bodyPr wrap="square" rtlCol="0">
            <a:spAutoFit/>
          </a:bodyPr>
          <a:lstStyle/>
          <a:p>
            <a:r>
              <a:rPr lang="en-US" dirty="0"/>
              <a:t>1. </a:t>
            </a:r>
            <a:r>
              <a:rPr lang="en-US" dirty="0" err="1"/>
              <a:t>Pilih</a:t>
            </a:r>
            <a:r>
              <a:rPr lang="en-US" dirty="0"/>
              <a:t> Project</a:t>
            </a:r>
          </a:p>
        </p:txBody>
      </p:sp>
    </p:spTree>
    <p:extLst>
      <p:ext uri="{BB962C8B-B14F-4D97-AF65-F5344CB8AC3E}">
        <p14:creationId xmlns:p14="http://schemas.microsoft.com/office/powerpoint/2010/main" val="352554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B77800E6-4530-4D17-C8CB-738D790B7941}"/>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FF783EB9-B63C-510A-916B-8D8FFB79A3A5}"/>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3BBC4E37-7C9B-A003-9435-1C6846BCDEAB}"/>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579B6C35-A4EE-24C2-AD52-01E3224CF016}"/>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AB844733-E93F-44A8-1C95-481A0FE9F519}"/>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4. </a:t>
            </a:r>
            <a:r>
              <a:rPr lang="en-US" sz="2000" dirty="0" err="1">
                <a:latin typeface="Rubik"/>
                <a:ea typeface="Rubik"/>
                <a:cs typeface="Rubik"/>
                <a:sym typeface="Rubik"/>
              </a:rPr>
              <a:t>Klik</a:t>
            </a:r>
            <a:r>
              <a:rPr lang="en-US" sz="2000" dirty="0">
                <a:latin typeface="Rubik"/>
                <a:ea typeface="Rubik"/>
                <a:cs typeface="Rubik"/>
                <a:sym typeface="Rubik"/>
              </a:rPr>
              <a:t> Enable dan </a:t>
            </a:r>
            <a:r>
              <a:rPr lang="en-US" sz="2000" dirty="0" err="1">
                <a:latin typeface="Rubik"/>
                <a:ea typeface="Rubik"/>
                <a:cs typeface="Rubik"/>
                <a:sym typeface="Rubik"/>
              </a:rPr>
              <a:t>akan</a:t>
            </a:r>
            <a:r>
              <a:rPr lang="en-US" sz="2000" dirty="0">
                <a:latin typeface="Rubik"/>
                <a:ea typeface="Rubik"/>
                <a:cs typeface="Rubik"/>
                <a:sym typeface="Rubik"/>
              </a:rPr>
              <a:t> </a:t>
            </a:r>
            <a:r>
              <a:rPr lang="en-US" sz="2000" dirty="0" err="1">
                <a:latin typeface="Rubik"/>
                <a:ea typeface="Rubik"/>
                <a:cs typeface="Rubik"/>
                <a:sym typeface="Rubik"/>
              </a:rPr>
              <a:t>muncul</a:t>
            </a:r>
            <a:r>
              <a:rPr lang="en-US" sz="2000" dirty="0">
                <a:latin typeface="Rubik"/>
                <a:ea typeface="Rubik"/>
                <a:cs typeface="Rubik"/>
                <a:sym typeface="Rubik"/>
              </a:rPr>
              <a:t> </a:t>
            </a:r>
            <a:r>
              <a:rPr lang="en-US" sz="2000" dirty="0" err="1">
                <a:latin typeface="Rubik"/>
                <a:ea typeface="Rubik"/>
                <a:cs typeface="Rubik"/>
                <a:sym typeface="Rubik"/>
              </a:rPr>
              <a:t>laman</a:t>
            </a:r>
            <a:r>
              <a:rPr lang="en-US" sz="2000" dirty="0">
                <a:latin typeface="Rubik"/>
                <a:ea typeface="Rubik"/>
                <a:cs typeface="Rubik"/>
                <a:sym typeface="Rubik"/>
              </a:rPr>
              <a:t> </a:t>
            </a:r>
            <a:r>
              <a:rPr lang="en-US" sz="2000" dirty="0" err="1">
                <a:latin typeface="Rubik"/>
                <a:ea typeface="Rubik"/>
                <a:cs typeface="Rubik"/>
                <a:sym typeface="Rubik"/>
              </a:rPr>
              <a:t>dari</a:t>
            </a:r>
            <a:r>
              <a:rPr lang="en-US" sz="2000" dirty="0">
                <a:latin typeface="Rubik"/>
                <a:ea typeface="Rubik"/>
                <a:cs typeface="Rubik"/>
                <a:sym typeface="Rubik"/>
              </a:rPr>
              <a:t> </a:t>
            </a:r>
            <a:r>
              <a:rPr lang="en-US" sz="2000" dirty="0" err="1">
                <a:latin typeface="Rubik"/>
                <a:ea typeface="Rubik"/>
                <a:cs typeface="Rubik"/>
                <a:sym typeface="Rubik"/>
              </a:rPr>
              <a:t>BigQuery</a:t>
            </a:r>
            <a:r>
              <a:rPr lang="en-US" sz="2000" dirty="0">
                <a:latin typeface="Rubik"/>
                <a:ea typeface="Rubik"/>
                <a:cs typeface="Rubik"/>
                <a:sym typeface="Rubik"/>
              </a:rPr>
              <a:t> </a:t>
            </a:r>
            <a:r>
              <a:rPr lang="en-US" sz="2000" dirty="0" err="1">
                <a:latin typeface="Rubik"/>
                <a:ea typeface="Rubik"/>
                <a:cs typeface="Rubik"/>
                <a:sym typeface="Rubik"/>
              </a:rPr>
              <a:t>nya</a:t>
            </a:r>
            <a:endParaRPr sz="4800" b="1" i="0" u="none" strike="noStrike" cap="none" dirty="0">
              <a:solidFill>
                <a:srgbClr val="000000"/>
              </a:solidFill>
              <a:latin typeface="Rubik"/>
              <a:ea typeface="Rubik"/>
              <a:cs typeface="Rubik"/>
              <a:sym typeface="Rubik"/>
            </a:endParaRPr>
          </a:p>
        </p:txBody>
      </p:sp>
      <p:pic>
        <p:nvPicPr>
          <p:cNvPr id="13" name="Picture 12">
            <a:extLst>
              <a:ext uri="{FF2B5EF4-FFF2-40B4-BE49-F238E27FC236}">
                <a16:creationId xmlns:a16="http://schemas.microsoft.com/office/drawing/2014/main" id="{1C7E4C03-967F-BD00-41BD-B5CD494F7EA2}"/>
              </a:ext>
            </a:extLst>
          </p:cNvPr>
          <p:cNvPicPr>
            <a:picLocks noChangeAspect="1"/>
          </p:cNvPicPr>
          <p:nvPr/>
        </p:nvPicPr>
        <p:blipFill>
          <a:blip r:embed="rId5"/>
          <a:stretch>
            <a:fillRect/>
          </a:stretch>
        </p:blipFill>
        <p:spPr>
          <a:xfrm>
            <a:off x="108861" y="2113847"/>
            <a:ext cx="3197121" cy="1446697"/>
          </a:xfrm>
          <a:prstGeom prst="rect">
            <a:avLst/>
          </a:prstGeom>
        </p:spPr>
      </p:pic>
      <p:pic>
        <p:nvPicPr>
          <p:cNvPr id="6" name="Picture 5">
            <a:extLst>
              <a:ext uri="{FF2B5EF4-FFF2-40B4-BE49-F238E27FC236}">
                <a16:creationId xmlns:a16="http://schemas.microsoft.com/office/drawing/2014/main" id="{8B8D544C-B330-8D47-A004-16404F5A6BD6}"/>
              </a:ext>
            </a:extLst>
          </p:cNvPr>
          <p:cNvPicPr>
            <a:picLocks noChangeAspect="1"/>
          </p:cNvPicPr>
          <p:nvPr/>
        </p:nvPicPr>
        <p:blipFill>
          <a:blip r:embed="rId6"/>
          <a:stretch>
            <a:fillRect/>
          </a:stretch>
        </p:blipFill>
        <p:spPr>
          <a:xfrm>
            <a:off x="3440733" y="1792689"/>
            <a:ext cx="5462635" cy="2749990"/>
          </a:xfrm>
          <a:prstGeom prst="rect">
            <a:avLst/>
          </a:prstGeom>
        </p:spPr>
      </p:pic>
    </p:spTree>
    <p:extLst>
      <p:ext uri="{BB962C8B-B14F-4D97-AF65-F5344CB8AC3E}">
        <p14:creationId xmlns:p14="http://schemas.microsoft.com/office/powerpoint/2010/main" val="315162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705F6422-3325-C820-0B39-D1DFCC317743}"/>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A7EC9ED0-644E-95F1-E365-B0F4443C3022}"/>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09B8E12E-C1B8-D51D-9212-0CBD43F67B91}"/>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66FDFD8D-1819-E167-8FFD-A89AEF910A5E}"/>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7DF1FECF-2E46-3DB1-FA14-B76FBC106710}"/>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5. Di Resources, </a:t>
            </a:r>
            <a:r>
              <a:rPr lang="en-US" sz="2000" dirty="0" err="1">
                <a:latin typeface="Rubik"/>
                <a:ea typeface="Rubik"/>
                <a:cs typeface="Rubik"/>
                <a:sym typeface="Rubik"/>
              </a:rPr>
              <a:t>Klik</a:t>
            </a:r>
            <a:r>
              <a:rPr lang="en-US" sz="2000" dirty="0">
                <a:latin typeface="Rubik"/>
                <a:ea typeface="Rubik"/>
                <a:cs typeface="Rubik"/>
                <a:sym typeface="Rubik"/>
              </a:rPr>
              <a:t> Tanda </a:t>
            </a:r>
            <a:r>
              <a:rPr lang="en-US" sz="2000" dirty="0" err="1">
                <a:latin typeface="Rubik"/>
                <a:ea typeface="Rubik"/>
                <a:cs typeface="Rubik"/>
                <a:sym typeface="Rubik"/>
              </a:rPr>
              <a:t>Titik</a:t>
            </a:r>
            <a:r>
              <a:rPr lang="en-US" sz="2000" dirty="0">
                <a:latin typeface="Rubik"/>
                <a:ea typeface="Rubik"/>
                <a:cs typeface="Rubik"/>
                <a:sym typeface="Rubik"/>
              </a:rPr>
              <a:t> 3, </a:t>
            </a:r>
            <a:r>
              <a:rPr lang="en-US" sz="2000" dirty="0" err="1">
                <a:latin typeface="Rubik"/>
                <a:ea typeface="Rubik"/>
                <a:cs typeface="Rubik"/>
                <a:sym typeface="Rubik"/>
              </a:rPr>
              <a:t>Klik</a:t>
            </a:r>
            <a:r>
              <a:rPr lang="en-US" sz="2000" dirty="0">
                <a:latin typeface="Rubik"/>
                <a:ea typeface="Rubik"/>
                <a:cs typeface="Rubik"/>
                <a:sym typeface="Rubik"/>
              </a:rPr>
              <a:t> Create Dataset</a:t>
            </a:r>
            <a:endParaRPr sz="480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A2CB75A9-F697-DA6C-392F-A8FE1CB92CF6}"/>
              </a:ext>
            </a:extLst>
          </p:cNvPr>
          <p:cNvPicPr>
            <a:picLocks noChangeAspect="1"/>
          </p:cNvPicPr>
          <p:nvPr/>
        </p:nvPicPr>
        <p:blipFill>
          <a:blip r:embed="rId5"/>
          <a:stretch>
            <a:fillRect/>
          </a:stretch>
        </p:blipFill>
        <p:spPr>
          <a:xfrm>
            <a:off x="2361071" y="1670862"/>
            <a:ext cx="3998403" cy="3020600"/>
          </a:xfrm>
          <a:prstGeom prst="rect">
            <a:avLst/>
          </a:prstGeom>
        </p:spPr>
      </p:pic>
    </p:spTree>
    <p:extLst>
      <p:ext uri="{BB962C8B-B14F-4D97-AF65-F5344CB8AC3E}">
        <p14:creationId xmlns:p14="http://schemas.microsoft.com/office/powerpoint/2010/main" val="34247177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1043</Words>
  <Application>Microsoft Office PowerPoint</Application>
  <PresentationFormat>On-screen Show (16:9)</PresentationFormat>
  <Paragraphs>96</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Rubik</vt:lpstr>
      <vt:lpstr>Rubik Light</vt:lpstr>
      <vt:lpstr>Rubik Medium</vt:lpstr>
      <vt:lpstr>Arial</vt:lpstr>
      <vt:lpstr>Rubik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Swift3</dc:creator>
  <cp:lastModifiedBy>Mohammad Fauzan</cp:lastModifiedBy>
  <cp:revision>7</cp:revision>
  <dcterms:modified xsi:type="dcterms:W3CDTF">2024-11-04T13:41:59Z</dcterms:modified>
</cp:coreProperties>
</file>