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aliqtest.com/raven-test/" TargetMode="External"/><Relationship Id="rId2" Type="http://schemas.openxmlformats.org/officeDocument/2006/relationships/hyperlink" Target="https://en.testometrika.com/intellectual/iq-test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sycho-tests.com/test/raven-matrixes-tes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Digitalizarea</a:t>
            </a:r>
            <a:r>
              <a:rPr lang="en-US" dirty="0"/>
              <a:t> </a:t>
            </a:r>
            <a:r>
              <a:rPr lang="en-US" dirty="0" err="1"/>
              <a:t>testului</a:t>
            </a:r>
            <a:r>
              <a:rPr lang="en-US" dirty="0"/>
              <a:t> Raven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736203-0F62-4247-A43A-0A8ACD1A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Podolac Eduard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Scop/ </a:t>
            </a:r>
            <a:r>
              <a:rPr lang="en-US" sz="4000" dirty="0" err="1"/>
              <a:t>Obiective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100" cy="46896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Scop:</a:t>
            </a:r>
          </a:p>
          <a:p>
            <a:pPr marL="0" indent="0">
              <a:buNone/>
            </a:pPr>
            <a:r>
              <a:rPr lang="en-US" sz="2000" dirty="0" err="1"/>
              <a:t>Sprijinirea</a:t>
            </a:r>
            <a:r>
              <a:rPr lang="en-US" sz="2000" dirty="0"/>
              <a:t> </a:t>
            </a:r>
            <a:r>
              <a:rPr lang="en-US" sz="2000" dirty="0" err="1"/>
              <a:t>psihologilor</a:t>
            </a:r>
            <a:r>
              <a:rPr lang="en-US" sz="2000" dirty="0"/>
              <a:t> in </a:t>
            </a:r>
            <a:r>
              <a:rPr lang="en-US" sz="2000" dirty="0" err="1"/>
              <a:t>administrarea</a:t>
            </a:r>
            <a:r>
              <a:rPr lang="en-US" sz="2000" dirty="0"/>
              <a:t> </a:t>
            </a:r>
            <a:r>
              <a:rPr lang="en-US" sz="2000" dirty="0" err="1"/>
              <a:t>testului</a:t>
            </a:r>
            <a:r>
              <a:rPr lang="en-US" sz="2000" dirty="0"/>
              <a:t> Raven.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Obiective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Digitalizarea</a:t>
            </a:r>
            <a:r>
              <a:rPr lang="en-US" sz="2000" dirty="0"/>
              <a:t> </a:t>
            </a:r>
            <a:r>
              <a:rPr lang="en-US" sz="2000" dirty="0" err="1"/>
              <a:t>testului</a:t>
            </a:r>
            <a:r>
              <a:rPr lang="en-US" sz="2000" dirty="0"/>
              <a:t> RAVEN STANDARD</a:t>
            </a:r>
          </a:p>
          <a:p>
            <a:endParaRPr lang="en-US" sz="2000" dirty="0"/>
          </a:p>
          <a:p>
            <a:r>
              <a:rPr lang="en-US" sz="2000" dirty="0" err="1"/>
              <a:t>Opținerea</a:t>
            </a:r>
            <a:r>
              <a:rPr lang="en-US" sz="2000" dirty="0"/>
              <a:t> </a:t>
            </a:r>
            <a:r>
              <a:rPr lang="en-US" sz="2000" dirty="0" err="1"/>
              <a:t>aprobării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testului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Promovarea</a:t>
            </a:r>
            <a:r>
              <a:rPr lang="en-US" sz="2000" dirty="0"/>
              <a:t> </a:t>
            </a:r>
            <a:r>
              <a:rPr lang="en-US" sz="2000" dirty="0" err="1"/>
              <a:t>testului</a:t>
            </a:r>
            <a:r>
              <a:rPr lang="en-US" sz="2000" dirty="0"/>
              <a:t> la </a:t>
            </a:r>
            <a:r>
              <a:rPr lang="en-US" sz="2000" dirty="0" err="1"/>
              <a:t>nivel</a:t>
            </a:r>
            <a:r>
              <a:rPr lang="en-US" sz="2000" dirty="0"/>
              <a:t> national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200329"/>
          </a:xfrm>
        </p:spPr>
        <p:txBody>
          <a:bodyPr/>
          <a:lstStyle/>
          <a:p>
            <a:r>
              <a:rPr lang="en-US" sz="4000" dirty="0" err="1"/>
              <a:t>Analiza</a:t>
            </a:r>
            <a:r>
              <a:rPr lang="en-US" sz="4000" dirty="0"/>
              <a:t> </a:t>
            </a:r>
            <a:r>
              <a:rPr lang="en-US" sz="4000" dirty="0" err="1"/>
              <a:t>stadiului</a:t>
            </a:r>
            <a:r>
              <a:rPr lang="en-US" sz="4000" dirty="0"/>
              <a:t> </a:t>
            </a:r>
            <a:r>
              <a:rPr lang="en-US" sz="4000" dirty="0" err="1"/>
              <a:t>curent</a:t>
            </a:r>
            <a:r>
              <a:rPr lang="en-US" sz="4000" dirty="0"/>
              <a:t> </a:t>
            </a:r>
            <a:r>
              <a:rPr lang="en-US" sz="4000" dirty="0" err="1"/>
              <a:t>în</a:t>
            </a:r>
            <a:r>
              <a:rPr lang="en-US" sz="4000" dirty="0"/>
              <a:t> </a:t>
            </a:r>
            <a:r>
              <a:rPr lang="en-US" sz="4000" dirty="0" err="1"/>
              <a:t>organizația</a:t>
            </a:r>
            <a:r>
              <a:rPr lang="en-US" sz="4000" dirty="0"/>
              <a:t> / </a:t>
            </a:r>
            <a:r>
              <a:rPr lang="en-US" sz="4000" dirty="0" err="1"/>
              <a:t>piața</a:t>
            </a:r>
            <a:r>
              <a:rPr lang="en-US" sz="4000" dirty="0"/>
              <a:t> </a:t>
            </a:r>
            <a:r>
              <a:rPr lang="en-US" sz="4000" dirty="0" err="1"/>
              <a:t>țintă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100" cy="4689690"/>
          </a:xfrm>
        </p:spPr>
        <p:txBody>
          <a:bodyPr/>
          <a:lstStyle/>
          <a:p>
            <a:pPr marL="0" indent="0">
              <a:buNone/>
            </a:pPr>
            <a:endParaRPr lang="en-US" sz="18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Nu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există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testul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digitalizat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 de Raven cu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distribuția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facută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 pe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populația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României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.</a:t>
            </a:r>
          </a:p>
          <a:p>
            <a:pPr marL="0" indent="0">
              <a:buNone/>
            </a:pPr>
            <a:r>
              <a:rPr lang="en-US" sz="2000" kern="100" dirty="0">
                <a:latin typeface="Times New Roman" panose="02020603050405020304" pitchFamily="18" charset="0"/>
                <a:ea typeface="NSimSun" panose="02010609030101010101" pitchFamily="49" charset="-122"/>
              </a:rPr>
              <a:t>Pe </a:t>
            </a:r>
            <a:r>
              <a:rPr lang="en-US" sz="2000" kern="100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hartie</a:t>
            </a:r>
            <a:r>
              <a:rPr lang="en-US" sz="2000" kern="100" dirty="0">
                <a:latin typeface="Times New Roman" panose="02020603050405020304" pitchFamily="18" charset="0"/>
                <a:ea typeface="NSimSun" panose="02010609030101010101" pitchFamily="49" charset="-122"/>
              </a:rPr>
              <a:t> </a:t>
            </a:r>
            <a:r>
              <a:rPr lang="en-US" sz="2000" kern="100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testul</a:t>
            </a:r>
            <a:r>
              <a:rPr lang="en-US" sz="2000" kern="100" dirty="0">
                <a:latin typeface="Times New Roman" panose="02020603050405020304" pitchFamily="18" charset="0"/>
                <a:ea typeface="NSimSun" panose="02010609030101010101" pitchFamily="49" charset="-122"/>
              </a:rPr>
              <a:t> e </a:t>
            </a:r>
            <a:r>
              <a:rPr lang="en-US" sz="2000" kern="100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folosit</a:t>
            </a:r>
            <a:r>
              <a:rPr lang="en-US" sz="2000" kern="100" dirty="0">
                <a:latin typeface="Times New Roman" panose="02020603050405020304" pitchFamily="18" charset="0"/>
                <a:ea typeface="NSimSun" panose="02010609030101010101" pitchFamily="49" charset="-122"/>
              </a:rPr>
              <a:t> in </a:t>
            </a:r>
            <a:r>
              <a:rPr lang="en-US" sz="2000" kern="100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multe</a:t>
            </a:r>
            <a:r>
              <a:rPr lang="en-US" sz="2000" kern="100" dirty="0">
                <a:latin typeface="Times New Roman" panose="02020603050405020304" pitchFamily="18" charset="0"/>
                <a:ea typeface="NSimSun" panose="02010609030101010101" pitchFamily="49" charset="-122"/>
              </a:rPr>
              <a:t> cabinet din </a:t>
            </a:r>
            <a:r>
              <a:rPr lang="en-US" sz="2000" kern="100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tara</a:t>
            </a:r>
            <a:r>
              <a:rPr lang="en-US" sz="2000" kern="100" dirty="0">
                <a:latin typeface="Times New Roman" panose="02020603050405020304" pitchFamily="18" charset="0"/>
                <a:ea typeface="NSimSun" panose="02010609030101010101" pitchFamily="49" charset="-122"/>
              </a:rPr>
              <a:t>.</a:t>
            </a:r>
          </a:p>
          <a:p>
            <a:pPr marL="0" indent="0">
              <a:buNone/>
            </a:pPr>
            <a:endParaRPr lang="en-US" sz="2000" kern="100" dirty="0">
              <a:latin typeface="Times New Roman" panose="02020603050405020304" pitchFamily="18" charset="0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US" sz="2000" kern="100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Exemple</a:t>
            </a:r>
            <a:r>
              <a:rPr lang="en-US" sz="2000" kern="100" dirty="0">
                <a:latin typeface="Times New Roman" panose="02020603050405020304" pitchFamily="18" charset="0"/>
                <a:ea typeface="NSimSun" panose="02010609030101010101" pitchFamily="49" charset="-122"/>
              </a:rPr>
              <a:t> de teste online cu </a:t>
            </a:r>
            <a:r>
              <a:rPr lang="en-US" sz="2000" kern="100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functionalitati</a:t>
            </a:r>
            <a:r>
              <a:rPr lang="en-US" sz="2000" kern="100" dirty="0">
                <a:latin typeface="Times New Roman" panose="02020603050405020304" pitchFamily="18" charset="0"/>
                <a:ea typeface="NSimSun" panose="02010609030101010101" pitchFamily="49" charset="-122"/>
              </a:rPr>
              <a:t> </a:t>
            </a:r>
            <a:r>
              <a:rPr lang="en-US" sz="2000" kern="100" dirty="0" err="1">
                <a:latin typeface="Times New Roman" panose="02020603050405020304" pitchFamily="18" charset="0"/>
                <a:ea typeface="NSimSun" panose="02010609030101010101" pitchFamily="49" charset="-122"/>
              </a:rPr>
              <a:t>limitate</a:t>
            </a:r>
            <a:r>
              <a:rPr lang="en-US" sz="2000" kern="100" dirty="0">
                <a:latin typeface="Times New Roman" panose="02020603050405020304" pitchFamily="18" charset="0"/>
                <a:ea typeface="NSimSun" panose="02010609030101010101" pitchFamily="49" charset="-122"/>
              </a:rPr>
              <a:t>:</a:t>
            </a:r>
          </a:p>
          <a:p>
            <a:pPr indent="457200" algn="just">
              <a:spcBef>
                <a:spcPts val="570"/>
              </a:spcBef>
              <a:spcAft>
                <a:spcPts val="570"/>
              </a:spcAft>
            </a:pPr>
            <a:r>
              <a:rPr lang="en-US" sz="2000" u="sng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https://en.testometrika.com/intellectual/iq-test/</a:t>
            </a:r>
            <a:endParaRPr lang="en-US" sz="2000" u="sng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indent="457200" algn="just">
              <a:spcBef>
                <a:spcPts val="570"/>
              </a:spcBef>
              <a:spcAft>
                <a:spcPts val="570"/>
              </a:spcAft>
            </a:pPr>
            <a:endParaRPr lang="en-US" sz="20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indent="457200" algn="just">
              <a:spcBef>
                <a:spcPts val="570"/>
              </a:spcBef>
              <a:spcAft>
                <a:spcPts val="570"/>
              </a:spcAft>
            </a:pPr>
            <a:r>
              <a:rPr lang="en-US" sz="20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https://classicaliqtest.com/raven-test/</a:t>
            </a:r>
            <a:endParaRPr lang="en-US" sz="2000" u="sng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indent="457200" algn="just">
              <a:spcBef>
                <a:spcPts val="570"/>
              </a:spcBef>
              <a:spcAft>
                <a:spcPts val="570"/>
              </a:spcAft>
            </a:pPr>
            <a:endParaRPr lang="en-US" sz="20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indent="457200" algn="just">
              <a:spcBef>
                <a:spcPts val="570"/>
              </a:spcBef>
              <a:spcAft>
                <a:spcPts val="570"/>
              </a:spcAft>
            </a:pPr>
            <a:r>
              <a:rPr lang="en-US" sz="20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https://psycho-tests.com/test/raven-matrixes-test</a:t>
            </a:r>
            <a:endParaRPr lang="en-US" sz="20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200329"/>
          </a:xfrm>
        </p:spPr>
        <p:txBody>
          <a:bodyPr/>
          <a:lstStyle/>
          <a:p>
            <a:r>
              <a:rPr lang="en-US" sz="4000" dirty="0" err="1"/>
              <a:t>Analiza</a:t>
            </a:r>
            <a:r>
              <a:rPr lang="en-US" sz="4000" dirty="0"/>
              <a:t> </a:t>
            </a:r>
            <a:r>
              <a:rPr lang="en-US" sz="4000" dirty="0" err="1"/>
              <a:t>stadiului</a:t>
            </a:r>
            <a:r>
              <a:rPr lang="en-US" sz="4000" dirty="0"/>
              <a:t> </a:t>
            </a:r>
            <a:r>
              <a:rPr lang="en-US" sz="4000" dirty="0" err="1"/>
              <a:t>curent</a:t>
            </a:r>
            <a:r>
              <a:rPr lang="en-US" sz="4000" dirty="0"/>
              <a:t> </a:t>
            </a:r>
            <a:r>
              <a:rPr lang="en-US" sz="4000" dirty="0" err="1"/>
              <a:t>în</a:t>
            </a:r>
            <a:r>
              <a:rPr lang="en-US" sz="4000" dirty="0"/>
              <a:t> </a:t>
            </a:r>
            <a:r>
              <a:rPr lang="en-US" sz="4000" dirty="0" err="1"/>
              <a:t>organizația</a:t>
            </a:r>
            <a:r>
              <a:rPr lang="en-US" sz="4000" dirty="0"/>
              <a:t> / </a:t>
            </a:r>
            <a:r>
              <a:rPr lang="en-US" sz="4000" dirty="0" err="1"/>
              <a:t>piața</a:t>
            </a:r>
            <a:r>
              <a:rPr lang="en-US" sz="4000" dirty="0"/>
              <a:t> </a:t>
            </a:r>
            <a:r>
              <a:rPr lang="en-US" sz="4000" dirty="0" err="1"/>
              <a:t>țintă</a:t>
            </a:r>
            <a:r>
              <a:rPr lang="en-US" sz="4000" dirty="0"/>
              <a:t>(cont.)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100" cy="4689690"/>
          </a:xfrm>
        </p:spPr>
        <p:txBody>
          <a:bodyPr/>
          <a:lstStyle/>
          <a:p>
            <a:pPr marL="0" indent="0">
              <a:buNone/>
            </a:pPr>
            <a:endParaRPr lang="en-US" sz="18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3135F-63D4-4E39-B558-EBE363845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7703"/>
              </p:ext>
            </p:extLst>
          </p:nvPr>
        </p:nvGraphicFramePr>
        <p:xfrm>
          <a:off x="742950" y="1828799"/>
          <a:ext cx="10763250" cy="4486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245">
                  <a:extLst>
                    <a:ext uri="{9D8B030D-6E8A-4147-A177-3AD203B41FA5}">
                      <a16:colId xmlns:a16="http://schemas.microsoft.com/office/drawing/2014/main" val="3684723085"/>
                    </a:ext>
                  </a:extLst>
                </a:gridCol>
                <a:gridCol w="4155420">
                  <a:extLst>
                    <a:ext uri="{9D8B030D-6E8A-4147-A177-3AD203B41FA5}">
                      <a16:colId xmlns:a16="http://schemas.microsoft.com/office/drawing/2014/main" val="394259767"/>
                    </a:ext>
                  </a:extLst>
                </a:gridCol>
                <a:gridCol w="5255585">
                  <a:extLst>
                    <a:ext uri="{9D8B030D-6E8A-4147-A177-3AD203B41FA5}">
                      <a16:colId xmlns:a16="http://schemas.microsoft.com/office/drawing/2014/main" val="1814238088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just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2400" kern="100">
                          <a:effectLst/>
                        </a:rPr>
                        <a:t>Avantaje</a:t>
                      </a:r>
                      <a:endParaRPr lang="en-US" sz="1200" kern="10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2400" kern="100">
                          <a:effectLst/>
                        </a:rPr>
                        <a:t>Dejavantaje</a:t>
                      </a:r>
                      <a:endParaRPr lang="en-US" sz="1200" kern="10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191650"/>
                  </a:ext>
                </a:extLst>
              </a:tr>
              <a:tr h="1993900">
                <a:tc>
                  <a:txBody>
                    <a:bodyPr/>
                    <a:lstStyle/>
                    <a:p>
                      <a:pPr algn="ctr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2400" kern="100">
                          <a:effectLst/>
                        </a:rPr>
                        <a:t>Origine Internă</a:t>
                      </a:r>
                      <a:endParaRPr lang="en-US" sz="1200" kern="10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7155" algn="just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1200" kern="100">
                          <a:effectLst/>
                        </a:rPr>
                        <a:t>- Experiența în crearea unei aplicații de testare</a:t>
                      </a:r>
                    </a:p>
                    <a:p>
                      <a:pPr marL="97155" algn="just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1200" kern="100">
                          <a:effectLst/>
                        </a:rPr>
                        <a:t>- Ajutorul primit de la un psiholog local in obținerea testului</a:t>
                      </a:r>
                      <a:endParaRPr lang="en-US" sz="1200" kern="10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1200" kern="100">
                          <a:effectLst/>
                        </a:rPr>
                        <a:t>- Subestimarea complexității alpicației</a:t>
                      </a:r>
                    </a:p>
                    <a:p>
                      <a:pPr algn="just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1200" kern="100">
                          <a:effectLst/>
                        </a:rPr>
                        <a:t>- Time management-ul</a:t>
                      </a:r>
                      <a:endParaRPr lang="en-US" sz="1200" kern="10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690803"/>
                  </a:ext>
                </a:extLst>
              </a:tr>
              <a:tr h="1993900">
                <a:tc>
                  <a:txBody>
                    <a:bodyPr/>
                    <a:lstStyle/>
                    <a:p>
                      <a:pPr algn="ctr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2400" kern="100">
                          <a:effectLst/>
                        </a:rPr>
                        <a:t>Origine Externă</a:t>
                      </a:r>
                      <a:endParaRPr lang="en-US" sz="1200" kern="10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1200" kern="100">
                          <a:effectLst/>
                        </a:rPr>
                        <a:t>- Lipsa concurenței</a:t>
                      </a:r>
                      <a:endParaRPr lang="en-US" sz="1200" kern="10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570"/>
                        </a:spcBef>
                        <a:spcAft>
                          <a:spcPts val="57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 </a:t>
                      </a:r>
                      <a:r>
                        <a:rPr lang="en-US" sz="1200" kern="100" dirty="0" err="1">
                          <a:effectLst/>
                        </a:rPr>
                        <a:t>Apariția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unui</a:t>
                      </a:r>
                      <a:r>
                        <a:rPr lang="en-US" sz="1200" kern="100" dirty="0">
                          <a:effectLst/>
                        </a:rPr>
                        <a:t> competitor</a:t>
                      </a:r>
                      <a:endParaRPr lang="en-US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29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56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err="1"/>
              <a:t>Publicul</a:t>
            </a:r>
            <a:r>
              <a:rPr lang="en-US" sz="4000" dirty="0"/>
              <a:t> </a:t>
            </a:r>
            <a:r>
              <a:rPr lang="en-US" sz="4000" dirty="0" err="1"/>
              <a:t>țintă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100" cy="4689690"/>
          </a:xfrm>
        </p:spPr>
        <p:txBody>
          <a:bodyPr numCol="2"/>
          <a:lstStyle/>
          <a:p>
            <a:pPr marL="0" indent="0">
              <a:buNone/>
            </a:pPr>
            <a:endParaRPr lang="en-US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</a:endParaRPr>
          </a:p>
          <a:p>
            <a:r>
              <a:rPr lang="en-US" sz="2000" dirty="0" err="1"/>
              <a:t>Persoane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Elevi</a:t>
            </a:r>
            <a:endParaRPr lang="en-US" sz="2000" dirty="0"/>
          </a:p>
          <a:p>
            <a:pPr lvl="1"/>
            <a:r>
              <a:rPr lang="en-US" sz="2000" dirty="0" err="1"/>
              <a:t>Studenti</a:t>
            </a:r>
            <a:endParaRPr lang="en-US" sz="2000" dirty="0"/>
          </a:p>
          <a:p>
            <a:pPr lvl="1"/>
            <a:r>
              <a:rPr lang="en-US" sz="2000" dirty="0" err="1"/>
              <a:t>Oamei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testeze</a:t>
            </a:r>
            <a:r>
              <a:rPr lang="en-US" sz="2000" dirty="0"/>
              <a:t> IQ</a:t>
            </a:r>
          </a:p>
          <a:p>
            <a:pPr lvl="1"/>
            <a:r>
              <a:rPr lang="en-US" sz="2000" dirty="0" err="1"/>
              <a:t>Parinti</a:t>
            </a:r>
            <a:r>
              <a:rPr lang="en-US" sz="2000" dirty="0"/>
              <a:t> care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testeze</a:t>
            </a:r>
            <a:r>
              <a:rPr lang="en-US" sz="2000" dirty="0"/>
              <a:t> </a:t>
            </a:r>
            <a:r>
              <a:rPr lang="en-US" sz="2000" dirty="0" err="1"/>
              <a:t>copiii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Business:</a:t>
            </a:r>
          </a:p>
          <a:p>
            <a:pPr lvl="1"/>
            <a:r>
              <a:rPr lang="en-US" sz="2000" dirty="0" err="1"/>
              <a:t>Psihologi</a:t>
            </a:r>
            <a:endParaRPr lang="en-US" sz="2000" dirty="0"/>
          </a:p>
          <a:p>
            <a:pPr lvl="1"/>
            <a:r>
              <a:rPr lang="en-US" sz="2000" dirty="0" err="1"/>
              <a:t>Selectie</a:t>
            </a:r>
            <a:r>
              <a:rPr lang="en-US" sz="2000" dirty="0"/>
              <a:t> de personal,</a:t>
            </a:r>
          </a:p>
          <a:p>
            <a:pPr lvl="1"/>
            <a:r>
              <a:rPr lang="en-US" sz="2000" dirty="0"/>
              <a:t>-</a:t>
            </a:r>
            <a:r>
              <a:rPr lang="en-US" sz="2000" dirty="0" err="1"/>
              <a:t>Orientare</a:t>
            </a:r>
            <a:r>
              <a:rPr lang="en-US" sz="2000" dirty="0"/>
              <a:t> </a:t>
            </a:r>
            <a:r>
              <a:rPr lang="en-US" sz="2000" dirty="0" err="1"/>
              <a:t>scolara</a:t>
            </a:r>
            <a:r>
              <a:rPr lang="en-US" sz="2000" dirty="0"/>
              <a:t>,</a:t>
            </a:r>
          </a:p>
          <a:p>
            <a:pPr lvl="1"/>
            <a:r>
              <a:rPr lang="en-US" sz="2000" dirty="0"/>
              <a:t>-</a:t>
            </a:r>
            <a:r>
              <a:rPr lang="en-US" sz="2000" dirty="0" err="1"/>
              <a:t>Stabilirea</a:t>
            </a:r>
            <a:r>
              <a:rPr lang="en-US" sz="2000" dirty="0"/>
              <a:t> </a:t>
            </a:r>
            <a:r>
              <a:rPr lang="en-US" sz="2000" dirty="0" err="1"/>
              <a:t>nivelului</a:t>
            </a:r>
            <a:r>
              <a:rPr lang="en-US" sz="2000" dirty="0"/>
              <a:t> </a:t>
            </a:r>
            <a:r>
              <a:rPr lang="en-US" sz="2000" dirty="0" err="1"/>
              <a:t>intelectului</a:t>
            </a:r>
            <a:r>
              <a:rPr lang="en-US" sz="2000" dirty="0"/>
              <a:t> la </a:t>
            </a:r>
            <a:r>
              <a:rPr lang="en-US" sz="2000" dirty="0" err="1"/>
              <a:t>incadrarea</a:t>
            </a:r>
            <a:r>
              <a:rPr lang="en-US" sz="2000" dirty="0"/>
              <a:t> in grad de handicap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5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err="1"/>
              <a:t>Prezentarea</a:t>
            </a:r>
            <a:r>
              <a:rPr lang="en-US" sz="4000" dirty="0"/>
              <a:t> </a:t>
            </a:r>
            <a:r>
              <a:rPr lang="en-US" sz="4000" dirty="0" err="1"/>
              <a:t>aplicației</a:t>
            </a:r>
            <a:r>
              <a:rPr lang="en-US" sz="4000" dirty="0"/>
              <a:t> software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100" cy="4689690"/>
          </a:xfrm>
        </p:spPr>
        <p:txBody>
          <a:bodyPr numCol="2"/>
          <a:lstStyle/>
          <a:p>
            <a:pPr marL="0" indent="0">
              <a:buNone/>
            </a:pPr>
            <a:r>
              <a:rPr lang="en-US" sz="2000" dirty="0" err="1"/>
              <a:t>Avantajele</a:t>
            </a:r>
            <a:r>
              <a:rPr lang="en-US" sz="2000" dirty="0"/>
              <a:t> </a:t>
            </a:r>
            <a:r>
              <a:rPr lang="en-US" sz="2000" dirty="0" err="1"/>
              <a:t>adeuse</a:t>
            </a:r>
            <a:r>
              <a:rPr lang="en-US" sz="2000" dirty="0"/>
              <a:t> de </a:t>
            </a:r>
            <a:r>
              <a:rPr lang="en-US" sz="2000" dirty="0" err="1"/>
              <a:t>aplicație</a:t>
            </a:r>
            <a:r>
              <a:rPr lang="en-US" sz="2000" dirty="0"/>
              <a:t> sunt:</a:t>
            </a:r>
          </a:p>
          <a:p>
            <a:r>
              <a:rPr lang="en-US" sz="2000" dirty="0" err="1"/>
              <a:t>Rezultat</a:t>
            </a:r>
            <a:r>
              <a:rPr lang="en-US" sz="2000" dirty="0"/>
              <a:t> instant</a:t>
            </a:r>
          </a:p>
          <a:p>
            <a:r>
              <a:rPr lang="en-US" sz="2000" dirty="0" err="1"/>
              <a:t>Eficenta</a:t>
            </a:r>
            <a:r>
              <a:rPr lang="en-US" sz="2000" dirty="0"/>
              <a:t> </a:t>
            </a:r>
            <a:r>
              <a:rPr lang="en-US" sz="2000" dirty="0" err="1"/>
              <a:t>sporita</a:t>
            </a:r>
            <a:r>
              <a:rPr lang="en-US" sz="2000" dirty="0"/>
              <a:t> in </a:t>
            </a:r>
            <a:r>
              <a:rPr lang="en-US" sz="2000" dirty="0" err="1"/>
              <a:t>administre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Protejarea</a:t>
            </a:r>
            <a:r>
              <a:rPr lang="en-US" sz="2000" dirty="0"/>
              <a:t> </a:t>
            </a:r>
            <a:r>
              <a:rPr lang="en-US" sz="2000" dirty="0" err="1"/>
              <a:t>mediului</a:t>
            </a:r>
            <a:endParaRPr lang="en-US" sz="2000" dirty="0"/>
          </a:p>
          <a:p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cantitati</a:t>
            </a:r>
            <a:r>
              <a:rPr lang="en-US" sz="2000" dirty="0"/>
              <a:t> de </a:t>
            </a:r>
            <a:r>
              <a:rPr lang="en-US" sz="2000" dirty="0" err="1"/>
              <a:t>hartie</a:t>
            </a:r>
            <a:r>
              <a:rPr lang="en-US" sz="2000" dirty="0"/>
              <a:t> </a:t>
            </a:r>
            <a:r>
              <a:rPr lang="en-US" sz="2000" dirty="0" err="1"/>
              <a:t>folosita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Dezavantaje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Necesitatea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computer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administrare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6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6.	Plan de </a:t>
            </a:r>
            <a:r>
              <a:rPr lang="en-US" err="1"/>
              <a:t>implementare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5DC4A336-C136-4C5B-BDC0-2226CD971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66661"/>
              </p:ext>
            </p:extLst>
          </p:nvPr>
        </p:nvGraphicFramePr>
        <p:xfrm>
          <a:off x="2254831" y="1191245"/>
          <a:ext cx="7138551" cy="5306392"/>
        </p:xfrm>
        <a:graphic>
          <a:graphicData uri="http://schemas.openxmlformats.org/drawingml/2006/table">
            <a:tbl>
              <a:tblPr/>
              <a:tblGrid>
                <a:gridCol w="2019882">
                  <a:extLst>
                    <a:ext uri="{9D8B030D-6E8A-4147-A177-3AD203B41FA5}">
                      <a16:colId xmlns:a16="http://schemas.microsoft.com/office/drawing/2014/main" val="1731928149"/>
                    </a:ext>
                  </a:extLst>
                </a:gridCol>
                <a:gridCol w="2703713">
                  <a:extLst>
                    <a:ext uri="{9D8B030D-6E8A-4147-A177-3AD203B41FA5}">
                      <a16:colId xmlns:a16="http://schemas.microsoft.com/office/drawing/2014/main" val="2799437702"/>
                    </a:ext>
                  </a:extLst>
                </a:gridCol>
                <a:gridCol w="272489">
                  <a:extLst>
                    <a:ext uri="{9D8B030D-6E8A-4147-A177-3AD203B41FA5}">
                      <a16:colId xmlns:a16="http://schemas.microsoft.com/office/drawing/2014/main" val="4138973545"/>
                    </a:ext>
                  </a:extLst>
                </a:gridCol>
                <a:gridCol w="272489">
                  <a:extLst>
                    <a:ext uri="{9D8B030D-6E8A-4147-A177-3AD203B41FA5}">
                      <a16:colId xmlns:a16="http://schemas.microsoft.com/office/drawing/2014/main" val="1217534308"/>
                    </a:ext>
                  </a:extLst>
                </a:gridCol>
                <a:gridCol w="272489">
                  <a:extLst>
                    <a:ext uri="{9D8B030D-6E8A-4147-A177-3AD203B41FA5}">
                      <a16:colId xmlns:a16="http://schemas.microsoft.com/office/drawing/2014/main" val="3519641793"/>
                    </a:ext>
                  </a:extLst>
                </a:gridCol>
                <a:gridCol w="272489">
                  <a:extLst>
                    <a:ext uri="{9D8B030D-6E8A-4147-A177-3AD203B41FA5}">
                      <a16:colId xmlns:a16="http://schemas.microsoft.com/office/drawing/2014/main" val="135854335"/>
                    </a:ext>
                  </a:extLst>
                </a:gridCol>
                <a:gridCol w="272489">
                  <a:extLst>
                    <a:ext uri="{9D8B030D-6E8A-4147-A177-3AD203B41FA5}">
                      <a16:colId xmlns:a16="http://schemas.microsoft.com/office/drawing/2014/main" val="2507090417"/>
                    </a:ext>
                  </a:extLst>
                </a:gridCol>
                <a:gridCol w="272489">
                  <a:extLst>
                    <a:ext uri="{9D8B030D-6E8A-4147-A177-3AD203B41FA5}">
                      <a16:colId xmlns:a16="http://schemas.microsoft.com/office/drawing/2014/main" val="911046700"/>
                    </a:ext>
                  </a:extLst>
                </a:gridCol>
                <a:gridCol w="272489">
                  <a:extLst>
                    <a:ext uri="{9D8B030D-6E8A-4147-A177-3AD203B41FA5}">
                      <a16:colId xmlns:a16="http://schemas.microsoft.com/office/drawing/2014/main" val="3029350985"/>
                    </a:ext>
                  </a:extLst>
                </a:gridCol>
                <a:gridCol w="272489">
                  <a:extLst>
                    <a:ext uri="{9D8B030D-6E8A-4147-A177-3AD203B41FA5}">
                      <a16:colId xmlns:a16="http://schemas.microsoft.com/office/drawing/2014/main" val="4223191025"/>
                    </a:ext>
                  </a:extLst>
                </a:gridCol>
                <a:gridCol w="235044">
                  <a:extLst>
                    <a:ext uri="{9D8B030D-6E8A-4147-A177-3AD203B41FA5}">
                      <a16:colId xmlns:a16="http://schemas.microsoft.com/office/drawing/2014/main" val="1373800946"/>
                    </a:ext>
                  </a:extLst>
                </a:gridCol>
              </a:tblGrid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Etape / Activități de proiect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W8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W9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41419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Etapa de analiză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235487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Analiza stadiului curent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125188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Stabilirea cerințelor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488503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Etapa de design a 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aplicației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10363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Design-ul aplicației client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41924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Design-ul interfețelor cu utilizatorul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98471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Elaborarea documentației de design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8149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Etapa de dezvoltare a aplicației</a:t>
                      </a:r>
                      <a:endParaRPr lang="pt-BR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8541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Pregătirea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mediului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dezvoltare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594125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Dezvoltarea aplicației client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294831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Testarea componentelor dezvoltate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875777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Testarea securității cibernetice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64028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Debugging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84893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Dezvoltarea interfețelor de date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482985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Integrarea componentelor dezvoltate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880933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Testarea integrării componentelor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14091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Testarea securității cibernetice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94650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Debugging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15142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Punerea în producție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10668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Pregătirea mediului de producție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56094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Instalarea și configurarea aplicației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95703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Testarea sistemului în condiții de producție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83630"/>
                  </a:ext>
                </a:extLst>
              </a:tr>
              <a:tr h="1907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Elaborarea documentației de sistem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3" marR="6863" marT="68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4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82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pPr algn="ctr"/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multumesc</a:t>
            </a:r>
            <a:r>
              <a:rPr lang="en-US" sz="4000" dirty="0"/>
              <a:t>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214100" cy="4689690"/>
          </a:xfrm>
        </p:spPr>
        <p:txBody>
          <a:bodyPr numCol="1"/>
          <a:lstStyle/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/>
              <a:t>Q &amp; 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5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43</TotalTime>
  <Words>563</Words>
  <Application>Microsoft Office PowerPoint</Application>
  <PresentationFormat>Widescreen</PresentationFormat>
  <Paragraphs>336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Liberation Serif</vt:lpstr>
      <vt:lpstr>Times New Roman</vt:lpstr>
      <vt:lpstr>Trade Gothic LT Pro</vt:lpstr>
      <vt:lpstr>Trebuchet MS</vt:lpstr>
      <vt:lpstr>Office Theme</vt:lpstr>
      <vt:lpstr>Digitalizarea testului Raven</vt:lpstr>
      <vt:lpstr>Scop/ Obiective</vt:lpstr>
      <vt:lpstr>Analiza stadiului curent în organizația / piața țintă</vt:lpstr>
      <vt:lpstr>Analiza stadiului curent în organizația / piața țintă(cont.)</vt:lpstr>
      <vt:lpstr>Publicul țintă</vt:lpstr>
      <vt:lpstr>Prezentarea aplicației software</vt:lpstr>
      <vt:lpstr>6. Plan de implementare</vt:lpstr>
      <vt:lpstr>Va multumesc!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Digitalizarea testului Raven</dc:title>
  <dc:creator>Podolac Eduard</dc:creator>
  <cp:lastModifiedBy>Podolac Eduard</cp:lastModifiedBy>
  <cp:revision>3</cp:revision>
  <dcterms:created xsi:type="dcterms:W3CDTF">2022-01-12T17:08:41Z</dcterms:created>
  <dcterms:modified xsi:type="dcterms:W3CDTF">2022-01-12T17:51:50Z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