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7" r:id="rId7"/>
    <p:sldMasterId id="2147483659" r:id="rId8"/>
    <p:sldMasterId id="2147483661" r:id="rId9"/>
    <p:sldMasterId id="2147483663" r:id="rId10"/>
    <p:sldMasterId id="2147483665" r:id="rId11"/>
    <p:sldMasterId id="2147483667" r:id="rId12"/>
    <p:sldMasterId id="2147483669" r:id="rId13"/>
    <p:sldMasterId id="2147483671" r:id="rId14"/>
    <p:sldMasterId id="2147483673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</p:sldIdLst>
  <p:sldSz cy="6858000" cx="12192000"/>
  <p:notesSz cx="6858000" cy="9144000"/>
  <p:embeddedFontLst>
    <p:embeddedFont>
      <p:font typeface="Libre Franklin"/>
      <p:regular r:id="rId51"/>
      <p:bold r:id="rId52"/>
      <p:italic r:id="rId53"/>
      <p:boldItalic r:id="rId54"/>
    </p:embeddedFont>
    <p:embeddedFont>
      <p:font typeface="Tahoma"/>
      <p:regular r:id="rId55"/>
      <p:bold r:id="rId56"/>
    </p:embeddedFont>
    <p:embeddedFont>
      <p:font typeface="Libre Franklin Medium"/>
      <p:regular r:id="rId57"/>
      <p:bold r:id="rId58"/>
      <p:italic r:id="rId59"/>
      <p:boldItalic r:id="rId60"/>
    </p:embeddedFont>
    <p:embeddedFont>
      <p:font typeface="Cambria Math"/>
      <p:regular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2" roundtripDataSignature="AMtx7mgmIqPoCszPl6QEJ/yAVEJk8lv0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967416-CD0D-48BA-BCEC-45BAAA1F63D6}">
  <a:tblStyle styleId="{A7967416-CD0D-48BA-BCEC-45BAAA1F63D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4.xml"/><Relationship Id="rId42" Type="http://schemas.openxmlformats.org/officeDocument/2006/relationships/slide" Target="slides/slide26.xml"/><Relationship Id="rId41" Type="http://schemas.openxmlformats.org/officeDocument/2006/relationships/slide" Target="slides/slide25.xml"/><Relationship Id="rId44" Type="http://schemas.openxmlformats.org/officeDocument/2006/relationships/slide" Target="slides/slide28.xml"/><Relationship Id="rId43" Type="http://schemas.openxmlformats.org/officeDocument/2006/relationships/slide" Target="slides/slide27.xml"/><Relationship Id="rId46" Type="http://schemas.openxmlformats.org/officeDocument/2006/relationships/slide" Target="slides/slide30.xml"/><Relationship Id="rId45" Type="http://schemas.openxmlformats.org/officeDocument/2006/relationships/slide" Target="slides/slide29.xml"/><Relationship Id="rId1" Type="http://schemas.openxmlformats.org/officeDocument/2006/relationships/theme" Target="theme/theme8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2.xml"/><Relationship Id="rId47" Type="http://schemas.openxmlformats.org/officeDocument/2006/relationships/slide" Target="slides/slide31.xml"/><Relationship Id="rId49" Type="http://schemas.openxmlformats.org/officeDocument/2006/relationships/slide" Target="slides/slide33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9" Type="http://schemas.openxmlformats.org/officeDocument/2006/relationships/slide" Target="slides/slide23.xml"/><Relationship Id="rId38" Type="http://schemas.openxmlformats.org/officeDocument/2006/relationships/slide" Target="slides/slide22.xml"/><Relationship Id="rId62" Type="http://customschemas.google.com/relationships/presentationmetadata" Target="metadata"/><Relationship Id="rId61" Type="http://schemas.openxmlformats.org/officeDocument/2006/relationships/font" Target="fonts/CambriaMath-regular.fntdata"/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60" Type="http://schemas.openxmlformats.org/officeDocument/2006/relationships/font" Target="fonts/LibreFranklinMedium-boldItalic.fntdata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9" Type="http://schemas.openxmlformats.org/officeDocument/2006/relationships/slide" Target="slides/slide13.xml"/><Relationship Id="rId51" Type="http://schemas.openxmlformats.org/officeDocument/2006/relationships/font" Target="fonts/LibreFranklin-regular.fntdata"/><Relationship Id="rId50" Type="http://schemas.openxmlformats.org/officeDocument/2006/relationships/slide" Target="slides/slide34.xml"/><Relationship Id="rId53" Type="http://schemas.openxmlformats.org/officeDocument/2006/relationships/font" Target="fonts/LibreFranklin-italic.fntdata"/><Relationship Id="rId52" Type="http://schemas.openxmlformats.org/officeDocument/2006/relationships/font" Target="fonts/LibreFranklin-bold.fntdata"/><Relationship Id="rId11" Type="http://schemas.openxmlformats.org/officeDocument/2006/relationships/slideMaster" Target="slideMasters/slideMaster8.xml"/><Relationship Id="rId55" Type="http://schemas.openxmlformats.org/officeDocument/2006/relationships/font" Target="fonts/Tahoma-regular.fntdata"/><Relationship Id="rId10" Type="http://schemas.openxmlformats.org/officeDocument/2006/relationships/slideMaster" Target="slideMasters/slideMaster7.xml"/><Relationship Id="rId54" Type="http://schemas.openxmlformats.org/officeDocument/2006/relationships/font" Target="fonts/LibreFranklin-boldItalic.fntdata"/><Relationship Id="rId13" Type="http://schemas.openxmlformats.org/officeDocument/2006/relationships/slideMaster" Target="slideMasters/slideMaster10.xml"/><Relationship Id="rId57" Type="http://schemas.openxmlformats.org/officeDocument/2006/relationships/font" Target="fonts/LibreFranklinMedium-regular.fntdata"/><Relationship Id="rId12" Type="http://schemas.openxmlformats.org/officeDocument/2006/relationships/slideMaster" Target="slideMasters/slideMaster9.xml"/><Relationship Id="rId56" Type="http://schemas.openxmlformats.org/officeDocument/2006/relationships/font" Target="fonts/Tahoma-bold.fntdata"/><Relationship Id="rId15" Type="http://schemas.openxmlformats.org/officeDocument/2006/relationships/slideMaster" Target="slideMasters/slideMaster12.xml"/><Relationship Id="rId59" Type="http://schemas.openxmlformats.org/officeDocument/2006/relationships/font" Target="fonts/LibreFranklinMedium-italic.fntdata"/><Relationship Id="rId14" Type="http://schemas.openxmlformats.org/officeDocument/2006/relationships/slideMaster" Target="slideMasters/slideMaster11.xml"/><Relationship Id="rId58" Type="http://schemas.openxmlformats.org/officeDocument/2006/relationships/font" Target="fonts/LibreFranklinMedium-bold.fntdata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C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CL" sz="12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punto ya puede resolverse el ejercicio propuesto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:notes"/>
          <p:cNvSpPr txBox="1"/>
          <p:nvPr>
            <p:ph idx="12"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es-CL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CL" sz="12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 obtenido de: https://media.mineduc.cl/wp-content/uploads/sites/28/2016/09/5-ejemplos-de-problemas-web.pdf modificado levemente para manejar entradas variables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:notes"/>
          <p:cNvSpPr txBox="1"/>
          <p:nvPr>
            <p:ph idx="12"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es-CL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98fcb3abd_0_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98fcb3abd_0_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f98fcb3abd_0_0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21" name="Google Shape;21;p35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0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0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00" name="Google Shape;100;p50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5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52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2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15" name="Google Shape;115;p52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4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4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24" name="Google Shape;124;p54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6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6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35" name="Google Shape;135;p56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8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8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43" name="Google Shape;143;p58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0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0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51" name="Google Shape;151;p60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32" name="Google Shape;32;p37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47" name="Google Shape;47;p39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/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Libre Franklin Medium"/>
              <a:buNone/>
              <a:defRPr b="0" i="0" sz="6000">
                <a:solidFill>
                  <a:srgbClr val="3A383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 i="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 b="0" i="0" sz="1200" u="none" cap="none" strike="noStrike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/>
          <p:nvPr/>
        </p:nvSpPr>
        <p:spPr>
          <a:xfrm>
            <a:off x="0" y="933225"/>
            <a:ext cx="12192000" cy="4993341"/>
          </a:xfrm>
          <a:custGeom>
            <a:rect b="b" l="l" r="r" t="t"/>
            <a:pathLst>
              <a:path extrusionOk="0" h="5659120" w="10058400">
                <a:moveTo>
                  <a:pt x="10058399" y="5658611"/>
                </a:moveTo>
                <a:lnTo>
                  <a:pt x="10058399" y="0"/>
                </a:lnTo>
                <a:lnTo>
                  <a:pt x="0" y="0"/>
                </a:lnTo>
                <a:lnTo>
                  <a:pt x="0" y="5658611"/>
                </a:lnTo>
                <a:lnTo>
                  <a:pt x="10058399" y="5658611"/>
                </a:lnTo>
                <a:close/>
              </a:path>
            </a:pathLst>
          </a:custGeom>
          <a:solidFill>
            <a:srgbClr val="FF9E1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76145" y="933225"/>
            <a:ext cx="3315853" cy="76379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1"/>
          <p:cNvSpPr txBox="1"/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F1B"/>
              </a:buClr>
              <a:buSzPts val="3177"/>
              <a:buFont typeface="Verdana"/>
              <a:buNone/>
              <a:defRPr b="0" i="0" sz="3177">
                <a:solidFill>
                  <a:srgbClr val="FF9F1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 b="0" sz="1200" strike="noStrike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7245" y="999008"/>
            <a:ext cx="3023575" cy="61030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2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 b="0" sz="1200" strike="noStrike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eas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76" name="Google Shape;76;p44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84" name="Google Shape;84;p46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8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8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92" name="Google Shape;92;p48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9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6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1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7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82640" y="0"/>
            <a:ext cx="3308760" cy="104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4"/>
          <p:cNvSpPr txBox="1"/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4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34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82640" y="0"/>
            <a:ext cx="3308760" cy="104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5"/>
          <p:cNvSpPr txBox="1"/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55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55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55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7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57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57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9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59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59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82640" y="0"/>
            <a:ext cx="3308760" cy="1042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6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6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079920" y="54720"/>
            <a:ext cx="3111480" cy="980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8"/>
          <p:cNvSpPr/>
          <p:nvPr/>
        </p:nvSpPr>
        <p:spPr>
          <a:xfrm>
            <a:off x="0" y="0"/>
            <a:ext cx="12191400" cy="45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FF9F1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22675" lIns="90000" spcFirstLastPara="1" rIns="90000" wrap="square" tIns="22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8"/>
          <p:cNvSpPr/>
          <p:nvPr/>
        </p:nvSpPr>
        <p:spPr>
          <a:xfrm>
            <a:off x="0" y="6803280"/>
            <a:ext cx="12191400" cy="540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2EC4B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27000" lIns="90000" spcFirstLastPara="1" rIns="90000" wrap="square" tIns="27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8"/>
          <p:cNvSpPr txBox="1"/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38"/>
          <p:cNvSpPr txBox="1"/>
          <p:nvPr>
            <p:ph idx="1"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8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079920" y="54720"/>
            <a:ext cx="3111480" cy="98064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3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43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43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4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5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45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45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7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47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47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9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49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49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82640" y="0"/>
            <a:ext cx="3308760" cy="104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1"/>
          <p:cNvSpPr txBox="1"/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51"/>
          <p:cNvSpPr txBox="1"/>
          <p:nvPr>
            <p:ph idx="1" type="body"/>
          </p:nvPr>
        </p:nvSpPr>
        <p:spPr>
          <a:xfrm>
            <a:off x="831960" y="4589640"/>
            <a:ext cx="513072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51"/>
          <p:cNvSpPr txBox="1"/>
          <p:nvPr>
            <p:ph idx="2" type="body"/>
          </p:nvPr>
        </p:nvSpPr>
        <p:spPr>
          <a:xfrm>
            <a:off x="6220080" y="4589640"/>
            <a:ext cx="513072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51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51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51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82640" y="0"/>
            <a:ext cx="3308760" cy="104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3"/>
          <p:cNvSpPr txBox="1"/>
          <p:nvPr>
            <p:ph idx="11"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53"/>
          <p:cNvSpPr txBox="1"/>
          <p:nvPr>
            <p:ph idx="12"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Libre Franklin"/>
              <a:buNone/>
              <a:defRPr b="0" sz="1200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53"/>
          <p:cNvSpPr txBox="1"/>
          <p:nvPr>
            <p:ph idx="10"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PROGRA-FING-USACH/Material/blob/main/Lecturas/03_Control_de_flujo.ipynb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/>
          <p:nvPr>
            <p:ph type="title"/>
          </p:nvPr>
        </p:nvSpPr>
        <p:spPr>
          <a:xfrm>
            <a:off x="869400" y="1122480"/>
            <a:ext cx="10342440" cy="41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615B"/>
              </a:buClr>
              <a:buSzPts val="4800"/>
              <a:buFont typeface="Libre Franklin Medium"/>
              <a:buNone/>
            </a:pPr>
            <a:r>
              <a:rPr b="0" lang="es-CL" sz="4800" strike="noStrike">
                <a:solidFill>
                  <a:srgbClr val="17615B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INPUT, OUTPUT Y STRINGS</a:t>
            </a:r>
            <a:endParaRPr b="0" sz="4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/>
          <p:nvPr>
            <p:ph idx="1" type="subTitle"/>
          </p:nvPr>
        </p:nvSpPr>
        <p:spPr>
          <a:xfrm>
            <a:off x="1523880" y="5040000"/>
            <a:ext cx="914328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6666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ibre Franklin"/>
              <a:buNone/>
            </a:pP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10145 -  FUNDAMENTOS DE PROGRAMACIÓN PARA INGENIERÍA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MÉTODOS DE LOS STRINGS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 txBox="1"/>
          <p:nvPr>
            <p:ph idx="1"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Noto Sans Symbols"/>
              <a:buChar char="▪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utilizar un método de los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strings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se debe utilizar un dato o variable que contenga un string, es decir, un</a:t>
            </a:r>
            <a:r>
              <a:rPr b="1" i="0" lang="es-CL" sz="2800" u="none" cap="none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objeto string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Noto Sans Symbols"/>
              <a:buChar char="▪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continuación </a:t>
            </a:r>
            <a:r>
              <a:rPr b="1" i="0" lang="es-CL" sz="2800" u="none" cap="none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 punto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(.)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Noto Sans Symbols"/>
              <a:buChar char="▪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Luego el </a:t>
            </a:r>
            <a:r>
              <a:rPr b="1" i="0" lang="es-CL" sz="2800" u="none" cap="none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nombre del método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Noto Sans Symbols"/>
              <a:buChar char="▪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Finalmente </a:t>
            </a:r>
            <a:r>
              <a:rPr b="1" i="0" lang="es-CL" sz="2800" u="none" cap="none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los parámetros que el método requiera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entre paréntesis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75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002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s-CL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&lt;string&gt;.&lt;método&gt;(&lt;parámetros&gt;)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75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75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MÉTODOS DE LOS STRINGS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 txBox="1"/>
          <p:nvPr>
            <p:ph idx="1"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s-CL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texto = </a:t>
            </a:r>
            <a:r>
              <a:rPr b="0" i="0" lang="es-CL" sz="2800" u="none" cap="none" strike="noStrik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"Hola mundo"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s-CL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-CL" sz="2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-CL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(texto.upper())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Consolas"/>
              <a:buNone/>
            </a:pPr>
            <a:r>
              <a:rPr b="0" i="0" lang="es-CL" sz="2800" u="none" cap="none" strike="noStrik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'HOLA MUNDO'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s-CL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texto = </a:t>
            </a:r>
            <a:r>
              <a:rPr b="0" i="0" lang="es-CL" sz="2800" u="none" cap="none" strike="noStrik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"Hola mundo"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s-CL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-CL" sz="2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-CL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(texto.count(</a:t>
            </a:r>
            <a:r>
              <a:rPr b="0" i="0" lang="es-CL" sz="2800" u="none" cap="none" strike="noStrik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"o"</a:t>
            </a:r>
            <a:r>
              <a:rPr b="0" i="0" lang="es-CL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s-CL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529200" y="1690560"/>
            <a:ext cx="1592640" cy="87228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41C9B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CL" sz="36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</a:t>
            </a:r>
            <a:endParaRPr b="0" sz="3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2550960" y="1690560"/>
            <a:ext cx="1592640" cy="87228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41C9B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CL" sz="36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punto</a:t>
            </a:r>
            <a:endParaRPr b="0" sz="3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4519080" y="1715040"/>
            <a:ext cx="1720440" cy="87228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41C9B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CL" sz="36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método</a:t>
            </a:r>
            <a:endParaRPr b="0" sz="3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6422040" y="1743840"/>
            <a:ext cx="2586240" cy="87228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41C9B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CL" sz="36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parámetros</a:t>
            </a:r>
            <a:endParaRPr b="0" sz="3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2787840" y="4362480"/>
            <a:ext cx="1050480" cy="477000"/>
          </a:xfrm>
          <a:prstGeom prst="rect">
            <a:avLst/>
          </a:prstGeom>
          <a:noFill/>
          <a:ln cap="flat" cmpd="sng" w="57150">
            <a:solidFill>
              <a:srgbClr val="FF9F1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3838680" y="4362480"/>
            <a:ext cx="218880" cy="477000"/>
          </a:xfrm>
          <a:prstGeom prst="rect">
            <a:avLst/>
          </a:prstGeom>
          <a:noFill/>
          <a:ln cap="flat" cmpd="sng" w="57150">
            <a:solidFill>
              <a:srgbClr val="FF9F1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4058280" y="4362480"/>
            <a:ext cx="1064520" cy="477000"/>
          </a:xfrm>
          <a:prstGeom prst="rect">
            <a:avLst/>
          </a:prstGeom>
          <a:noFill/>
          <a:ln cap="flat" cmpd="sng" w="57150">
            <a:solidFill>
              <a:srgbClr val="FF9F1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5146560" y="4362480"/>
            <a:ext cx="765000" cy="477000"/>
          </a:xfrm>
          <a:prstGeom prst="rect">
            <a:avLst/>
          </a:prstGeom>
          <a:noFill/>
          <a:ln cap="flat" cmpd="sng" w="57150">
            <a:solidFill>
              <a:srgbClr val="FF9F1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10"/>
          <p:cNvCxnSpPr>
            <a:stCxn id="230" idx="0"/>
            <a:endCxn id="226" idx="2"/>
          </p:cNvCxnSpPr>
          <p:nvPr/>
        </p:nvCxnSpPr>
        <p:spPr>
          <a:xfrm flipH="1" rot="5400000">
            <a:off x="1419480" y="2468880"/>
            <a:ext cx="1799700" cy="1987500"/>
          </a:xfrm>
          <a:prstGeom prst="bentConnector3">
            <a:avLst>
              <a:gd fmla="val 35173" name="adj1"/>
            </a:avLst>
          </a:prstGeom>
          <a:noFill/>
          <a:ln cap="flat" cmpd="sng" w="57150">
            <a:solidFill>
              <a:srgbClr val="FF9F1C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5" name="Google Shape;235;p10"/>
          <p:cNvCxnSpPr>
            <a:stCxn id="231" idx="0"/>
            <a:endCxn id="227" idx="2"/>
          </p:cNvCxnSpPr>
          <p:nvPr/>
        </p:nvCxnSpPr>
        <p:spPr>
          <a:xfrm flipH="1" rot="5400000">
            <a:off x="2747820" y="3162180"/>
            <a:ext cx="1799700" cy="600900"/>
          </a:xfrm>
          <a:prstGeom prst="bentConnector3">
            <a:avLst>
              <a:gd fmla="val 49997" name="adj1"/>
            </a:avLst>
          </a:prstGeom>
          <a:noFill/>
          <a:ln cap="flat" cmpd="sng" w="57150">
            <a:solidFill>
              <a:srgbClr val="FF9F1C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6" name="Google Shape;236;p10"/>
          <p:cNvCxnSpPr>
            <a:stCxn id="232" idx="0"/>
            <a:endCxn id="228" idx="2"/>
          </p:cNvCxnSpPr>
          <p:nvPr/>
        </p:nvCxnSpPr>
        <p:spPr>
          <a:xfrm rot="-5400000">
            <a:off x="4097340" y="3080580"/>
            <a:ext cx="1775100" cy="788700"/>
          </a:xfrm>
          <a:prstGeom prst="bentConnector3">
            <a:avLst>
              <a:gd fmla="val 49961" name="adj1"/>
            </a:avLst>
          </a:prstGeom>
          <a:noFill/>
          <a:ln cap="flat" cmpd="sng" w="57150">
            <a:solidFill>
              <a:srgbClr val="FF9F1C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7" name="Google Shape;237;p10"/>
          <p:cNvCxnSpPr>
            <a:stCxn id="233" idx="0"/>
            <a:endCxn id="229" idx="2"/>
          </p:cNvCxnSpPr>
          <p:nvPr/>
        </p:nvCxnSpPr>
        <p:spPr>
          <a:xfrm rot="-5400000">
            <a:off x="5748960" y="2396280"/>
            <a:ext cx="1746300" cy="2186100"/>
          </a:xfrm>
          <a:prstGeom prst="bentConnector3">
            <a:avLst>
              <a:gd fmla="val 49960" name="adj1"/>
            </a:avLst>
          </a:prstGeom>
          <a:noFill/>
          <a:ln cap="flat" cmpd="sng" w="57150">
            <a:solidFill>
              <a:srgbClr val="FF9F1C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MÉTODOS DE LOS STRING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"/>
          <p:cNvSpPr txBox="1"/>
          <p:nvPr>
            <p:ph idx="1"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Noto Sans Symbols"/>
              <a:buChar char="▪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Algunos métodos de los string son: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Char char="–"/>
            </a:pPr>
            <a:r>
              <a:rPr b="0" lang="es-CL" sz="2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&lt;string&gt;.</a:t>
            </a:r>
            <a:r>
              <a:rPr b="1" lang="es-CL" sz="2400" strike="noStrike">
                <a:solidFill>
                  <a:srgbClr val="229288"/>
                </a:solidFill>
                <a:latin typeface="Consolas"/>
                <a:ea typeface="Consolas"/>
                <a:cs typeface="Consolas"/>
                <a:sym typeface="Consolas"/>
              </a:rPr>
              <a:t>lower</a:t>
            </a:r>
            <a:r>
              <a:rPr b="0" lang="es-CL" sz="2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lang="es-CL" sz="24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devuelve el mismo string pero en minúsculas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Char char="–"/>
            </a:pPr>
            <a:r>
              <a:rPr b="0" lang="es-CL" sz="2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&lt;string&gt;.</a:t>
            </a:r>
            <a:r>
              <a:rPr b="1" lang="es-CL" sz="2400" strike="noStrike">
                <a:solidFill>
                  <a:srgbClr val="229288"/>
                </a:solidFill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b="0" lang="es-CL" sz="2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lang="es-CL" sz="24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devuelve el mismo string pero en mayúsculas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Char char="–"/>
            </a:pPr>
            <a:r>
              <a:rPr b="0" lang="es-CL" sz="2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&lt;string&gt;.</a:t>
            </a:r>
            <a:r>
              <a:rPr b="1" lang="es-CL" sz="2400" strike="noStrike">
                <a:solidFill>
                  <a:srgbClr val="229288"/>
                </a:solidFill>
                <a:latin typeface="Consolas"/>
                <a:ea typeface="Consolas"/>
                <a:cs typeface="Consolas"/>
                <a:sym typeface="Consolas"/>
              </a:rPr>
              <a:t>islower</a:t>
            </a:r>
            <a:r>
              <a:rPr b="0" lang="es-CL" sz="2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lang="es-CL" sz="24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devuelve </a:t>
            </a:r>
            <a:r>
              <a:rPr b="1" lang="es-CL" sz="2400" strike="noStrike">
                <a:solidFill>
                  <a:srgbClr val="F2852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s-CL" sz="24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si todas las letras del string son minúsculas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Char char="–"/>
            </a:pPr>
            <a:r>
              <a:rPr b="0" lang="es-CL" sz="2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&lt;string&gt;.</a:t>
            </a:r>
            <a:r>
              <a:rPr b="1" lang="es-CL" sz="2400" strike="noStrike">
                <a:solidFill>
                  <a:srgbClr val="229288"/>
                </a:solidFill>
                <a:latin typeface="Consolas"/>
                <a:ea typeface="Consolas"/>
                <a:cs typeface="Consolas"/>
                <a:sym typeface="Consolas"/>
              </a:rPr>
              <a:t>isupper</a:t>
            </a:r>
            <a:r>
              <a:rPr b="0" lang="es-CL" sz="2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lang="es-CL" sz="24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devuelve </a:t>
            </a:r>
            <a:r>
              <a:rPr b="1" lang="es-CL" sz="2400" strike="noStrike">
                <a:solidFill>
                  <a:srgbClr val="F2852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s-CL" sz="24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si todas las letras del string son mayúsculas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Char char="–"/>
            </a:pPr>
            <a:r>
              <a:rPr b="0" lang="es-CL" sz="2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&lt;string&gt;.</a:t>
            </a:r>
            <a:r>
              <a:rPr b="1" lang="es-CL" sz="2400" strike="noStrike">
                <a:solidFill>
                  <a:srgbClr val="229288"/>
                </a:solidFill>
                <a:latin typeface="Consolas"/>
                <a:ea typeface="Consolas"/>
                <a:cs typeface="Consolas"/>
                <a:sym typeface="Consolas"/>
              </a:rPr>
              <a:t>isdigit</a:t>
            </a:r>
            <a:r>
              <a:rPr b="0" lang="es-CL" sz="2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lang="es-CL" sz="24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devuelve </a:t>
            </a:r>
            <a:r>
              <a:rPr b="1" lang="es-CL" sz="2400" strike="noStrike">
                <a:solidFill>
                  <a:srgbClr val="F2852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s-CL" sz="24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si el string sólo esta compuesto por números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Noto Sans Symbols"/>
              <a:buChar char="▪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Entre otras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>
            <p:ph idx="4294967295"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Libre Franklin Medium"/>
              <a:buNone/>
            </a:pPr>
            <a:r>
              <a:rPr b="0" i="0" lang="es-CL" sz="6000" u="none" cap="none" strike="noStrike">
                <a:solidFill>
                  <a:srgbClr val="3A383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EJERCICIOS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 txBox="1"/>
          <p:nvPr>
            <p:ph idx="4294967295"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EJERCICIO PROPUESTO 1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 txBox="1"/>
          <p:nvPr>
            <p:ph idx="1"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Noto Sans Symbols"/>
              <a:buChar char="▪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Ahora, con todo lo que hemos aprendido hasta el momento, vamos a resolver un ejercicio: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75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75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75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75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75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1316160" y="2724120"/>
            <a:ext cx="975672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CL" sz="2000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Samuel quiere hacer una fiesta y para tener algo comestible en ella quiere hacer un queque, usando la receta de su abuelita, sabe que para hacer un queque de 10 porciones necesita 4 huevos, 8 tazas de harina y media taza de leche.  Cómo Samuel todavía está viendo cuántas personas vendrán a la fiesta no quiere estar constantemente calculando las porciones cada vez que alguien le confirma que viene o no. Para ayudarlo construya un programa en Python que permita a Samuel calcular los ingredientes necesarios para que todos los asistentes puedan comer dos porciones de queque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 txBox="1"/>
          <p:nvPr>
            <p:ph type="title"/>
          </p:nvPr>
        </p:nvSpPr>
        <p:spPr>
          <a:xfrm>
            <a:off x="2320961" y="2316003"/>
            <a:ext cx="6543115" cy="2719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8425">
            <a:spAutoFit/>
          </a:bodyPr>
          <a:lstStyle/>
          <a:p>
            <a:pPr indent="0" lvl="0" marL="11206" marR="142546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737"/>
              </a:buClr>
              <a:buSzPts val="4368"/>
              <a:buFont typeface="Verdana"/>
              <a:buNone/>
            </a:pPr>
            <a:r>
              <a:rPr lang="es-CL" sz="4368">
                <a:solidFill>
                  <a:srgbClr val="393737"/>
                </a:solidFill>
              </a:rPr>
              <a:t>¿CUÁLES</a:t>
            </a:r>
            <a:r>
              <a:rPr lang="es-CL" sz="4368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4368">
                <a:solidFill>
                  <a:srgbClr val="393737"/>
                </a:solidFill>
              </a:rPr>
              <a:t>SON</a:t>
            </a:r>
            <a:r>
              <a:rPr lang="es-CL" sz="4368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4368">
                <a:solidFill>
                  <a:srgbClr val="393737"/>
                </a:solidFill>
              </a:rPr>
              <a:t>LAS</a:t>
            </a:r>
            <a:r>
              <a:rPr lang="es-CL" sz="4368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4368">
                <a:solidFill>
                  <a:srgbClr val="393737"/>
                </a:solidFill>
              </a:rPr>
              <a:t>ENTRADAS</a:t>
            </a:r>
            <a:r>
              <a:rPr lang="es-CL" sz="4368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4368">
                <a:solidFill>
                  <a:srgbClr val="393737"/>
                </a:solidFill>
              </a:rPr>
              <a:t>DEL</a:t>
            </a:r>
            <a:r>
              <a:rPr lang="es-CL" sz="4368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4368">
                <a:solidFill>
                  <a:srgbClr val="393737"/>
                </a:solidFill>
              </a:rPr>
              <a:t>PROBLEMA?</a:t>
            </a:r>
            <a:endParaRPr sz="436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4483" rtl="0" algn="l">
              <a:lnSpc>
                <a:spcPct val="90800"/>
              </a:lnSpc>
              <a:spcBef>
                <a:spcPts val="833"/>
              </a:spcBef>
              <a:spcAft>
                <a:spcPts val="0"/>
              </a:spcAft>
              <a:buClr>
                <a:srgbClr val="888888"/>
              </a:buClr>
              <a:buSzPts val="1720"/>
              <a:buFont typeface="Arial"/>
              <a:buNone/>
            </a:pPr>
            <a:r>
              <a:rPr lang="es-CL" sz="17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CONSIDEREMOS QUE EL PROBLEMA PRESENTA ENTRADAS </a:t>
            </a:r>
            <a:r>
              <a:rPr b="1" lang="es-CL" sz="172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  <a:r>
              <a:rPr lang="es-CL" sz="172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7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Y NOS ALIMENTA ADEMÁS DE INFORMACIÓN </a:t>
            </a:r>
            <a:r>
              <a:rPr b="1" lang="es-CL" sz="172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rPr>
              <a:t>CONSTANTE</a:t>
            </a:r>
            <a:endParaRPr sz="172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>
            <p:ph type="title"/>
          </p:nvPr>
        </p:nvSpPr>
        <p:spPr>
          <a:xfrm>
            <a:off x="1680454" y="738265"/>
            <a:ext cx="9277835" cy="115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343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9288"/>
              </a:buClr>
              <a:buSzPts val="6000"/>
              <a:buFont typeface="Libre Franklin Medium"/>
              <a:buNone/>
            </a:pPr>
            <a:r>
              <a:rPr lang="es-CL">
                <a:solidFill>
                  <a:srgbClr val="219288"/>
                </a:solidFill>
              </a:rPr>
              <a:t>ENTRADAS</a:t>
            </a:r>
            <a:endParaRPr/>
          </a:p>
        </p:txBody>
      </p:sp>
      <p:sp>
        <p:nvSpPr>
          <p:cNvPr id="269" name="Google Shape;269;p15"/>
          <p:cNvSpPr txBox="1"/>
          <p:nvPr/>
        </p:nvSpPr>
        <p:spPr>
          <a:xfrm>
            <a:off x="2219800" y="2507875"/>
            <a:ext cx="8738400" cy="28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825">
            <a:spAutoFit/>
          </a:bodyPr>
          <a:lstStyle/>
          <a:p>
            <a:pPr indent="-165856" lvl="0" marL="176502" marR="49869" rtl="0" algn="l">
              <a:lnSpc>
                <a:spcPct val="80600"/>
              </a:lnSpc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2029"/>
              <a:buFont typeface="Calibri"/>
              <a:buChar char="▪"/>
            </a:pP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En este caso,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la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entrada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es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una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sola</a:t>
            </a: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, el número de asistentes, 	por lo que podríamos nombrarla como: 	</a:t>
            </a:r>
            <a:r>
              <a:rPr lang="es-CL" sz="2029">
                <a:solidFill>
                  <a:srgbClr val="FF9F1B"/>
                </a:solidFill>
                <a:latin typeface="Consolas"/>
                <a:ea typeface="Consolas"/>
                <a:cs typeface="Consolas"/>
                <a:sym typeface="Consolas"/>
              </a:rPr>
              <a:t>numero_de_asistentes</a:t>
            </a: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CL" sz="2029">
                <a:solidFill>
                  <a:srgbClr val="FF9F1B"/>
                </a:solidFill>
                <a:latin typeface="Consolas"/>
                <a:ea typeface="Consolas"/>
                <a:cs typeface="Consolas"/>
                <a:sym typeface="Consolas"/>
              </a:rPr>
              <a:t>asistentes</a:t>
            </a: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CL" sz="2029">
                <a:solidFill>
                  <a:srgbClr val="FF9F1B"/>
                </a:solidFill>
                <a:latin typeface="Consolas"/>
                <a:ea typeface="Consolas"/>
                <a:cs typeface="Consolas"/>
                <a:sym typeface="Consolas"/>
              </a:rPr>
              <a:t>cantidad_invitados</a:t>
            </a: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, 	etc.</a:t>
            </a:r>
            <a:endParaRPr sz="20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94"/>
              </a:spcBef>
              <a:spcAft>
                <a:spcPts val="0"/>
              </a:spcAft>
              <a:buClr>
                <a:srgbClr val="E99118"/>
              </a:buClr>
              <a:buSzPts val="2030"/>
              <a:buFont typeface="Calibri"/>
              <a:buNone/>
            </a:pPr>
            <a:r>
              <a:t/>
            </a:r>
            <a:endParaRPr sz="20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856" lvl="0" marL="176502" marR="62756" rtl="0" algn="l">
              <a:lnSpc>
                <a:spcPct val="79600"/>
              </a:lnSpc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2029"/>
              <a:buFont typeface="Calibri"/>
              <a:buChar char="▪"/>
            </a:pP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Cómo la entrada es variable, idealmente deberíamos solicitarla 	al usuario siempre, por lo que </a:t>
            </a:r>
            <a:r>
              <a:rPr lang="es-CL" sz="2029">
                <a:solidFill>
                  <a:srgbClr val="6F2FA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-CL" sz="2029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CL" sz="2029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resulta ideal</a:t>
            </a:r>
            <a:endParaRPr sz="20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22"/>
              </a:spcBef>
              <a:spcAft>
                <a:spcPts val="0"/>
              </a:spcAft>
              <a:buClr>
                <a:srgbClr val="E99118"/>
              </a:buClr>
              <a:buSzPts val="2030"/>
              <a:buFont typeface="Calibri"/>
              <a:buNone/>
            </a:pPr>
            <a:r>
              <a:t/>
            </a:r>
            <a:endParaRPr sz="20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856" lvl="0" marL="177062" marR="0" rtl="0" algn="l">
              <a:lnSpc>
                <a:spcPct val="118925"/>
              </a:lnSpc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2029"/>
              <a:buFont typeface="Calibri"/>
              <a:buChar char="▪"/>
            </a:pP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Así, nuestra entrada quedaría:</a:t>
            </a:r>
            <a:endParaRPr sz="20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4599" marR="0" rtl="0" algn="l">
              <a:lnSpc>
                <a:spcPct val="1187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20">
                <a:solidFill>
                  <a:srgbClr val="E99118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s-CL" sz="1720">
                <a:solidFill>
                  <a:srgbClr val="E991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72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asistentes</a:t>
            </a:r>
            <a:r>
              <a:rPr lang="es-CL" sz="172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CL" sz="172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72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CL" sz="1720">
                <a:solidFill>
                  <a:srgbClr val="6F2FA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-CL" sz="172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1720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'Ingrese</a:t>
            </a:r>
            <a:r>
              <a:rPr lang="es-CL" sz="172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CL" sz="1720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la</a:t>
            </a:r>
            <a:r>
              <a:rPr lang="es-CL" sz="172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CL" sz="1720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s-CL" sz="172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CL" sz="1720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s-CL" sz="172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CL" sz="1720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asistentes:</a:t>
            </a:r>
            <a:r>
              <a:rPr lang="es-CL" sz="172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CL" sz="1720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-CL" sz="172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2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/>
          <p:nvPr>
            <p:ph type="title"/>
          </p:nvPr>
        </p:nvSpPr>
        <p:spPr>
          <a:xfrm>
            <a:off x="2320962" y="2919359"/>
            <a:ext cx="5514975" cy="1293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825">
            <a:spAutoFit/>
          </a:bodyPr>
          <a:lstStyle/>
          <a:p>
            <a:pPr indent="0" lvl="0" marL="11206" marR="4483" rtl="0" algn="l">
              <a:lnSpc>
                <a:spcPct val="108081"/>
              </a:lnSpc>
              <a:spcBef>
                <a:spcPts val="0"/>
              </a:spcBef>
              <a:spcAft>
                <a:spcPts val="0"/>
              </a:spcAft>
              <a:buClr>
                <a:srgbClr val="393737"/>
              </a:buClr>
              <a:buSzPts val="4368"/>
              <a:buFont typeface="Verdana"/>
              <a:buNone/>
            </a:pPr>
            <a:r>
              <a:rPr lang="es-CL" sz="4368">
                <a:solidFill>
                  <a:srgbClr val="393737"/>
                </a:solidFill>
              </a:rPr>
              <a:t>¿EXISTEN</a:t>
            </a:r>
            <a:r>
              <a:rPr lang="es-CL" sz="4368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4368">
                <a:solidFill>
                  <a:srgbClr val="393737"/>
                </a:solidFill>
              </a:rPr>
              <a:t>VALORES</a:t>
            </a:r>
            <a:r>
              <a:rPr lang="es-CL" sz="4368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4368">
                <a:solidFill>
                  <a:srgbClr val="393737"/>
                </a:solidFill>
              </a:rPr>
              <a:t>CONSTANTES?</a:t>
            </a:r>
            <a:endParaRPr sz="436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2117077" y="635025"/>
            <a:ext cx="55257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125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9288"/>
              </a:buClr>
              <a:buSzPts val="6000"/>
              <a:buFont typeface="Libre Franklin Medium"/>
              <a:buNone/>
            </a:pPr>
            <a:r>
              <a:rPr lang="es-CL">
                <a:solidFill>
                  <a:srgbClr val="219288"/>
                </a:solidFill>
              </a:rPr>
              <a:t>CONSTANTES</a:t>
            </a:r>
            <a:endParaRPr/>
          </a:p>
        </p:txBody>
      </p:sp>
      <p:sp>
        <p:nvSpPr>
          <p:cNvPr id="280" name="Google Shape;280;p17"/>
          <p:cNvSpPr txBox="1"/>
          <p:nvPr/>
        </p:nvSpPr>
        <p:spPr>
          <a:xfrm>
            <a:off x="2193215" y="2070397"/>
            <a:ext cx="3924860" cy="3683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750">
            <a:spAutoFit/>
          </a:bodyPr>
          <a:lstStyle/>
          <a:p>
            <a:pPr indent="-166416" lvl="0" marL="177623" marR="0" rtl="0" algn="l">
              <a:lnSpc>
                <a:spcPct val="114835"/>
              </a:lnSpc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1456"/>
              <a:buFont typeface="Calibri"/>
              <a:buChar char="▪"/>
            </a:pPr>
            <a:r>
              <a:rPr lang="es-CL" sz="1456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Los valores que </a:t>
            </a:r>
            <a:r>
              <a:rPr b="1" lang="es-CL" sz="1456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r>
              <a:rPr lang="es-CL" sz="1456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456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cambian</a:t>
            </a:r>
            <a:r>
              <a:rPr lang="es-CL" sz="1456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456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en</a:t>
            </a:r>
            <a:r>
              <a:rPr lang="es-CL" sz="1456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456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el</a:t>
            </a:r>
            <a:r>
              <a:rPr lang="es-CL" sz="1456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456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programa</a:t>
            </a:r>
            <a:endParaRPr sz="1456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77623" marR="0" rtl="0" algn="l">
              <a:lnSpc>
                <a:spcPct val="1148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56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son:</a:t>
            </a:r>
            <a:endParaRPr sz="14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734" lvl="1" marL="508773" marR="321626" rtl="0" algn="l">
              <a:lnSpc>
                <a:spcPct val="107898"/>
              </a:lnSpc>
              <a:spcBef>
                <a:spcPts val="388"/>
              </a:spcBef>
              <a:spcAft>
                <a:spcPts val="0"/>
              </a:spcAft>
              <a:buClr>
                <a:srgbClr val="E99118"/>
              </a:buClr>
              <a:buSzPts val="1456"/>
              <a:buFont typeface="Calibri"/>
              <a:buChar char="–"/>
            </a:pPr>
            <a:r>
              <a:rPr b="0" i="0" lang="es-CL" sz="1456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Cantidad de huevos que se requieren 	para un queque</a:t>
            </a:r>
            <a:endParaRPr b="0" i="0" sz="14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415" lvl="2" marL="842726" marR="0" rtl="0" algn="l">
              <a:spcBef>
                <a:spcPts val="132"/>
              </a:spcBef>
              <a:spcAft>
                <a:spcPts val="0"/>
              </a:spcAft>
              <a:buClr>
                <a:srgbClr val="E99118"/>
              </a:buClr>
              <a:buSzPts val="1456"/>
              <a:buFont typeface="Calibri"/>
              <a:buChar char="▪"/>
            </a:pPr>
            <a:r>
              <a:rPr b="0" i="0" lang="es-CL" sz="1456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huevos_por_queque</a:t>
            </a:r>
            <a:r>
              <a:rPr b="0" i="0" lang="es-CL" sz="1456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L" sz="1456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CL" sz="1456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L" sz="1456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456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4734" lvl="1" marL="508773" marR="87411" rtl="0" algn="l">
              <a:lnSpc>
                <a:spcPct val="107898"/>
              </a:lnSpc>
              <a:spcBef>
                <a:spcPts val="424"/>
              </a:spcBef>
              <a:spcAft>
                <a:spcPts val="0"/>
              </a:spcAft>
              <a:buClr>
                <a:srgbClr val="E99118"/>
              </a:buClr>
              <a:buSzPts val="1456"/>
              <a:buFont typeface="Calibri"/>
              <a:buChar char="–"/>
            </a:pPr>
            <a:r>
              <a:rPr b="0" i="0" lang="es-CL" sz="1456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Cantidad de harina que se requiere para 	un queque</a:t>
            </a:r>
            <a:endParaRPr b="0" i="0" sz="14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415" lvl="2" marL="842726" marR="0" rtl="0" algn="l">
              <a:spcBef>
                <a:spcPts val="300"/>
              </a:spcBef>
              <a:spcAft>
                <a:spcPts val="0"/>
              </a:spcAft>
              <a:buClr>
                <a:srgbClr val="E99118"/>
              </a:buClr>
              <a:buSzPts val="1456"/>
              <a:buFont typeface="Calibri"/>
              <a:buChar char="▪"/>
            </a:pPr>
            <a:r>
              <a:rPr b="0" i="0" lang="es-CL" sz="1456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tazas_harina_por_queque</a:t>
            </a:r>
            <a:r>
              <a:rPr b="0" i="0" lang="es-CL" sz="1456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L" sz="1456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CL" sz="1456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L" sz="1456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0" i="0" sz="1456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4734" lvl="1" marL="508773" marR="158572" rtl="0" algn="l">
              <a:lnSpc>
                <a:spcPct val="107898"/>
              </a:lnSpc>
              <a:spcBef>
                <a:spcPts val="432"/>
              </a:spcBef>
              <a:spcAft>
                <a:spcPts val="0"/>
              </a:spcAft>
              <a:buClr>
                <a:srgbClr val="E99118"/>
              </a:buClr>
              <a:buSzPts val="1456"/>
              <a:buFont typeface="Calibri"/>
              <a:buChar char="–"/>
            </a:pPr>
            <a:r>
              <a:rPr b="0" i="0" lang="es-CL" sz="1456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Cantidad de leche que se requiere para 	un queque</a:t>
            </a:r>
            <a:endParaRPr b="0" i="0" sz="14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415" lvl="2" marL="842726" marR="0" rtl="0" algn="l">
              <a:spcBef>
                <a:spcPts val="366"/>
              </a:spcBef>
              <a:spcAft>
                <a:spcPts val="0"/>
              </a:spcAft>
              <a:buClr>
                <a:srgbClr val="E99118"/>
              </a:buClr>
              <a:buSzPts val="1456"/>
              <a:buFont typeface="Calibri"/>
              <a:buChar char="▪"/>
            </a:pPr>
            <a:r>
              <a:rPr b="0" i="0" lang="es-CL" sz="1456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tazas_leche_por_queque</a:t>
            </a:r>
            <a:r>
              <a:rPr b="0" i="0" lang="es-CL" sz="1456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L" sz="1456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CL" sz="1456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L" sz="1456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1/2</a:t>
            </a:r>
            <a:endParaRPr b="0" i="0" sz="1456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4735" lvl="1" marL="509335" marR="0" rtl="0" algn="l">
              <a:spcBef>
                <a:spcPts val="340"/>
              </a:spcBef>
              <a:spcAft>
                <a:spcPts val="0"/>
              </a:spcAft>
              <a:buClr>
                <a:srgbClr val="E99118"/>
              </a:buClr>
              <a:buSzPts val="1456"/>
              <a:buFont typeface="Calibri"/>
              <a:buChar char="–"/>
            </a:pPr>
            <a:r>
              <a:rPr b="0" i="0" lang="es-CL" sz="1456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Porciones por persona</a:t>
            </a:r>
            <a:endParaRPr b="0" i="0" sz="14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415" lvl="2" marL="842726" marR="0" rtl="0" algn="l">
              <a:spcBef>
                <a:spcPts val="516"/>
              </a:spcBef>
              <a:spcAft>
                <a:spcPts val="0"/>
              </a:spcAft>
              <a:buClr>
                <a:srgbClr val="E99118"/>
              </a:buClr>
              <a:buSzPts val="1456"/>
              <a:buFont typeface="Calibri"/>
              <a:buChar char="▪"/>
            </a:pPr>
            <a:r>
              <a:rPr b="0" i="0" lang="es-CL" sz="1456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porciones_por_persona</a:t>
            </a:r>
            <a:r>
              <a:rPr b="0" i="0" lang="es-CL" sz="1456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L" sz="1456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CL" sz="1456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L" sz="1456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56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4735" lvl="1" marL="509335" marR="0" rtl="0" algn="l">
              <a:spcBef>
                <a:spcPts val="383"/>
              </a:spcBef>
              <a:spcAft>
                <a:spcPts val="0"/>
              </a:spcAft>
              <a:buClr>
                <a:srgbClr val="E99118"/>
              </a:buClr>
              <a:buSzPts val="1456"/>
              <a:buFont typeface="Calibri"/>
              <a:buChar char="–"/>
            </a:pPr>
            <a:r>
              <a:rPr b="0" i="0" lang="es-CL" sz="1456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Porciones por queque</a:t>
            </a:r>
            <a:endParaRPr b="0" i="0" sz="145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415" lvl="2" marL="842726" marR="0" rtl="0" algn="l">
              <a:spcBef>
                <a:spcPts val="159"/>
              </a:spcBef>
              <a:spcAft>
                <a:spcPts val="0"/>
              </a:spcAft>
              <a:buClr>
                <a:srgbClr val="E99118"/>
              </a:buClr>
              <a:buSzPts val="1456"/>
              <a:buFont typeface="Calibri"/>
              <a:buChar char="▪"/>
            </a:pPr>
            <a:r>
              <a:rPr b="0" i="0" lang="es-CL" sz="1456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porciones_por_queque</a:t>
            </a:r>
            <a:r>
              <a:rPr b="0" i="0" lang="es-CL" sz="1456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L" sz="1456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CL" sz="1456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L" sz="1456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i="0" sz="1456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81" name="Google Shape;281;p17"/>
          <p:cNvGrpSpPr/>
          <p:nvPr/>
        </p:nvGrpSpPr>
        <p:grpSpPr>
          <a:xfrm>
            <a:off x="6695738" y="2078915"/>
            <a:ext cx="3359524" cy="3234017"/>
            <a:chOff x="5708903" y="2356103"/>
            <a:chExt cx="3807460" cy="3665220"/>
          </a:xfrm>
        </p:grpSpPr>
        <p:sp>
          <p:nvSpPr>
            <p:cNvPr id="282" name="Google Shape;282;p17"/>
            <p:cNvSpPr/>
            <p:nvPr/>
          </p:nvSpPr>
          <p:spPr>
            <a:xfrm>
              <a:off x="5708903" y="2356103"/>
              <a:ext cx="3807460" cy="3665220"/>
            </a:xfrm>
            <a:custGeom>
              <a:rect b="b" l="l" r="r" t="t"/>
              <a:pathLst>
                <a:path extrusionOk="0" h="3665220" w="3807459">
                  <a:moveTo>
                    <a:pt x="3806951" y="3054095"/>
                  </a:moveTo>
                  <a:lnTo>
                    <a:pt x="3806951" y="611123"/>
                  </a:lnTo>
                  <a:lnTo>
                    <a:pt x="3805118" y="563259"/>
                  </a:lnTo>
                  <a:lnTo>
                    <a:pt x="3799709" y="516421"/>
                  </a:lnTo>
                  <a:lnTo>
                    <a:pt x="3790858" y="470742"/>
                  </a:lnTo>
                  <a:lnTo>
                    <a:pt x="3778702" y="426358"/>
                  </a:lnTo>
                  <a:lnTo>
                    <a:pt x="3763376" y="383403"/>
                  </a:lnTo>
                  <a:lnTo>
                    <a:pt x="3745014" y="342011"/>
                  </a:lnTo>
                  <a:lnTo>
                    <a:pt x="3723752" y="302316"/>
                  </a:lnTo>
                  <a:lnTo>
                    <a:pt x="3699726" y="264453"/>
                  </a:lnTo>
                  <a:lnTo>
                    <a:pt x="3673070" y="228555"/>
                  </a:lnTo>
                  <a:lnTo>
                    <a:pt x="3643921" y="194758"/>
                  </a:lnTo>
                  <a:lnTo>
                    <a:pt x="3612412" y="163195"/>
                  </a:lnTo>
                  <a:lnTo>
                    <a:pt x="3578680" y="134000"/>
                  </a:lnTo>
                  <a:lnTo>
                    <a:pt x="3542860" y="107309"/>
                  </a:lnTo>
                  <a:lnTo>
                    <a:pt x="3505087" y="83255"/>
                  </a:lnTo>
                  <a:lnTo>
                    <a:pt x="3465495" y="61973"/>
                  </a:lnTo>
                  <a:lnTo>
                    <a:pt x="3424222" y="43596"/>
                  </a:lnTo>
                  <a:lnTo>
                    <a:pt x="3381401" y="28259"/>
                  </a:lnTo>
                  <a:lnTo>
                    <a:pt x="3337168" y="16097"/>
                  </a:lnTo>
                  <a:lnTo>
                    <a:pt x="3291659" y="7243"/>
                  </a:lnTo>
                  <a:lnTo>
                    <a:pt x="3245008" y="1833"/>
                  </a:lnTo>
                  <a:lnTo>
                    <a:pt x="3197351" y="0"/>
                  </a:lnTo>
                  <a:lnTo>
                    <a:pt x="609599" y="0"/>
                  </a:lnTo>
                  <a:lnTo>
                    <a:pt x="561943" y="1833"/>
                  </a:lnTo>
                  <a:lnTo>
                    <a:pt x="515292" y="7243"/>
                  </a:lnTo>
                  <a:lnTo>
                    <a:pt x="469782" y="16097"/>
                  </a:lnTo>
                  <a:lnTo>
                    <a:pt x="425550" y="28259"/>
                  </a:lnTo>
                  <a:lnTo>
                    <a:pt x="382729" y="43596"/>
                  </a:lnTo>
                  <a:lnTo>
                    <a:pt x="341455" y="61973"/>
                  </a:lnTo>
                  <a:lnTo>
                    <a:pt x="301864" y="83255"/>
                  </a:lnTo>
                  <a:lnTo>
                    <a:pt x="264091" y="107309"/>
                  </a:lnTo>
                  <a:lnTo>
                    <a:pt x="228271" y="134000"/>
                  </a:lnTo>
                  <a:lnTo>
                    <a:pt x="194539" y="163195"/>
                  </a:lnTo>
                  <a:lnTo>
                    <a:pt x="163030" y="194758"/>
                  </a:lnTo>
                  <a:lnTo>
                    <a:pt x="133880" y="228555"/>
                  </a:lnTo>
                  <a:lnTo>
                    <a:pt x="107225" y="264453"/>
                  </a:lnTo>
                  <a:lnTo>
                    <a:pt x="83199" y="302316"/>
                  </a:lnTo>
                  <a:lnTo>
                    <a:pt x="61937" y="342011"/>
                  </a:lnTo>
                  <a:lnTo>
                    <a:pt x="43575" y="383403"/>
                  </a:lnTo>
                  <a:lnTo>
                    <a:pt x="28249" y="426358"/>
                  </a:lnTo>
                  <a:lnTo>
                    <a:pt x="16093" y="470742"/>
                  </a:lnTo>
                  <a:lnTo>
                    <a:pt x="7242" y="516421"/>
                  </a:lnTo>
                  <a:lnTo>
                    <a:pt x="1833" y="563259"/>
                  </a:lnTo>
                  <a:lnTo>
                    <a:pt x="0" y="611123"/>
                  </a:lnTo>
                  <a:lnTo>
                    <a:pt x="0" y="3054095"/>
                  </a:lnTo>
                  <a:lnTo>
                    <a:pt x="1833" y="3101960"/>
                  </a:lnTo>
                  <a:lnTo>
                    <a:pt x="7242" y="3148798"/>
                  </a:lnTo>
                  <a:lnTo>
                    <a:pt x="16093" y="3194477"/>
                  </a:lnTo>
                  <a:lnTo>
                    <a:pt x="28249" y="3238861"/>
                  </a:lnTo>
                  <a:lnTo>
                    <a:pt x="43575" y="3281816"/>
                  </a:lnTo>
                  <a:lnTo>
                    <a:pt x="61937" y="3323208"/>
                  </a:lnTo>
                  <a:lnTo>
                    <a:pt x="83199" y="3362903"/>
                  </a:lnTo>
                  <a:lnTo>
                    <a:pt x="107225" y="3400766"/>
                  </a:lnTo>
                  <a:lnTo>
                    <a:pt x="133880" y="3436664"/>
                  </a:lnTo>
                  <a:lnTo>
                    <a:pt x="163030" y="3470461"/>
                  </a:lnTo>
                  <a:lnTo>
                    <a:pt x="194539" y="3502024"/>
                  </a:lnTo>
                  <a:lnTo>
                    <a:pt x="228271" y="3531218"/>
                  </a:lnTo>
                  <a:lnTo>
                    <a:pt x="264091" y="3557910"/>
                  </a:lnTo>
                  <a:lnTo>
                    <a:pt x="301864" y="3581964"/>
                  </a:lnTo>
                  <a:lnTo>
                    <a:pt x="341455" y="3603246"/>
                  </a:lnTo>
                  <a:lnTo>
                    <a:pt x="382729" y="3621623"/>
                  </a:lnTo>
                  <a:lnTo>
                    <a:pt x="425550" y="3636960"/>
                  </a:lnTo>
                  <a:lnTo>
                    <a:pt x="469782" y="3649122"/>
                  </a:lnTo>
                  <a:lnTo>
                    <a:pt x="515292" y="3657975"/>
                  </a:lnTo>
                  <a:lnTo>
                    <a:pt x="561943" y="3663386"/>
                  </a:lnTo>
                  <a:lnTo>
                    <a:pt x="609599" y="3665219"/>
                  </a:lnTo>
                  <a:lnTo>
                    <a:pt x="3197351" y="3665219"/>
                  </a:lnTo>
                  <a:lnTo>
                    <a:pt x="3245008" y="3663386"/>
                  </a:lnTo>
                  <a:lnTo>
                    <a:pt x="3291659" y="3657975"/>
                  </a:lnTo>
                  <a:lnTo>
                    <a:pt x="3337168" y="3649122"/>
                  </a:lnTo>
                  <a:lnTo>
                    <a:pt x="3381401" y="3636960"/>
                  </a:lnTo>
                  <a:lnTo>
                    <a:pt x="3424222" y="3621623"/>
                  </a:lnTo>
                  <a:lnTo>
                    <a:pt x="3465495" y="3603246"/>
                  </a:lnTo>
                  <a:lnTo>
                    <a:pt x="3505087" y="3581964"/>
                  </a:lnTo>
                  <a:lnTo>
                    <a:pt x="3542860" y="3557910"/>
                  </a:lnTo>
                  <a:lnTo>
                    <a:pt x="3578680" y="3531218"/>
                  </a:lnTo>
                  <a:lnTo>
                    <a:pt x="3612412" y="3502024"/>
                  </a:lnTo>
                  <a:lnTo>
                    <a:pt x="3643921" y="3470461"/>
                  </a:lnTo>
                  <a:lnTo>
                    <a:pt x="3673070" y="3436664"/>
                  </a:lnTo>
                  <a:lnTo>
                    <a:pt x="3699726" y="3400766"/>
                  </a:lnTo>
                  <a:lnTo>
                    <a:pt x="3723752" y="3362903"/>
                  </a:lnTo>
                  <a:lnTo>
                    <a:pt x="3745014" y="3323208"/>
                  </a:lnTo>
                  <a:lnTo>
                    <a:pt x="3763376" y="3281816"/>
                  </a:lnTo>
                  <a:lnTo>
                    <a:pt x="3778702" y="3238861"/>
                  </a:lnTo>
                  <a:lnTo>
                    <a:pt x="3790858" y="3194477"/>
                  </a:lnTo>
                  <a:lnTo>
                    <a:pt x="3799709" y="3148798"/>
                  </a:lnTo>
                  <a:lnTo>
                    <a:pt x="3805118" y="3101960"/>
                  </a:lnTo>
                  <a:lnTo>
                    <a:pt x="3806951" y="3054095"/>
                  </a:lnTo>
                  <a:close/>
                </a:path>
              </a:pathLst>
            </a:custGeom>
            <a:solidFill>
              <a:srgbClr val="FEEB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5708903" y="2356103"/>
              <a:ext cx="3807460" cy="3665220"/>
            </a:xfrm>
            <a:custGeom>
              <a:rect b="b" l="l" r="r" t="t"/>
              <a:pathLst>
                <a:path extrusionOk="0" h="3665220" w="3807459">
                  <a:moveTo>
                    <a:pt x="0" y="611123"/>
                  </a:moveTo>
                  <a:lnTo>
                    <a:pt x="1833" y="563259"/>
                  </a:lnTo>
                  <a:lnTo>
                    <a:pt x="7242" y="516421"/>
                  </a:lnTo>
                  <a:lnTo>
                    <a:pt x="16093" y="470742"/>
                  </a:lnTo>
                  <a:lnTo>
                    <a:pt x="28249" y="426358"/>
                  </a:lnTo>
                  <a:lnTo>
                    <a:pt x="43575" y="383403"/>
                  </a:lnTo>
                  <a:lnTo>
                    <a:pt x="61937" y="342011"/>
                  </a:lnTo>
                  <a:lnTo>
                    <a:pt x="83199" y="302316"/>
                  </a:lnTo>
                  <a:lnTo>
                    <a:pt x="107225" y="264453"/>
                  </a:lnTo>
                  <a:lnTo>
                    <a:pt x="133880" y="228555"/>
                  </a:lnTo>
                  <a:lnTo>
                    <a:pt x="163030" y="194758"/>
                  </a:lnTo>
                  <a:lnTo>
                    <a:pt x="194539" y="163195"/>
                  </a:lnTo>
                  <a:lnTo>
                    <a:pt x="228271" y="134000"/>
                  </a:lnTo>
                  <a:lnTo>
                    <a:pt x="264091" y="107309"/>
                  </a:lnTo>
                  <a:lnTo>
                    <a:pt x="301864" y="83255"/>
                  </a:lnTo>
                  <a:lnTo>
                    <a:pt x="341455" y="61973"/>
                  </a:lnTo>
                  <a:lnTo>
                    <a:pt x="382729" y="43596"/>
                  </a:lnTo>
                  <a:lnTo>
                    <a:pt x="425550" y="28259"/>
                  </a:lnTo>
                  <a:lnTo>
                    <a:pt x="469782" y="16097"/>
                  </a:lnTo>
                  <a:lnTo>
                    <a:pt x="515292" y="7243"/>
                  </a:lnTo>
                  <a:lnTo>
                    <a:pt x="561943" y="1833"/>
                  </a:lnTo>
                  <a:lnTo>
                    <a:pt x="609599" y="0"/>
                  </a:lnTo>
                  <a:lnTo>
                    <a:pt x="3197351" y="0"/>
                  </a:lnTo>
                  <a:lnTo>
                    <a:pt x="3245008" y="1833"/>
                  </a:lnTo>
                  <a:lnTo>
                    <a:pt x="3291659" y="7243"/>
                  </a:lnTo>
                  <a:lnTo>
                    <a:pt x="3337168" y="16097"/>
                  </a:lnTo>
                  <a:lnTo>
                    <a:pt x="3381401" y="28259"/>
                  </a:lnTo>
                  <a:lnTo>
                    <a:pt x="3424222" y="43596"/>
                  </a:lnTo>
                  <a:lnTo>
                    <a:pt x="3465495" y="61973"/>
                  </a:lnTo>
                  <a:lnTo>
                    <a:pt x="3505087" y="83255"/>
                  </a:lnTo>
                  <a:lnTo>
                    <a:pt x="3542860" y="107309"/>
                  </a:lnTo>
                  <a:lnTo>
                    <a:pt x="3578680" y="134000"/>
                  </a:lnTo>
                  <a:lnTo>
                    <a:pt x="3612412" y="163195"/>
                  </a:lnTo>
                  <a:lnTo>
                    <a:pt x="3643921" y="194758"/>
                  </a:lnTo>
                  <a:lnTo>
                    <a:pt x="3673070" y="228555"/>
                  </a:lnTo>
                  <a:lnTo>
                    <a:pt x="3699726" y="264453"/>
                  </a:lnTo>
                  <a:lnTo>
                    <a:pt x="3723752" y="302316"/>
                  </a:lnTo>
                  <a:lnTo>
                    <a:pt x="3745014" y="342011"/>
                  </a:lnTo>
                  <a:lnTo>
                    <a:pt x="3763376" y="383403"/>
                  </a:lnTo>
                  <a:lnTo>
                    <a:pt x="3778702" y="426358"/>
                  </a:lnTo>
                  <a:lnTo>
                    <a:pt x="3790858" y="470742"/>
                  </a:lnTo>
                  <a:lnTo>
                    <a:pt x="3799709" y="516421"/>
                  </a:lnTo>
                  <a:lnTo>
                    <a:pt x="3805118" y="563259"/>
                  </a:lnTo>
                  <a:lnTo>
                    <a:pt x="3806951" y="611123"/>
                  </a:lnTo>
                  <a:lnTo>
                    <a:pt x="3806951" y="3054095"/>
                  </a:lnTo>
                  <a:lnTo>
                    <a:pt x="3805118" y="3101960"/>
                  </a:lnTo>
                  <a:lnTo>
                    <a:pt x="3799709" y="3148798"/>
                  </a:lnTo>
                  <a:lnTo>
                    <a:pt x="3790858" y="3194477"/>
                  </a:lnTo>
                  <a:lnTo>
                    <a:pt x="3778702" y="3238861"/>
                  </a:lnTo>
                  <a:lnTo>
                    <a:pt x="3763376" y="3281816"/>
                  </a:lnTo>
                  <a:lnTo>
                    <a:pt x="3745014" y="3323208"/>
                  </a:lnTo>
                  <a:lnTo>
                    <a:pt x="3723752" y="3362903"/>
                  </a:lnTo>
                  <a:lnTo>
                    <a:pt x="3699726" y="3400766"/>
                  </a:lnTo>
                  <a:lnTo>
                    <a:pt x="3673070" y="3436664"/>
                  </a:lnTo>
                  <a:lnTo>
                    <a:pt x="3643921" y="3470461"/>
                  </a:lnTo>
                  <a:lnTo>
                    <a:pt x="3612412" y="3502024"/>
                  </a:lnTo>
                  <a:lnTo>
                    <a:pt x="3578680" y="3531218"/>
                  </a:lnTo>
                  <a:lnTo>
                    <a:pt x="3542860" y="3557910"/>
                  </a:lnTo>
                  <a:lnTo>
                    <a:pt x="3505087" y="3581964"/>
                  </a:lnTo>
                  <a:lnTo>
                    <a:pt x="3465495" y="3603246"/>
                  </a:lnTo>
                  <a:lnTo>
                    <a:pt x="3424222" y="3621623"/>
                  </a:lnTo>
                  <a:lnTo>
                    <a:pt x="3381401" y="3636960"/>
                  </a:lnTo>
                  <a:lnTo>
                    <a:pt x="3337168" y="3649122"/>
                  </a:lnTo>
                  <a:lnTo>
                    <a:pt x="3291659" y="3657975"/>
                  </a:lnTo>
                  <a:lnTo>
                    <a:pt x="3245008" y="3663386"/>
                  </a:lnTo>
                  <a:lnTo>
                    <a:pt x="3197351" y="3665219"/>
                  </a:lnTo>
                  <a:lnTo>
                    <a:pt x="609599" y="3665219"/>
                  </a:lnTo>
                  <a:lnTo>
                    <a:pt x="561943" y="3663386"/>
                  </a:lnTo>
                  <a:lnTo>
                    <a:pt x="515292" y="3657975"/>
                  </a:lnTo>
                  <a:lnTo>
                    <a:pt x="469782" y="3649122"/>
                  </a:lnTo>
                  <a:lnTo>
                    <a:pt x="425550" y="3636960"/>
                  </a:lnTo>
                  <a:lnTo>
                    <a:pt x="382729" y="3621623"/>
                  </a:lnTo>
                  <a:lnTo>
                    <a:pt x="341455" y="3603246"/>
                  </a:lnTo>
                  <a:lnTo>
                    <a:pt x="301864" y="3581964"/>
                  </a:lnTo>
                  <a:lnTo>
                    <a:pt x="264091" y="3557910"/>
                  </a:lnTo>
                  <a:lnTo>
                    <a:pt x="228271" y="3531218"/>
                  </a:lnTo>
                  <a:lnTo>
                    <a:pt x="194539" y="3502024"/>
                  </a:lnTo>
                  <a:lnTo>
                    <a:pt x="163030" y="3470461"/>
                  </a:lnTo>
                  <a:lnTo>
                    <a:pt x="133880" y="3436664"/>
                  </a:lnTo>
                  <a:lnTo>
                    <a:pt x="107225" y="3400766"/>
                  </a:lnTo>
                  <a:lnTo>
                    <a:pt x="83199" y="3362903"/>
                  </a:lnTo>
                  <a:lnTo>
                    <a:pt x="61937" y="3323208"/>
                  </a:lnTo>
                  <a:lnTo>
                    <a:pt x="43575" y="3281816"/>
                  </a:lnTo>
                  <a:lnTo>
                    <a:pt x="28249" y="3238861"/>
                  </a:lnTo>
                  <a:lnTo>
                    <a:pt x="16093" y="3194477"/>
                  </a:lnTo>
                  <a:lnTo>
                    <a:pt x="7242" y="3148798"/>
                  </a:lnTo>
                  <a:lnTo>
                    <a:pt x="1833" y="3101960"/>
                  </a:lnTo>
                  <a:lnTo>
                    <a:pt x="0" y="3054095"/>
                  </a:lnTo>
                  <a:lnTo>
                    <a:pt x="0" y="611123"/>
                  </a:lnTo>
                  <a:close/>
                </a:path>
              </a:pathLst>
            </a:custGeom>
            <a:noFill/>
            <a:ln cap="flat" cmpd="sng" w="31425">
              <a:solidFill>
                <a:srgbClr val="FF9E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17"/>
          <p:cNvSpPr txBox="1"/>
          <p:nvPr/>
        </p:nvSpPr>
        <p:spPr>
          <a:xfrm>
            <a:off x="6937335" y="2480533"/>
            <a:ext cx="2875429" cy="239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25">
            <a:spAutoFit/>
          </a:bodyPr>
          <a:lstStyle/>
          <a:p>
            <a:pPr indent="0" lvl="0" marL="11206" marR="4483" rtl="0" algn="ctr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bien nuestros años de preparación matemática hacen tentador el realizar los cálculos de huevos, tazas de harina y tazas de leche que se requieren por persona, la idea es aprovechar la </a:t>
            </a:r>
            <a:r>
              <a:rPr b="1" lang="es-CL" sz="172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capacidad</a:t>
            </a:r>
            <a:r>
              <a:rPr lang="es-CL" sz="17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72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</a:t>
            </a:r>
            <a:r>
              <a:rPr lang="es-CL" sz="17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72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cálculo</a:t>
            </a:r>
            <a:r>
              <a:rPr lang="es-CL" sz="17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72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del</a:t>
            </a:r>
            <a:r>
              <a:rPr lang="es-CL" sz="17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72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computador</a:t>
            </a:r>
            <a:endParaRPr sz="172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>
            <p:ph type="title"/>
          </p:nvPr>
        </p:nvSpPr>
        <p:spPr>
          <a:xfrm>
            <a:off x="2320962" y="2919359"/>
            <a:ext cx="6362699" cy="1293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6825">
            <a:spAutoFit/>
          </a:bodyPr>
          <a:lstStyle/>
          <a:p>
            <a:pPr indent="0" lvl="0" marL="11206" marR="4483" rtl="0" algn="l">
              <a:lnSpc>
                <a:spcPct val="108081"/>
              </a:lnSpc>
              <a:spcBef>
                <a:spcPts val="0"/>
              </a:spcBef>
              <a:spcAft>
                <a:spcPts val="0"/>
              </a:spcAft>
              <a:buClr>
                <a:srgbClr val="393737"/>
              </a:buClr>
              <a:buSzPts val="4368"/>
              <a:buFont typeface="Verdana"/>
              <a:buNone/>
            </a:pPr>
            <a:r>
              <a:rPr lang="es-CL" sz="4368">
                <a:solidFill>
                  <a:srgbClr val="393737"/>
                </a:solidFill>
              </a:rPr>
              <a:t>¿QUÉ</a:t>
            </a:r>
            <a:r>
              <a:rPr lang="es-CL" sz="4368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4368">
                <a:solidFill>
                  <a:srgbClr val="393737"/>
                </a:solidFill>
              </a:rPr>
              <a:t>CÁLCULOS</a:t>
            </a:r>
            <a:r>
              <a:rPr lang="es-CL" sz="4368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4368">
                <a:solidFill>
                  <a:srgbClr val="393737"/>
                </a:solidFill>
              </a:rPr>
              <a:t>DEBO</a:t>
            </a:r>
            <a:r>
              <a:rPr lang="es-CL" sz="4368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4368">
                <a:solidFill>
                  <a:srgbClr val="393737"/>
                </a:solidFill>
              </a:rPr>
              <a:t>REALIZAR?</a:t>
            </a:r>
            <a:endParaRPr sz="436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idx="4294967295"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Libre Franklin Medium"/>
              <a:buNone/>
            </a:pPr>
            <a:r>
              <a:rPr b="0" i="0" lang="es-CL" sz="6000" u="none" cap="none" strike="noStrike">
                <a:solidFill>
                  <a:srgbClr val="3A383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RESUMEN DE CONTENIDOS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 txBox="1"/>
          <p:nvPr>
            <p:ph idx="4294967295"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type="title"/>
          </p:nvPr>
        </p:nvSpPr>
        <p:spPr>
          <a:xfrm>
            <a:off x="1955583" y="639756"/>
            <a:ext cx="9277835" cy="115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343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9288"/>
              </a:buClr>
              <a:buSzPts val="6000"/>
              <a:buFont typeface="Libre Franklin Medium"/>
              <a:buNone/>
            </a:pPr>
            <a:r>
              <a:rPr lang="es-CL">
                <a:solidFill>
                  <a:srgbClr val="219288"/>
                </a:solidFill>
              </a:rPr>
              <a:t>PROCESAMIENTO</a:t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2226909" y="2474622"/>
            <a:ext cx="7446869" cy="2902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75">
            <a:spAutoFit/>
          </a:bodyPr>
          <a:lstStyle/>
          <a:p>
            <a:pPr indent="-165856" lvl="0" marL="176502" marR="114866" rtl="0" algn="l">
              <a:lnSpc>
                <a:spcPct val="90400"/>
              </a:lnSpc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2029"/>
              <a:buFont typeface="Calibri"/>
              <a:buChar char="▪"/>
            </a:pP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Con las transformaciones que hay que realizar identificadas 	estas se traducen a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líneas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de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código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en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Python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y asignamos 	los cálculos intermedios a nuevas variables</a:t>
            </a:r>
            <a:endParaRPr sz="20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63"/>
              </a:spcBef>
              <a:spcAft>
                <a:spcPts val="0"/>
              </a:spcAft>
              <a:buClr>
                <a:srgbClr val="E99118"/>
              </a:buClr>
              <a:buSzPts val="2030"/>
              <a:buFont typeface="Calibri"/>
              <a:buNone/>
            </a:pPr>
            <a:r>
              <a:t/>
            </a:r>
            <a:endParaRPr sz="20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856" lvl="0" marL="177062" marR="0" rtl="0" algn="l"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2029"/>
              <a:buFont typeface="Calibri"/>
              <a:buChar char="▪"/>
            </a:pP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Primero a los cálculos de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ingredientes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por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persona</a:t>
            </a: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206" marR="4483" rtl="0" algn="l">
              <a:lnSpc>
                <a:spcPct val="131500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rPr lang="es-CL" sz="1456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huevos_por_persona</a:t>
            </a:r>
            <a:r>
              <a:rPr lang="es-CL" sz="145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456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45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456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huevos_por_queque</a:t>
            </a:r>
            <a:r>
              <a:rPr lang="es-CL" sz="145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456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CL" sz="145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456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porciones_por_queque</a:t>
            </a:r>
            <a:r>
              <a:rPr lang="es-CL" sz="145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456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tazas_harina_por_persona</a:t>
            </a:r>
            <a:r>
              <a:rPr lang="es-CL" sz="145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456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45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456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tazas_harina_por_queque</a:t>
            </a:r>
            <a:r>
              <a:rPr lang="es-CL" sz="145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456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CL" sz="145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456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porciones_por_queque</a:t>
            </a:r>
            <a:r>
              <a:rPr lang="es-CL" sz="145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456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tazas_leche_por_persona</a:t>
            </a:r>
            <a:r>
              <a:rPr lang="es-CL" sz="145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456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45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456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tazas_leche_por_queque</a:t>
            </a:r>
            <a:r>
              <a:rPr lang="es-CL" sz="145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456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CL" sz="145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456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porciones_por_queque</a:t>
            </a:r>
            <a:endParaRPr sz="145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/>
          <p:nvPr>
            <p:ph type="title"/>
          </p:nvPr>
        </p:nvSpPr>
        <p:spPr>
          <a:xfrm>
            <a:off x="2157884" y="924383"/>
            <a:ext cx="9277835" cy="115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343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9288"/>
              </a:buClr>
              <a:buSzPts val="6000"/>
              <a:buFont typeface="Libre Franklin Medium"/>
              <a:buNone/>
            </a:pPr>
            <a:r>
              <a:rPr lang="es-CL">
                <a:solidFill>
                  <a:srgbClr val="219288"/>
                </a:solidFill>
              </a:rPr>
              <a:t>PROCESAMIENTO</a:t>
            </a:r>
            <a:endParaRPr/>
          </a:p>
        </p:txBody>
      </p:sp>
      <p:sp>
        <p:nvSpPr>
          <p:cNvPr id="301" name="Google Shape;301;p20"/>
          <p:cNvSpPr txBox="1"/>
          <p:nvPr/>
        </p:nvSpPr>
        <p:spPr>
          <a:xfrm>
            <a:off x="469338" y="2814486"/>
            <a:ext cx="11296483" cy="1590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25">
            <a:spAutoFit/>
          </a:bodyPr>
          <a:lstStyle/>
          <a:p>
            <a:pPr indent="-166416" lvl="0" marL="177623" marR="0" rtl="0" algn="l"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1650"/>
              <a:buFont typeface="Calibri"/>
              <a:buChar char="▪"/>
            </a:pPr>
            <a:r>
              <a:rPr lang="es-CL" sz="16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Luego el cálculos de los ingredientes necesarios en </a:t>
            </a:r>
            <a:r>
              <a:rPr b="1" lang="es-CL" sz="1600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función</a:t>
            </a:r>
            <a:r>
              <a:rPr lang="es-CL" sz="1600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600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de</a:t>
            </a:r>
            <a:r>
              <a:rPr lang="es-CL" sz="1600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600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la</a:t>
            </a:r>
            <a:r>
              <a:rPr lang="es-CL" sz="1600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600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cantidad</a:t>
            </a:r>
            <a:r>
              <a:rPr lang="es-CL" sz="1600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600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de</a:t>
            </a:r>
            <a:r>
              <a:rPr lang="es-CL" sz="1600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600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asistentes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454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huevos_requeridos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huevos_por_persona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numero_de_asistentes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porciones_por_persona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tazas_de_harina_requeridas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tazas_harina_por_persona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numero_de_asistentes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porciones_por_persona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tazas_leche_por_persona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tazas_leche_por_persona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* numero_de_asistentes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CL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600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porciones_por_persona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07"/>
              </a:spcBef>
              <a:spcAft>
                <a:spcPts val="0"/>
              </a:spcAft>
              <a:buNone/>
            </a:pPr>
            <a:r>
              <a:t/>
            </a:r>
            <a:endParaRPr sz="1412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/>
          <p:nvPr>
            <p:ph type="title"/>
          </p:nvPr>
        </p:nvSpPr>
        <p:spPr>
          <a:xfrm>
            <a:off x="2320962" y="2509888"/>
            <a:ext cx="6927476" cy="170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200">
            <a:spAutoFit/>
          </a:bodyPr>
          <a:lstStyle/>
          <a:p>
            <a:pPr indent="0" lvl="0" marL="11206" rtl="0" algn="l">
              <a:lnSpc>
                <a:spcPct val="113929"/>
              </a:lnSpc>
              <a:spcBef>
                <a:spcPts val="0"/>
              </a:spcBef>
              <a:spcAft>
                <a:spcPts val="0"/>
              </a:spcAft>
              <a:buClr>
                <a:srgbClr val="393737"/>
              </a:buClr>
              <a:buSzPts val="3927"/>
              <a:buFont typeface="Verdana"/>
              <a:buNone/>
            </a:pPr>
            <a:r>
              <a:rPr lang="es-CL" sz="3927">
                <a:solidFill>
                  <a:srgbClr val="393737"/>
                </a:solidFill>
              </a:rPr>
              <a:t>FINALMENTE:</a:t>
            </a:r>
            <a:endParaRPr sz="3927"/>
          </a:p>
          <a:p>
            <a:pPr indent="0" lvl="0" marL="11206" marR="4483" rtl="0" algn="l">
              <a:lnSpc>
                <a:spcPct val="108072"/>
              </a:lnSpc>
              <a:spcBef>
                <a:spcPts val="291"/>
              </a:spcBef>
              <a:spcAft>
                <a:spcPts val="0"/>
              </a:spcAft>
              <a:buClr>
                <a:srgbClr val="393737"/>
              </a:buClr>
              <a:buSzPts val="3927"/>
              <a:buFont typeface="Verdana"/>
              <a:buNone/>
            </a:pPr>
            <a:r>
              <a:rPr lang="es-CL" sz="3927">
                <a:solidFill>
                  <a:srgbClr val="393737"/>
                </a:solidFill>
              </a:rPr>
              <a:t>¿CUÁLES</a:t>
            </a:r>
            <a:r>
              <a:rPr lang="es-CL" sz="3927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3927">
                <a:solidFill>
                  <a:srgbClr val="393737"/>
                </a:solidFill>
              </a:rPr>
              <a:t>SON</a:t>
            </a:r>
            <a:r>
              <a:rPr lang="es-CL" sz="3927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3927">
                <a:solidFill>
                  <a:srgbClr val="393737"/>
                </a:solidFill>
              </a:rPr>
              <a:t>LAS</a:t>
            </a:r>
            <a:r>
              <a:rPr lang="es-CL" sz="3927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3927">
                <a:solidFill>
                  <a:srgbClr val="393737"/>
                </a:solidFill>
              </a:rPr>
              <a:t>SALIDAS</a:t>
            </a:r>
            <a:r>
              <a:rPr lang="es-CL" sz="3927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3927">
                <a:solidFill>
                  <a:srgbClr val="393737"/>
                </a:solidFill>
              </a:rPr>
              <a:t>QUE</a:t>
            </a:r>
            <a:r>
              <a:rPr lang="es-CL" sz="3927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3927">
                <a:solidFill>
                  <a:srgbClr val="393737"/>
                </a:solidFill>
              </a:rPr>
              <a:t>DEBEMOS</a:t>
            </a:r>
            <a:r>
              <a:rPr lang="es-CL" sz="3927">
                <a:solidFill>
                  <a:srgbClr val="3937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3927">
                <a:solidFill>
                  <a:srgbClr val="393737"/>
                </a:solidFill>
              </a:rPr>
              <a:t>ENTREGAR?</a:t>
            </a:r>
            <a:endParaRPr sz="392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type="title"/>
          </p:nvPr>
        </p:nvSpPr>
        <p:spPr>
          <a:xfrm>
            <a:off x="2404333" y="740562"/>
            <a:ext cx="9277835" cy="115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343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9288"/>
              </a:buClr>
              <a:buSzPts val="6000"/>
              <a:buFont typeface="Libre Franklin Medium"/>
              <a:buNone/>
            </a:pPr>
            <a:r>
              <a:rPr lang="es-CL">
                <a:solidFill>
                  <a:srgbClr val="219288"/>
                </a:solidFill>
              </a:rPr>
              <a:t>SALIDAS</a:t>
            </a: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2237590" y="2190077"/>
            <a:ext cx="7390279" cy="259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25">
            <a:spAutoFit/>
          </a:bodyPr>
          <a:lstStyle/>
          <a:p>
            <a:pPr indent="-166416" lvl="0" marL="177623" marR="0" rtl="0" algn="l"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1588"/>
              <a:buFont typeface="Calibri"/>
              <a:buChar char="▪"/>
            </a:pPr>
            <a:r>
              <a:rPr lang="es-CL" sz="1588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En este caso, la salida debería ser un mensaje indicando al usuario la cantidad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2404333" y="2337995"/>
            <a:ext cx="3039035" cy="259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25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88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que requiere de cada ingrediente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2237589" y="2819398"/>
            <a:ext cx="9358298" cy="866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25">
            <a:spAutoFit/>
          </a:bodyPr>
          <a:lstStyle/>
          <a:p>
            <a:pPr indent="-166416" lvl="0" marL="177623" marR="0" rtl="0" algn="l">
              <a:lnSpc>
                <a:spcPct val="108060"/>
              </a:lnSpc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1588"/>
              <a:buFont typeface="Calibri"/>
              <a:buChar char="▪"/>
            </a:pPr>
            <a:r>
              <a:rPr lang="es-CL" sz="1588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Para esto podemos usar </a:t>
            </a:r>
            <a:r>
              <a:rPr lang="es-CL" sz="1588">
                <a:solidFill>
                  <a:srgbClr val="6F2F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-CL" sz="1588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588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4735" lvl="1" marL="509335" marR="0" rtl="0" algn="l">
              <a:lnSpc>
                <a:spcPct val="96158"/>
              </a:lnSpc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1588"/>
              <a:buFont typeface="Calibri"/>
              <a:buChar char="–"/>
            </a:pPr>
            <a:r>
              <a:rPr b="0" i="0" lang="es-CL" sz="1588" u="none" cap="none" strike="noStrike">
                <a:solidFill>
                  <a:srgbClr val="6F2F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-CL" sz="1588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CL" sz="1588" u="none" cap="none" strike="noStrike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'Se</a:t>
            </a:r>
            <a:r>
              <a:rPr b="0" i="0" lang="es-CL" sz="1588" u="none" cap="none" strike="noStrike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s-CL" sz="1588" u="none" cap="none" strike="noStrike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necesitan:'</a:t>
            </a:r>
            <a:r>
              <a:rPr b="0" i="0" lang="es-CL" sz="1588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s-CL" sz="1588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s-CL" sz="1588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huevos_requeridos,</a:t>
            </a:r>
            <a:r>
              <a:rPr b="0" i="0" lang="es-CL" sz="1588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s-CL" sz="1588" u="none" cap="none" strike="noStrike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'huevos'</a:t>
            </a:r>
            <a:r>
              <a:rPr b="0" i="0" lang="es-CL" sz="1588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588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4734" lvl="1" marL="508773" marR="4483" rtl="0" algn="l">
              <a:lnSpc>
                <a:spcPct val="61100"/>
              </a:lnSpc>
              <a:spcBef>
                <a:spcPts val="552"/>
              </a:spcBef>
              <a:spcAft>
                <a:spcPts val="0"/>
              </a:spcAft>
              <a:buClr>
                <a:srgbClr val="E99118"/>
              </a:buClr>
              <a:buSzPts val="1588"/>
              <a:buFont typeface="Calibri"/>
              <a:buChar char="–"/>
            </a:pPr>
            <a:r>
              <a:rPr b="0" i="0" lang="es-CL" sz="1588" u="none" cap="none" strike="noStrike">
                <a:solidFill>
                  <a:srgbClr val="6F2F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-CL" sz="1588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CL" sz="1588" u="none" cap="none" strike="noStrike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'Se</a:t>
            </a:r>
            <a:r>
              <a:rPr b="0" i="0" lang="es-CL" sz="1588" u="none" cap="none" strike="noStrike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s-CL" sz="1588" u="none" cap="none" strike="noStrike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necesitan:'</a:t>
            </a:r>
            <a:r>
              <a:rPr b="0" i="0" lang="es-CL" sz="1588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s-CL" sz="1588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s-CL" sz="1588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tazas_de_harina_requeridas,</a:t>
            </a:r>
            <a:r>
              <a:rPr b="0" i="0" lang="es-CL" sz="1588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s-CL" sz="1588" u="none" cap="none" strike="noStrike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'tazas</a:t>
            </a:r>
            <a:r>
              <a:rPr b="0" i="0" lang="es-CL" sz="1588" u="none" cap="none" strike="noStrike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L" sz="1588" u="none" cap="none" strike="noStrike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b="0" i="0" lang="es-CL" sz="1588" u="none" cap="none" strike="noStrike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L" sz="1588" u="none" cap="none" strike="noStrike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harina'</a:t>
            </a:r>
            <a:r>
              <a:rPr b="0" i="0" lang="es-CL" sz="1588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588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4734" lvl="1" marL="508773" marR="4483" rtl="0" algn="l">
              <a:lnSpc>
                <a:spcPct val="61100"/>
              </a:lnSpc>
              <a:spcBef>
                <a:spcPts val="357"/>
              </a:spcBef>
              <a:spcAft>
                <a:spcPts val="0"/>
              </a:spcAft>
              <a:buClr>
                <a:srgbClr val="E99118"/>
              </a:buClr>
              <a:buSzPts val="1588"/>
              <a:buFont typeface="Calibri"/>
              <a:buChar char="–"/>
            </a:pPr>
            <a:r>
              <a:rPr b="0" i="0" lang="es-CL" sz="1588" u="none" cap="none" strike="noStrike">
                <a:solidFill>
                  <a:srgbClr val="6F2F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-CL" sz="1588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CL" sz="1588" u="none" cap="none" strike="noStrike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'Se</a:t>
            </a:r>
            <a:r>
              <a:rPr b="0" i="0" lang="es-CL" sz="1588" u="none" cap="none" strike="noStrike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s-CL" sz="1588" u="none" cap="none" strike="noStrike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necesitan:'</a:t>
            </a:r>
            <a:r>
              <a:rPr b="0" i="0" lang="es-CL" sz="1588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s-CL" sz="1588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s-CL" sz="1588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tazas_leche_por_requeridas,</a:t>
            </a:r>
            <a:r>
              <a:rPr b="0" i="0" lang="es-CL" sz="1588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s-CL" sz="1588" u="none" cap="none" strike="noStrike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'tazas</a:t>
            </a:r>
            <a:r>
              <a:rPr b="0" i="0" lang="es-CL" sz="1588" u="none" cap="none" strike="noStrike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L" sz="1588" u="none" cap="none" strike="noStrike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b="0" i="0" lang="es-CL" sz="1588" u="none" cap="none" strike="noStrike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s-CL" sz="1588" u="none" cap="none" strike="noStrike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leche’</a:t>
            </a:r>
            <a:r>
              <a:rPr b="0" i="0" lang="es-CL" sz="1588" u="none" cap="none" strike="noStrike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588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2237590" y="4177551"/>
            <a:ext cx="67083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25">
            <a:spAutoFit/>
          </a:bodyPr>
          <a:lstStyle/>
          <a:p>
            <a:pPr indent="-166416" lvl="0" marL="177623" marR="0" rtl="0" algn="l"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1588"/>
              <a:buFont typeface="Calibri"/>
              <a:buChar char="▪"/>
            </a:pPr>
            <a:r>
              <a:rPr lang="es-CL" sz="1588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Es importante usar mensajes que sean </a:t>
            </a:r>
            <a:r>
              <a:rPr b="1" lang="es-CL" sz="1588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entendibles</a:t>
            </a:r>
            <a:r>
              <a:rPr lang="es-CL" sz="1588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588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para</a:t>
            </a:r>
            <a:r>
              <a:rPr lang="es-CL" sz="1588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588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el</a:t>
            </a:r>
            <a:r>
              <a:rPr lang="es-CL" sz="1588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588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usuario</a:t>
            </a:r>
            <a:r>
              <a:rPr lang="es-CL" sz="1588">
                <a:solidFill>
                  <a:srgbClr val="252525"/>
                </a:solidFill>
              </a:rPr>
              <a:t>.</a:t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 txBox="1"/>
          <p:nvPr>
            <p:ph type="title"/>
          </p:nvPr>
        </p:nvSpPr>
        <p:spPr>
          <a:xfrm>
            <a:off x="2324995" y="702022"/>
            <a:ext cx="9277835" cy="115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343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9288"/>
              </a:buClr>
              <a:buSzPts val="6000"/>
              <a:buFont typeface="Libre Franklin Medium"/>
              <a:buNone/>
            </a:pPr>
            <a:r>
              <a:rPr lang="es-CL">
                <a:solidFill>
                  <a:srgbClr val="219288"/>
                </a:solidFill>
              </a:rPr>
              <a:t>ABSTRACCIÓN</a:t>
            </a:r>
            <a:endParaRPr/>
          </a:p>
        </p:txBody>
      </p:sp>
      <p:sp>
        <p:nvSpPr>
          <p:cNvPr id="321" name="Google Shape;321;p23"/>
          <p:cNvSpPr txBox="1"/>
          <p:nvPr/>
        </p:nvSpPr>
        <p:spPr>
          <a:xfrm>
            <a:off x="2324995" y="2188732"/>
            <a:ext cx="7240121" cy="325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75">
            <a:spAutoFit/>
          </a:bodyPr>
          <a:lstStyle/>
          <a:p>
            <a:pPr indent="-165856" lvl="0" marL="177062" marR="0" rtl="0" algn="l"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2029"/>
              <a:buFont typeface="Calibri"/>
              <a:buChar char="▪"/>
            </a:pP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Lo que acabamos de hacer corresponde a la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abstracción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 sz="20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2491740" y="2406574"/>
            <a:ext cx="70143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75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un enunciado de un problema, lo que constituye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la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habilidad más importante</a:t>
            </a:r>
            <a:r>
              <a:rPr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CL" sz="2029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la hora de programar.</a:t>
            </a:r>
            <a:endParaRPr sz="2029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9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9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2324999" y="3278875"/>
            <a:ext cx="71943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75">
            <a:spAutoFit/>
          </a:bodyPr>
          <a:lstStyle/>
          <a:p>
            <a:pPr indent="-165856" lvl="0" marL="177062" marR="0" rtl="0" algn="l"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2029"/>
              <a:buFont typeface="Calibri"/>
              <a:buChar char="▪"/>
            </a:pP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Con la capacidad de abstracción podemos reducir un enunciado de un problema complejo a </a:t>
            </a:r>
            <a:r>
              <a:rPr b="1" lang="es-CL" sz="2029">
                <a:solidFill>
                  <a:srgbClr val="219288"/>
                </a:solidFill>
              </a:rPr>
              <a:t>sub-</a:t>
            </a:r>
            <a:r>
              <a:rPr b="1" lang="es-CL" sz="2029">
                <a:solidFill>
                  <a:srgbClr val="219288"/>
                </a:solidFill>
              </a:rPr>
              <a:t>problemas manejables</a:t>
            </a:r>
            <a:r>
              <a:rPr lang="es-CL" sz="2029">
                <a:solidFill>
                  <a:srgbClr val="252525"/>
                </a:solidFill>
              </a:rPr>
              <a:t> con solución conocida, cuya combinación resuelve el problema completo.</a:t>
            </a:r>
            <a:endParaRPr sz="20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2401759" y="4749116"/>
            <a:ext cx="71943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75">
            <a:spAutoFit/>
          </a:bodyPr>
          <a:lstStyle/>
          <a:p>
            <a:pPr indent="-165856" lvl="0" marL="177062" marR="0" rtl="0" algn="l"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2029"/>
              <a:buFont typeface="Calibri"/>
              <a:buChar char="▪"/>
            </a:pP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Esta capacidad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sólo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se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adquiere</a:t>
            </a:r>
            <a:r>
              <a:rPr lang="es-CL" sz="2029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029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 través de la </a:t>
            </a:r>
            <a:r>
              <a:rPr b="1" lang="es-CL" sz="2029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ejercitación constante.</a:t>
            </a:r>
            <a:endParaRPr sz="2029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2198344" y="762541"/>
            <a:ext cx="9277835" cy="115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34300">
            <a:spAutoFit/>
          </a:bodyPr>
          <a:lstStyle/>
          <a:p>
            <a:pPr indent="0" lvl="0" marL="112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9288"/>
              </a:buClr>
              <a:buSzPts val="6000"/>
              <a:buFont typeface="Libre Franklin Medium"/>
              <a:buNone/>
            </a:pPr>
            <a:r>
              <a:rPr lang="es-CL">
                <a:solidFill>
                  <a:srgbClr val="219288"/>
                </a:solidFill>
              </a:rPr>
              <a:t>SOLUCIÓN</a:t>
            </a:r>
            <a:endParaRPr/>
          </a:p>
        </p:txBody>
      </p:sp>
      <p:sp>
        <p:nvSpPr>
          <p:cNvPr id="330" name="Google Shape;330;p24"/>
          <p:cNvSpPr txBox="1"/>
          <p:nvPr>
            <p:ph idx="1" type="body"/>
          </p:nvPr>
        </p:nvSpPr>
        <p:spPr>
          <a:xfrm>
            <a:off x="1979859" y="2617391"/>
            <a:ext cx="9277835" cy="2983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-166977" lvl="0" marL="177623" marR="486361" rtl="0" algn="l">
              <a:lnSpc>
                <a:spcPct val="97625"/>
              </a:lnSpc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1897"/>
              <a:buFont typeface="Calibri"/>
              <a:buChar char="▪"/>
            </a:pPr>
            <a:r>
              <a:rPr lang="es-CL" sz="1853"/>
              <a:t>En este punto el código que tenemos representa una solución al problema</a:t>
            </a:r>
            <a:endParaRPr sz="1853"/>
          </a:p>
          <a:p>
            <a:pPr indent="-110934" lvl="0" marL="228600" rtl="0" algn="l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Clr>
                <a:srgbClr val="E99118"/>
              </a:buClr>
              <a:buSzPts val="1853"/>
              <a:buFont typeface="Calibri"/>
              <a:buNone/>
            </a:pPr>
            <a:r>
              <a:t/>
            </a:r>
            <a:endParaRPr sz="1853"/>
          </a:p>
          <a:p>
            <a:pPr indent="-166416" lvl="0" marL="177623" rtl="0" algn="l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>
                <a:srgbClr val="E99118"/>
              </a:buClr>
              <a:buSzPts val="1897"/>
              <a:buFont typeface="Calibri"/>
              <a:buChar char="▪"/>
            </a:pPr>
            <a:r>
              <a:rPr lang="es-CL" sz="1853"/>
              <a:t>Sin embargo, si ejecutáramos el código, tendríamos </a:t>
            </a:r>
            <a:r>
              <a:rPr b="1" lang="es-CL" sz="1853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un</a:t>
            </a:r>
            <a:r>
              <a:rPr lang="es-CL" sz="1853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853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error</a:t>
            </a:r>
            <a:endParaRPr sz="1853">
              <a:latin typeface="Tahoma"/>
              <a:ea typeface="Tahoma"/>
              <a:cs typeface="Tahoma"/>
              <a:sym typeface="Tahoma"/>
            </a:endParaRPr>
          </a:p>
          <a:p>
            <a:pPr indent="-110934" lvl="0" marL="22860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E99118"/>
              </a:buClr>
              <a:buSzPts val="1853"/>
              <a:buFont typeface="Calibri"/>
              <a:buNone/>
            </a:pPr>
            <a:r>
              <a:t/>
            </a:r>
            <a:endParaRPr sz="1853">
              <a:latin typeface="Tahoma"/>
              <a:ea typeface="Tahoma"/>
              <a:cs typeface="Tahoma"/>
              <a:sym typeface="Tahoma"/>
            </a:endParaRPr>
          </a:p>
          <a:p>
            <a:pPr indent="-166977" lvl="0" marL="177623" marR="4483" rtl="0" algn="l">
              <a:lnSpc>
                <a:spcPct val="81900"/>
              </a:lnSpc>
              <a:spcBef>
                <a:spcPts val="1000"/>
              </a:spcBef>
              <a:spcAft>
                <a:spcPts val="0"/>
              </a:spcAft>
              <a:buClr>
                <a:srgbClr val="E99118"/>
              </a:buClr>
              <a:buSzPts val="1897"/>
              <a:buFont typeface="Calibri"/>
              <a:buChar char="▪"/>
            </a:pPr>
            <a:r>
              <a:rPr lang="es-CL" sz="1853"/>
              <a:t>Esto es porque a pesar de que el </a:t>
            </a:r>
            <a:r>
              <a:rPr b="1" lang="es-CL" sz="1853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algoritmo</a:t>
            </a:r>
            <a:r>
              <a:rPr lang="es-CL" sz="1853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853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es</a:t>
            </a:r>
            <a:r>
              <a:rPr lang="es-CL" sz="1853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853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correcto</a:t>
            </a:r>
            <a:r>
              <a:rPr lang="es-CL" sz="1853"/>
              <a:t>, este no considera los </a:t>
            </a:r>
            <a:r>
              <a:rPr b="1" lang="es-CL" sz="1853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elementos</a:t>
            </a:r>
            <a:r>
              <a:rPr lang="es-CL" sz="1853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853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de</a:t>
            </a:r>
            <a:r>
              <a:rPr lang="es-CL" sz="1853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853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programación</a:t>
            </a:r>
            <a:r>
              <a:rPr lang="es-CL" sz="1853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853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en</a:t>
            </a:r>
            <a:r>
              <a:rPr lang="es-CL" sz="1853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853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Python</a:t>
            </a:r>
            <a:r>
              <a:rPr lang="es-CL" sz="1853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853"/>
              <a:t>que vimos la clase anterior</a:t>
            </a:r>
            <a:endParaRPr sz="185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0934" lvl="0" marL="22860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Clr>
                <a:srgbClr val="E99118"/>
              </a:buClr>
              <a:buSzPts val="1853"/>
              <a:buFont typeface="Calibri"/>
              <a:buNone/>
            </a:pPr>
            <a:r>
              <a:t/>
            </a:r>
            <a:endParaRPr sz="1853"/>
          </a:p>
          <a:p>
            <a:pPr indent="-166977" lvl="0" marL="177623" marR="643812" rtl="0" algn="l">
              <a:lnSpc>
                <a:spcPct val="99028"/>
              </a:lnSpc>
              <a:spcBef>
                <a:spcPts val="1000"/>
              </a:spcBef>
              <a:spcAft>
                <a:spcPts val="0"/>
              </a:spcAft>
              <a:buClr>
                <a:srgbClr val="E99118"/>
              </a:buClr>
              <a:buSzPts val="1897"/>
              <a:buFont typeface="Calibri"/>
              <a:buChar char="▪"/>
            </a:pPr>
            <a:r>
              <a:rPr lang="es-CL" sz="1853"/>
              <a:t>Debemos realizar los </a:t>
            </a:r>
            <a:r>
              <a:rPr b="1" lang="es-CL" sz="1853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cambios</a:t>
            </a:r>
            <a:r>
              <a:rPr lang="es-CL" sz="1853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853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de</a:t>
            </a:r>
            <a:r>
              <a:rPr lang="es-CL" sz="1853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853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tipo</a:t>
            </a:r>
            <a:r>
              <a:rPr lang="es-CL" sz="1853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853">
                <a:solidFill>
                  <a:srgbClr val="219288"/>
                </a:solidFill>
                <a:latin typeface="Tahoma"/>
                <a:ea typeface="Tahoma"/>
                <a:cs typeface="Tahoma"/>
                <a:sym typeface="Tahoma"/>
              </a:rPr>
              <a:t>necesarios</a:t>
            </a:r>
            <a:r>
              <a:rPr lang="es-CL" sz="1853">
                <a:solidFill>
                  <a:srgbClr val="2192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853"/>
              <a:t>para que la solución entregada sea correcta</a:t>
            </a:r>
            <a:endParaRPr sz="185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/>
          <p:nvPr/>
        </p:nvSpPr>
        <p:spPr>
          <a:xfrm>
            <a:off x="1796525" y="1073975"/>
            <a:ext cx="10089900" cy="54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25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CONSTANTES</a:t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206" marR="0" rtl="0" algn="l">
              <a:spcBef>
                <a:spcPts val="18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huevos_por_queque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206" marR="5829611" rtl="0" algn="l">
              <a:lnSpc>
                <a:spcPct val="101499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tazas_harina_por_queque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47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5829611" rtl="0" algn="l">
              <a:lnSpc>
                <a:spcPct val="101499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tazas_leche_por_queque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47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5829611" rtl="0" algn="l">
              <a:lnSpc>
                <a:spcPct val="101499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porciones_por_persona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206" marR="0" rtl="0" algn="l">
              <a:spcBef>
                <a:spcPts val="18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porciones_por_queque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75"/>
              </a:spcBef>
              <a:spcAft>
                <a:spcPts val="0"/>
              </a:spcAft>
              <a:buNone/>
            </a:pPr>
            <a:r>
              <a:t/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206" marR="0" rtl="0" algn="l">
              <a:spcBef>
                <a:spcPts val="4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ENTRADAS</a:t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206" marR="0" rtl="0" algn="l">
              <a:spcBef>
                <a:spcPts val="18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numero_de_asistentes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6F2FA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'Ingrese</a:t>
            </a:r>
            <a:r>
              <a:rPr lang="es-CL" sz="1347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la</a:t>
            </a:r>
            <a:r>
              <a:rPr lang="es-CL" sz="1347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s-CL" sz="1347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s-CL" sz="1347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asistentes:</a:t>
            </a:r>
            <a:r>
              <a:rPr lang="es-CL" sz="1347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75"/>
              </a:spcBef>
              <a:spcAft>
                <a:spcPts val="0"/>
              </a:spcAft>
              <a:buNone/>
            </a:pPr>
            <a:r>
              <a:t/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206" marR="0" rtl="0" algn="l">
              <a:spcBef>
                <a:spcPts val="4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PROCESAMIENTO</a:t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206" marR="3805721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Cambio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asistentes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entero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47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3805721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numero_de_asistentes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6F2FA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(numero_de_asistentes)</a:t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206" marR="0" rtl="0" algn="l">
              <a:spcBef>
                <a:spcPts val="18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Hago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cálculos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persona</a:t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206" marR="2188065" rtl="0" algn="l">
              <a:lnSpc>
                <a:spcPct val="101499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huevos_por_persona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huevos_por_queque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porciones_por_queque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47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2188065" rtl="0" algn="l">
              <a:lnSpc>
                <a:spcPct val="101499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tazas_harina_por_persona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tazas_harina_por_queque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porciones_por_queque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tazas_leche_por_persona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tazas_leche_por_queque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porciones_por_queque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347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2188065" rtl="0" algn="l">
              <a:lnSpc>
                <a:spcPct val="101499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Hago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cálculos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asistente</a:t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206" marR="4483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huevos_requeridos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huevos_por_persona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numero_de_asistentes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porciones_por_persona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47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4483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tazas_de_harina_requeridas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tazas_harina_por_persona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numero_de_asistentes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porciones_por_persona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tazas_leche_por_requeridas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tazas_leche_por_persona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numero_de_asistentes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porciones_por_persona</a:t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75"/>
              </a:spcBef>
              <a:spcAft>
                <a:spcPts val="0"/>
              </a:spcAft>
              <a:buNone/>
            </a:pPr>
            <a:r>
              <a:t/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s-CL" sz="1347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SALIDA</a:t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206" marR="0" rtl="0" algn="l">
              <a:spcBef>
                <a:spcPts val="22"/>
              </a:spcBef>
              <a:spcAft>
                <a:spcPts val="0"/>
              </a:spcAft>
              <a:buNone/>
            </a:pPr>
            <a:r>
              <a:rPr b="1" lang="es-CL" sz="1347">
                <a:solidFill>
                  <a:srgbClr val="6F2F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1" lang="es-CL" sz="1347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'Se</a:t>
            </a:r>
            <a:r>
              <a:rPr lang="es-CL" sz="1347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necesitan:'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huevos_requeridos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'huevos'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206" marR="0" rtl="0" algn="l">
              <a:spcBef>
                <a:spcPts val="18"/>
              </a:spcBef>
              <a:spcAft>
                <a:spcPts val="0"/>
              </a:spcAft>
              <a:buNone/>
            </a:pPr>
            <a:r>
              <a:rPr b="1" lang="es-CL" sz="1347">
                <a:solidFill>
                  <a:srgbClr val="6F2F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1" lang="es-CL" sz="1347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'Se</a:t>
            </a:r>
            <a:r>
              <a:rPr lang="es-CL" sz="1347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necesitan:'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tazas_de_harina_requeridas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'tazas</a:t>
            </a:r>
            <a:r>
              <a:rPr lang="es-CL" sz="1347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s-CL" sz="1347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harina'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206" marR="0" rtl="0" algn="l">
              <a:spcBef>
                <a:spcPts val="22"/>
              </a:spcBef>
              <a:spcAft>
                <a:spcPts val="0"/>
              </a:spcAft>
              <a:buNone/>
            </a:pPr>
            <a:r>
              <a:rPr b="1" lang="es-CL" sz="1347">
                <a:solidFill>
                  <a:srgbClr val="6F2F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1" lang="es-CL" sz="1347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'Se</a:t>
            </a:r>
            <a:r>
              <a:rPr lang="es-CL" sz="1347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necesitan:’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tazas_leche_por_requeridas</a:t>
            </a:r>
            <a:r>
              <a:rPr b="1"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CL" sz="1347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'tazas</a:t>
            </a:r>
            <a:r>
              <a:rPr lang="es-CL" sz="1347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de</a:t>
            </a:r>
            <a:r>
              <a:rPr lang="es-CL" sz="1347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47">
                <a:solidFill>
                  <a:srgbClr val="007F00"/>
                </a:solidFill>
                <a:latin typeface="Consolas"/>
                <a:ea typeface="Consolas"/>
                <a:cs typeface="Consolas"/>
                <a:sym typeface="Consolas"/>
              </a:rPr>
              <a:t>leche'</a:t>
            </a:r>
            <a:r>
              <a:rPr lang="es-CL" sz="1347">
                <a:solidFill>
                  <a:srgbClr val="25252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47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EJERCICIO PROPUESTO 2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6"/>
          <p:cNvSpPr txBox="1"/>
          <p:nvPr>
            <p:ph idx="1"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Noto Sans Symbols"/>
              <a:buChar char="▪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Utilicemos los conceptos vistos para resolver el siguiente problema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75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Libre Franklin"/>
              <a:buNone/>
            </a:pPr>
            <a:r>
              <a:rPr b="0" i="1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 Usando el Teorema de Pitágoras, cree un programa en Python que permita el cálculo de la hipotenusa de un triángulo rectángulo a partir del valor de sus catetos, catetoA y catetoB, para cualquier valor positivo de ellos”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75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640" y="4272840"/>
            <a:ext cx="4690800" cy="232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/>
          <p:nvPr/>
        </p:nvSpPr>
        <p:spPr>
          <a:xfrm>
            <a:off x="2036134" y="2052892"/>
            <a:ext cx="8170200" cy="3253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000">
            <a:spAutoFit/>
          </a:bodyPr>
          <a:lstStyle/>
          <a:p>
            <a:pPr indent="-249905" lvl="0" marL="261111" marR="0" rtl="0" algn="l"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1513"/>
              <a:buFont typeface="Calibri"/>
              <a:buChar char="▪"/>
            </a:pPr>
            <a:r>
              <a:rPr b="1" lang="es-CL" sz="2400">
                <a:solidFill>
                  <a:srgbClr val="F28520"/>
                </a:solidFill>
                <a:latin typeface="Tahoma"/>
                <a:ea typeface="Tahoma"/>
                <a:cs typeface="Tahoma"/>
                <a:sym typeface="Tahoma"/>
              </a:rPr>
              <a:t>ENTRADAS: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0465" lvl="1" marL="593383" marR="0" rtl="0" algn="l">
              <a:spcBef>
                <a:spcPts val="221"/>
              </a:spcBef>
              <a:spcAft>
                <a:spcPts val="0"/>
              </a:spcAft>
              <a:buClr>
                <a:srgbClr val="E99118"/>
              </a:buClr>
              <a:buSzPts val="1785"/>
              <a:buFont typeface="Calibri"/>
              <a:buChar char="–"/>
            </a:pPr>
            <a:r>
              <a:rPr b="0" i="0" lang="es-CL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Valores de los catetos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9905" lvl="0" marL="261111" marR="0" rtl="0" algn="l">
              <a:spcBef>
                <a:spcPts val="468"/>
              </a:spcBef>
              <a:spcAft>
                <a:spcPts val="0"/>
              </a:spcAft>
              <a:buClr>
                <a:srgbClr val="E99118"/>
              </a:buClr>
              <a:buSzPts val="1513"/>
              <a:buFont typeface="Calibri"/>
              <a:buChar char="▪"/>
            </a:pPr>
            <a:r>
              <a:rPr b="1" lang="es-CL" sz="2400">
                <a:solidFill>
                  <a:srgbClr val="F28520"/>
                </a:solidFill>
                <a:latin typeface="Tahoma"/>
                <a:ea typeface="Tahoma"/>
                <a:cs typeface="Tahoma"/>
                <a:sym typeface="Tahoma"/>
              </a:rPr>
              <a:t>SALIDAS: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0465" lvl="1" marL="593383" marR="0" rtl="0" algn="l">
              <a:spcBef>
                <a:spcPts val="190"/>
              </a:spcBef>
              <a:spcAft>
                <a:spcPts val="0"/>
              </a:spcAft>
              <a:buClr>
                <a:srgbClr val="E99118"/>
              </a:buClr>
              <a:buSzPts val="1785"/>
              <a:buFont typeface="Calibri"/>
              <a:buChar char="–"/>
            </a:pPr>
            <a:r>
              <a:rPr b="0" i="0" lang="es-CL" sz="2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Valor de la hipotenusa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9905" lvl="0" marL="261111" marR="0" rtl="0" algn="l">
              <a:spcBef>
                <a:spcPts val="485"/>
              </a:spcBef>
              <a:spcAft>
                <a:spcPts val="0"/>
              </a:spcAft>
              <a:buClr>
                <a:srgbClr val="E99118"/>
              </a:buClr>
              <a:buSzPts val="1513"/>
              <a:buFont typeface="Calibri"/>
              <a:buChar char="▪"/>
            </a:pPr>
            <a:r>
              <a:rPr b="1" lang="es-CL" sz="2400">
                <a:solidFill>
                  <a:srgbClr val="F28520"/>
                </a:solidFill>
                <a:latin typeface="Tahoma"/>
                <a:ea typeface="Tahoma"/>
                <a:cs typeface="Tahoma"/>
                <a:sym typeface="Tahoma"/>
              </a:rPr>
              <a:t>ALGORITMO: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2272" lvl="0" marL="593383" marR="0" rtl="0" algn="l">
              <a:spcBef>
                <a:spcPts val="224"/>
              </a:spcBef>
              <a:spcAft>
                <a:spcPts val="0"/>
              </a:spcAft>
              <a:buClr>
                <a:srgbClr val="E99118"/>
              </a:buClr>
              <a:buSzPts val="1785"/>
              <a:buFont typeface="Arial"/>
              <a:buAutoNum type="arabicPeriod"/>
            </a:pPr>
            <a:r>
              <a:rPr lang="es-CL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Solicitar los valores de los catetos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272" lvl="0" marL="593383" marR="0" rtl="0" algn="l">
              <a:spcBef>
                <a:spcPts val="180"/>
              </a:spcBef>
              <a:spcAft>
                <a:spcPts val="0"/>
              </a:spcAft>
              <a:buClr>
                <a:srgbClr val="E99118"/>
              </a:buClr>
              <a:buSzPts val="1785"/>
              <a:buFont typeface="Arial"/>
              <a:buAutoNum type="arabicPeriod"/>
            </a:pPr>
            <a:r>
              <a:rPr lang="es-CL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Calcular la hipotenusa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272" lvl="0" marL="593383" marR="0" rtl="0" algn="l">
              <a:spcBef>
                <a:spcPts val="190"/>
              </a:spcBef>
              <a:spcAft>
                <a:spcPts val="0"/>
              </a:spcAft>
              <a:buClr>
                <a:srgbClr val="E99118"/>
              </a:buClr>
              <a:buSzPts val="1785"/>
              <a:buFont typeface="Arial"/>
              <a:buAutoNum type="arabicPeriod"/>
            </a:pPr>
            <a:r>
              <a:rPr lang="es-CL" sz="24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Mostrar por consola el valor de la hipotenusa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i="0" lang="es-CL" sz="4400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EJERCICIO PROPUESTO 2</a:t>
            </a:r>
            <a:endParaRPr b="0" i="0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/>
        </p:nvSpPr>
        <p:spPr>
          <a:xfrm>
            <a:off x="2219973" y="1950719"/>
            <a:ext cx="91737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00">
            <a:spAutoFit/>
          </a:bodyPr>
          <a:lstStyle/>
          <a:p>
            <a:pPr indent="0" lvl="0" marL="11206" marR="406235" rtl="0" algn="l">
              <a:lnSpc>
                <a:spcPct val="88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Calcula</a:t>
            </a:r>
            <a:r>
              <a:rPr lang="es-CL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</a:t>
            </a:r>
            <a:r>
              <a:rPr lang="es-CL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hipotenusa</a:t>
            </a:r>
            <a:r>
              <a:rPr lang="es-CL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</a:t>
            </a:r>
            <a:r>
              <a:rPr lang="es-CL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un</a:t>
            </a:r>
            <a:r>
              <a:rPr lang="es-CL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triángulo</a:t>
            </a:r>
            <a:r>
              <a:rPr lang="es-CL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rectángulo</a:t>
            </a:r>
            <a:r>
              <a:rPr lang="es-CL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dados</a:t>
            </a:r>
            <a:r>
              <a:rPr lang="es-CL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sus</a:t>
            </a:r>
            <a:r>
              <a:rPr lang="es-CL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catetos</a:t>
            </a:r>
            <a:endParaRPr sz="17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0" rtl="0" algn="l">
              <a:spcBef>
                <a:spcPts val="574"/>
              </a:spcBef>
              <a:spcAft>
                <a:spcPts val="0"/>
              </a:spcAft>
              <a:buNone/>
            </a:pP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</a:t>
            </a:r>
            <a:r>
              <a:rPr lang="es-CL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ENTRADAS</a:t>
            </a:r>
            <a:endParaRPr sz="17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4483" rtl="0" algn="l">
              <a:lnSpc>
                <a:spcPct val="139300"/>
              </a:lnSpc>
              <a:spcBef>
                <a:spcPts val="9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cateto_uno</a:t>
            </a:r>
            <a:r>
              <a:rPr lang="es-C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s-CL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6F2F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float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s-CL" sz="1700">
                <a:solidFill>
                  <a:srgbClr val="6F2F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input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"Ingrese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el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valor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un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cateto: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))</a:t>
            </a:r>
            <a:r>
              <a:rPr lang="es-C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4483" rtl="0" algn="l">
              <a:lnSpc>
                <a:spcPct val="139300"/>
              </a:lnSpc>
              <a:spcBef>
                <a:spcPts val="9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cateto_dos</a:t>
            </a:r>
            <a:r>
              <a:rPr lang="es-C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s-CL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6F2F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float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s-CL" sz="1700">
                <a:solidFill>
                  <a:srgbClr val="6F2F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input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"Ingrese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el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valor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del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otro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cateto: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))</a:t>
            </a:r>
            <a:endParaRPr sz="17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194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</a:t>
            </a:r>
            <a:r>
              <a:rPr lang="es-CL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PROCESAMIENTO</a:t>
            </a:r>
            <a:endParaRPr sz="17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0" rtl="0" algn="l">
              <a:spcBef>
                <a:spcPts val="604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hipotenusa</a:t>
            </a:r>
            <a:r>
              <a:rPr lang="es-C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s-C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(cateto_uno</a:t>
            </a:r>
            <a:r>
              <a:rPr lang="es-C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s-C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</a:t>
            </a:r>
            <a:r>
              <a:rPr lang="es-C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</a:t>
            </a:r>
            <a:r>
              <a:rPr lang="es-C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cateto_dos</a:t>
            </a:r>
            <a:r>
              <a:rPr lang="es-C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s-C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2)</a:t>
            </a:r>
            <a:r>
              <a:rPr lang="es-C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s-CL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0.5</a:t>
            </a:r>
            <a:endParaRPr sz="17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194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</a:t>
            </a:r>
            <a:r>
              <a:rPr lang="es-CL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SALIDAS</a:t>
            </a:r>
            <a:endParaRPr sz="17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665665" lvl="0" marL="676311" marR="204517" rtl="0" algn="l">
              <a:lnSpc>
                <a:spcPct val="88812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s-CL" sz="1700">
                <a:solidFill>
                  <a:srgbClr val="6F2F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"El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valor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hipotenusa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del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triángulo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rectángulo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</a:t>
            </a:r>
            <a:r>
              <a:rPr lang="es-CL" sz="17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catetos"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,cateto_uno,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"y"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,cateto_dos,</a:t>
            </a:r>
            <a:r>
              <a:rPr lang="es-CL" sz="17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"es:"</a:t>
            </a:r>
            <a:r>
              <a:rPr lang="es-CL" sz="17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,hipotenusa)</a:t>
            </a:r>
            <a:endParaRPr sz="17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54" name="Google Shape;354;p28"/>
          <p:cNvSpPr txBox="1"/>
          <p:nvPr/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i="0" lang="es-CL" sz="4400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EJERCICIO PROPUESTO 2</a:t>
            </a:r>
            <a:endParaRPr b="0" i="0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FUNCIÓN </a:t>
            </a:r>
            <a:r>
              <a:rPr b="0" lang="es-CL" sz="4400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s-CL" sz="4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 txBox="1"/>
          <p:nvPr>
            <p:ph idx="1"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Noto Sans Symbols"/>
              <a:buChar char="▪"/>
            </a:pPr>
            <a:r>
              <a:rPr b="0" i="0" lang="es-CL" sz="24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-CL" sz="24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 una </a:t>
            </a:r>
            <a:r>
              <a:rPr b="1" i="0" lang="es-CL" sz="2400" u="none" cap="none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función nativa </a:t>
            </a: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Python que tiene las siguientes características: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3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Char char="–"/>
            </a:pPr>
            <a:r>
              <a:rPr b="1" lang="es-CL" sz="2400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Entrada</a:t>
            </a:r>
            <a:r>
              <a:rPr b="0" lang="es-CL" sz="24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Recibe distintos elementos separados por comas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Char char="–"/>
            </a:pPr>
            <a:r>
              <a:rPr b="1" lang="es-CL" sz="2400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Proceso</a:t>
            </a:r>
            <a:r>
              <a:rPr b="0" lang="es-CL" sz="24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Muestra el texto en la pantalla del intérprete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Char char="–"/>
            </a:pPr>
            <a:r>
              <a:rPr b="1" lang="es-CL" sz="2400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Salida</a:t>
            </a:r>
            <a:r>
              <a:rPr b="0" lang="es-CL" sz="24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Ninguna, si intento asignar algo a </a:t>
            </a:r>
            <a:r>
              <a:rPr b="0" lang="es-CL" sz="2400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s-CL" sz="2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b="0" lang="es-CL" sz="2400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s-CL" sz="24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entregará </a:t>
            </a:r>
            <a:r>
              <a:rPr b="0" lang="es-CL" sz="2400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Noto Sans Symbols"/>
              <a:buChar char="▪"/>
            </a:pP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Adicionalmente se pueden invocar los parámetros </a:t>
            </a:r>
            <a:r>
              <a:rPr b="0" i="0" lang="es-CL" sz="24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sep</a:t>
            </a: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y </a:t>
            </a:r>
            <a:r>
              <a:rPr b="0" i="0" lang="es-CL" sz="24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para seleccionar los caracteres que separan a los elementos de un </a:t>
            </a:r>
            <a:r>
              <a:rPr b="0" i="0" lang="es-CL" sz="24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-CL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el carácter final de este, respectivamente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/>
        </p:nvSpPr>
        <p:spPr>
          <a:xfrm>
            <a:off x="1906661" y="2051441"/>
            <a:ext cx="7795689" cy="2556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450">
            <a:spAutoFit/>
          </a:bodyPr>
          <a:lstStyle/>
          <a:p>
            <a:pPr indent="-250465" lvl="0" marL="261111" marR="4483" rtl="0" algn="l">
              <a:lnSpc>
                <a:spcPct val="91916"/>
              </a:lnSpc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1619"/>
              <a:buFont typeface="Noto Sans Symbols"/>
              <a:buChar char="▪"/>
            </a:pP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Implemente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un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que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calcule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la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ecuación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la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recta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que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relaciona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la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escala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temperatura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Fahrenheit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con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la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escala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grados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Celsius,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sabiendo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que: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59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9905" lvl="0" marL="261111" marR="0" rtl="0" algn="l"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1619"/>
              <a:buFont typeface="Calibri"/>
              <a:buChar char="▪"/>
            </a:pP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grados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Fahrenheit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equivalen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grados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Celsius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90"/>
              </a:spcBef>
              <a:spcAft>
                <a:spcPts val="0"/>
              </a:spcAft>
              <a:buClr>
                <a:srgbClr val="E99118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9905" lvl="0" marL="261111" marR="0" rtl="0" algn="l"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1619"/>
              <a:buFont typeface="Calibri"/>
              <a:buChar char="▪"/>
            </a:pP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grados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Fahrenheit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equivalen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grados</a:t>
            </a:r>
            <a:r>
              <a:rPr lang="es-CL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2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Celsius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5298140" y="4945377"/>
            <a:ext cx="239246" cy="22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25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68">
                <a:solidFill>
                  <a:srgbClr val="252525"/>
                </a:solidFill>
                <a:latin typeface="Cambria Math"/>
                <a:ea typeface="Cambria Math"/>
                <a:cs typeface="Cambria Math"/>
                <a:sym typeface="Cambria Math"/>
              </a:rPr>
              <a:t>∆𝑦</a:t>
            </a:r>
            <a:endParaRPr sz="1368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2385955" y="5022026"/>
            <a:ext cx="3169024" cy="302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25">
            <a:spAutoFit/>
          </a:bodyPr>
          <a:lstStyle/>
          <a:p>
            <a:pPr indent="-302015" lvl="0" marL="335634" marR="0" rtl="0" algn="l"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1279"/>
              <a:buFont typeface="Calibri"/>
              <a:buChar char="▪"/>
            </a:pPr>
            <a:r>
              <a:rPr lang="es-CL" sz="1896">
                <a:solidFill>
                  <a:srgbClr val="252525"/>
                </a:solidFill>
                <a:latin typeface="Cambria Math"/>
                <a:ea typeface="Cambria Math"/>
                <a:cs typeface="Cambria Math"/>
                <a:sym typeface="Cambria Math"/>
              </a:rPr>
              <a:t>𝑦</a:t>
            </a:r>
            <a:r>
              <a:rPr lang="es-CL" sz="189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896">
                <a:solidFill>
                  <a:srgbClr val="252525"/>
                </a:solidFill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lang="es-CL" sz="189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CL" sz="1896">
                <a:solidFill>
                  <a:srgbClr val="252525"/>
                </a:solidFill>
                <a:latin typeface="Cambria Math"/>
                <a:ea typeface="Cambria Math"/>
                <a:cs typeface="Cambria Math"/>
                <a:sym typeface="Cambria Math"/>
              </a:rPr>
              <a:t>𝑚</a:t>
            </a:r>
            <a:r>
              <a:rPr lang="es-CL" sz="189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896">
                <a:solidFill>
                  <a:srgbClr val="252525"/>
                </a:solidFill>
                <a:latin typeface="Cambria Math"/>
                <a:ea typeface="Cambria Math"/>
                <a:cs typeface="Cambria Math"/>
                <a:sym typeface="Cambria Math"/>
              </a:rPr>
              <a:t>𝑥</a:t>
            </a:r>
            <a:r>
              <a:rPr lang="es-CL" sz="189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CL" sz="1896">
                <a:solidFill>
                  <a:srgbClr val="252525"/>
                </a:solidFill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lang="es-CL" sz="189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896">
                <a:solidFill>
                  <a:srgbClr val="252525"/>
                </a:solidFill>
                <a:latin typeface="Cambria Math"/>
                <a:ea typeface="Cambria Math"/>
                <a:cs typeface="Cambria Math"/>
                <a:sym typeface="Cambria Math"/>
              </a:rPr>
              <a:t>𝑏;</a:t>
            </a:r>
            <a:r>
              <a:rPr lang="es-CL" sz="189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s-CL" sz="1896">
                <a:solidFill>
                  <a:srgbClr val="252525"/>
                </a:solidFill>
                <a:latin typeface="Cambria Math"/>
                <a:ea typeface="Cambria Math"/>
                <a:cs typeface="Cambria Math"/>
                <a:sym typeface="Cambria Math"/>
              </a:rPr>
              <a:t>𝑐𝑜𝑛</a:t>
            </a:r>
            <a:r>
              <a:rPr lang="es-CL" sz="189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896">
                <a:solidFill>
                  <a:srgbClr val="252525"/>
                </a:solidFill>
                <a:latin typeface="Cambria Math"/>
                <a:ea typeface="Cambria Math"/>
                <a:cs typeface="Cambria Math"/>
                <a:sym typeface="Cambria Math"/>
              </a:rPr>
              <a:t>𝑚</a:t>
            </a:r>
            <a:r>
              <a:rPr lang="es-CL" sz="189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896">
                <a:solidFill>
                  <a:srgbClr val="252525"/>
                </a:solidFill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lang="es-CL" sz="1896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s-CL" sz="2052">
                <a:solidFill>
                  <a:srgbClr val="252525"/>
                </a:solidFill>
                <a:latin typeface="Cambria Math"/>
                <a:ea typeface="Cambria Math"/>
                <a:cs typeface="Cambria Math"/>
                <a:sym typeface="Cambria Math"/>
              </a:rPr>
              <a:t>∆𝑥</a:t>
            </a:r>
            <a:endParaRPr baseline="-25000" sz="2052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5309346" y="5195943"/>
            <a:ext cx="219635" cy="16249"/>
          </a:xfrm>
          <a:custGeom>
            <a:rect b="b" l="l" r="r" t="t"/>
            <a:pathLst>
              <a:path extrusionOk="0" h="18414" w="248920">
                <a:moveTo>
                  <a:pt x="248411" y="18287"/>
                </a:moveTo>
                <a:lnTo>
                  <a:pt x="248411" y="0"/>
                </a:lnTo>
                <a:lnTo>
                  <a:pt x="0" y="0"/>
                </a:lnTo>
                <a:lnTo>
                  <a:pt x="0" y="18287"/>
                </a:lnTo>
                <a:lnTo>
                  <a:pt x="248411" y="18287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i="0" lang="es-CL" sz="4400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EJERCICIO PROPUESTO 3</a:t>
            </a:r>
            <a:endParaRPr b="0" i="0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/>
          <p:nvPr/>
        </p:nvSpPr>
        <p:spPr>
          <a:xfrm>
            <a:off x="2501960" y="2283527"/>
            <a:ext cx="6633947" cy="309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000">
            <a:spAutoFit/>
          </a:bodyPr>
          <a:lstStyle/>
          <a:p>
            <a:pPr indent="-249905" lvl="0" marL="261111" marR="0" rtl="0" algn="l"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1261"/>
              <a:buFont typeface="Calibri"/>
              <a:buChar char="▪"/>
            </a:pPr>
            <a:r>
              <a:rPr b="1" lang="es-CL" sz="2000">
                <a:solidFill>
                  <a:srgbClr val="F28520"/>
                </a:solidFill>
                <a:latin typeface="Tahoma"/>
                <a:ea typeface="Tahoma"/>
                <a:cs typeface="Tahoma"/>
                <a:sym typeface="Tahoma"/>
              </a:rPr>
              <a:t>CONSTANTES: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0465" lvl="1" marL="593383" marR="0" rtl="0" algn="l">
              <a:spcBef>
                <a:spcPts val="221"/>
              </a:spcBef>
              <a:spcAft>
                <a:spcPts val="0"/>
              </a:spcAft>
              <a:buClr>
                <a:srgbClr val="E99118"/>
              </a:buClr>
              <a:buSzPts val="1487"/>
              <a:buFont typeface="Calibri"/>
              <a:buChar char="–"/>
            </a:pPr>
            <a:r>
              <a:rPr b="0" i="0" lang="es-CL" sz="20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Dos puntos de la recta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9905" lvl="0" marL="261111" marR="0" rtl="0" algn="l">
              <a:spcBef>
                <a:spcPts val="468"/>
              </a:spcBef>
              <a:spcAft>
                <a:spcPts val="0"/>
              </a:spcAft>
              <a:buClr>
                <a:srgbClr val="E99118"/>
              </a:buClr>
              <a:buSzPts val="1261"/>
              <a:buFont typeface="Calibri"/>
              <a:buChar char="▪"/>
            </a:pPr>
            <a:r>
              <a:rPr b="1" lang="es-CL" sz="2000">
                <a:solidFill>
                  <a:srgbClr val="F28520"/>
                </a:solidFill>
                <a:latin typeface="Tahoma"/>
                <a:ea typeface="Tahoma"/>
                <a:cs typeface="Tahoma"/>
                <a:sym typeface="Tahoma"/>
              </a:rPr>
              <a:t>SALIDAS: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0465" lvl="1" marL="593383" marR="0" rtl="0" algn="l">
              <a:spcBef>
                <a:spcPts val="190"/>
              </a:spcBef>
              <a:spcAft>
                <a:spcPts val="0"/>
              </a:spcAft>
              <a:buClr>
                <a:srgbClr val="E99118"/>
              </a:buClr>
              <a:buSzPts val="1487"/>
              <a:buFont typeface="Calibri"/>
              <a:buChar char="–"/>
            </a:pPr>
            <a:r>
              <a:rPr b="0" i="0" lang="es-CL" sz="20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Pendiente, ordenada al origen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9905" lvl="0" marL="261111" marR="0" rtl="0" algn="l">
              <a:spcBef>
                <a:spcPts val="485"/>
              </a:spcBef>
              <a:spcAft>
                <a:spcPts val="0"/>
              </a:spcAft>
              <a:buClr>
                <a:srgbClr val="E99118"/>
              </a:buClr>
              <a:buSzPts val="1261"/>
              <a:buFont typeface="Calibri"/>
              <a:buChar char="▪"/>
            </a:pPr>
            <a:r>
              <a:rPr b="1" lang="es-CL" sz="2000">
                <a:solidFill>
                  <a:srgbClr val="F28520"/>
                </a:solidFill>
                <a:latin typeface="Tahoma"/>
                <a:ea typeface="Tahoma"/>
                <a:cs typeface="Tahoma"/>
                <a:sym typeface="Tahoma"/>
              </a:rPr>
              <a:t>ALGORITMO: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2272" lvl="0" marL="593383" marR="0" rtl="0" algn="l">
              <a:spcBef>
                <a:spcPts val="224"/>
              </a:spcBef>
              <a:spcAft>
                <a:spcPts val="0"/>
              </a:spcAft>
              <a:buClr>
                <a:srgbClr val="E99118"/>
              </a:buClr>
              <a:buSzPts val="1487"/>
              <a:buFont typeface="Arial"/>
              <a:buAutoNum type="arabicPeriod"/>
            </a:pPr>
            <a:r>
              <a:rPr lang="es-CL" sz="20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Asignar las abscisas y ordenadas de los puntos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272" lvl="0" marL="593383" marR="0" rtl="0" algn="l">
              <a:spcBef>
                <a:spcPts val="180"/>
              </a:spcBef>
              <a:spcAft>
                <a:spcPts val="0"/>
              </a:spcAft>
              <a:buClr>
                <a:srgbClr val="E99118"/>
              </a:buClr>
              <a:buSzPts val="1487"/>
              <a:buFont typeface="Arial"/>
              <a:buAutoNum type="arabicPeriod"/>
            </a:pPr>
            <a:r>
              <a:rPr lang="es-CL" sz="20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Calcular la pendiente (m)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272" lvl="0" marL="593383" marR="0" rtl="0" algn="l">
              <a:spcBef>
                <a:spcPts val="190"/>
              </a:spcBef>
              <a:spcAft>
                <a:spcPts val="0"/>
              </a:spcAft>
              <a:buClr>
                <a:srgbClr val="E99118"/>
              </a:buClr>
              <a:buSzPts val="1487"/>
              <a:buFont typeface="Arial"/>
              <a:buAutoNum type="arabicPeriod"/>
            </a:pPr>
            <a:r>
              <a:rPr lang="es-CL" sz="20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Calcular la ordenada al origen (b)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272" lvl="0" marL="593383" marR="0" rtl="0" algn="l">
              <a:spcBef>
                <a:spcPts val="180"/>
              </a:spcBef>
              <a:spcAft>
                <a:spcPts val="0"/>
              </a:spcAft>
              <a:buClr>
                <a:srgbClr val="E99118"/>
              </a:buClr>
              <a:buSzPts val="1487"/>
              <a:buFont typeface="Arial"/>
              <a:buAutoNum type="arabicPeriod"/>
            </a:pPr>
            <a:r>
              <a:rPr lang="es-CL" sz="20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Mostrar por consola la ecuación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1210313" y="567341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i="0" lang="es-CL" sz="4400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EJERCICIO PROPUESTO 3</a:t>
            </a:r>
            <a:endParaRPr b="0" i="0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380" y="1028290"/>
            <a:ext cx="2084081" cy="58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31"/>
          <p:cNvGrpSpPr/>
          <p:nvPr/>
        </p:nvGrpSpPr>
        <p:grpSpPr>
          <a:xfrm>
            <a:off x="1658471" y="933227"/>
            <a:ext cx="8875059" cy="33618"/>
            <a:chOff x="0" y="1057656"/>
            <a:chExt cx="10058400" cy="38100"/>
          </a:xfrm>
        </p:grpSpPr>
        <p:sp>
          <p:nvSpPr>
            <p:cNvPr id="376" name="Google Shape;376;p31"/>
            <p:cNvSpPr/>
            <p:nvPr/>
          </p:nvSpPr>
          <p:spPr>
            <a:xfrm>
              <a:off x="0" y="1057656"/>
              <a:ext cx="10058400" cy="38100"/>
            </a:xfrm>
            <a:custGeom>
              <a:rect b="b" l="l" r="r" t="t"/>
              <a:pathLst>
                <a:path extrusionOk="0" h="38100" w="10058400">
                  <a:moveTo>
                    <a:pt x="10058399" y="38099"/>
                  </a:moveTo>
                  <a:lnTo>
                    <a:pt x="10058399" y="0"/>
                  </a:lnTo>
                  <a:lnTo>
                    <a:pt x="0" y="0"/>
                  </a:lnTo>
                  <a:lnTo>
                    <a:pt x="0" y="38099"/>
                  </a:lnTo>
                  <a:lnTo>
                    <a:pt x="10058399" y="38099"/>
                  </a:lnTo>
                  <a:close/>
                </a:path>
              </a:pathLst>
            </a:custGeom>
            <a:solidFill>
              <a:srgbClr val="FF9E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0" y="1057656"/>
              <a:ext cx="10058400" cy="38100"/>
            </a:xfrm>
            <a:custGeom>
              <a:rect b="b" l="l" r="r" t="t"/>
              <a:pathLst>
                <a:path extrusionOk="0" h="38100" w="10058400">
                  <a:moveTo>
                    <a:pt x="0" y="0"/>
                  </a:moveTo>
                  <a:lnTo>
                    <a:pt x="0" y="38099"/>
                  </a:lnTo>
                  <a:lnTo>
                    <a:pt x="10058399" y="38099"/>
                  </a:lnTo>
                  <a:lnTo>
                    <a:pt x="1005839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0475">
              <a:solidFill>
                <a:srgbClr val="FF9E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31"/>
          <p:cNvSpPr txBox="1"/>
          <p:nvPr/>
        </p:nvSpPr>
        <p:spPr>
          <a:xfrm>
            <a:off x="2006587" y="1097159"/>
            <a:ext cx="8699100" cy="4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00">
            <a:spAutoFit/>
          </a:bodyPr>
          <a:lstStyle/>
          <a:p>
            <a:pPr indent="0" lvl="0" marL="11206" marR="4483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Calcula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relación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lineal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entre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grados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Fahrenheit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grados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Celsius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4483" rtl="0" algn="l">
              <a:lnSpc>
                <a:spcPct val="138000"/>
              </a:lnSpc>
              <a:spcBef>
                <a:spcPts val="88"/>
              </a:spcBef>
              <a:spcAft>
                <a:spcPts val="0"/>
              </a:spcAft>
              <a:buNone/>
            </a:pP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CONSTANTES</a:t>
            </a:r>
            <a:endParaRPr sz="13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3089065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Abscisa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del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punto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uno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3089065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PUNTO_UNO_X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32</a:t>
            </a:r>
            <a:endParaRPr sz="13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3021826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Ordenada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del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punto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dos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3021826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PUNTO_UNO_Y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endParaRPr sz="13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3089065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Abscisa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del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punto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uno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3089065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PUNTO_DOS_X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50</a:t>
            </a:r>
            <a:endParaRPr sz="13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3021826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Ordenada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del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punto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dos</a:t>
            </a:r>
            <a:endParaRPr sz="130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3021826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PUNTO_DOS_Y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10</a:t>
            </a:r>
            <a:endParaRPr sz="13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97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PROCESAMIENTO</a:t>
            </a:r>
            <a:endParaRPr sz="13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0" rtl="0" algn="l">
              <a:spcBef>
                <a:spcPts val="401"/>
              </a:spcBef>
              <a:spcAft>
                <a:spcPts val="0"/>
              </a:spcAft>
              <a:buNone/>
            </a:pP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Calcula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pendiente</a:t>
            </a:r>
            <a:endParaRPr sz="13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0" rtl="0" algn="l">
              <a:spcBef>
                <a:spcPts val="405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(PUNTO_DOS_Y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PUNTO_UNO_Y)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(PUNTO_DOS_X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PUNTO_UNO_X)</a:t>
            </a:r>
            <a:endParaRPr sz="13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0" rtl="0" algn="l">
              <a:spcBef>
                <a:spcPts val="401"/>
              </a:spcBef>
              <a:spcAft>
                <a:spcPts val="0"/>
              </a:spcAft>
              <a:buNone/>
            </a:pP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Calcula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ordenada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origen</a:t>
            </a:r>
            <a:endParaRPr sz="13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0" rtl="0" algn="l">
              <a:spcBef>
                <a:spcPts val="401"/>
              </a:spcBef>
              <a:spcAft>
                <a:spcPts val="0"/>
              </a:spcAft>
              <a:buNone/>
            </a:pP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PUNTO_UNO_Y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PUNTO_UNO_X</a:t>
            </a:r>
            <a:endParaRPr sz="13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79" name="Google Shape;379;p31"/>
          <p:cNvSpPr txBox="1"/>
          <p:nvPr/>
        </p:nvSpPr>
        <p:spPr>
          <a:xfrm>
            <a:off x="2075008" y="5430695"/>
            <a:ext cx="69594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175">
            <a:sp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SALIDAS</a:t>
            </a:r>
            <a:endParaRPr sz="13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11206" marR="4483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Entrega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el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valor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pendiente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4483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rgbClr val="6F2F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s-CL" sz="13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"La</a:t>
            </a:r>
            <a:r>
              <a:rPr lang="es-CL" sz="13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pendiente</a:t>
            </a:r>
            <a:r>
              <a:rPr lang="es-CL" sz="13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</a:t>
            </a:r>
            <a:r>
              <a:rPr lang="es-CL" sz="13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</a:t>
            </a:r>
            <a:r>
              <a:rPr lang="es-CL" sz="13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ecuación</a:t>
            </a:r>
            <a:r>
              <a:rPr lang="es-CL" sz="13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es:</a:t>
            </a:r>
            <a:r>
              <a:rPr lang="es-CL" sz="13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,m)</a:t>
            </a:r>
            <a:r>
              <a:rPr lang="es-CL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4483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Entrega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el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valor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ordenada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origen</a:t>
            </a:r>
            <a:r>
              <a:rPr lang="es-CL" sz="1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4483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>
                <a:solidFill>
                  <a:srgbClr val="6F2F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s-CL" sz="13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"La</a:t>
            </a:r>
            <a:r>
              <a:rPr lang="es-CL" sz="13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ordenada</a:t>
            </a:r>
            <a:r>
              <a:rPr lang="es-CL" sz="13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</a:t>
            </a:r>
            <a:r>
              <a:rPr lang="es-CL" sz="13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origen</a:t>
            </a:r>
            <a:r>
              <a:rPr lang="es-CL" sz="13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es:</a:t>
            </a:r>
            <a:r>
              <a:rPr lang="es-CL" sz="1300">
                <a:solidFill>
                  <a:srgbClr val="00B0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CL" sz="1300">
                <a:solidFill>
                  <a:srgbClr val="00B04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</a:t>
            </a:r>
            <a:r>
              <a:rPr lang="es-CL" sz="13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,b)</a:t>
            </a:r>
            <a:endParaRPr sz="13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>
            <p:ph idx="4294967295"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Libre Franklin Medium"/>
              <a:buNone/>
            </a:pPr>
            <a:r>
              <a:rPr b="0" i="0" lang="es-CL" sz="4400" u="none" cap="none" strike="noStrike">
                <a:solidFill>
                  <a:schemeClr val="accen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TAREAS PARA TRABAJO AUTÓNOMO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2"/>
          <p:cNvSpPr txBox="1"/>
          <p:nvPr>
            <p:ph idx="4294967295"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440" lvl="0" marL="514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rabicPeriod"/>
            </a:pPr>
            <a:r>
              <a:rPr b="0" i="0" lang="es-CL" sz="2800" u="none" cap="none" strike="noStrike">
                <a:solidFill>
                  <a:srgbClr val="F2F2F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Revisar el apunte: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Char char="–"/>
            </a:pPr>
            <a:r>
              <a:rPr lang="es-CL">
                <a:solidFill>
                  <a:srgbClr val="F2F2F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Estructuras de control: Decisiones </a:t>
            </a:r>
            <a:r>
              <a:rPr b="0" i="0" lang="es-CL" sz="2400" u="none" cap="none" strike="noStrike">
                <a:solidFill>
                  <a:srgbClr val="F2F2F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 Google Colab (Disponible en: </a:t>
            </a:r>
            <a:r>
              <a:rPr b="0" i="0" lang="es-CL" sz="2400" u="sng" cap="none" strike="noStrike">
                <a:solidFill>
                  <a:srgbClr val="F2F2F2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https://github.com/PROGRA-FING-USACH/Material/blob/main/Lecturas/03_Control_de_flujo.ipynb</a:t>
            </a:r>
            <a:r>
              <a:rPr b="0" i="0" lang="es-CL" sz="2400" u="none" cap="none" strike="noStrike">
                <a:solidFill>
                  <a:srgbClr val="F2F2F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>
              <a:solidFill>
                <a:srgbClr val="F2F2F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None/>
            </a:pPr>
            <a:r>
              <a:rPr lang="es-CL" sz="2800">
                <a:solidFill>
                  <a:srgbClr val="E99119"/>
                </a:solidFill>
              </a:rPr>
              <a:t>2.</a:t>
            </a:r>
            <a:r>
              <a:rPr lang="es-CL" sz="2800">
                <a:solidFill>
                  <a:srgbClr val="FFFFFF"/>
                </a:solidFill>
              </a:rPr>
              <a:t>    Revisar la guía 1 y 2.</a:t>
            </a:r>
            <a:endParaRPr sz="2800">
              <a:solidFill>
                <a:srgbClr val="FFFFFF"/>
              </a:solidFill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None/>
            </a:pPr>
            <a:r>
              <a:rPr lang="es-CL" sz="2800">
                <a:solidFill>
                  <a:schemeClr val="accent2"/>
                </a:solidFill>
              </a:rPr>
              <a:t>3.</a:t>
            </a:r>
            <a:r>
              <a:rPr lang="es-CL" sz="2800">
                <a:solidFill>
                  <a:srgbClr val="FFFFFF"/>
                </a:solidFill>
              </a:rPr>
              <a:t>	Responder el cuestionario (OPCIONAL): </a:t>
            </a:r>
            <a:endParaRPr sz="2800">
              <a:solidFill>
                <a:srgbClr val="FFFFFF"/>
              </a:solidFill>
            </a:endParaRPr>
          </a:p>
          <a:p>
            <a:pPr indent="45720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None/>
            </a:pPr>
            <a:r>
              <a:rPr lang="es-CL" sz="2800">
                <a:solidFill>
                  <a:srgbClr val="FFFFFF"/>
                </a:solidFill>
              </a:rPr>
              <a:t>https://forms.gle/7LUeAoeFa4Gmq8fZA</a:t>
            </a:r>
            <a:endParaRPr sz="2800">
              <a:solidFill>
                <a:srgbClr val="FFFFFF"/>
              </a:solidFill>
            </a:endParaRPr>
          </a:p>
          <a:p>
            <a:pPr indent="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/>
          <p:nvPr>
            <p:ph idx="4294967295"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Libre Franklin Medium"/>
              <a:buNone/>
            </a:pPr>
            <a:r>
              <a:rPr b="0" i="0" lang="es-CL" sz="6000" u="none" cap="none" strike="noStrike">
                <a:solidFill>
                  <a:srgbClr val="3A383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¿CONSULTAS?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3"/>
          <p:cNvSpPr txBox="1"/>
          <p:nvPr>
            <p:ph idx="4294967295"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98fcb3abd_0_0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f98fcb3abd_0_0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FUNCIÓN </a:t>
            </a:r>
            <a:r>
              <a:rPr b="0" lang="es-CL" sz="4400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s-CL" sz="44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Noto Sans Symbols"/>
              <a:buChar char="▪"/>
            </a:pPr>
            <a:r>
              <a:rPr b="0" i="0" lang="es-CL" sz="2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 una </a:t>
            </a:r>
            <a:r>
              <a:rPr b="1" i="0" lang="es-CL" sz="2800" u="none" cap="none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función nativa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Python que tiene las siguientes características: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75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Char char="–"/>
            </a:pPr>
            <a:r>
              <a:rPr b="1" lang="es-CL" sz="2400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Entrada</a:t>
            </a:r>
            <a:r>
              <a:rPr b="0" lang="es-CL" sz="24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Recibe un texto, que será mostrado en el intérprete de Python al usuario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Char char="–"/>
            </a:pPr>
            <a:r>
              <a:rPr b="1" lang="es-CL" sz="2400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Proceso</a:t>
            </a:r>
            <a:r>
              <a:rPr b="0" lang="es-CL" sz="24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Muestra el texto de entrada en pantalla y espera una respuesta que el usuario escribe a través del teclado, hasta que recibe un ENTER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Calibri"/>
              <a:buChar char="–"/>
            </a:pPr>
            <a:r>
              <a:rPr b="1" lang="es-CL" sz="2400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Salida</a:t>
            </a:r>
            <a:r>
              <a:rPr b="0" lang="es-CL" sz="2400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Datos ingresados por el usuario como tipo de dato </a:t>
            </a:r>
            <a:r>
              <a:rPr b="0" lang="es-CL" sz="2400" strike="noStrike">
                <a:solidFill>
                  <a:srgbClr val="22928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75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EJEMPLOS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838080" y="1825560"/>
            <a:ext cx="10514880" cy="32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nsolas"/>
              <a:buNone/>
            </a:pP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&gt;&gt;&gt; x = </a:t>
            </a:r>
            <a:r>
              <a:rPr b="0" i="0" lang="es-CL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CL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'Ingrese un valor: '</a:t>
            </a: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nsolas"/>
              <a:buNone/>
            </a:pP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Ingrese un valor: 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nsolas"/>
              <a:buNone/>
            </a:pP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0" lang="es-CL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nsolas"/>
              <a:buNone/>
            </a:pP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nsolas"/>
              <a:buNone/>
            </a:pP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&gt;&gt;&gt; y = </a:t>
            </a:r>
            <a:r>
              <a:rPr b="0" i="0" lang="es-CL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CL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'El valor de x es', </a:t>
            </a: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x, sep=</a:t>
            </a:r>
            <a:r>
              <a:rPr b="0" i="0" lang="es-CL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': ', </a:t>
            </a: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end=</a:t>
            </a:r>
            <a:r>
              <a:rPr b="0" i="0" lang="es-CL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nsolas"/>
              <a:buNone/>
            </a:pP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El valor de x es: 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nsolas"/>
              <a:buNone/>
            </a:pP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0" lang="es-CL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(y)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nsolas"/>
              <a:buNone/>
            </a:pPr>
            <a:r>
              <a:rPr b="0" i="0" lang="es-CL" sz="20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838080" y="5574240"/>
            <a:ext cx="1051488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9119"/>
              </a:buClr>
              <a:buSzPts val="2400"/>
              <a:buFont typeface="Noto Sans Symbols"/>
              <a:buChar char="▪"/>
            </a:pP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Nótese que la asignación de </a:t>
            </a:r>
            <a:r>
              <a:rPr b="0" i="0" lang="es-CL" sz="24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b="0" i="0" lang="es-CL" sz="24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-CL" sz="24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entregará ningún valor de utilidad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STRING	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838080" y="1690560"/>
            <a:ext cx="8228880" cy="25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7222"/>
          </a:bodyPr>
          <a:lstStyle/>
          <a:p>
            <a:pPr indent="-22862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Noto Sans Symbols"/>
              <a:buChar char="▪"/>
            </a:pP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 la segunda clase del curso conocimos el tipo de dato </a:t>
            </a:r>
            <a:r>
              <a:rPr b="0" i="0" lang="es-CL" sz="24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y aprendimos que servían para almacenar símbolos o caracteres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748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Noto Sans Symbols"/>
              <a:buChar char="▪"/>
            </a:pP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 posible declararlos usando comillas simples </a:t>
            </a:r>
            <a:r>
              <a:rPr b="0" i="0" lang="es-CL" sz="24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(') </a:t>
            </a: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dobles </a:t>
            </a:r>
            <a:r>
              <a:rPr b="0" i="0" lang="es-CL" sz="24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(") </a:t>
            </a: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 siempre se debe ser consistentes a la hora de </a:t>
            </a:r>
            <a:r>
              <a:rPr b="1" i="0" lang="es-CL" sz="2400" u="none" cap="none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cerrar con el mismo tipo de comilla con el que se abrió </a:t>
            </a: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el string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08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1371600" y="4191120"/>
            <a:ext cx="4190760" cy="161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none" cap="none" strike="noStrike">
                <a:solidFill>
                  <a:schemeClr val="accen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Strings válidos: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"Hola mundo"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'Hola mundo'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"abc123"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5715000" y="4191120"/>
            <a:ext cx="38858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none" cap="none" strike="noStrike">
                <a:solidFill>
                  <a:schemeClr val="accen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Strings no válidos: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"Hola mundo'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'Hola mundo"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"Hola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mundo"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838080" y="365040"/>
            <a:ext cx="817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OPERACIONES CON STRINGS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4444" lnSpcReduction="10000"/>
          </a:bodyPr>
          <a:lstStyle/>
          <a:p>
            <a:pPr indent="-228641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Noto Sans Symbols"/>
              <a:buChar char="▪"/>
            </a:pP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Algunos operadores aritméticos permiten realizar nuevas operaciones al tratar con </a:t>
            </a:r>
            <a:r>
              <a:rPr b="0" i="0" lang="es-CL" sz="24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strings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3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41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ct val="100000"/>
              <a:buFont typeface="Noto Sans Symbols"/>
              <a:buChar char="▪"/>
            </a:pP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 particular, si existen </a:t>
            </a:r>
            <a:r>
              <a:rPr b="0" i="0" lang="es-CL" sz="24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strings</a:t>
            </a: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involucrados, los operadores suma </a:t>
            </a:r>
            <a:r>
              <a:rPr b="1" i="0" lang="es-CL" sz="2400" u="none" cap="none" strike="noStrike">
                <a:solidFill>
                  <a:srgbClr val="229288"/>
                </a:solidFill>
                <a:latin typeface="Consolas"/>
                <a:ea typeface="Consolas"/>
                <a:cs typeface="Consolas"/>
                <a:sym typeface="Consolas"/>
              </a:rPr>
              <a:t>(+)</a:t>
            </a: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y multiplicación</a:t>
            </a:r>
            <a:r>
              <a:rPr b="0" i="0" lang="es-CL" sz="2400" u="none" cap="none" strike="noStrike">
                <a:solidFill>
                  <a:srgbClr val="F2852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-CL" sz="2400" u="none" cap="none" strike="noStrike">
                <a:solidFill>
                  <a:srgbClr val="229288"/>
                </a:solidFill>
                <a:latin typeface="Consolas"/>
                <a:ea typeface="Consolas"/>
                <a:cs typeface="Consolas"/>
                <a:sym typeface="Consolas"/>
              </a:rPr>
              <a:t>(*) </a:t>
            </a: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 vuelven el operador de </a:t>
            </a:r>
            <a:r>
              <a:rPr b="1" i="0" lang="es-CL" sz="2400" u="none" cap="none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concatenación</a:t>
            </a: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y </a:t>
            </a:r>
            <a:r>
              <a:rPr b="1" i="0" lang="es-CL" sz="2400" u="none" cap="none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repetición</a:t>
            </a:r>
            <a:r>
              <a:rPr b="0" i="0" lang="es-CL" sz="24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respectivamente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3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002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s-CL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0" lang="es-CL" sz="2800" u="none" cap="none" strike="noStrik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'HOLA' </a:t>
            </a:r>
            <a:r>
              <a:rPr b="0" i="0" lang="es-CL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="0" i="0" lang="es-CL" sz="2800" u="none" cap="none" strike="noStrik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'MUNDO'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002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Consolas"/>
              <a:buNone/>
            </a:pPr>
            <a:r>
              <a:rPr b="0" i="0" lang="es-CL" sz="2800" u="none" cap="none" strike="noStrik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'HOLAMUNDO'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002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s-CL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0" i="0" lang="es-CL" sz="2800" u="none" cap="none" strike="noStrik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'HOLA' </a:t>
            </a:r>
            <a:r>
              <a:rPr b="0" i="0" lang="es-CL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3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002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9900"/>
              </a:buClr>
              <a:buSzPct val="100000"/>
              <a:buFont typeface="Consolas"/>
              <a:buNone/>
            </a:pPr>
            <a:r>
              <a:rPr b="0" i="0" lang="es-CL" sz="2800" u="none" cap="none" strike="noStrik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'HOLAHOLAHOLA'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32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917248" y="630175"/>
            <a:ext cx="39057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9287"/>
              </a:buClr>
              <a:buSzPts val="4400"/>
              <a:buFont typeface="Libre Franklin Medium"/>
              <a:buNone/>
            </a:pPr>
            <a:r>
              <a:rPr lang="es-CL" sz="4400">
                <a:solidFill>
                  <a:srgbClr val="229287"/>
                </a:solidFill>
              </a:rPr>
              <a:t>INDEXACIÓN</a:t>
            </a:r>
            <a:endParaRPr sz="4400"/>
          </a:p>
        </p:txBody>
      </p:sp>
      <p:sp>
        <p:nvSpPr>
          <p:cNvPr id="209" name="Google Shape;209;p8"/>
          <p:cNvSpPr txBox="1"/>
          <p:nvPr/>
        </p:nvSpPr>
        <p:spPr>
          <a:xfrm>
            <a:off x="917257" y="4375150"/>
            <a:ext cx="10149840" cy="1329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228600" lvl="0" marL="241300" marR="5080" rtl="0" algn="l">
              <a:lnSpc>
                <a:spcPct val="96153"/>
              </a:lnSpc>
              <a:spcBef>
                <a:spcPts val="0"/>
              </a:spcBef>
              <a:spcAft>
                <a:spcPts val="0"/>
              </a:spcAft>
              <a:buClr>
                <a:srgbClr val="E99118"/>
              </a:buClr>
              <a:buSzPts val="2600"/>
              <a:buFont typeface="Noto Sans Symbols"/>
              <a:buChar char="▪"/>
            </a:pPr>
            <a:r>
              <a:rPr b="0" i="0" lang="es-CL" sz="2600" u="none" cap="none" strike="noStrike">
                <a:solidFill>
                  <a:srgbClr val="252525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Al igual que en las listas, es posible acceder a un caracter en particular  del string utilizando </a:t>
            </a:r>
            <a:r>
              <a:rPr b="0" i="0" lang="es-CL" sz="2600" u="none" cap="none" strike="noStrike">
                <a:solidFill>
                  <a:srgbClr val="229287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indexación</a:t>
            </a:r>
            <a:endParaRPr b="0" i="0" sz="26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texto = </a:t>
            </a:r>
            <a:r>
              <a:rPr b="0" i="0" lang="es-CL" sz="1900" u="none" cap="none" strike="noStrik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"HOLA MUNDO"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es-CL" sz="1900" u="none" cap="none" strike="noStrike">
                <a:solidFill>
                  <a:srgbClr val="6F2F9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s-CL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(texto[2])</a:t>
            </a: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1713229" y="5632450"/>
            <a:ext cx="627380" cy="500380"/>
          </a:xfrm>
          <a:prstGeom prst="rect">
            <a:avLst/>
          </a:prstGeom>
          <a:noFill/>
          <a:ln cap="flat" cmpd="sng" w="58400">
            <a:solidFill>
              <a:srgbClr val="2292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1308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900" u="none" cap="none" strike="noStrik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'L'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1" name="Google Shape;2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073" y="1683525"/>
            <a:ext cx="9281214" cy="15812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Google Shape;212;p8"/>
          <p:cNvGraphicFramePr/>
          <p:nvPr/>
        </p:nvGraphicFramePr>
        <p:xfrm>
          <a:off x="1895903" y="1800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{A7967416-CD0D-48BA-BCEC-45BAAA1F63D6}</a:tableStyleId>
              </a:tblPr>
              <a:tblGrid>
                <a:gridCol w="612150"/>
                <a:gridCol w="924550"/>
                <a:gridCol w="924550"/>
                <a:gridCol w="924550"/>
                <a:gridCol w="924550"/>
                <a:gridCol w="924550"/>
                <a:gridCol w="925200"/>
                <a:gridCol w="925200"/>
                <a:gridCol w="925200"/>
                <a:gridCol w="613400"/>
              </a:tblGrid>
              <a:tr h="5929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996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7E7E7E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0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96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7E7E7E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43535" marR="0" rtl="0" algn="l">
                        <a:lnSpc>
                          <a:spcPct val="996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7E7E7E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2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96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7E7E7E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3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96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7E7E7E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4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335915" rtl="0" algn="r">
                        <a:lnSpc>
                          <a:spcPct val="996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7E7E7E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5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96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7E7E7E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6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43535" marR="0" rtl="0" algn="l">
                        <a:lnSpc>
                          <a:spcPct val="996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7E7E7E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7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43535" marR="0" rtl="0" algn="l">
                        <a:lnSpc>
                          <a:spcPct val="996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7E7E7E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8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996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7E7E7E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9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0" marB="0" marR="0" marL="0"/>
                </a:tc>
              </a:tr>
              <a:tr h="5929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803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FF731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H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32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803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FF731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O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3200" marB="0" marR="0" marL="0"/>
                </a:tc>
                <a:tc>
                  <a:txBody>
                    <a:bodyPr/>
                    <a:lstStyle/>
                    <a:p>
                      <a:pPr indent="0" lvl="0" marL="343535" marR="0" rtl="0" algn="l">
                        <a:lnSpc>
                          <a:spcPct val="11803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FF731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L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32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803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FF731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A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32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335915" rtl="0" algn="r">
                        <a:lnSpc>
                          <a:spcPct val="11803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FF731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M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32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803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FF731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U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3200" marB="0" marR="0" marL="0"/>
                </a:tc>
                <a:tc>
                  <a:txBody>
                    <a:bodyPr/>
                    <a:lstStyle/>
                    <a:p>
                      <a:pPr indent="0" lvl="0" marL="343535" marR="0" rtl="0" algn="l">
                        <a:lnSpc>
                          <a:spcPct val="11803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FF731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N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3200" marB="0" marR="0" marL="0"/>
                </a:tc>
                <a:tc>
                  <a:txBody>
                    <a:bodyPr/>
                    <a:lstStyle/>
                    <a:p>
                      <a:pPr indent="0" lvl="0" marL="343535" marR="0" rtl="0" algn="l">
                        <a:lnSpc>
                          <a:spcPct val="11803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FF731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D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3200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803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3050" u="none" cap="none" strike="noStrike">
                          <a:solidFill>
                            <a:srgbClr val="FF731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O</a:t>
                      </a:r>
                      <a:endParaRPr sz="305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3200" marB="0" marR="0" marL="0"/>
                </a:tc>
              </a:tr>
            </a:tbl>
          </a:graphicData>
        </a:graphic>
      </p:graphicFrame>
      <p:sp>
        <p:nvSpPr>
          <p:cNvPr id="213" name="Google Shape;213;p8"/>
          <p:cNvSpPr/>
          <p:nvPr/>
        </p:nvSpPr>
        <p:spPr>
          <a:xfrm>
            <a:off x="3704590" y="5304790"/>
            <a:ext cx="627380" cy="497840"/>
          </a:xfrm>
          <a:custGeom>
            <a:rect b="b" l="l" r="r" t="t"/>
            <a:pathLst>
              <a:path extrusionOk="0" h="497839" w="627379">
                <a:moveTo>
                  <a:pt x="0" y="497840"/>
                </a:moveTo>
                <a:lnTo>
                  <a:pt x="627379" y="497840"/>
                </a:lnTo>
                <a:lnTo>
                  <a:pt x="627379" y="0"/>
                </a:lnTo>
                <a:lnTo>
                  <a:pt x="0" y="0"/>
                </a:lnTo>
                <a:lnTo>
                  <a:pt x="0" y="497840"/>
                </a:lnTo>
                <a:close/>
              </a:path>
            </a:pathLst>
          </a:custGeom>
          <a:noFill/>
          <a:ln cap="flat" cmpd="sng" w="58400">
            <a:solidFill>
              <a:srgbClr val="FF9F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2020-10-08T16:58:06Z</dcterms:created>
  <dc:creator>Autor</dc:creator>
</cp:coreProperties>
</file>