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70" r:id="rId10"/>
  </p:sldMasterIdLst>
  <p:notesMasterIdLst>
    <p:notesMasterId r:id="rId19"/>
  </p:notesMasterIdLst>
  <p:sldIdLst>
    <p:sldId id="257" r:id="rId11"/>
    <p:sldId id="258" r:id="rId12"/>
    <p:sldId id="259" r:id="rId13"/>
    <p:sldId id="264" r:id="rId14"/>
    <p:sldId id="261" r:id="rId15"/>
    <p:sldId id="262" r:id="rId16"/>
    <p:sldId id="263" r:id="rId17"/>
    <p:sldId id="265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70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1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2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244BF9-72EC-4F2C-A300-E5E1CD39A93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42F0A8-8526-473F-91CA-9700C182501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137D635-D39E-4FB2-A205-60F3EC2B14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0513957B-D42D-4C4F-B89C-701C09A180D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6E354B9-7E09-4D0C-8AC5-7C81AB43CCA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EDFFC5D-1C75-40FC-A96A-0C7C10D2969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D9E5810-1A32-432D-813D-17A9A89729D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sz="1200" b="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14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D2C0A9B-8126-49FC-B8D9-D047A347A2B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FBE349A0-DC3F-4488-A124-42EFB9968B1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86420C08-097E-4B32-BAE2-A0A77BF3C44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20F5E70-9DE2-438A-B54E-E0F3EC4009B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43DF7BD-8520-4A29-AD57-CFCDF6CDA1CE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FEEC869-814A-4D31-9807-D84C3E1BAAAB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25D0F27-54D9-4787-8C9D-E4BDDBDD9435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1032A25-5FFD-489B-B813-971C919E91BB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8;p20"/>
          <p:cNvPicPr/>
          <p:nvPr/>
        </p:nvPicPr>
        <p:blipFill>
          <a:blip r:embed="rId4"/>
          <a:stretch/>
        </p:blipFill>
        <p:spPr>
          <a:xfrm>
            <a:off x="9079920" y="54720"/>
            <a:ext cx="3111480" cy="980640"/>
          </a:xfrm>
          <a:prstGeom prst="rect">
            <a:avLst/>
          </a:prstGeom>
          <a:ln w="0">
            <a:noFill/>
          </a:ln>
        </p:spPr>
      </p:pic>
      <p:sp>
        <p:nvSpPr>
          <p:cNvPr id="18" name="Rectángulo 7"/>
          <p:cNvSpPr/>
          <p:nvPr/>
        </p:nvSpPr>
        <p:spPr>
          <a:xfrm>
            <a:off x="0" y="0"/>
            <a:ext cx="12191400" cy="45000"/>
          </a:xfrm>
          <a:prstGeom prst="rect">
            <a:avLst/>
          </a:prstGeom>
          <a:solidFill>
            <a:schemeClr val="accent2"/>
          </a:solidFill>
          <a:ln>
            <a:solidFill>
              <a:srgbClr val="FF9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CL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9" name="Rectángulo 9"/>
          <p:cNvSpPr/>
          <p:nvPr/>
        </p:nvSpPr>
        <p:spPr>
          <a:xfrm>
            <a:off x="0" y="6803280"/>
            <a:ext cx="12191400" cy="54000"/>
          </a:xfrm>
          <a:prstGeom prst="rect">
            <a:avLst/>
          </a:prstGeom>
          <a:solidFill>
            <a:schemeClr val="accent5"/>
          </a:solidFill>
          <a:ln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720" rIns="90000" bIns="972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CL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7AE33FD-B094-4389-BCA1-459EFBDE9D13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08;p20"/>
          <p:cNvPicPr/>
          <p:nvPr/>
        </p:nvPicPr>
        <p:blipFill>
          <a:blip r:embed="rId3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74BE869-B18D-41D2-9208-673513D3EF71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08;p20"/>
          <p:cNvPicPr/>
          <p:nvPr/>
        </p:nvPicPr>
        <p:blipFill>
          <a:blip r:embed="rId3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E2F439-F007-4345-9555-6E5D7263C7BD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08;p20"/>
          <p:cNvPicPr/>
          <p:nvPr/>
        </p:nvPicPr>
        <p:blipFill>
          <a:blip r:embed="rId3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DF45EB4-D929-45C3-8B2C-8CAF8F1907DF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8;p20"/>
          <p:cNvPicPr/>
          <p:nvPr/>
        </p:nvPicPr>
        <p:blipFill>
          <a:blip r:embed="rId3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4307D34-C9C5-489F-85EB-79B03CB569FC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D9831BA-0421-4492-87F0-A46342403BF6}" type="slidenum">
              <a:rPr lang="es-CL" sz="1200" b="0" strike="noStrike" spc="-1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L" sz="6000" b="0" strike="noStrike" spc="-1">
                <a:solidFill>
                  <a:schemeClr val="lt2">
                    <a:lumMod val="25000"/>
                  </a:schemeClr>
                </a:solidFill>
                <a:latin typeface="Franklin Gothic Medium"/>
              </a:rPr>
              <a:t>TEST DE ENTRADA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L" sz="4400" b="0" strike="noStrike" spc="-1">
                <a:solidFill>
                  <a:schemeClr val="accent5">
                    <a:lumMod val="75000"/>
                  </a:schemeClr>
                </a:solidFill>
                <a:latin typeface="Franklin Gothic Medium"/>
              </a:rPr>
              <a:t>PREGUNTA 1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5833" lnSpcReduction="100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Considere el siguiente script en Python (por comodidad, se han añadido números de línea):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lado_1 = float( input("Ingrese primer lado del rectángulo: "))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lado_2 = float( input("Ingrese segundo lado del rectángulo: "))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perimetro = 2 * (lado_1 + lado_2)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print("El perímetro del rectángulo es", perimetro)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¿Qué líneas del código corresponden, respectivamente, a entradas, procesamiento y salidas?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		Procesamiento: 1, 2, 3, 4	Salidas: 1, 2,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2, 3		Procesamiento: 3		Salidas: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		Procesamiento: 3		Salidas: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		Procesamiento: 1, 2, 3, 4	Salidas: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L" sz="4400" b="0" strike="noStrike" spc="-1">
                <a:solidFill>
                  <a:schemeClr val="accent5">
                    <a:lumMod val="75000"/>
                  </a:schemeClr>
                </a:solidFill>
                <a:latin typeface="Franklin Gothic Medium"/>
              </a:rPr>
              <a:t>PREGUNTA 2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Con respecto a los datos de tipo 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string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, es verdadero que: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El operador 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+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  corresponde a la concatenación.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Es posible concatenarlos con datos de otro tipo.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Multiplicar un string por otro los intercala caracter a caracter.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No es posible usar comillas simples dentro del string si ya usé comillas simples para declararlo.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lang="es-CL" sz="4400" b="0" strike="noStrike" dirty="0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3</a:t>
            </a:r>
            <a:endParaRPr sz="4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lang="es-CL" sz="28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queda almacenado en la variable </a:t>
            </a:r>
            <a:r>
              <a:rPr lang="es-CL" sz="2800" b="0" i="0" u="none" strike="noStrike" cap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28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lang="es-CL" sz="2800" b="0" i="0" u="none" strike="noStrike" cap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texto = </a:t>
            </a: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'Hola mundo'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lang="es-CL" sz="2800" b="0" i="0" u="none" strike="noStrike" cap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 = texto[3]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'Hola'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'Hol'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336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336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L" sz="6000" b="0" strike="noStrike" spc="-1">
                <a:solidFill>
                  <a:schemeClr val="lt2">
                    <a:lumMod val="25000"/>
                  </a:schemeClr>
                </a:solidFill>
                <a:latin typeface="Franklin Gothic Medium"/>
              </a:rPr>
              <a:t>SOLUCIONES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L" sz="4400" b="0" strike="noStrike" spc="-1">
                <a:solidFill>
                  <a:schemeClr val="accent5">
                    <a:lumMod val="75000"/>
                  </a:schemeClr>
                </a:solidFill>
                <a:latin typeface="Franklin Gothic Medium"/>
              </a:rPr>
              <a:t>PREGUNTA 1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5833" lnSpcReduction="100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Considere el siguiente script en Python (por comodidad, se han añadido números de línea):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lado_1 = float(input("Ingrese primer lado del rectángulo: "))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lado_2 = float(input("Ingrese segundo lado del rectángulo: "))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perimetro = 2 * (lado_1 + lado_2)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71640" lvl="1" indent="-514440" defTabSz="914400">
              <a:lnSpc>
                <a:spcPct val="90000"/>
              </a:lnSpc>
              <a:spcBef>
                <a:spcPts val="499"/>
              </a:spcBef>
              <a:buClr>
                <a:srgbClr val="E99119"/>
              </a:buClr>
              <a:buFont typeface="Franklin Gothic Medium"/>
              <a:buAutoNum type="arabicPeriod"/>
              <a:tabLst>
                <a:tab pos="0" algn="l"/>
              </a:tabLst>
            </a:pPr>
            <a:r>
              <a:rPr lang="es-MX" sz="2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print("El perímetro del rectángulo es", perimetro)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¿Qué líneas del código corresponden, respectivamente, a entradas, procesamiento y salidas?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		Procesamiento: 1, 2, 3, 4	Salidas: 1, 2,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2, 3		Procesamiento: 3		Salidas: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		Procesamiento: 3		Salidas: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Entradas: 1, 2		Procesamiento: 1, 2, 3, 4	Salidas: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Elipse 3"/>
          <p:cNvSpPr/>
          <p:nvPr/>
        </p:nvSpPr>
        <p:spPr>
          <a:xfrm>
            <a:off x="838080" y="5743440"/>
            <a:ext cx="370800" cy="389880"/>
          </a:xfrm>
          <a:prstGeom prst="ellipse">
            <a:avLst/>
          </a:prstGeom>
          <a:noFill/>
          <a:ln w="28575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CL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L" sz="4400" b="0" strike="noStrike" spc="-1">
                <a:solidFill>
                  <a:schemeClr val="accent5">
                    <a:lumMod val="75000"/>
                  </a:schemeClr>
                </a:solidFill>
                <a:latin typeface="Franklin Gothic Medium"/>
              </a:rPr>
              <a:t>PREGUNTA 2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Con respecto a los datos de tipo 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string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, es verdadero que: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El operador 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onsolas"/>
              </a:rPr>
              <a:t>+</a:t>
            </a: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  corresponde a la concatenación.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Es posible concatenarlos con datos de otro tipo.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Multiplicar un string por otro los intercala caracter a caracter.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E99119"/>
              </a:buClr>
              <a:buFont typeface="Franklin Gothic Medium"/>
              <a:buAutoNum type="alphaLcPeriod"/>
              <a:tabLst>
                <a:tab pos="0" algn="l"/>
              </a:tabLst>
            </a:pPr>
            <a:r>
              <a:rPr lang="es-MX" sz="2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Franklin Gothic Book"/>
              </a:rPr>
              <a:t>No es posible usar comillas simples dentro del string si ya usé comillas simples para declararlo.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Elipse 3"/>
          <p:cNvSpPr/>
          <p:nvPr/>
        </p:nvSpPr>
        <p:spPr>
          <a:xfrm>
            <a:off x="838080" y="2916360"/>
            <a:ext cx="370800" cy="389880"/>
          </a:xfrm>
          <a:prstGeom prst="ellipse">
            <a:avLst/>
          </a:prstGeom>
          <a:noFill/>
          <a:ln w="28575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CL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lang="es-CL" sz="4400" b="0" strike="noStrike" dirty="0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3</a:t>
            </a:r>
            <a:endParaRPr sz="4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lang="es-CL" sz="28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queda almacenado en la variable </a:t>
            </a:r>
            <a:r>
              <a:rPr lang="es-CL" sz="2800" b="0" i="0" u="none" strike="noStrike" cap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28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lang="es-CL" sz="2800" b="0" i="0" u="none" strike="noStrike" cap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texto = </a:t>
            </a: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'Hola mundo'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lang="es-CL" sz="2800" b="0" i="0" u="none" strike="noStrike" cap="non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 = texto[3]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'Hola'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'Hol'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514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lang="es-CL" sz="2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336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440" marR="0" lvl="0" indent="-336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838080" y="5423760"/>
            <a:ext cx="370800" cy="450360"/>
          </a:xfrm>
          <a:prstGeom prst="ellipse">
            <a:avLst/>
          </a:prstGeom>
          <a:noFill/>
          <a:ln w="28575" cap="flat" cmpd="sng">
            <a:solidFill>
              <a:srgbClr val="2EC4B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Franklin Gothic">
      <a:majorFont>
        <a:latin typeface="Franklin Gothic Medium" panose="020B06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512</Words>
  <Application>Microsoft Office PowerPoint</Application>
  <PresentationFormat>Panorámica</PresentationFormat>
  <Paragraphs>62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8</vt:i4>
      </vt:variant>
    </vt:vector>
  </HeadingPairs>
  <TitlesOfParts>
    <vt:vector size="27" baseType="lpstr">
      <vt:lpstr>Arial</vt:lpstr>
      <vt:lpstr>Consolas</vt:lpstr>
      <vt:lpstr>Franklin Gothic Book</vt:lpstr>
      <vt:lpstr>Franklin Gothic Medium</vt:lpstr>
      <vt:lpstr>Libre Franklin</vt:lpstr>
      <vt:lpstr>Libre Franklin Medium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TEST DE ENTRADA</vt:lpstr>
      <vt:lpstr>PREGUNTA 1</vt:lpstr>
      <vt:lpstr>PREGUNTA 2</vt:lpstr>
      <vt:lpstr>PREGUNTA 3</vt:lpstr>
      <vt:lpstr>SOLUCIONES</vt:lpstr>
      <vt:lpstr>PREGUNTA 1</vt:lpstr>
      <vt:lpstr>PREGUNTA 2</vt:lpstr>
      <vt:lpstr>PREGUNTA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Autor</dc:creator>
  <dc:description/>
  <cp:lastModifiedBy>John Serrano</cp:lastModifiedBy>
  <cp:revision>62</cp:revision>
  <dcterms:created xsi:type="dcterms:W3CDTF">2020-10-08T16:58:06Z</dcterms:created>
  <dcterms:modified xsi:type="dcterms:W3CDTF">2024-10-04T15:13:30Z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Panorámica</vt:lpwstr>
  </property>
  <property fmtid="{D5CDD505-2E9C-101B-9397-08002B2CF9AE}" pid="4" name="Slides">
    <vt:i4>24</vt:i4>
  </property>
</Properties>
</file>