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  <p:sldMasterId id="2147483653" r:id="rId5"/>
    <p:sldMasterId id="2147483655" r:id="rId6"/>
    <p:sldMasterId id="2147483657" r:id="rId7"/>
    <p:sldMasterId id="2147483659" r:id="rId8"/>
    <p:sldMasterId id="2147483661" r:id="rId9"/>
    <p:sldMasterId id="2147483663" r:id="rId10"/>
    <p:sldMasterId id="2147483665" r:id="rId11"/>
    <p:sldMasterId id="2147483667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y="6858000" cx="12192000"/>
  <p:notesSz cx="6858000" cy="9144000"/>
  <p:embeddedFontLst>
    <p:embeddedFont>
      <p:font typeface="Libre Franklin"/>
      <p:regular r:id="rId22"/>
      <p:bold r:id="rId23"/>
      <p:italic r:id="rId24"/>
      <p:boldItalic r:id="rId25"/>
    </p:embeddedFont>
    <p:embeddedFont>
      <p:font typeface="Libre Franklin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jU481K0fM4SCcQLY4g7OdDg0hB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7.xml"/><Relationship Id="rId22" Type="http://schemas.openxmlformats.org/officeDocument/2006/relationships/font" Target="fonts/LibreFranklin-regular.fntdata"/><Relationship Id="rId21" Type="http://schemas.openxmlformats.org/officeDocument/2006/relationships/slide" Target="slides/slide8.xml"/><Relationship Id="rId24" Type="http://schemas.openxmlformats.org/officeDocument/2006/relationships/font" Target="fonts/LibreFranklin-italic.fntdata"/><Relationship Id="rId23" Type="http://schemas.openxmlformats.org/officeDocument/2006/relationships/font" Target="fonts/LibreFranklin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font" Target="fonts/LibreFranklinMedium-regular.fntdata"/><Relationship Id="rId25" Type="http://schemas.openxmlformats.org/officeDocument/2006/relationships/font" Target="fonts/LibreFranklin-boldItalic.fntdata"/><Relationship Id="rId28" Type="http://schemas.openxmlformats.org/officeDocument/2006/relationships/font" Target="fonts/LibreFranklinMedium-italic.fntdata"/><Relationship Id="rId27" Type="http://schemas.openxmlformats.org/officeDocument/2006/relationships/font" Target="fonts/LibreFranklinMedium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LibreFranklinMedium-boldItalic.fntdata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0" Type="http://customschemas.google.com/relationships/presentationmetadata" Target="metadata"/><Relationship Id="rId11" Type="http://schemas.openxmlformats.org/officeDocument/2006/relationships/slideMaster" Target="slideMasters/slideMaster9.xml"/><Relationship Id="rId10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12" Type="http://schemas.openxmlformats.org/officeDocument/2006/relationships/slideMaster" Target="slideMasters/slideMaster10.xml"/><Relationship Id="rId15" Type="http://schemas.openxmlformats.org/officeDocument/2006/relationships/slide" Target="slides/slide2.xml"/><Relationship Id="rId14" Type="http://schemas.openxmlformats.org/officeDocument/2006/relationships/slide" Target="slides/slide1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9" Type="http://schemas.openxmlformats.org/officeDocument/2006/relationships/slide" Target="slides/slide6.xml"/><Relationship Id="rId18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C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533400" y="763588"/>
            <a:ext cx="6704013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533400" y="763588"/>
            <a:ext cx="6704013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En realidad las constantes no son entradas, por lo que consideré correcto la Ay B.</a:t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07" name="Google Shape;107;p27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15" name="Google Shape;115;p29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>
  <p:cSld name="OBJECT 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56" name="Google Shape;56;p17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88" name="Google Shape;88;p23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99" name="Google Shape;99;p25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8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5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4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82640" y="0"/>
            <a:ext cx="3308760" cy="104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8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079920" y="54720"/>
            <a:ext cx="3111480" cy="980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1"/>
          <p:cNvSpPr/>
          <p:nvPr/>
        </p:nvSpPr>
        <p:spPr>
          <a:xfrm>
            <a:off x="0" y="0"/>
            <a:ext cx="12191400" cy="450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FF9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00" lIns="90000" spcFirstLastPara="1" rIns="90000" wrap="square" tIns="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" name="Google Shape;23;p11"/>
          <p:cNvSpPr/>
          <p:nvPr/>
        </p:nvSpPr>
        <p:spPr>
          <a:xfrm>
            <a:off x="0" y="6803280"/>
            <a:ext cx="12191400" cy="540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2EC4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700" lIns="90000" spcFirstLastPara="1" rIns="90000" wrap="square" tIns="9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" name="Google Shape;24;p11"/>
          <p:cNvSpPr txBox="1"/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82640" y="0"/>
            <a:ext cx="3308760" cy="104292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0"/>
          <p:cNvSpPr txBox="1"/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1960" y="4589640"/>
            <a:ext cx="513072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9" name="Google Shape;69;p20"/>
          <p:cNvSpPr txBox="1"/>
          <p:nvPr>
            <p:ph idx="2" type="body"/>
          </p:nvPr>
        </p:nvSpPr>
        <p:spPr>
          <a:xfrm>
            <a:off x="6220080" y="4589640"/>
            <a:ext cx="513072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82640" y="0"/>
            <a:ext cx="3308760" cy="104292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2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82640" y="0"/>
            <a:ext cx="3308760" cy="104292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4"/>
          <p:cNvSpPr txBox="1"/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4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6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>
            <p:ph idx="4294967295"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Libre Franklin Medium"/>
              <a:buNone/>
            </a:pPr>
            <a:r>
              <a:rPr b="0" i="0" lang="es-CL" sz="6000" u="none" cap="none" strike="noStrike">
                <a:solidFill>
                  <a:srgbClr val="3A383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TEST DE ENTRADA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 txBox="1"/>
          <p:nvPr>
            <p:ph idx="4294967295"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>
            <p:ph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lang="es-CL" sz="4400" strike="noStrike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PREGUNTA 1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>
            <p:ph idx="1"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Medium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Libre Franklin"/>
              <a:buNone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respecto a los métodos de los strings, es verdadero que: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.lower()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devuelve el mismo string pero en minúsculas.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.upper()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devuelve el mismo string pero en minúsculas.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.islower()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devuelve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si todas las letras del string son minúsculas.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.isupper()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devuelve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si todas las letras del string son minúsculas.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lang="es-CL" sz="4400" strike="noStrike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PREGUNTA 2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>
            <p:ph idx="1"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Libre Franklin"/>
              <a:buNone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¿Qué queda almacenado en la variable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?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nsolas"/>
              <a:buNone/>
            </a:pP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valor = </a:t>
            </a:r>
            <a:r>
              <a:rPr lang="es-CL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s-CL" sz="2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-CL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b="0" i="0" lang="es-CL" sz="2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3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'555'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‘5’</a:t>
            </a:r>
            <a:r>
              <a:rPr b="0" i="0" lang="es-CL" sz="2800" u="none" cap="none" strike="noStrike"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'53'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Nada, pues ocurre un error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60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lang="es-CL" sz="4400" strike="noStrike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PREGUNTA </a:t>
            </a:r>
            <a:r>
              <a:rPr lang="es-CL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3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838080" y="1825560"/>
            <a:ext cx="10514880" cy="4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9722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Franklin Medium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ibre Franklin"/>
              <a:buNone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Considere el siguiente script en Python (por comodidad, se han añadido números de línea):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Franklin Medium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60" lvl="1" marL="97164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Libre Franklin Medium"/>
              <a:buAutoNum type="arabicPeriod"/>
            </a:pPr>
            <a:r>
              <a:rPr b="0" lang="es-CL" sz="2400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G = 9.8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60" lvl="1" marL="97164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Libre Franklin Medium"/>
              <a:buAutoNum type="arabicPeriod"/>
            </a:pPr>
            <a:r>
              <a:rPr b="0" lang="es-CL" sz="2400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v = float(input("Ingrese rapidez inicial (en m/s): "))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60" lvl="1" marL="97164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Libre Franklin Medium"/>
              <a:buAutoNum type="arabicPeriod"/>
            </a:pPr>
            <a:r>
              <a:rPr b="0" lang="es-CL" sz="2400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t = float(input("Ingrese tiempo de caída (en s): "))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60" lvl="1" marL="97164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Libre Franklin Medium"/>
              <a:buAutoNum type="arabicPeriod"/>
            </a:pPr>
            <a:r>
              <a:rPr b="0" lang="es-CL" sz="2400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d = G * t ** 2 / 2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60" lvl="1" marL="97164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Libre Franklin Medium"/>
              <a:buAutoNum type="arabicPeriod"/>
            </a:pPr>
            <a:r>
              <a:rPr b="0" lang="es-CL" sz="2400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d = d * 100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60" lvl="1" marL="97164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Libre Franklin Medium"/>
              <a:buAutoNum type="arabicPeriod"/>
            </a:pPr>
            <a:r>
              <a:rPr b="0" lang="es-CL" sz="2400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print("El cuerpo cae", d, "cm")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Franklin Medium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ibre Franklin"/>
              <a:buNone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¿Qué líneas del código corresponden, respectivamente, a entradas, procesamiento y salidas?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53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Entradas: 1, 2, 3		Procesamiento: 4, 5		Salidas: 6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53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Entradas: 2, 3		Procesamiento: 4, 5		Salidas: 6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53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Entradas: 1			Procesamiento: 4, 5		Salidas: 2, 3, 6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53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Entradas: 2, 3		Procesamiento: 3, 4		Salidas: 2, 3, 6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Franklin Medium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idx="4294967295"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Libre Franklin Medium"/>
              <a:buNone/>
            </a:pPr>
            <a:r>
              <a:rPr b="0" i="0" lang="es-CL" sz="6000" u="none" cap="none" strike="noStrike">
                <a:solidFill>
                  <a:srgbClr val="3A383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SOLUCIONES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>
            <p:ph idx="4294967295"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lang="es-CL" sz="4400" strike="noStrike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PREGUNTA 1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Medium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Libre Franklin"/>
              <a:buNone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respecto a los métodos de los strings, es verdadero que: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.lower()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devuelve el mismo string pero en minúsculas.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.upper()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devuelve el mismo string pero en minúsculas.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.islower()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devuelve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si todas las letras del string son minúsculas.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.isupper()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devuelve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si todas las letras del string son minúsculas.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838080" y="2905200"/>
            <a:ext cx="370800" cy="389880"/>
          </a:xfrm>
          <a:prstGeom prst="ellipse">
            <a:avLst/>
          </a:prstGeom>
          <a:noFill/>
          <a:ln cap="flat" cmpd="sng" w="28575">
            <a:solidFill>
              <a:srgbClr val="2EC4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lang="es-CL" sz="4400" strike="noStrike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PREGUNTA 2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Libre Franklin"/>
              <a:buNone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¿Qué queda almacenado en la variable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?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nsolas"/>
              <a:buNone/>
            </a:pP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valor = </a:t>
            </a:r>
            <a:r>
              <a:rPr lang="es-CL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s-CL" sz="2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-CL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b="0" i="0" lang="es-CL" sz="2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3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'555'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‘5’</a:t>
            </a:r>
            <a:r>
              <a:rPr b="0" i="0" lang="es-CL" sz="2800" u="none" cap="none" strike="noStrike"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'53'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Nada, pues ocurre un error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60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838080" y="4410319"/>
            <a:ext cx="370800" cy="389880"/>
          </a:xfrm>
          <a:prstGeom prst="ellipse">
            <a:avLst/>
          </a:prstGeom>
          <a:noFill/>
          <a:ln cap="flat" cmpd="sng" w="28575">
            <a:solidFill>
              <a:srgbClr val="2EC4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lang="es-CL" sz="4400" strike="noStrike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PREGUNTA 3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838080" y="1825560"/>
            <a:ext cx="10514880" cy="4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9722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Franklin Medium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ibre Franklin"/>
              <a:buNone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Considere el siguiente script en Python (por comodidad, se han añadido números de línea):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Franklin Medium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60" lvl="1" marL="97164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Libre Franklin Medium"/>
              <a:buAutoNum type="arabicPeriod"/>
            </a:pPr>
            <a:r>
              <a:rPr b="0" lang="es-CL" sz="2400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G = 9.8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60" lvl="1" marL="97164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Libre Franklin Medium"/>
              <a:buAutoNum type="arabicPeriod"/>
            </a:pPr>
            <a:r>
              <a:rPr b="0" lang="es-CL" sz="2400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v = float(input("Ingrese rapidez inicial (en m/s): "))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60" lvl="1" marL="97164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Libre Franklin Medium"/>
              <a:buAutoNum type="arabicPeriod"/>
            </a:pPr>
            <a:r>
              <a:rPr b="0" lang="es-CL" sz="2400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t = float(input("Ingrese tiempo de caída (en s): "))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60" lvl="1" marL="97164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Libre Franklin Medium"/>
              <a:buAutoNum type="arabicPeriod"/>
            </a:pPr>
            <a:r>
              <a:rPr b="0" lang="es-CL" sz="2400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d = G * t ** 2 / 2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60" lvl="1" marL="97164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Libre Franklin Medium"/>
              <a:buAutoNum type="arabicPeriod"/>
            </a:pPr>
            <a:r>
              <a:rPr b="0" lang="es-CL" sz="2400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d = d * 100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60" lvl="1" marL="97164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Libre Franklin Medium"/>
              <a:buAutoNum type="arabicPeriod"/>
            </a:pPr>
            <a:r>
              <a:rPr b="0" lang="es-CL" sz="2400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print("El cuerpo cae", d, "cm")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Franklin Medium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ibre Franklin"/>
              <a:buNone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¿Qué líneas del código corresponden, respectivamente, a entradas, procesamiento y salidas?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53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Entradas: 1, 2, 3		Procesamiento: 4, 5		Salidas: 6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53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Entradas: 2, 3		Procesamiento: 4, 5		Salidas: 6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53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Entradas: 1			Procesamiento: 4, 5		Salidas: 2, 3, 6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53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Entradas: 2, 3		Procesamiento: 3, 4		Salidas: 2, 3, 6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Franklin Medium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687030" y="5337550"/>
            <a:ext cx="370800" cy="390000"/>
          </a:xfrm>
          <a:prstGeom prst="ellipse">
            <a:avLst/>
          </a:prstGeom>
          <a:noFill/>
          <a:ln cap="flat" cmpd="sng" w="28575">
            <a:solidFill>
              <a:srgbClr val="2EC4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2020-10-08T16:58:06Z</dcterms:created>
  <dc:creator>Autor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Panorámica</vt:lpwstr>
  </property>
  <property fmtid="{D5CDD505-2E9C-101B-9397-08002B2CF9AE}" pid="4" name="Slides">
    <vt:i4>24</vt:i4>
  </property>
</Properties>
</file>