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2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3.jpeg" ContentType="image/jpeg"/>
  <Override PartName="/ppt/notesSlides/notesSlide7.xml" ContentType="application/vnd.openxmlformats-officedocument.presentationml.notesSlide+xml"/>
  <Override PartName="/ppt/media/image4.jpeg" ContentType="image/jpeg"/>
  <Override PartName="/ppt/media/image5.jpeg" ContentType="image/jpeg"/>
  <Override PartName="/ppt/media/image6.jpeg" ContentType="image/jpeg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D51ADE6A-740E-44AE-83CC-AE7238B6C88D}" styleName="">
    <a:tblBg/>
    <a:wholeTb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1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1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1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1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1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1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1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1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glassdoor.com/List/Best-Jobs-in-America-LST_KQ0,20.htm" TargetMode="Externa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of congratulations for enrolling yourself into this course. Being a statistician/Data scientist is like have the coolest job title in the current century.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9291" indent="-259291">
              <a:buSzPct val="100000"/>
              <a:buAutoNum type="arabicPeriod" startAt="1"/>
            </a:pPr>
            <a:r>
              <a:t>The chart shows average salary in India for a 1-2 years experienced statisticians &amp; data scientist</a:t>
            </a:r>
          </a:p>
          <a:p>
            <a:pPr marL="259291" indent="-259291">
              <a:buSzPct val="100000"/>
              <a:buAutoNum type="arabicPeriod" startAt="1"/>
            </a:pPr>
            <a:r>
              <a:t>This could vary based upon location. </a:t>
            </a:r>
          </a:p>
          <a:p>
            <a:pPr marL="259291" indent="-259291">
              <a:buSzPct val="100000"/>
              <a:buAutoNum type="arabicPeriod" startAt="1"/>
            </a:pPr>
            <a:r>
              <a:t>Salary for freshers are also now days attractive. Specially clinical trial companies are paying way too high these days.</a:t>
            </a:r>
          </a:p>
          <a:p>
            <a:pPr marL="259291" indent="-259291">
              <a:buSzPct val="100000"/>
              <a:buAutoNum type="arabicPeriod" startAt="1"/>
            </a:pPr>
            <a:r>
              <a:t>What is the difference between being statistician and data scientist ?</a:t>
            </a:r>
          </a:p>
          <a:p>
            <a:pPr marL="259291" indent="-259291">
              <a:buSzPct val="100000"/>
              <a:buAutoNum type="arabicPeriod" startAt="1"/>
            </a:pPr>
            <a:r>
              <a:t>How come being a statistician lead to a better data scientist ?</a:t>
            </a:r>
          </a:p>
          <a:p>
            <a:pPr marL="259291" indent="-259291">
              <a:buSzPct val="100000"/>
              <a:buAutoNum type="arabicPeriod" startAt="1"/>
            </a:pPr>
            <a:r>
              <a:t>How is the growth in terms of salary with respect to years of experience 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2250" indent="-222250">
              <a:buSzPct val="100000"/>
              <a:buAutoNum type="arabicPeriod" startAt="1"/>
            </a:pPr>
            <a:r>
              <a:t>Does the required knowledge level in statistics for the various roles differ ?</a:t>
            </a:r>
          </a:p>
          <a:p>
            <a:pPr marL="222250" indent="-222250">
              <a:buSzPct val="100000"/>
              <a:buAutoNum type="arabicPeriod" startAt="1"/>
            </a:pPr>
            <a:r>
              <a:t>Which are the most popular roles ?</a:t>
            </a:r>
          </a:p>
          <a:p>
            <a:pPr marL="222250" indent="-222250">
              <a:buSzPct val="100000"/>
              <a:buAutoNum type="arabicPeriod" startAt="1"/>
            </a:pPr>
            <a:r>
              <a:t>How can know which one is the best fit for me 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Quoting statements found online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3" invalidUrl="" action="" tgtFrame="" tooltip="" history="1" highlightClick="0" endSnd="0"/>
              </a:rPr>
              <a:t>https://www.glassdoor.com/List/Best-Jobs-in-America-LST_KQ0,20.htm</a:t>
            </a:r>
            <a:r>
              <a:t> </a:t>
            </a:r>
          </a:p>
          <a:p>
            <a:pPr/>
          </a:p>
          <a:p>
            <a:pPr/>
            <a:r>
              <a:t>The Glassdoor job score is determined by weighing three factors equally: </a:t>
            </a:r>
          </a:p>
          <a:p>
            <a:pPr marL="222250" indent="-222250">
              <a:buSzPct val="100000"/>
              <a:buAutoNum type="arabicPeriod" startAt="1"/>
            </a:pPr>
            <a:r>
              <a:t>Earning potential (median annual base salary)</a:t>
            </a:r>
          </a:p>
          <a:p>
            <a:pPr marL="222250" indent="-222250">
              <a:buSzPct val="100000"/>
              <a:buAutoNum type="arabicPeriod" startAt="1"/>
            </a:pPr>
            <a:r>
              <a:t>Overall job satisfaction rating </a:t>
            </a:r>
          </a:p>
          <a:p>
            <a:pPr marL="222250" indent="-222250">
              <a:buSzPct val="100000"/>
              <a:buAutoNum type="arabicPeriod" startAt="1"/>
            </a:pPr>
            <a:r>
              <a:t>Number of job openings. </a:t>
            </a:r>
            <a:br/>
          </a:p>
          <a:p>
            <a:pPr/>
            <a:r>
              <a:t>Results represent job titles that rate highly among all three categories. The Glassdoor job score is based on a 5-point scale (5.0=best job, 1.0=bad job). For a job title to be considered, it must receive at least 100 salary reports and at least 100 job satisfaction ratings shared by U.S.-based employees over the past year (12/11/19-12/10/20). A job title must also have at least 2,000 job openings as of 12/07/20 to be considered for this list. This report takes into account job title normalisation that groups similar job titles. C-suite and intern level jobs were excluded from this report.</a:t>
            </a:r>
          </a:p>
          <a:p>
            <a:pPr/>
          </a:p>
          <a:p>
            <a:pPr marL="222250" indent="-222250">
              <a:buSzPct val="100000"/>
              <a:buAutoNum type="arabicPeriod" startAt="1"/>
            </a:pPr>
            <a:r>
              <a:t>Demand, it is the coolest job in the century. </a:t>
            </a:r>
          </a:p>
          <a:p>
            <a:pPr marL="222250" indent="-222250">
              <a:buSzPct val="100000"/>
              <a:buAutoNum type="arabicPeriod" startAt="1"/>
            </a:pPr>
            <a:r>
              <a:t>Who all are jumping to the field </a:t>
            </a:r>
          </a:p>
          <a:p>
            <a:pPr marL="222250" indent="-222250">
              <a:buSzPct val="100000"/>
              <a:buAutoNum type="arabicPeriod" startAt="1"/>
            </a:pPr>
            <a:r>
              <a:t>New course programs introduced. </a:t>
            </a:r>
          </a:p>
          <a:p>
            <a:pPr marL="222250" indent="-222250">
              <a:buSzPct val="100000"/>
              <a:buAutoNum type="arabicPeriod" startAt="1"/>
            </a:pPr>
            <a:r>
              <a:t>New organisations in the market. </a:t>
            </a:r>
          </a:p>
          <a:p>
            <a:pPr marL="222250" indent="-222250">
              <a:buSzPct val="100000"/>
              <a:buAutoNum type="arabicPeriod" startAt="1"/>
            </a:pPr>
            <a:r>
              <a:t>Onshore and offshore opportunities.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2250" indent="-222250">
              <a:buSzPct val="100000"/>
              <a:buAutoNum type="arabicPeriod" startAt="1"/>
            </a:pPr>
            <a:r>
              <a:t>What are the current trend  and demand in terms of technology ?</a:t>
            </a:r>
          </a:p>
          <a:p>
            <a:pPr marL="222250" indent="-222250">
              <a:buSzPct val="100000"/>
              <a:buAutoNum type="arabicPeriod" startAt="1"/>
            </a:pPr>
            <a:r>
              <a:t>How to map a statisticians with a data scientists ?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2250" indent="-222250">
              <a:buSzPct val="100000"/>
              <a:buAutoNum type="arabicPeriod" startAt="1"/>
            </a:pPr>
            <a:r>
              <a:t>Does the required knowledge level in statistics for the various roles differ ?</a:t>
            </a:r>
          </a:p>
          <a:p>
            <a:pPr marL="222250" indent="-222250">
              <a:buSzPct val="100000"/>
              <a:buAutoNum type="arabicPeriod" startAt="1"/>
            </a:pPr>
            <a:r>
              <a:t>Which are the most popular roles ?</a:t>
            </a:r>
          </a:p>
          <a:p>
            <a:pPr marL="222250" indent="-222250">
              <a:buSzPct val="100000"/>
              <a:buAutoNum type="arabicPeriod" startAt="1"/>
            </a:pPr>
            <a:r>
              <a:t>How can know which one is the best fit for me 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2250" indent="-222250">
              <a:buSzPct val="100000"/>
              <a:buAutoNum type="arabicPeriod" startAt="1"/>
            </a:pPr>
            <a:r>
              <a:t>Follow the right people</a:t>
            </a:r>
          </a:p>
          <a:p>
            <a:pPr marL="222250" indent="-222250">
              <a:buSzPct val="100000"/>
              <a:buAutoNum type="arabicPeriod" startAt="1"/>
            </a:pPr>
            <a:r>
              <a:t>Follow the relevant tags</a:t>
            </a:r>
          </a:p>
          <a:p>
            <a:pPr marL="222250" indent="-222250">
              <a:buSzPct val="100000"/>
              <a:buAutoNum type="arabicPeriod" startAt="1"/>
            </a:pPr>
            <a:r>
              <a:t>Follow popular groups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akesh Poduval, 29th October 2021"/>
          <p:cNvSpPr txBox="1"/>
          <p:nvPr>
            <p:ph type="body" sz="quarter" idx="21" hasCustomPrompt="1"/>
          </p:nvPr>
        </p:nvSpPr>
        <p:spPr>
          <a:xfrm>
            <a:off x="882595" y="12736411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towardsdatascience.com" TargetMode="External"/><Relationship Id="rId5" Type="http://schemas.openxmlformats.org/officeDocument/2006/relationships/hyperlink" Target="https://stackoverflow.com" TargetMode="External"/><Relationship Id="rId6" Type="http://schemas.openxmlformats.org/officeDocument/2006/relationships/hyperlink" Target="https://www.analyticsvidhya.com" TargetMode="External"/><Relationship Id="rId7" Type="http://schemas.openxmlformats.org/officeDocument/2006/relationships/hyperlink" Target="https://www.linkedin.com" TargetMode="External"/><Relationship Id="rId8" Type="http://schemas.openxmlformats.org/officeDocument/2006/relationships/hyperlink" Target="https://twitter.com" TargetMode="External"/><Relationship Id="rId9" Type="http://schemas.openxmlformats.org/officeDocument/2006/relationships/hyperlink" Target="https://github.com" TargetMode="External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kaggle.com" TargetMode="External"/><Relationship Id="rId5" Type="http://schemas.openxmlformats.org/officeDocument/2006/relationships/hyperlink" Target="https://www.techgig.com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3.jpe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s://www.coursera.org/in" TargetMode="External"/><Relationship Id="rId4" Type="http://schemas.openxmlformats.org/officeDocument/2006/relationships/hyperlink" Target="https://www.datacamp.com" TargetMode="External"/><Relationship Id="rId5" Type="http://schemas.openxmlformats.org/officeDocument/2006/relationships/hyperlink" Target="https://www.jigsawacademy.com" TargetMode="External"/><Relationship Id="rId6" Type="http://schemas.openxmlformats.org/officeDocument/2006/relationships/hyperlink" Target="https://www.udemy.com" TargetMode="External"/><Relationship Id="rId7" Type="http://schemas.openxmlformats.org/officeDocument/2006/relationships/hyperlink" Target="https://www.upgrad.com" TargetMode="External"/><Relationship Id="rId8" Type="http://schemas.openxmlformats.org/officeDocument/2006/relationships/hyperlink" Target="https://www.edx.org" TargetMode="External"/><Relationship Id="rId9" Type="http://schemas.openxmlformats.org/officeDocument/2006/relationships/hyperlink" Target="https://www.linkedin.com" TargetMode="External"/><Relationship Id="rId10" Type="http://schemas.openxmlformats.org/officeDocument/2006/relationships/hyperlink" Target="https://www.business-science.io" TargetMode="External"/><Relationship Id="rId11" Type="http://schemas.openxmlformats.org/officeDocument/2006/relationships/image" Target="../media/image4.jpe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5.jpeg"/><Relationship Id="rId17" Type="http://schemas.openxmlformats.org/officeDocument/2006/relationships/image" Target="../media/image6.jpeg"/><Relationship Id="rId1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akesh Poduval, 22th October 2021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Rakesh Poduval, 22th October 2021</a:t>
            </a:r>
          </a:p>
        </p:txBody>
      </p:sp>
      <p:sp>
        <p:nvSpPr>
          <p:cNvPr id="152" name="Statistics in indust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 sz="15000"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Statistics in industry</a:t>
            </a:r>
          </a:p>
        </p:txBody>
      </p:sp>
      <p:sp>
        <p:nvSpPr>
          <p:cNvPr id="153" name="Scope &amp; opportunitie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2438338">
              <a:lnSpc>
                <a:spcPct val="80000"/>
              </a:lnSpc>
              <a:defRPr spc="-152" sz="7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Scope &amp; opportunities…</a:t>
            </a:r>
          </a:p>
        </p:txBody>
      </p:sp>
      <p:sp>
        <p:nvSpPr>
          <p:cNvPr id="154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A statistician develops and applies statistical theories to obtain useful insights that helps solve real-world problems…"/>
          <p:cNvSpPr txBox="1"/>
          <p:nvPr/>
        </p:nvSpPr>
        <p:spPr>
          <a:xfrm>
            <a:off x="1244764" y="10917988"/>
            <a:ext cx="14724190" cy="1211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b="1" i="1" sz="3900">
                <a:solidFill>
                  <a:schemeClr val="accent4">
                    <a:hueOff val="-476017"/>
                    <a:lumOff val="-10042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 statistician develops and applies statistical theories to obtain useful insights that helps solve real-world problems…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  <p:bldP build="whole" bldLvl="1" animBg="1" rev="0" advAuto="0" spid="155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https://towardsdatascience.com…"/>
          <p:cNvSpPr txBox="1"/>
          <p:nvPr>
            <p:ph type="body" sz="half" idx="1"/>
          </p:nvPr>
        </p:nvSpPr>
        <p:spPr>
          <a:xfrm>
            <a:off x="984322" y="3137616"/>
            <a:ext cx="9779001" cy="913339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https://towardsdatascience.com</a:t>
            </a:r>
            <a:r>
              <a:t>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https://stackoverflow.com</a:t>
            </a:r>
            <a:r>
              <a:t>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6" invalidUrl="" action="" tgtFrame="" tooltip="" history="1" highlightClick="0" endSnd="0"/>
              </a:rPr>
              <a:t>https://www.analyticsvidhya.com</a:t>
            </a:r>
            <a:r>
              <a:t>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7" invalidUrl="" action="" tgtFrame="" tooltip="" history="1" highlightClick="0" endSnd="0"/>
              </a:rPr>
              <a:t>https://www.linkedin.com</a:t>
            </a:r>
            <a:r>
              <a:t>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8" invalidUrl="" action="" tgtFrame="" tooltip="" history="1" highlightClick="0" endSnd="0"/>
              </a:rPr>
              <a:t>https://twitter.com</a:t>
            </a:r>
            <a:r>
              <a:t> 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9" invalidUrl="" action="" tgtFrame="" tooltip="" history="1" highlightClick="0" endSnd="0"/>
              </a:rPr>
              <a:t>https://github.com</a:t>
            </a:r>
            <a:r>
              <a:t> </a:t>
            </a:r>
          </a:p>
        </p:txBody>
      </p:sp>
      <p:sp>
        <p:nvSpPr>
          <p:cNvPr id="238" name="Networ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Networking</a:t>
            </a:r>
          </a:p>
        </p:txBody>
      </p:sp>
      <p:sp>
        <p:nvSpPr>
          <p:cNvPr id="239" name="Rakesh Poduval, 22th October 2021"/>
          <p:cNvSpPr txBox="1"/>
          <p:nvPr/>
        </p:nvSpPr>
        <p:spPr>
          <a:xfrm>
            <a:off x="882595" y="12736411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Rakesh Poduval, 22th October 2021</a:t>
            </a:r>
          </a:p>
        </p:txBody>
      </p:sp>
      <p:pic>
        <p:nvPicPr>
          <p:cNvPr id="240" name="10-networking-twitter-01.png" descr="10-networking-twitter-01.png"/>
          <p:cNvPicPr>
            <a:picLocks noChangeAspect="1"/>
          </p:cNvPicPr>
          <p:nvPr/>
        </p:nvPicPr>
        <p:blipFill>
          <a:blip r:embed="rId10">
            <a:extLst/>
          </a:blip>
          <a:srcRect l="0" t="0" r="0" b="0"/>
          <a:stretch>
            <a:fillRect/>
          </a:stretch>
        </p:blipFill>
        <p:spPr>
          <a:xfrm>
            <a:off x="10459691" y="4662861"/>
            <a:ext cx="4727194" cy="6082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10-networking-twitter-02.png" descr="10-networking-twitter-02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527362" y="347565"/>
            <a:ext cx="6463079" cy="397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0-networking-twitter-03.png" descr="10-networking-twitter-03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6406384" y="4731436"/>
            <a:ext cx="7260470" cy="4253128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lide Number"/>
          <p:cNvSpPr txBox="1"/>
          <p:nvPr>
            <p:ph type="sldNum" sz="quarter" idx="4294967295"/>
          </p:nvPr>
        </p:nvSpPr>
        <p:spPr>
          <a:xfrm>
            <a:off x="12012738" y="13112351"/>
            <a:ext cx="346027" cy="3432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4" name="10-networking-twitter-04.png" descr="10-networking-twitter-0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5435743" y="9607580"/>
            <a:ext cx="7483545" cy="3755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6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  <p:bldP build="whole" bldLvl="1" animBg="1" rev="0" advAuto="0" spid="242" grpId="3"/>
      <p:bldP build="whole" bldLvl="1" animBg="1" rev="0" advAuto="0" spid="241" grpId="2"/>
      <p:bldP build="whole" bldLvl="1" animBg="1" rev="0" advAuto="0" spid="240" grpId="4"/>
      <p:bldP build="whole" bldLvl="1" animBg="1" rev="0" advAuto="0" spid="244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Questions 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67715">
              <a:defRPr sz="6696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Questions ? </a:t>
            </a:r>
          </a:p>
        </p:txBody>
      </p:sp>
      <p:sp>
        <p:nvSpPr>
          <p:cNvPr id="2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Thank you !!!"/>
          <p:cNvSpPr txBox="1"/>
          <p:nvPr>
            <p:ph type="body" idx="1"/>
          </p:nvPr>
        </p:nvSpPr>
        <p:spPr>
          <a:xfrm>
            <a:off x="1469294" y="1069125"/>
            <a:ext cx="21971001" cy="724158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Thank you !!!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2"/>
      <p:bldP build="whole" bldLvl="1" animBg="1" rev="0" advAuto="0" spid="25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alary standards: How much will I get paid ? How much am I worth ?…"/>
          <p:cNvSpPr txBox="1"/>
          <p:nvPr>
            <p:ph type="body" idx="1"/>
          </p:nvPr>
        </p:nvSpPr>
        <p:spPr>
          <a:xfrm>
            <a:off x="1066988" y="2741721"/>
            <a:ext cx="18278157" cy="9840807"/>
          </a:xfrm>
          <a:prstGeom prst="rect">
            <a:avLst/>
          </a:prstGeom>
        </p:spPr>
        <p:txBody>
          <a:bodyPr/>
          <a:lstStyle/>
          <a:p>
            <a:pPr marL="622300" indent="-622300" defTabSz="1706837">
              <a:spcBef>
                <a:spcPts val="3100"/>
              </a:spcBef>
              <a:buSzPct val="100000"/>
              <a:buAutoNum type="arabicPeriod" startAt="1"/>
              <a:defRPr b="1" sz="3359">
                <a:latin typeface="Calibri"/>
                <a:ea typeface="Calibri"/>
                <a:cs typeface="Calibri"/>
                <a:sym typeface="Calibri"/>
              </a:defRPr>
            </a:pPr>
            <a:r>
              <a:t>Salary standards: </a:t>
            </a:r>
            <a:r>
              <a:rPr i="1">
                <a:solidFill>
                  <a:schemeClr val="accent5">
                    <a:lumOff val="-29866"/>
                  </a:schemeClr>
                </a:solidFill>
              </a:rPr>
              <a:t>How much will I get paid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? </a:t>
            </a:r>
            <a:r>
              <a:rPr i="1">
                <a:solidFill>
                  <a:schemeClr val="accent5">
                    <a:lumOff val="-29866"/>
                  </a:schemeClr>
                </a:solidFill>
              </a:rPr>
              <a:t>How much am I worth ?</a:t>
            </a:r>
          </a:p>
          <a:p>
            <a:pPr marL="622300" indent="-622300" defTabSz="1706837">
              <a:spcBef>
                <a:spcPts val="3100"/>
              </a:spcBef>
              <a:buSzPct val="100000"/>
              <a:buAutoNum type="arabicPeriod" startAt="1"/>
              <a:defRPr b="1" sz="3359">
                <a:latin typeface="Calibri"/>
                <a:ea typeface="Calibri"/>
                <a:cs typeface="Calibri"/>
                <a:sym typeface="Calibri"/>
              </a:defRPr>
            </a:pPr>
            <a:r>
              <a:t>Roles: </a:t>
            </a:r>
            <a:r>
              <a:rPr i="1">
                <a:solidFill>
                  <a:schemeClr val="accent5">
                    <a:lumOff val="-29866"/>
                  </a:schemeClr>
                </a:solidFill>
              </a:rPr>
              <a:t>What are the various roles I will be playing in the industry ? How are they different from each other ?</a:t>
            </a:r>
          </a:p>
          <a:p>
            <a:pPr marL="622300" indent="-622300" defTabSz="1706837">
              <a:spcBef>
                <a:spcPts val="3100"/>
              </a:spcBef>
              <a:buSzPct val="100000"/>
              <a:buAutoNum type="arabicPeriod" startAt="1"/>
              <a:defRPr b="1" sz="3359">
                <a:latin typeface="Calibri"/>
                <a:ea typeface="Calibri"/>
                <a:cs typeface="Calibri"/>
                <a:sym typeface="Calibri"/>
              </a:defRPr>
            </a:pPr>
            <a:r>
              <a:t>Popularity &amp; Demand: </a:t>
            </a:r>
            <a:r>
              <a:rPr i="1">
                <a:solidFill>
                  <a:schemeClr val="accent5">
                    <a:lumOff val="-29866"/>
                  </a:schemeClr>
                </a:solidFill>
              </a:rPr>
              <a:t>How much I am in demand in the market ? Am I choosing the right career ? How safe is my job in the future ?</a:t>
            </a:r>
          </a:p>
          <a:p>
            <a:pPr marL="622300" indent="-622300" defTabSz="1706837">
              <a:spcBef>
                <a:spcPts val="3100"/>
              </a:spcBef>
              <a:buSzPct val="100000"/>
              <a:buAutoNum type="arabicPeriod" startAt="1"/>
              <a:defRPr b="1" sz="3359">
                <a:latin typeface="Calibri"/>
                <a:ea typeface="Calibri"/>
                <a:cs typeface="Calibri"/>
                <a:sym typeface="Calibri"/>
              </a:defRPr>
            </a:pPr>
            <a:r>
              <a:t>Skill sets: </a:t>
            </a:r>
            <a:r>
              <a:rPr i="1">
                <a:solidFill>
                  <a:schemeClr val="accent5">
                    <a:lumOff val="-29866"/>
                  </a:schemeClr>
                </a:solidFill>
              </a:rPr>
              <a:t>What skill sets are required to fit in the various roles in the industry ? What is a must to survive in the industry ? What statistical concepts are relevant in the market today ?  What are the popular tools I should be familiar with ? How to decide the tools I need to master myself to get noticed ? How can I evaluate and rate myself as per industry standard ?</a:t>
            </a:r>
          </a:p>
          <a:p>
            <a:pPr marL="622300" indent="-622300" defTabSz="1706837">
              <a:spcBef>
                <a:spcPts val="3100"/>
              </a:spcBef>
              <a:buSzPct val="100000"/>
              <a:buAutoNum type="arabicPeriod" startAt="1"/>
              <a:defRPr b="1" sz="3359">
                <a:latin typeface="Calibri"/>
                <a:ea typeface="Calibri"/>
                <a:cs typeface="Calibri"/>
                <a:sym typeface="Calibri"/>
              </a:defRPr>
            </a:pPr>
            <a:r>
              <a:t>Domains &amp; Companies: </a:t>
            </a:r>
            <a:r>
              <a:rPr i="1">
                <a:solidFill>
                  <a:schemeClr val="accent5">
                    <a:lumOff val="-29866"/>
                  </a:schemeClr>
                </a:solidFill>
              </a:rPr>
              <a:t>What are the various domains I can explore in my career ? Which are the most popular companies people dream to be a part of ?</a:t>
            </a:r>
            <a:endParaRPr i="1">
              <a:solidFill>
                <a:schemeClr val="accent5">
                  <a:lumOff val="-29866"/>
                </a:schemeClr>
              </a:solidFill>
            </a:endParaRPr>
          </a:p>
          <a:p>
            <a:pPr marL="622300" indent="-622300" defTabSz="1706837">
              <a:spcBef>
                <a:spcPts val="3100"/>
              </a:spcBef>
              <a:buSzPct val="100000"/>
              <a:buAutoNum type="arabicPeriod" startAt="1"/>
              <a:defRPr b="1" sz="3359">
                <a:latin typeface="Calibri"/>
                <a:ea typeface="Calibri"/>
                <a:cs typeface="Calibri"/>
                <a:sym typeface="Calibri"/>
              </a:defRPr>
            </a:pPr>
            <a:r>
              <a:t>Additional courses &amp; certifications: </a:t>
            </a:r>
            <a:r>
              <a:rPr i="1">
                <a:solidFill>
                  <a:schemeClr val="accent5">
                    <a:lumOff val="-29866"/>
                  </a:schemeClr>
                </a:solidFill>
              </a:rPr>
              <a:t>How can I improve my qualities required by industry ?</a:t>
            </a:r>
          </a:p>
          <a:p>
            <a:pPr marL="622300" indent="-622300" defTabSz="1706837">
              <a:spcBef>
                <a:spcPts val="3100"/>
              </a:spcBef>
              <a:buSzPct val="100000"/>
              <a:buAutoNum type="arabicPeriod" startAt="1"/>
              <a:defRPr b="1" sz="3359">
                <a:latin typeface="Calibri"/>
                <a:ea typeface="Calibri"/>
                <a:cs typeface="Calibri"/>
                <a:sym typeface="Calibri"/>
              </a:defRPr>
            </a:pPr>
            <a:r>
              <a:t>Networking: </a:t>
            </a:r>
            <a:r>
              <a:rPr i="1">
                <a:solidFill>
                  <a:schemeClr val="accent5">
                    <a:lumOff val="-29866"/>
                  </a:schemeClr>
                </a:solidFill>
              </a:rPr>
              <a:t>How to stay updated with current trends and market ? Whom should I follow in professional networking sites ? How can communicate with other professionals around the world ?</a:t>
            </a:r>
          </a:p>
        </p:txBody>
      </p:sp>
      <p:pic>
        <p:nvPicPr>
          <p:cNvPr id="160" name="01-contents.jpg" descr="01-contents.jpg"/>
          <p:cNvPicPr>
            <a:picLocks noChangeAspect="1"/>
          </p:cNvPicPr>
          <p:nvPr>
            <p:ph type="pic" idx="22"/>
          </p:nvPr>
        </p:nvPicPr>
        <p:blipFill>
          <a:blip r:embed="rId3">
            <a:alphaModFix amt="97762"/>
            <a:extLst/>
          </a:blip>
          <a:srcRect l="30259" t="5492" r="32197" b="7339"/>
          <a:stretch>
            <a:fillRect/>
          </a:stretch>
        </p:blipFill>
        <p:spPr>
          <a:xfrm>
            <a:off x="19375653" y="3282573"/>
            <a:ext cx="3905334" cy="9067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9" h="21590" fill="norm" stroke="1" extrusionOk="0">
                <a:moveTo>
                  <a:pt x="11197" y="0"/>
                </a:moveTo>
                <a:cubicBezTo>
                  <a:pt x="8413" y="0"/>
                  <a:pt x="7143" y="426"/>
                  <a:pt x="6602" y="1543"/>
                </a:cubicBezTo>
                <a:cubicBezTo>
                  <a:pt x="6080" y="2620"/>
                  <a:pt x="6769" y="3826"/>
                  <a:pt x="8192" y="4326"/>
                </a:cubicBezTo>
                <a:cubicBezTo>
                  <a:pt x="8615" y="4475"/>
                  <a:pt x="8961" y="4627"/>
                  <a:pt x="8961" y="4665"/>
                </a:cubicBezTo>
                <a:cubicBezTo>
                  <a:pt x="8961" y="4702"/>
                  <a:pt x="8491" y="4821"/>
                  <a:pt x="7918" y="4930"/>
                </a:cubicBezTo>
                <a:cubicBezTo>
                  <a:pt x="6597" y="5181"/>
                  <a:pt x="6085" y="5427"/>
                  <a:pt x="5774" y="5957"/>
                </a:cubicBezTo>
                <a:cubicBezTo>
                  <a:pt x="5639" y="6190"/>
                  <a:pt x="5288" y="6717"/>
                  <a:pt x="4996" y="7130"/>
                </a:cubicBezTo>
                <a:cubicBezTo>
                  <a:pt x="4292" y="8128"/>
                  <a:pt x="4522" y="8654"/>
                  <a:pt x="5987" y="9395"/>
                </a:cubicBezTo>
                <a:cubicBezTo>
                  <a:pt x="6307" y="9557"/>
                  <a:pt x="6727" y="9875"/>
                  <a:pt x="6921" y="10099"/>
                </a:cubicBezTo>
                <a:cubicBezTo>
                  <a:pt x="7240" y="10469"/>
                  <a:pt x="7245" y="10598"/>
                  <a:pt x="6975" y="11448"/>
                </a:cubicBezTo>
                <a:cubicBezTo>
                  <a:pt x="6733" y="12206"/>
                  <a:pt x="6422" y="12659"/>
                  <a:pt x="5352" y="13793"/>
                </a:cubicBezTo>
                <a:cubicBezTo>
                  <a:pt x="4623" y="14566"/>
                  <a:pt x="3789" y="15495"/>
                  <a:pt x="3498" y="15856"/>
                </a:cubicBezTo>
                <a:cubicBezTo>
                  <a:pt x="3208" y="16217"/>
                  <a:pt x="2808" y="16567"/>
                  <a:pt x="2613" y="16633"/>
                </a:cubicBezTo>
                <a:cubicBezTo>
                  <a:pt x="1016" y="17174"/>
                  <a:pt x="72" y="17919"/>
                  <a:pt x="7" y="18690"/>
                </a:cubicBezTo>
                <a:cubicBezTo>
                  <a:pt x="-42" y="19275"/>
                  <a:pt x="184" y="20910"/>
                  <a:pt x="337" y="21077"/>
                </a:cubicBezTo>
                <a:cubicBezTo>
                  <a:pt x="541" y="21300"/>
                  <a:pt x="1471" y="21445"/>
                  <a:pt x="3258" y="21534"/>
                </a:cubicBezTo>
                <a:cubicBezTo>
                  <a:pt x="4114" y="21576"/>
                  <a:pt x="6009" y="21600"/>
                  <a:pt x="7472" y="21587"/>
                </a:cubicBezTo>
                <a:cubicBezTo>
                  <a:pt x="12013" y="21545"/>
                  <a:pt x="15825" y="20951"/>
                  <a:pt x="18815" y="19819"/>
                </a:cubicBezTo>
                <a:cubicBezTo>
                  <a:pt x="20870" y="19041"/>
                  <a:pt x="21558" y="17877"/>
                  <a:pt x="20478" y="17004"/>
                </a:cubicBezTo>
                <a:cubicBezTo>
                  <a:pt x="19965" y="16590"/>
                  <a:pt x="19293" y="16358"/>
                  <a:pt x="17821" y="16087"/>
                </a:cubicBezTo>
                <a:cubicBezTo>
                  <a:pt x="17369" y="16004"/>
                  <a:pt x="16902" y="15859"/>
                  <a:pt x="16784" y="15765"/>
                </a:cubicBezTo>
                <a:cubicBezTo>
                  <a:pt x="16537" y="15571"/>
                  <a:pt x="16683" y="14406"/>
                  <a:pt x="17180" y="12619"/>
                </a:cubicBezTo>
                <a:cubicBezTo>
                  <a:pt x="17360" y="11974"/>
                  <a:pt x="17476" y="11050"/>
                  <a:pt x="17437" y="10565"/>
                </a:cubicBezTo>
                <a:lnTo>
                  <a:pt x="17367" y="9683"/>
                </a:lnTo>
                <a:lnTo>
                  <a:pt x="18445" y="9521"/>
                </a:lnTo>
                <a:cubicBezTo>
                  <a:pt x="20492" y="9212"/>
                  <a:pt x="21089" y="8900"/>
                  <a:pt x="21089" y="8138"/>
                </a:cubicBezTo>
                <a:cubicBezTo>
                  <a:pt x="21089" y="7710"/>
                  <a:pt x="20980" y="7612"/>
                  <a:pt x="19683" y="6867"/>
                </a:cubicBezTo>
                <a:lnTo>
                  <a:pt x="18277" y="6060"/>
                </a:lnTo>
                <a:lnTo>
                  <a:pt x="19163" y="5150"/>
                </a:lnTo>
                <a:cubicBezTo>
                  <a:pt x="19649" y="4650"/>
                  <a:pt x="20019" y="4156"/>
                  <a:pt x="19983" y="4053"/>
                </a:cubicBezTo>
                <a:cubicBezTo>
                  <a:pt x="19896" y="3795"/>
                  <a:pt x="19107" y="3560"/>
                  <a:pt x="17472" y="3304"/>
                </a:cubicBezTo>
                <a:lnTo>
                  <a:pt x="16089" y="3087"/>
                </a:lnTo>
                <a:lnTo>
                  <a:pt x="15969" y="2196"/>
                </a:lnTo>
                <a:cubicBezTo>
                  <a:pt x="15755" y="595"/>
                  <a:pt x="14462" y="0"/>
                  <a:pt x="11197" y="0"/>
                </a:cubicBezTo>
                <a:close/>
              </a:path>
            </a:pathLst>
          </a:custGeom>
          <a:ln w="25400"/>
          <a:effectLst>
            <a:reflection blurRad="0" stA="0" stPos="0" endA="0" endPos="40000" dist="0" dir="5400000" fadeDir="5400000" sx="100000" sy="-100000" kx="0" ky="0" algn="bl" rotWithShape="0"/>
          </a:effectLst>
        </p:spPr>
      </p:pic>
      <p:sp>
        <p:nvSpPr>
          <p:cNvPr id="161" name="Cont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24102">
              <a:defRPr spc="-104" sz="10500"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Contents…</a:t>
            </a:r>
          </a:p>
        </p:txBody>
      </p:sp>
      <p:sp>
        <p:nvSpPr>
          <p:cNvPr id="162" name="Rakesh Poduval, 22th October 2021"/>
          <p:cNvSpPr txBox="1"/>
          <p:nvPr/>
        </p:nvSpPr>
        <p:spPr>
          <a:xfrm>
            <a:off x="882595" y="12736411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Rakesh Poduval, 22th October 2021</a:t>
            </a:r>
          </a:p>
        </p:txBody>
      </p:sp>
      <p:sp>
        <p:nvSpPr>
          <p:cNvPr id="163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1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p" bldLvl="5" animBg="1" rev="0" advAuto="0" spid="15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alary standards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Salary standards</a:t>
            </a:r>
          </a:p>
        </p:txBody>
      </p:sp>
      <p:sp>
        <p:nvSpPr>
          <p:cNvPr id="166" name="Slide Number"/>
          <p:cNvSpPr txBox="1"/>
          <p:nvPr>
            <p:ph type="sldNum" sz="quarter" idx="4294967295"/>
          </p:nvPr>
        </p:nvSpPr>
        <p:spPr>
          <a:xfrm>
            <a:off x="12070670" y="13112351"/>
            <a:ext cx="230163" cy="3432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7" name="02-salary.png" descr="02-sala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471" y="2652172"/>
            <a:ext cx="11489128" cy="72247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02a-salary-payscale-icon.png" descr="02a-salary-payscale-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2169" y="10667789"/>
            <a:ext cx="3427352" cy="1486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02b-salary-glassdoor-icon.png" descr="02b-salary-glassdoor-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31792" y="11093330"/>
            <a:ext cx="3987631" cy="969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02c-salary-indeed-icon.png" descr="02c-salary-indeed-ic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377651" y="10834582"/>
            <a:ext cx="4181811" cy="1486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02d-salary-salary-icon.png" descr="02d-salary-salary-ico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233019" y="11160184"/>
            <a:ext cx="2488812" cy="835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02e-salary-linkedIn-icon.png" descr="02e-salary-linkedIn-ico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969143" y="11093330"/>
            <a:ext cx="1042072" cy="969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02-salary-data-science.png" descr="02-salary-data-scienc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781482" y="2644873"/>
            <a:ext cx="11325158" cy="783523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Rakesh Poduval, 22th October 2021"/>
          <p:cNvSpPr txBox="1"/>
          <p:nvPr/>
        </p:nvSpPr>
        <p:spPr>
          <a:xfrm>
            <a:off x="882595" y="12736411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Rakesh Poduval, 22th October 2021</a:t>
            </a:r>
          </a:p>
        </p:txBody>
      </p:sp>
      <p:sp>
        <p:nvSpPr>
          <p:cNvPr id="175" name="Rectangle"/>
          <p:cNvSpPr/>
          <p:nvPr/>
        </p:nvSpPr>
        <p:spPr>
          <a:xfrm>
            <a:off x="6724635" y="8883980"/>
            <a:ext cx="2488812" cy="835660"/>
          </a:xfrm>
          <a:prstGeom prst="rect">
            <a:avLst/>
          </a:prstGeom>
          <a:solidFill>
            <a:srgbClr val="ED220D">
              <a:alpha val="3604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6" name="Rectangle"/>
          <p:cNvSpPr/>
          <p:nvPr/>
        </p:nvSpPr>
        <p:spPr>
          <a:xfrm>
            <a:off x="18627052" y="8883980"/>
            <a:ext cx="3024529" cy="835660"/>
          </a:xfrm>
          <a:prstGeom prst="rect">
            <a:avLst/>
          </a:prstGeom>
          <a:solidFill>
            <a:srgbClr val="ED220D">
              <a:alpha val="3604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6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6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4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7"/>
      <p:bldP build="whole" bldLvl="1" animBg="1" rev="0" advAuto="0" spid="167" grpId="6"/>
      <p:bldP build="whole" bldLvl="1" animBg="1" rev="0" advAuto="0" spid="168" grpId="3"/>
      <p:bldP build="whole" bldLvl="1" animBg="1" rev="0" advAuto="0" spid="172" grpId="4"/>
      <p:bldP build="whole" bldLvl="1" animBg="1" rev="0" advAuto="0" spid="170" grpId="2"/>
      <p:bldP build="whole" bldLvl="1" animBg="1" rev="0" advAuto="0" spid="175" grpId="8"/>
      <p:bldP build="whole" bldLvl="1" animBg="1" rev="0" advAuto="0" spid="171" grpId="5"/>
      <p:bldP build="whole" bldLvl="1" animBg="1" rev="0" advAuto="0" spid="169" grpId="1"/>
      <p:bldP build="whole" bldLvl="1" animBg="1" rev="0" advAuto="0" spid="176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o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Roles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2070670" y="13112351"/>
            <a:ext cx="230163" cy="3432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2" name="Rakesh Poduval, 22th October 2021"/>
          <p:cNvSpPr txBox="1"/>
          <p:nvPr/>
        </p:nvSpPr>
        <p:spPr>
          <a:xfrm>
            <a:off x="882595" y="12736411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Rakesh Poduval, 22th October 2021</a:t>
            </a:r>
          </a:p>
        </p:txBody>
      </p:sp>
      <p:graphicFrame>
        <p:nvGraphicFramePr>
          <p:cNvPr id="183" name="Table"/>
          <p:cNvGraphicFramePr/>
          <p:nvPr/>
        </p:nvGraphicFramePr>
        <p:xfrm>
          <a:off x="1315750" y="2579963"/>
          <a:ext cx="22058957" cy="97588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{D51ADE6A-740E-44AE-83CC-AE7238B6C88D}</a:tableStyleId>
              </a:tblPr>
              <a:tblGrid>
                <a:gridCol w="4409251"/>
                <a:gridCol w="4409251"/>
                <a:gridCol w="4409251"/>
                <a:gridCol w="4409251"/>
                <a:gridCol w="4409251"/>
              </a:tblGrid>
              <a:tr h="1949227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Statistician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Product analyst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Data scientist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Applied scientist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R programmer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49227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Data analyst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Research scientist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Operations research scientist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Research engineer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Statistical programmer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49227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Quantitative analyst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Data engineer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Machine learning engineer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Business analyst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Principle statistician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49227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Software developer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Statistical consultant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Clinical statistical programmer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Applied statistician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DevOps specialist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49227"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Predictive modeller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Data miner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Python developer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SAS programmer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/>
                      </a:pPr>
                      <a:r>
                        <a:rPr b="1" sz="32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pularity &amp; Demand -  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Popularity &amp; Demand -  I</a:t>
            </a:r>
          </a:p>
        </p:txBody>
      </p:sp>
      <p:sp>
        <p:nvSpPr>
          <p:cNvPr id="188" name="Rakesh Poduval, 22th October 2021"/>
          <p:cNvSpPr txBox="1"/>
          <p:nvPr/>
        </p:nvSpPr>
        <p:spPr>
          <a:xfrm>
            <a:off x="882595" y="12736411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Rakesh Poduval, 22th October 2021</a:t>
            </a:r>
          </a:p>
        </p:txBody>
      </p:sp>
      <p:sp>
        <p:nvSpPr>
          <p:cNvPr id="189" name="Between 2016 - 2019 data scientist was named the number one job in the U.S. The average salary is $111,200 and average job satisfaction is 4.25/5 - Glassdoor…"/>
          <p:cNvSpPr txBox="1"/>
          <p:nvPr/>
        </p:nvSpPr>
        <p:spPr>
          <a:xfrm>
            <a:off x="1066988" y="2741721"/>
            <a:ext cx="18278157" cy="984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36447" indent="-536447" algn="l" defTabSz="2145738">
              <a:lnSpc>
                <a:spcPct val="90000"/>
              </a:lnSpc>
              <a:spcBef>
                <a:spcPts val="3900"/>
              </a:spcBef>
              <a:buSzPct val="123000"/>
              <a:buChar char="•"/>
              <a:defRPr sz="42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Between 2016 - 2019 data scientist was named the number one job in the U.S. The average salary is </a:t>
            </a:r>
            <a:r>
              <a:rPr b="1"/>
              <a:t>$111,200 </a:t>
            </a:r>
            <a:r>
              <a:t>and average job satisfaction is </a:t>
            </a:r>
            <a:r>
              <a:rPr b="1"/>
              <a:t>4.25/</a:t>
            </a:r>
            <a:r>
              <a:t>5 - </a:t>
            </a:r>
            <a:r>
              <a:rPr b="1"/>
              <a:t>Glassdoor</a:t>
            </a:r>
            <a:endParaRPr b="1"/>
          </a:p>
          <a:p>
            <a:pPr marL="536447" indent="-536447" algn="l" defTabSz="2145738">
              <a:lnSpc>
                <a:spcPct val="90000"/>
              </a:lnSpc>
              <a:spcBef>
                <a:spcPts val="3900"/>
              </a:spcBef>
              <a:buSzPct val="123000"/>
              <a:buChar char="•"/>
              <a:defRPr sz="42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Hiring for these roles grew nearly 46% since 2019 - </a:t>
            </a:r>
            <a:r>
              <a:rPr b="1"/>
              <a:t>LinkedIn</a:t>
            </a:r>
            <a:endParaRPr b="1"/>
          </a:p>
          <a:p>
            <a:pPr marL="536447" indent="-536447" algn="l" defTabSz="2145738">
              <a:lnSpc>
                <a:spcPct val="90000"/>
              </a:lnSpc>
              <a:spcBef>
                <a:spcPts val="3900"/>
              </a:spcBef>
              <a:buSzPct val="123000"/>
              <a:buChar char="•"/>
              <a:defRPr sz="42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projected growth rate for a Statistician is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35.4%</a:t>
            </a:r>
            <a:r>
              <a:t> with median salary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$92,270 </a:t>
            </a:r>
            <a:r>
              <a:t>and for a Data scientist is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31.4%</a:t>
            </a:r>
            <a:r>
              <a:t> with a median pay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$98,230</a:t>
            </a:r>
            <a:r>
              <a:t>. </a:t>
            </a:r>
            <a:r>
              <a:rPr i="1"/>
              <a:t>These occupations will become more popular as people continue to work from home and online.</a:t>
            </a:r>
            <a:r>
              <a:t> - </a:t>
            </a:r>
            <a:r>
              <a:rPr b="1"/>
              <a:t>CNBC</a:t>
            </a:r>
            <a:endParaRPr b="1"/>
          </a:p>
          <a:p>
            <a:pPr marL="536447" indent="-536447" algn="l" defTabSz="2145738">
              <a:lnSpc>
                <a:spcPct val="90000"/>
              </a:lnSpc>
              <a:spcBef>
                <a:spcPts val="3900"/>
              </a:spcBef>
              <a:buSzPct val="123000"/>
              <a:buChar char="•"/>
              <a:defRPr sz="42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Several reports agree that ‘Data Scientist’ is the coolest job of the 21st century. Not surprising then that it is at the top of the list highest paid jobs. A data scientist with a fair amount of experience can make up to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US$800K</a:t>
            </a:r>
            <a:r>
              <a:t> in the US, and in India, nearly </a:t>
            </a:r>
            <a:r>
              <a:rPr b="1">
                <a:solidFill>
                  <a:schemeClr val="accent5">
                    <a:lumOff val="-29866"/>
                  </a:schemeClr>
                </a:solidFill>
              </a:rPr>
              <a:t>90 Lakh</a:t>
            </a:r>
            <a:r>
              <a:t> rupees per annum. - </a:t>
            </a:r>
            <a:r>
              <a:rPr b="1"/>
              <a:t>India Today</a:t>
            </a:r>
            <a:endParaRPr b="1"/>
          </a:p>
          <a:p>
            <a:pPr marL="536447" indent="-536447" algn="l" defTabSz="2145738">
              <a:lnSpc>
                <a:spcPct val="90000"/>
              </a:lnSpc>
              <a:spcBef>
                <a:spcPts val="3900"/>
              </a:spcBef>
              <a:buSzPct val="123000"/>
              <a:buChar char="•"/>
              <a:defRPr sz="422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… </a:t>
            </a:r>
            <a:r>
              <a:rPr i="1"/>
              <a:t>Google for more information !!</a:t>
            </a:r>
          </a:p>
        </p:txBody>
      </p:sp>
      <p:pic>
        <p:nvPicPr>
          <p:cNvPr id="190" name="05-office-look.jpg" descr="05-office-look.jpg"/>
          <p:cNvPicPr>
            <a:picLocks noChangeAspect="1"/>
          </p:cNvPicPr>
          <p:nvPr/>
        </p:nvPicPr>
        <p:blipFill>
          <a:blip r:embed="rId4">
            <a:alphaModFix amt="97762"/>
            <a:extLst/>
          </a:blip>
          <a:srcRect l="7762" t="3804" r="22635" b="10608"/>
          <a:stretch>
            <a:fillRect/>
          </a:stretch>
        </p:blipFill>
        <p:spPr>
          <a:xfrm>
            <a:off x="19493553" y="4167178"/>
            <a:ext cx="4766073" cy="6266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fill="norm" stroke="1" extrusionOk="0">
                <a:moveTo>
                  <a:pt x="11078" y="2"/>
                </a:moveTo>
                <a:cubicBezTo>
                  <a:pt x="10907" y="-18"/>
                  <a:pt x="10455" y="115"/>
                  <a:pt x="9590" y="433"/>
                </a:cubicBezTo>
                <a:cubicBezTo>
                  <a:pt x="8383" y="876"/>
                  <a:pt x="7784" y="923"/>
                  <a:pt x="8446" y="522"/>
                </a:cubicBezTo>
                <a:cubicBezTo>
                  <a:pt x="9001" y="186"/>
                  <a:pt x="8426" y="281"/>
                  <a:pt x="7702" y="646"/>
                </a:cubicBezTo>
                <a:cubicBezTo>
                  <a:pt x="7367" y="814"/>
                  <a:pt x="7000" y="930"/>
                  <a:pt x="6887" y="903"/>
                </a:cubicBezTo>
                <a:cubicBezTo>
                  <a:pt x="6774" y="876"/>
                  <a:pt x="6502" y="922"/>
                  <a:pt x="6283" y="1005"/>
                </a:cubicBezTo>
                <a:cubicBezTo>
                  <a:pt x="5705" y="1225"/>
                  <a:pt x="5134" y="1262"/>
                  <a:pt x="5045" y="1086"/>
                </a:cubicBezTo>
                <a:cubicBezTo>
                  <a:pt x="4961" y="918"/>
                  <a:pt x="4480" y="1406"/>
                  <a:pt x="4164" y="1981"/>
                </a:cubicBezTo>
                <a:lnTo>
                  <a:pt x="3971" y="2331"/>
                </a:lnTo>
                <a:lnTo>
                  <a:pt x="3747" y="2121"/>
                </a:lnTo>
                <a:cubicBezTo>
                  <a:pt x="3389" y="1785"/>
                  <a:pt x="3341" y="2103"/>
                  <a:pt x="3684" y="2535"/>
                </a:cubicBezTo>
                <a:lnTo>
                  <a:pt x="3975" y="2904"/>
                </a:lnTo>
                <a:lnTo>
                  <a:pt x="3633" y="3240"/>
                </a:lnTo>
                <a:cubicBezTo>
                  <a:pt x="2968" y="3893"/>
                  <a:pt x="2601" y="4500"/>
                  <a:pt x="2684" y="4813"/>
                </a:cubicBezTo>
                <a:cubicBezTo>
                  <a:pt x="2775" y="5161"/>
                  <a:pt x="3147" y="6013"/>
                  <a:pt x="3428" y="6519"/>
                </a:cubicBezTo>
                <a:cubicBezTo>
                  <a:pt x="3664" y="6943"/>
                  <a:pt x="3591" y="7110"/>
                  <a:pt x="3234" y="6965"/>
                </a:cubicBezTo>
                <a:cubicBezTo>
                  <a:pt x="2931" y="6842"/>
                  <a:pt x="2795" y="6900"/>
                  <a:pt x="2550" y="7259"/>
                </a:cubicBezTo>
                <a:cubicBezTo>
                  <a:pt x="2290" y="7642"/>
                  <a:pt x="2427" y="8202"/>
                  <a:pt x="2955" y="8913"/>
                </a:cubicBezTo>
                <a:cubicBezTo>
                  <a:pt x="3466" y="9599"/>
                  <a:pt x="3698" y="9752"/>
                  <a:pt x="4162" y="9708"/>
                </a:cubicBezTo>
                <a:cubicBezTo>
                  <a:pt x="4355" y="9690"/>
                  <a:pt x="4533" y="9699"/>
                  <a:pt x="4558" y="9730"/>
                </a:cubicBezTo>
                <a:cubicBezTo>
                  <a:pt x="4582" y="9761"/>
                  <a:pt x="4667" y="10194"/>
                  <a:pt x="4747" y="10692"/>
                </a:cubicBezTo>
                <a:cubicBezTo>
                  <a:pt x="4863" y="11424"/>
                  <a:pt x="4963" y="11686"/>
                  <a:pt x="5270" y="12050"/>
                </a:cubicBezTo>
                <a:cubicBezTo>
                  <a:pt x="5820" y="12701"/>
                  <a:pt x="5805" y="13161"/>
                  <a:pt x="5209" y="13893"/>
                </a:cubicBezTo>
                <a:cubicBezTo>
                  <a:pt x="4952" y="14209"/>
                  <a:pt x="4709" y="14574"/>
                  <a:pt x="4667" y="14705"/>
                </a:cubicBezTo>
                <a:cubicBezTo>
                  <a:pt x="4554" y="15066"/>
                  <a:pt x="4488" y="15109"/>
                  <a:pt x="2336" y="16249"/>
                </a:cubicBezTo>
                <a:lnTo>
                  <a:pt x="336" y="17308"/>
                </a:lnTo>
                <a:lnTo>
                  <a:pt x="0" y="17838"/>
                </a:lnTo>
                <a:lnTo>
                  <a:pt x="0" y="21548"/>
                </a:lnTo>
                <a:cubicBezTo>
                  <a:pt x="1884" y="21568"/>
                  <a:pt x="4948" y="21582"/>
                  <a:pt x="8585" y="21582"/>
                </a:cubicBezTo>
                <a:lnTo>
                  <a:pt x="19076" y="21582"/>
                </a:lnTo>
                <a:lnTo>
                  <a:pt x="19076" y="21224"/>
                </a:lnTo>
                <a:cubicBezTo>
                  <a:pt x="19077" y="20718"/>
                  <a:pt x="19771" y="18687"/>
                  <a:pt x="19974" y="18595"/>
                </a:cubicBezTo>
                <a:cubicBezTo>
                  <a:pt x="20589" y="18319"/>
                  <a:pt x="21118" y="18087"/>
                  <a:pt x="21600" y="17882"/>
                </a:cubicBezTo>
                <a:lnTo>
                  <a:pt x="21600" y="10687"/>
                </a:lnTo>
                <a:cubicBezTo>
                  <a:pt x="21569" y="10674"/>
                  <a:pt x="21539" y="10661"/>
                  <a:pt x="21503" y="10640"/>
                </a:cubicBezTo>
                <a:cubicBezTo>
                  <a:pt x="21377" y="10568"/>
                  <a:pt x="21098" y="10508"/>
                  <a:pt x="20882" y="10506"/>
                </a:cubicBezTo>
                <a:cubicBezTo>
                  <a:pt x="20554" y="10504"/>
                  <a:pt x="20478" y="10545"/>
                  <a:pt x="20418" y="10765"/>
                </a:cubicBezTo>
                <a:cubicBezTo>
                  <a:pt x="20379" y="10909"/>
                  <a:pt x="20270" y="11108"/>
                  <a:pt x="20174" y="11206"/>
                </a:cubicBezTo>
                <a:cubicBezTo>
                  <a:pt x="20006" y="11379"/>
                  <a:pt x="19972" y="11379"/>
                  <a:pt x="19255" y="11221"/>
                </a:cubicBezTo>
                <a:cubicBezTo>
                  <a:pt x="18060" y="10958"/>
                  <a:pt x="15133" y="10122"/>
                  <a:pt x="14968" y="9997"/>
                </a:cubicBezTo>
                <a:cubicBezTo>
                  <a:pt x="14851" y="9907"/>
                  <a:pt x="14950" y="9616"/>
                  <a:pt x="15414" y="8689"/>
                </a:cubicBezTo>
                <a:cubicBezTo>
                  <a:pt x="15743" y="8032"/>
                  <a:pt x="16155" y="7323"/>
                  <a:pt x="16330" y="7113"/>
                </a:cubicBezTo>
                <a:cubicBezTo>
                  <a:pt x="16915" y="6410"/>
                  <a:pt x="16900" y="6268"/>
                  <a:pt x="16186" y="5728"/>
                </a:cubicBezTo>
                <a:cubicBezTo>
                  <a:pt x="15838" y="5465"/>
                  <a:pt x="15444" y="5250"/>
                  <a:pt x="15310" y="5250"/>
                </a:cubicBezTo>
                <a:cubicBezTo>
                  <a:pt x="15176" y="5250"/>
                  <a:pt x="14923" y="5200"/>
                  <a:pt x="14747" y="5139"/>
                </a:cubicBezTo>
                <a:cubicBezTo>
                  <a:pt x="14483" y="5047"/>
                  <a:pt x="14387" y="5056"/>
                  <a:pt x="14190" y="5192"/>
                </a:cubicBezTo>
                <a:cubicBezTo>
                  <a:pt x="13780" y="5474"/>
                  <a:pt x="13755" y="5194"/>
                  <a:pt x="14121" y="4431"/>
                </a:cubicBezTo>
                <a:cubicBezTo>
                  <a:pt x="14402" y="3845"/>
                  <a:pt x="14438" y="3672"/>
                  <a:pt x="14324" y="3482"/>
                </a:cubicBezTo>
                <a:cubicBezTo>
                  <a:pt x="14169" y="3222"/>
                  <a:pt x="14308" y="3093"/>
                  <a:pt x="14639" y="3190"/>
                </a:cubicBezTo>
                <a:cubicBezTo>
                  <a:pt x="14812" y="3240"/>
                  <a:pt x="14817" y="3225"/>
                  <a:pt x="14672" y="3079"/>
                </a:cubicBezTo>
                <a:cubicBezTo>
                  <a:pt x="14579" y="2986"/>
                  <a:pt x="14339" y="2774"/>
                  <a:pt x="14139" y="2609"/>
                </a:cubicBezTo>
                <a:cubicBezTo>
                  <a:pt x="13797" y="2326"/>
                  <a:pt x="13788" y="2302"/>
                  <a:pt x="14006" y="2206"/>
                </a:cubicBezTo>
                <a:cubicBezTo>
                  <a:pt x="14220" y="2111"/>
                  <a:pt x="14216" y="2103"/>
                  <a:pt x="13950" y="2100"/>
                </a:cubicBezTo>
                <a:cubicBezTo>
                  <a:pt x="13560" y="2096"/>
                  <a:pt x="12642" y="1731"/>
                  <a:pt x="12734" y="1616"/>
                </a:cubicBezTo>
                <a:cubicBezTo>
                  <a:pt x="12776" y="1566"/>
                  <a:pt x="12917" y="1525"/>
                  <a:pt x="13049" y="1525"/>
                </a:cubicBezTo>
                <a:cubicBezTo>
                  <a:pt x="13211" y="1525"/>
                  <a:pt x="13265" y="1478"/>
                  <a:pt x="13216" y="1381"/>
                </a:cubicBezTo>
                <a:cubicBezTo>
                  <a:pt x="13167" y="1284"/>
                  <a:pt x="12966" y="1238"/>
                  <a:pt x="12585" y="1238"/>
                </a:cubicBezTo>
                <a:cubicBezTo>
                  <a:pt x="12085" y="1238"/>
                  <a:pt x="12015" y="1210"/>
                  <a:pt x="11903" y="967"/>
                </a:cubicBezTo>
                <a:cubicBezTo>
                  <a:pt x="11827" y="800"/>
                  <a:pt x="11606" y="634"/>
                  <a:pt x="11326" y="533"/>
                </a:cubicBezTo>
                <a:cubicBezTo>
                  <a:pt x="10985" y="409"/>
                  <a:pt x="10908" y="340"/>
                  <a:pt x="11017" y="258"/>
                </a:cubicBezTo>
                <a:cubicBezTo>
                  <a:pt x="11096" y="198"/>
                  <a:pt x="11161" y="114"/>
                  <a:pt x="11161" y="72"/>
                </a:cubicBezTo>
                <a:cubicBezTo>
                  <a:pt x="11161" y="32"/>
                  <a:pt x="11135" y="9"/>
                  <a:pt x="11078" y="2"/>
                </a:cubicBezTo>
                <a:close/>
              </a:path>
            </a:pathLst>
          </a:custGeom>
          <a:ln w="25400">
            <a:miter lim="400000"/>
          </a:ln>
          <a:effectLst>
            <a:reflection blurRad="0" stA="0" stPos="0" endA="0" endPos="40000" dist="0" dir="5400000" fadeDir="5400000" sx="100000" sy="-100000" kx="0" ky="0" algn="bl" rotWithShape="0"/>
          </a:effectLst>
        </p:spPr>
      </p:pic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1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2"/>
      <p:bldP build="whole" bldLvl="1" animBg="1" rev="0" advAuto="0" spid="19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opularity &amp; Demand -  II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Popularity &amp; Demand -  II</a:t>
            </a:r>
          </a:p>
        </p:txBody>
      </p:sp>
      <p:sp>
        <p:nvSpPr>
          <p:cNvPr id="196" name="Slide Number"/>
          <p:cNvSpPr txBox="1"/>
          <p:nvPr>
            <p:ph type="sldNum" sz="quarter" idx="4294967295"/>
          </p:nvPr>
        </p:nvSpPr>
        <p:spPr>
          <a:xfrm>
            <a:off x="12070670" y="13112351"/>
            <a:ext cx="230163" cy="3432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Rakesh Poduval, 22th October 2021"/>
          <p:cNvSpPr txBox="1"/>
          <p:nvPr/>
        </p:nvSpPr>
        <p:spPr>
          <a:xfrm>
            <a:off x="882595" y="12736411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Rakesh Poduval, 22th October 2021</a:t>
            </a:r>
          </a:p>
        </p:txBody>
      </p:sp>
      <p:graphicFrame>
        <p:nvGraphicFramePr>
          <p:cNvPr id="198" name="Top 10 jobs in America in 2021 by glassdoor"/>
          <p:cNvGraphicFramePr/>
          <p:nvPr/>
        </p:nvGraphicFramePr>
        <p:xfrm>
          <a:off x="1231900" y="2193445"/>
          <a:ext cx="21983700" cy="1023415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422120"/>
                <a:gridCol w="6415695"/>
                <a:gridCol w="5344784"/>
                <a:gridCol w="4394200"/>
                <a:gridCol w="4394200"/>
              </a:tblGrid>
              <a:tr h="857880">
                <a:tc gridSpan="5">
                  <a:txBody>
                    <a:bodyPr/>
                    <a:lstStyle/>
                    <a:p>
                      <a:pPr defTabSz="825500">
                        <a:defRPr b="0"/>
                      </a:pPr>
                      <a:r>
                        <a:rPr b="1" sz="5000">
                          <a:solidFill>
                            <a:schemeClr val="accent3">
                              <a:hueOff val="914338"/>
                              <a:satOff val="31515"/>
                              <a:lumOff val="-30790"/>
                            </a:schemeClr>
                          </a:solidFill>
                        </a:rPr>
                        <a:t>Top 10 jobs in America in 2021 by glassdoor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Rank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9FC8F9">
                        <a:alpha val="45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b="1" sz="3200"/>
                        <a:t>Job 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9FC8F9">
                        <a:alpha val="45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b="1" sz="3200"/>
                        <a:t>Median base salary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9FC8F9">
                        <a:alpha val="45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b="1" sz="3200"/>
                        <a:t>Job satisfaction/5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9FC8F9">
                        <a:alpha val="458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</a:pPr>
                      <a:r>
                        <a:rPr b="1" sz="3200"/>
                        <a:t>Job opening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9FC8F9">
                        <a:alpha val="45850"/>
                      </a:srgbClr>
                    </a:solidFill>
                  </a:tcPr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Java developer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$90,830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4.2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10,103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</a:rPr>
                        <a:t>Data scientist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</a:rPr>
                        <a:t>$113,736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</a:rPr>
                        <a:t>4.1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b="1" sz="3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</a:rPr>
                        <a:t>5,971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Product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$121,107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14,515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Enterprise Architect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$131,361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10,069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Devops engineer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$110,003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6,904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Information Security Engineer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$110,000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5,621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Business Development Manager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$82,182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8,827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Mobile Engineer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$94,301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4,631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Software Engineer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$110,245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40,564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5233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AEBE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Dentist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$134,122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4.0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4,315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ncepts &amp; techniques : Basic statistics, Testing hypothesis, Linear regression &amp; classification techniques, Cluster analysis, Principle components, Multivariate analysis, Linear algebra, ……"/>
          <p:cNvSpPr txBox="1"/>
          <p:nvPr>
            <p:ph type="body" idx="1"/>
          </p:nvPr>
        </p:nvSpPr>
        <p:spPr>
          <a:xfrm>
            <a:off x="1206500" y="2451051"/>
            <a:ext cx="14025321" cy="9870695"/>
          </a:xfrm>
          <a:prstGeom prst="rect">
            <a:avLst/>
          </a:prstGeom>
        </p:spPr>
        <p:txBody>
          <a:bodyPr/>
          <a:lstStyle/>
          <a:p>
            <a:pPr marL="463295" indent="-463295" defTabSz="1853137">
              <a:lnSpc>
                <a:spcPts val="8400"/>
              </a:lnSpc>
              <a:spcBef>
                <a:spcPts val="3400"/>
              </a:spcBef>
              <a:defRPr sz="3648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Concepts &amp; techniques</a:t>
            </a:r>
            <a:r>
              <a:t> : Basic statistics, Testing hypothesis, Linear regression &amp; classification techniques, Cluster analysis, Principle components, Multivariate analysis, Linear algebra, …</a:t>
            </a:r>
          </a:p>
          <a:p>
            <a:pPr marL="463295" indent="-463295" defTabSz="1853137">
              <a:lnSpc>
                <a:spcPts val="8400"/>
              </a:lnSpc>
              <a:spcBef>
                <a:spcPts val="3400"/>
              </a:spcBef>
              <a:defRPr sz="3648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IT Knowledge</a:t>
            </a:r>
            <a:r>
              <a:t>: MS Office (Outlook, Excel, Power point, Word, Teams), Basic windows operations, System performance checks. </a:t>
            </a:r>
          </a:p>
          <a:p>
            <a:pPr marL="463295" indent="-463295" defTabSz="1853137">
              <a:lnSpc>
                <a:spcPts val="8400"/>
              </a:lnSpc>
              <a:spcBef>
                <a:spcPts val="3400"/>
              </a:spcBef>
              <a:defRPr sz="3648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Database knowledge</a:t>
            </a:r>
            <a:r>
              <a:t>: MySQL, Oracle, MS SQL, MongoDB, … </a:t>
            </a:r>
          </a:p>
          <a:p>
            <a:pPr marL="463295" indent="-463295" defTabSz="1853137">
              <a:lnSpc>
                <a:spcPts val="8400"/>
              </a:lnSpc>
              <a:spcBef>
                <a:spcPts val="3400"/>
              </a:spcBef>
              <a:defRPr sz="3648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Tools</a:t>
            </a:r>
            <a:r>
              <a:t>: R, Python, SAS, Tableau </a:t>
            </a:r>
          </a:p>
          <a:p>
            <a:pPr marL="463295" indent="-463295" defTabSz="1853137">
              <a:lnSpc>
                <a:spcPts val="8400"/>
              </a:lnSpc>
              <a:spcBef>
                <a:spcPts val="3400"/>
              </a:spcBef>
              <a:defRPr sz="3648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Reporting</a:t>
            </a:r>
            <a:r>
              <a:t>: MS Word &amp; Power point, R Markdown, Jupyter notebooks</a:t>
            </a:r>
          </a:p>
          <a:p>
            <a:pPr marL="463295" indent="-463295" defTabSz="1853137">
              <a:lnSpc>
                <a:spcPts val="8400"/>
              </a:lnSpc>
              <a:spcBef>
                <a:spcPts val="3400"/>
              </a:spcBef>
              <a:defRPr sz="3648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Deployment</a:t>
            </a:r>
            <a:r>
              <a:t>: R Plumber, Python Flask, Docker, …</a:t>
            </a:r>
          </a:p>
          <a:p>
            <a:pPr marL="463295" indent="-463295" defTabSz="1853137">
              <a:lnSpc>
                <a:spcPts val="8400"/>
              </a:lnSpc>
              <a:spcBef>
                <a:spcPts val="3400"/>
              </a:spcBef>
              <a:defRPr b="1" sz="3648">
                <a:latin typeface="Calibri"/>
                <a:ea typeface="Calibri"/>
                <a:cs typeface="Calibri"/>
                <a:sym typeface="Calibri"/>
              </a:defRPr>
            </a:pPr>
            <a:r>
              <a:t>Communication &amp; presentation skills: </a:t>
            </a:r>
            <a:r>
              <a:rPr b="0"/>
              <a:t>Decent</a:t>
            </a:r>
            <a:r>
              <a:t> </a:t>
            </a:r>
            <a:r>
              <a:rPr b="0"/>
              <a:t>fluency</a:t>
            </a:r>
            <a:r>
              <a:t> </a:t>
            </a:r>
            <a:r>
              <a:rPr b="0"/>
              <a:t>in English. Explaining technical concepts in a very simpler way.</a:t>
            </a:r>
            <a:r>
              <a:t> </a:t>
            </a:r>
          </a:p>
          <a:p>
            <a:pPr marL="463295" indent="-463295" defTabSz="1853137">
              <a:lnSpc>
                <a:spcPts val="8400"/>
              </a:lnSpc>
              <a:spcBef>
                <a:spcPts val="3400"/>
              </a:spcBef>
              <a:defRPr sz="3648"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Challenge yourself</a:t>
            </a:r>
            <a:r>
              <a:t>: </a:t>
            </a:r>
            <a:r>
              <a:rPr u="sng">
                <a:hlinkClick r:id="rId4" invalidUrl="" action="" tgtFrame="" tooltip="" history="1" highlightClick="0" endSnd="0"/>
              </a:rPr>
              <a:t>https://www.kaggle.com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https://www.techgig.com</a:t>
            </a:r>
            <a:r>
              <a:t> </a:t>
            </a:r>
          </a:p>
        </p:txBody>
      </p:sp>
      <p:pic>
        <p:nvPicPr>
          <p:cNvPr id="203" name="Bowl of pappardelle pasta with parsley butter, roasted hazelnuts and shaved parmesan cheese" descr="Bowl of pappardelle pasta with parsley butter, roasted hazelnuts and shaved parmesan cheese"/>
          <p:cNvPicPr>
            <a:picLocks noChangeAspect="1"/>
          </p:cNvPicPr>
          <p:nvPr>
            <p:ph type="pic" idx="22"/>
          </p:nvPr>
        </p:nvPicPr>
        <p:blipFill>
          <a:blip r:embed="rId6">
            <a:alphaModFix amt="79734"/>
            <a:extLst/>
          </a:blip>
          <a:srcRect l="5781" t="1028" r="5783" b="547"/>
          <a:stretch>
            <a:fillRect/>
          </a:stretch>
        </p:blipFill>
        <p:spPr>
          <a:xfrm>
            <a:off x="15707649" y="151546"/>
            <a:ext cx="7691836" cy="7758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9" fill="norm" stroke="1" extrusionOk="0">
                <a:moveTo>
                  <a:pt x="14503" y="5"/>
                </a:moveTo>
                <a:cubicBezTo>
                  <a:pt x="14008" y="21"/>
                  <a:pt x="13513" y="71"/>
                  <a:pt x="13160" y="149"/>
                </a:cubicBezTo>
                <a:cubicBezTo>
                  <a:pt x="12357" y="327"/>
                  <a:pt x="11612" y="611"/>
                  <a:pt x="10932" y="1000"/>
                </a:cubicBezTo>
                <a:lnTo>
                  <a:pt x="10679" y="1144"/>
                </a:lnTo>
                <a:lnTo>
                  <a:pt x="10054" y="842"/>
                </a:lnTo>
                <a:cubicBezTo>
                  <a:pt x="9361" y="507"/>
                  <a:pt x="8707" y="304"/>
                  <a:pt x="7920" y="175"/>
                </a:cubicBezTo>
                <a:cubicBezTo>
                  <a:pt x="7279" y="71"/>
                  <a:pt x="6069" y="100"/>
                  <a:pt x="5421" y="235"/>
                </a:cubicBezTo>
                <a:cubicBezTo>
                  <a:pt x="2826" y="776"/>
                  <a:pt x="818" y="2574"/>
                  <a:pt x="0" y="5014"/>
                </a:cubicBezTo>
                <a:lnTo>
                  <a:pt x="0" y="9512"/>
                </a:lnTo>
                <a:cubicBezTo>
                  <a:pt x="587" y="11254"/>
                  <a:pt x="1799" y="12690"/>
                  <a:pt x="3461" y="13594"/>
                </a:cubicBezTo>
                <a:lnTo>
                  <a:pt x="3623" y="13683"/>
                </a:lnTo>
                <a:lnTo>
                  <a:pt x="3653" y="14573"/>
                </a:lnTo>
                <a:cubicBezTo>
                  <a:pt x="3696" y="15820"/>
                  <a:pt x="3904" y="16661"/>
                  <a:pt x="4413" y="17654"/>
                </a:cubicBezTo>
                <a:cubicBezTo>
                  <a:pt x="5530" y="19826"/>
                  <a:pt x="7679" y="21279"/>
                  <a:pt x="10169" y="21543"/>
                </a:cubicBezTo>
                <a:cubicBezTo>
                  <a:pt x="10614" y="21590"/>
                  <a:pt x="11277" y="21574"/>
                  <a:pt x="11816" y="21502"/>
                </a:cubicBezTo>
                <a:cubicBezTo>
                  <a:pt x="14595" y="21130"/>
                  <a:pt x="16829" y="19300"/>
                  <a:pt x="17717" y="16668"/>
                </a:cubicBezTo>
                <a:cubicBezTo>
                  <a:pt x="17979" y="15891"/>
                  <a:pt x="18073" y="15286"/>
                  <a:pt x="18073" y="14370"/>
                </a:cubicBezTo>
                <a:lnTo>
                  <a:pt x="18073" y="13589"/>
                </a:lnTo>
                <a:lnTo>
                  <a:pt x="18224" y="13498"/>
                </a:lnTo>
                <a:cubicBezTo>
                  <a:pt x="19049" y="12994"/>
                  <a:pt x="19539" y="12629"/>
                  <a:pt x="19996" y="12176"/>
                </a:cubicBezTo>
                <a:cubicBezTo>
                  <a:pt x="20714" y="11465"/>
                  <a:pt x="21248" y="10653"/>
                  <a:pt x="21600" y="9767"/>
                </a:cubicBezTo>
                <a:lnTo>
                  <a:pt x="21600" y="4547"/>
                </a:lnTo>
                <a:cubicBezTo>
                  <a:pt x="21512" y="4331"/>
                  <a:pt x="21415" y="4115"/>
                  <a:pt x="21302" y="3897"/>
                </a:cubicBezTo>
                <a:cubicBezTo>
                  <a:pt x="20234" y="1836"/>
                  <a:pt x="18252" y="442"/>
                  <a:pt x="15851" y="65"/>
                </a:cubicBezTo>
                <a:cubicBezTo>
                  <a:pt x="15494" y="9"/>
                  <a:pt x="14998" y="-10"/>
                  <a:pt x="14503" y="5"/>
                </a:cubicBezTo>
                <a:close/>
              </a:path>
            </a:pathLst>
          </a:custGeom>
        </p:spPr>
      </p:pic>
      <p:sp>
        <p:nvSpPr>
          <p:cNvPr id="204" name="Skill 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Skill sets</a:t>
            </a:r>
          </a:p>
        </p:txBody>
      </p:sp>
      <p:sp>
        <p:nvSpPr>
          <p:cNvPr id="205" name="Rakesh Poduval, 22th October 2021"/>
          <p:cNvSpPr txBox="1"/>
          <p:nvPr/>
        </p:nvSpPr>
        <p:spPr>
          <a:xfrm>
            <a:off x="882595" y="12736411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Rakesh Poduval, 22th October 2021</a:t>
            </a:r>
          </a:p>
        </p:txBody>
      </p:sp>
      <p:pic>
        <p:nvPicPr>
          <p:cNvPr id="206" name="skills-icon-techgig.png" descr="skills-icon-techgig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0084938" y="11739034"/>
            <a:ext cx="3068946" cy="1158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kills-icon-kaggle.png" descr="skills-icon-kaggle.png"/>
          <p:cNvPicPr>
            <a:picLocks noChangeAspect="1"/>
          </p:cNvPicPr>
          <p:nvPr/>
        </p:nvPicPr>
        <p:blipFill>
          <a:blip r:embed="rId8">
            <a:extLst/>
          </a:blip>
          <a:srcRect l="9162" t="15401" r="6675" b="11755"/>
          <a:stretch>
            <a:fillRect/>
          </a:stretch>
        </p:blipFill>
        <p:spPr>
          <a:xfrm>
            <a:off x="16573084" y="11799680"/>
            <a:ext cx="2795192" cy="1045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2" fill="norm" stroke="1" extrusionOk="0">
                <a:moveTo>
                  <a:pt x="322" y="0"/>
                </a:moveTo>
                <a:cubicBezTo>
                  <a:pt x="55" y="0"/>
                  <a:pt x="1" y="1318"/>
                  <a:pt x="0" y="7837"/>
                </a:cubicBezTo>
                <a:cubicBezTo>
                  <a:pt x="1" y="11186"/>
                  <a:pt x="13" y="13266"/>
                  <a:pt x="58" y="14436"/>
                </a:cubicBezTo>
                <a:cubicBezTo>
                  <a:pt x="81" y="15033"/>
                  <a:pt x="117" y="15410"/>
                  <a:pt x="159" y="15641"/>
                </a:cubicBezTo>
                <a:cubicBezTo>
                  <a:pt x="202" y="15871"/>
                  <a:pt x="254" y="15960"/>
                  <a:pt x="322" y="15960"/>
                </a:cubicBezTo>
                <a:cubicBezTo>
                  <a:pt x="533" y="15960"/>
                  <a:pt x="644" y="15399"/>
                  <a:pt x="644" y="14321"/>
                </a:cubicBezTo>
                <a:cubicBezTo>
                  <a:pt x="644" y="13419"/>
                  <a:pt x="775" y="12380"/>
                  <a:pt x="935" y="12026"/>
                </a:cubicBezTo>
                <a:cubicBezTo>
                  <a:pt x="937" y="12023"/>
                  <a:pt x="940" y="12020"/>
                  <a:pt x="942" y="12017"/>
                </a:cubicBezTo>
                <a:cubicBezTo>
                  <a:pt x="1183" y="11483"/>
                  <a:pt x="1363" y="11795"/>
                  <a:pt x="1852" y="13641"/>
                </a:cubicBezTo>
                <a:cubicBezTo>
                  <a:pt x="2263" y="15186"/>
                  <a:pt x="2623" y="15936"/>
                  <a:pt x="2960" y="15944"/>
                </a:cubicBezTo>
                <a:cubicBezTo>
                  <a:pt x="3433" y="15956"/>
                  <a:pt x="3414" y="15804"/>
                  <a:pt x="2579" y="13009"/>
                </a:cubicBezTo>
                <a:lnTo>
                  <a:pt x="1699" y="10058"/>
                </a:lnTo>
                <a:lnTo>
                  <a:pt x="2457" y="7992"/>
                </a:lnTo>
                <a:cubicBezTo>
                  <a:pt x="2872" y="6858"/>
                  <a:pt x="3208" y="5775"/>
                  <a:pt x="3208" y="5582"/>
                </a:cubicBezTo>
                <a:cubicBezTo>
                  <a:pt x="3208" y="4776"/>
                  <a:pt x="2196" y="5969"/>
                  <a:pt x="1589" y="7492"/>
                </a:cubicBezTo>
                <a:cubicBezTo>
                  <a:pt x="1463" y="7807"/>
                  <a:pt x="1353" y="8000"/>
                  <a:pt x="1239" y="8214"/>
                </a:cubicBezTo>
                <a:cubicBezTo>
                  <a:pt x="1204" y="8284"/>
                  <a:pt x="1170" y="8369"/>
                  <a:pt x="1138" y="8427"/>
                </a:cubicBezTo>
                <a:cubicBezTo>
                  <a:pt x="1056" y="8565"/>
                  <a:pt x="1015" y="8580"/>
                  <a:pt x="957" y="8632"/>
                </a:cubicBezTo>
                <a:cubicBezTo>
                  <a:pt x="916" y="8667"/>
                  <a:pt x="842" y="8804"/>
                  <a:pt x="822" y="8771"/>
                </a:cubicBezTo>
                <a:cubicBezTo>
                  <a:pt x="820" y="8768"/>
                  <a:pt x="817" y="8726"/>
                  <a:pt x="816" y="8722"/>
                </a:cubicBezTo>
                <a:cubicBezTo>
                  <a:pt x="810" y="8715"/>
                  <a:pt x="792" y="8758"/>
                  <a:pt x="788" y="8747"/>
                </a:cubicBezTo>
                <a:cubicBezTo>
                  <a:pt x="708" y="8532"/>
                  <a:pt x="644" y="6480"/>
                  <a:pt x="644" y="4181"/>
                </a:cubicBezTo>
                <a:cubicBezTo>
                  <a:pt x="644" y="845"/>
                  <a:pt x="578" y="0"/>
                  <a:pt x="322" y="0"/>
                </a:cubicBezTo>
                <a:close/>
                <a:moveTo>
                  <a:pt x="16788" y="0"/>
                </a:moveTo>
                <a:cubicBezTo>
                  <a:pt x="16521" y="0"/>
                  <a:pt x="16473" y="1318"/>
                  <a:pt x="16472" y="7837"/>
                </a:cubicBezTo>
                <a:cubicBezTo>
                  <a:pt x="16473" y="11186"/>
                  <a:pt x="16485" y="13266"/>
                  <a:pt x="16530" y="14436"/>
                </a:cubicBezTo>
                <a:cubicBezTo>
                  <a:pt x="16554" y="15033"/>
                  <a:pt x="16583" y="15410"/>
                  <a:pt x="16626" y="15641"/>
                </a:cubicBezTo>
                <a:cubicBezTo>
                  <a:pt x="16668" y="15871"/>
                  <a:pt x="16720" y="15960"/>
                  <a:pt x="16788" y="15960"/>
                </a:cubicBezTo>
                <a:cubicBezTo>
                  <a:pt x="16856" y="15960"/>
                  <a:pt x="16914" y="15871"/>
                  <a:pt x="16957" y="15641"/>
                </a:cubicBezTo>
                <a:cubicBezTo>
                  <a:pt x="17000" y="15410"/>
                  <a:pt x="17029" y="15033"/>
                  <a:pt x="17052" y="14436"/>
                </a:cubicBezTo>
                <a:cubicBezTo>
                  <a:pt x="17097" y="13266"/>
                  <a:pt x="17110" y="11186"/>
                  <a:pt x="17110" y="7837"/>
                </a:cubicBezTo>
                <a:cubicBezTo>
                  <a:pt x="17109" y="1318"/>
                  <a:pt x="17055" y="0"/>
                  <a:pt x="16788" y="0"/>
                </a:cubicBezTo>
                <a:close/>
                <a:moveTo>
                  <a:pt x="19723" y="5123"/>
                </a:moveTo>
                <a:cubicBezTo>
                  <a:pt x="17926" y="5123"/>
                  <a:pt x="17104" y="12231"/>
                  <a:pt x="18561" y="15182"/>
                </a:cubicBezTo>
                <a:cubicBezTo>
                  <a:pt x="18985" y="16041"/>
                  <a:pt x="20496" y="16178"/>
                  <a:pt x="20956" y="15403"/>
                </a:cubicBezTo>
                <a:cubicBezTo>
                  <a:pt x="21308" y="14809"/>
                  <a:pt x="21176" y="14313"/>
                  <a:pt x="20738" y="14173"/>
                </a:cubicBezTo>
                <a:cubicBezTo>
                  <a:pt x="20715" y="14170"/>
                  <a:pt x="20689" y="14175"/>
                  <a:pt x="20665" y="14173"/>
                </a:cubicBezTo>
                <a:cubicBezTo>
                  <a:pt x="20526" y="14143"/>
                  <a:pt x="20370" y="14130"/>
                  <a:pt x="20183" y="14173"/>
                </a:cubicBezTo>
                <a:cubicBezTo>
                  <a:pt x="20073" y="14199"/>
                  <a:pt x="19961" y="14127"/>
                  <a:pt x="19849" y="14091"/>
                </a:cubicBezTo>
                <a:cubicBezTo>
                  <a:pt x="19596" y="14039"/>
                  <a:pt x="19380" y="13879"/>
                  <a:pt x="19214" y="13616"/>
                </a:cubicBezTo>
                <a:cubicBezTo>
                  <a:pt x="19156" y="13541"/>
                  <a:pt x="19102" y="13480"/>
                  <a:pt x="19051" y="13395"/>
                </a:cubicBezTo>
                <a:cubicBezTo>
                  <a:pt x="19043" y="13376"/>
                  <a:pt x="19029" y="13373"/>
                  <a:pt x="19021" y="13354"/>
                </a:cubicBezTo>
                <a:cubicBezTo>
                  <a:pt x="19001" y="13307"/>
                  <a:pt x="19005" y="13275"/>
                  <a:pt x="18987" y="13231"/>
                </a:cubicBezTo>
                <a:cubicBezTo>
                  <a:pt x="18770" y="12802"/>
                  <a:pt x="18633" y="12315"/>
                  <a:pt x="18732" y="11886"/>
                </a:cubicBezTo>
                <a:cubicBezTo>
                  <a:pt x="18739" y="11860"/>
                  <a:pt x="18810" y="11846"/>
                  <a:pt x="18828" y="11821"/>
                </a:cubicBezTo>
                <a:cubicBezTo>
                  <a:pt x="18902" y="11710"/>
                  <a:pt x="19027" y="11616"/>
                  <a:pt x="19263" y="11542"/>
                </a:cubicBezTo>
                <a:cubicBezTo>
                  <a:pt x="19502" y="11457"/>
                  <a:pt x="19805" y="11394"/>
                  <a:pt x="20223" y="11394"/>
                </a:cubicBezTo>
                <a:cubicBezTo>
                  <a:pt x="21561" y="11394"/>
                  <a:pt x="21600" y="11354"/>
                  <a:pt x="21600" y="9927"/>
                </a:cubicBezTo>
                <a:cubicBezTo>
                  <a:pt x="21600" y="7877"/>
                  <a:pt x="20526" y="5123"/>
                  <a:pt x="19723" y="5123"/>
                </a:cubicBezTo>
                <a:close/>
                <a:moveTo>
                  <a:pt x="5309" y="5238"/>
                </a:moveTo>
                <a:cubicBezTo>
                  <a:pt x="4694" y="5321"/>
                  <a:pt x="4029" y="5937"/>
                  <a:pt x="4103" y="6550"/>
                </a:cubicBezTo>
                <a:cubicBezTo>
                  <a:pt x="4142" y="6863"/>
                  <a:pt x="4519" y="7045"/>
                  <a:pt x="4941" y="6951"/>
                </a:cubicBezTo>
                <a:cubicBezTo>
                  <a:pt x="5808" y="6759"/>
                  <a:pt x="6410" y="7974"/>
                  <a:pt x="5941" y="8968"/>
                </a:cubicBezTo>
                <a:cubicBezTo>
                  <a:pt x="5792" y="9282"/>
                  <a:pt x="5304" y="9713"/>
                  <a:pt x="4858" y="9927"/>
                </a:cubicBezTo>
                <a:cubicBezTo>
                  <a:pt x="3798" y="10436"/>
                  <a:pt x="3406" y="12363"/>
                  <a:pt x="3932" y="14501"/>
                </a:cubicBezTo>
                <a:cubicBezTo>
                  <a:pt x="4247" y="15785"/>
                  <a:pt x="4430" y="15960"/>
                  <a:pt x="5563" y="15960"/>
                </a:cubicBezTo>
                <a:lnTo>
                  <a:pt x="6447" y="15960"/>
                </a:lnTo>
                <a:cubicBezTo>
                  <a:pt x="6790" y="15960"/>
                  <a:pt x="6839" y="15381"/>
                  <a:pt x="6842" y="12042"/>
                </a:cubicBezTo>
                <a:cubicBezTo>
                  <a:pt x="6840" y="11010"/>
                  <a:pt x="6825" y="10072"/>
                  <a:pt x="6793" y="9312"/>
                </a:cubicBezTo>
                <a:cubicBezTo>
                  <a:pt x="6760" y="8536"/>
                  <a:pt x="6709" y="7922"/>
                  <a:pt x="6640" y="7394"/>
                </a:cubicBezTo>
                <a:cubicBezTo>
                  <a:pt x="6633" y="7339"/>
                  <a:pt x="6626" y="7274"/>
                  <a:pt x="6618" y="7222"/>
                </a:cubicBezTo>
                <a:cubicBezTo>
                  <a:pt x="6465" y="6160"/>
                  <a:pt x="6227" y="5596"/>
                  <a:pt x="5876" y="5361"/>
                </a:cubicBezTo>
                <a:cubicBezTo>
                  <a:pt x="5712" y="5251"/>
                  <a:pt x="5514" y="5211"/>
                  <a:pt x="5309" y="5238"/>
                </a:cubicBezTo>
                <a:close/>
                <a:moveTo>
                  <a:pt x="13841" y="5320"/>
                </a:moveTo>
                <a:cubicBezTo>
                  <a:pt x="13653" y="5313"/>
                  <a:pt x="13479" y="5342"/>
                  <a:pt x="13323" y="5402"/>
                </a:cubicBezTo>
                <a:cubicBezTo>
                  <a:pt x="13179" y="5458"/>
                  <a:pt x="13052" y="5533"/>
                  <a:pt x="12933" y="5648"/>
                </a:cubicBezTo>
                <a:cubicBezTo>
                  <a:pt x="12914" y="5665"/>
                  <a:pt x="12896" y="5687"/>
                  <a:pt x="12878" y="5705"/>
                </a:cubicBezTo>
                <a:cubicBezTo>
                  <a:pt x="12254" y="6371"/>
                  <a:pt x="11976" y="7921"/>
                  <a:pt x="11976" y="10485"/>
                </a:cubicBezTo>
                <a:cubicBezTo>
                  <a:pt x="11976" y="14685"/>
                  <a:pt x="12673" y="16403"/>
                  <a:pt x="14138" y="15829"/>
                </a:cubicBezTo>
                <a:cubicBezTo>
                  <a:pt x="14950" y="15512"/>
                  <a:pt x="15155" y="16550"/>
                  <a:pt x="14669" y="18526"/>
                </a:cubicBezTo>
                <a:cubicBezTo>
                  <a:pt x="14660" y="18560"/>
                  <a:pt x="14647" y="18575"/>
                  <a:pt x="14638" y="18608"/>
                </a:cubicBezTo>
                <a:cubicBezTo>
                  <a:pt x="14625" y="18672"/>
                  <a:pt x="14602" y="18705"/>
                  <a:pt x="14586" y="18764"/>
                </a:cubicBezTo>
                <a:cubicBezTo>
                  <a:pt x="14211" y="20033"/>
                  <a:pt x="13667" y="20259"/>
                  <a:pt x="13010" y="19321"/>
                </a:cubicBezTo>
                <a:cubicBezTo>
                  <a:pt x="12344" y="18372"/>
                  <a:pt x="12036" y="19592"/>
                  <a:pt x="12651" y="20740"/>
                </a:cubicBezTo>
                <a:cubicBezTo>
                  <a:pt x="12764" y="20950"/>
                  <a:pt x="12884" y="21122"/>
                  <a:pt x="13007" y="21256"/>
                </a:cubicBezTo>
                <a:cubicBezTo>
                  <a:pt x="13041" y="21284"/>
                  <a:pt x="13076" y="21306"/>
                  <a:pt x="13111" y="21330"/>
                </a:cubicBezTo>
                <a:cubicBezTo>
                  <a:pt x="13183" y="21395"/>
                  <a:pt x="13255" y="21453"/>
                  <a:pt x="13329" y="21494"/>
                </a:cubicBezTo>
                <a:cubicBezTo>
                  <a:pt x="13523" y="21577"/>
                  <a:pt x="13718" y="21600"/>
                  <a:pt x="13911" y="21567"/>
                </a:cubicBezTo>
                <a:cubicBezTo>
                  <a:pt x="14041" y="21546"/>
                  <a:pt x="14160" y="21460"/>
                  <a:pt x="14282" y="21387"/>
                </a:cubicBezTo>
                <a:cubicBezTo>
                  <a:pt x="14783" y="20972"/>
                  <a:pt x="15207" y="20020"/>
                  <a:pt x="15387" y="18649"/>
                </a:cubicBezTo>
                <a:cubicBezTo>
                  <a:pt x="15420" y="18390"/>
                  <a:pt x="15447" y="17641"/>
                  <a:pt x="15475" y="17083"/>
                </a:cubicBezTo>
                <a:cubicBezTo>
                  <a:pt x="15517" y="15962"/>
                  <a:pt x="15552" y="14892"/>
                  <a:pt x="15577" y="12362"/>
                </a:cubicBezTo>
                <a:lnTo>
                  <a:pt x="15613" y="8575"/>
                </a:lnTo>
                <a:lnTo>
                  <a:pt x="15613" y="5820"/>
                </a:lnTo>
                <a:lnTo>
                  <a:pt x="14451" y="5435"/>
                </a:lnTo>
                <a:cubicBezTo>
                  <a:pt x="14232" y="5362"/>
                  <a:pt x="14029" y="5327"/>
                  <a:pt x="13841" y="5320"/>
                </a:cubicBezTo>
                <a:close/>
                <a:moveTo>
                  <a:pt x="9213" y="5369"/>
                </a:moveTo>
                <a:cubicBezTo>
                  <a:pt x="8435" y="5506"/>
                  <a:pt x="7949" y="6380"/>
                  <a:pt x="7689" y="8058"/>
                </a:cubicBezTo>
                <a:cubicBezTo>
                  <a:pt x="7374" y="10081"/>
                  <a:pt x="7550" y="13445"/>
                  <a:pt x="8054" y="14928"/>
                </a:cubicBezTo>
                <a:cubicBezTo>
                  <a:pt x="8340" y="15770"/>
                  <a:pt x="8664" y="15991"/>
                  <a:pt x="9403" y="15870"/>
                </a:cubicBezTo>
                <a:cubicBezTo>
                  <a:pt x="10192" y="15741"/>
                  <a:pt x="10386" y="15891"/>
                  <a:pt x="10446" y="16723"/>
                </a:cubicBezTo>
                <a:cubicBezTo>
                  <a:pt x="10507" y="17570"/>
                  <a:pt x="10297" y="18438"/>
                  <a:pt x="10004" y="19067"/>
                </a:cubicBezTo>
                <a:cubicBezTo>
                  <a:pt x="9974" y="19135"/>
                  <a:pt x="9944" y="19182"/>
                  <a:pt x="9912" y="19239"/>
                </a:cubicBezTo>
                <a:cubicBezTo>
                  <a:pt x="9472" y="20063"/>
                  <a:pt x="8894" y="20364"/>
                  <a:pt x="8664" y="19371"/>
                </a:cubicBezTo>
                <a:cubicBezTo>
                  <a:pt x="8469" y="18531"/>
                  <a:pt x="7916" y="18684"/>
                  <a:pt x="7916" y="19575"/>
                </a:cubicBezTo>
                <a:cubicBezTo>
                  <a:pt x="7916" y="19998"/>
                  <a:pt x="8132" y="20621"/>
                  <a:pt x="8397" y="20961"/>
                </a:cubicBezTo>
                <a:cubicBezTo>
                  <a:pt x="8583" y="21200"/>
                  <a:pt x="8772" y="21376"/>
                  <a:pt x="8961" y="21477"/>
                </a:cubicBezTo>
                <a:cubicBezTo>
                  <a:pt x="9104" y="21553"/>
                  <a:pt x="9245" y="21593"/>
                  <a:pt x="9385" y="21592"/>
                </a:cubicBezTo>
                <a:cubicBezTo>
                  <a:pt x="9803" y="21588"/>
                  <a:pt x="10198" y="21240"/>
                  <a:pt x="10510" y="20567"/>
                </a:cubicBezTo>
                <a:cubicBezTo>
                  <a:pt x="10697" y="20165"/>
                  <a:pt x="10802" y="19749"/>
                  <a:pt x="10881" y="19108"/>
                </a:cubicBezTo>
                <a:cubicBezTo>
                  <a:pt x="10903" y="18917"/>
                  <a:pt x="10934" y="18788"/>
                  <a:pt x="10952" y="18567"/>
                </a:cubicBezTo>
                <a:cubicBezTo>
                  <a:pt x="11027" y="17511"/>
                  <a:pt x="11051" y="15816"/>
                  <a:pt x="11084" y="12665"/>
                </a:cubicBezTo>
                <a:lnTo>
                  <a:pt x="11124" y="9025"/>
                </a:lnTo>
                <a:lnTo>
                  <a:pt x="11124" y="5837"/>
                </a:lnTo>
                <a:lnTo>
                  <a:pt x="10090" y="5476"/>
                </a:lnTo>
                <a:cubicBezTo>
                  <a:pt x="9764" y="5360"/>
                  <a:pt x="9472" y="5324"/>
                  <a:pt x="9213" y="536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8" name="skills-icon-excel.jpg" descr="skills-icon-excel.jpg"/>
          <p:cNvPicPr>
            <a:picLocks noChangeAspect="1"/>
          </p:cNvPicPr>
          <p:nvPr/>
        </p:nvPicPr>
        <p:blipFill>
          <a:blip r:embed="rId9">
            <a:extLst/>
          </a:blip>
          <a:srcRect l="21156" t="5750" r="21688" b="7462"/>
          <a:stretch>
            <a:fillRect/>
          </a:stretch>
        </p:blipFill>
        <p:spPr>
          <a:xfrm>
            <a:off x="15926283" y="6862318"/>
            <a:ext cx="1066801" cy="1048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8" fill="norm" stroke="1" extrusionOk="0">
                <a:moveTo>
                  <a:pt x="12375" y="0"/>
                </a:moveTo>
                <a:cubicBezTo>
                  <a:pt x="12264" y="0"/>
                  <a:pt x="9562" y="463"/>
                  <a:pt x="6364" y="1030"/>
                </a:cubicBezTo>
                <a:cubicBezTo>
                  <a:pt x="3166" y="1597"/>
                  <a:pt x="423" y="2012"/>
                  <a:pt x="273" y="1954"/>
                </a:cubicBezTo>
                <a:cubicBezTo>
                  <a:pt x="47" y="1865"/>
                  <a:pt x="0" y="3308"/>
                  <a:pt x="0" y="10602"/>
                </a:cubicBezTo>
                <a:lnTo>
                  <a:pt x="0" y="19357"/>
                </a:lnTo>
                <a:lnTo>
                  <a:pt x="450" y="19471"/>
                </a:lnTo>
                <a:cubicBezTo>
                  <a:pt x="697" y="19533"/>
                  <a:pt x="3422" y="20028"/>
                  <a:pt x="6501" y="20574"/>
                </a:cubicBezTo>
                <a:cubicBezTo>
                  <a:pt x="7746" y="20796"/>
                  <a:pt x="7901" y="20815"/>
                  <a:pt x="8863" y="20983"/>
                </a:cubicBezTo>
                <a:cubicBezTo>
                  <a:pt x="9200" y="21009"/>
                  <a:pt x="9431" y="21050"/>
                  <a:pt x="9554" y="21106"/>
                </a:cubicBezTo>
                <a:cubicBezTo>
                  <a:pt x="10533" y="21275"/>
                  <a:pt x="12272" y="21583"/>
                  <a:pt x="12335" y="21588"/>
                </a:cubicBezTo>
                <a:cubicBezTo>
                  <a:pt x="12482" y="21600"/>
                  <a:pt x="12603" y="21235"/>
                  <a:pt x="12640" y="20640"/>
                </a:cubicBezTo>
                <a:lnTo>
                  <a:pt x="12696" y="19675"/>
                </a:lnTo>
                <a:lnTo>
                  <a:pt x="17148" y="19618"/>
                </a:lnTo>
                <a:lnTo>
                  <a:pt x="21600" y="19561"/>
                </a:lnTo>
                <a:lnTo>
                  <a:pt x="21600" y="10904"/>
                </a:lnTo>
                <a:lnTo>
                  <a:pt x="21600" y="2248"/>
                </a:lnTo>
                <a:lnTo>
                  <a:pt x="17148" y="2191"/>
                </a:lnTo>
                <a:lnTo>
                  <a:pt x="12696" y="2142"/>
                </a:lnTo>
                <a:lnTo>
                  <a:pt x="12640" y="1071"/>
                </a:lnTo>
                <a:cubicBezTo>
                  <a:pt x="12607" y="482"/>
                  <a:pt x="12486" y="0"/>
                  <a:pt x="12375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9" name="skills-icon-mssql.png" descr="skills-icon-mssql.png"/>
          <p:cNvPicPr>
            <a:picLocks noChangeAspect="1"/>
          </p:cNvPicPr>
          <p:nvPr/>
        </p:nvPicPr>
        <p:blipFill>
          <a:blip r:embed="rId10">
            <a:extLst/>
          </a:blip>
          <a:srcRect l="17244" t="14061" r="17362" b="13604"/>
          <a:stretch>
            <a:fillRect/>
          </a:stretch>
        </p:blipFill>
        <p:spPr>
          <a:xfrm>
            <a:off x="20817936" y="9238352"/>
            <a:ext cx="2542340" cy="20320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5" h="21597" fill="norm" stroke="1" extrusionOk="0">
                <a:moveTo>
                  <a:pt x="11916" y="0"/>
                </a:moveTo>
                <a:cubicBezTo>
                  <a:pt x="11475" y="23"/>
                  <a:pt x="9878" y="833"/>
                  <a:pt x="9630" y="1211"/>
                </a:cubicBezTo>
                <a:cubicBezTo>
                  <a:pt x="9469" y="1455"/>
                  <a:pt x="9564" y="1679"/>
                  <a:pt x="10173" y="2464"/>
                </a:cubicBezTo>
                <a:cubicBezTo>
                  <a:pt x="11862" y="4640"/>
                  <a:pt x="11626" y="6384"/>
                  <a:pt x="9247" y="9322"/>
                </a:cubicBezTo>
                <a:cubicBezTo>
                  <a:pt x="8500" y="10245"/>
                  <a:pt x="7843" y="11241"/>
                  <a:pt x="7784" y="11541"/>
                </a:cubicBezTo>
                <a:cubicBezTo>
                  <a:pt x="7550" y="12716"/>
                  <a:pt x="8881" y="13909"/>
                  <a:pt x="10956" y="14384"/>
                </a:cubicBezTo>
                <a:cubicBezTo>
                  <a:pt x="12457" y="14727"/>
                  <a:pt x="12976" y="14746"/>
                  <a:pt x="13112" y="14468"/>
                </a:cubicBezTo>
                <a:cubicBezTo>
                  <a:pt x="13190" y="14309"/>
                  <a:pt x="13269" y="14309"/>
                  <a:pt x="13395" y="14468"/>
                </a:cubicBezTo>
                <a:cubicBezTo>
                  <a:pt x="13491" y="14590"/>
                  <a:pt x="13681" y="14690"/>
                  <a:pt x="13818" y="14688"/>
                </a:cubicBezTo>
                <a:cubicBezTo>
                  <a:pt x="14000" y="14684"/>
                  <a:pt x="13970" y="14586"/>
                  <a:pt x="13702" y="14325"/>
                </a:cubicBezTo>
                <a:cubicBezTo>
                  <a:pt x="13349" y="13982"/>
                  <a:pt x="13342" y="13934"/>
                  <a:pt x="13575" y="13228"/>
                </a:cubicBezTo>
                <a:cubicBezTo>
                  <a:pt x="13987" y="11984"/>
                  <a:pt x="14179" y="10603"/>
                  <a:pt x="14182" y="8837"/>
                </a:cubicBezTo>
                <a:cubicBezTo>
                  <a:pt x="14185" y="6859"/>
                  <a:pt x="13979" y="7074"/>
                  <a:pt x="16677" y="6251"/>
                </a:cubicBezTo>
                <a:lnTo>
                  <a:pt x="18480" y="5699"/>
                </a:lnTo>
                <a:lnTo>
                  <a:pt x="18150" y="5167"/>
                </a:lnTo>
                <a:cubicBezTo>
                  <a:pt x="17417" y="3983"/>
                  <a:pt x="16057" y="3163"/>
                  <a:pt x="13968" y="2641"/>
                </a:cubicBezTo>
                <a:cubicBezTo>
                  <a:pt x="12954" y="2387"/>
                  <a:pt x="12937" y="2371"/>
                  <a:pt x="12512" y="1320"/>
                </a:cubicBezTo>
                <a:cubicBezTo>
                  <a:pt x="12275" y="736"/>
                  <a:pt x="12057" y="160"/>
                  <a:pt x="12026" y="42"/>
                </a:cubicBezTo>
                <a:cubicBezTo>
                  <a:pt x="12017" y="10"/>
                  <a:pt x="11979" y="-3"/>
                  <a:pt x="11916" y="0"/>
                </a:cubicBezTo>
                <a:close/>
                <a:moveTo>
                  <a:pt x="6298" y="14371"/>
                </a:moveTo>
                <a:cubicBezTo>
                  <a:pt x="6210" y="14392"/>
                  <a:pt x="6123" y="14460"/>
                  <a:pt x="6048" y="14591"/>
                </a:cubicBezTo>
                <a:cubicBezTo>
                  <a:pt x="5889" y="14866"/>
                  <a:pt x="5581" y="14937"/>
                  <a:pt x="4535" y="14941"/>
                </a:cubicBezTo>
                <a:cubicBezTo>
                  <a:pt x="3813" y="14943"/>
                  <a:pt x="3247" y="15002"/>
                  <a:pt x="3275" y="15072"/>
                </a:cubicBezTo>
                <a:cubicBezTo>
                  <a:pt x="3304" y="15141"/>
                  <a:pt x="3366" y="15345"/>
                  <a:pt x="3415" y="15523"/>
                </a:cubicBezTo>
                <a:cubicBezTo>
                  <a:pt x="3508" y="15854"/>
                  <a:pt x="4521" y="15949"/>
                  <a:pt x="4758" y="15649"/>
                </a:cubicBezTo>
                <a:cubicBezTo>
                  <a:pt x="4821" y="15570"/>
                  <a:pt x="4971" y="15606"/>
                  <a:pt x="5088" y="15730"/>
                </a:cubicBezTo>
                <a:cubicBezTo>
                  <a:pt x="5209" y="15856"/>
                  <a:pt x="5425" y="15885"/>
                  <a:pt x="5585" y="15797"/>
                </a:cubicBezTo>
                <a:cubicBezTo>
                  <a:pt x="5741" y="15711"/>
                  <a:pt x="5921" y="15657"/>
                  <a:pt x="5988" y="15675"/>
                </a:cubicBezTo>
                <a:cubicBezTo>
                  <a:pt x="6054" y="15692"/>
                  <a:pt x="6108" y="15574"/>
                  <a:pt x="6108" y="15413"/>
                </a:cubicBezTo>
                <a:cubicBezTo>
                  <a:pt x="6108" y="14878"/>
                  <a:pt x="6429" y="14860"/>
                  <a:pt x="6588" y="15388"/>
                </a:cubicBezTo>
                <a:cubicBezTo>
                  <a:pt x="6790" y="16061"/>
                  <a:pt x="6834" y="16046"/>
                  <a:pt x="6834" y="15287"/>
                </a:cubicBezTo>
                <a:cubicBezTo>
                  <a:pt x="6834" y="14696"/>
                  <a:pt x="6561" y="14308"/>
                  <a:pt x="6298" y="14371"/>
                </a:cubicBezTo>
                <a:close/>
                <a:moveTo>
                  <a:pt x="160" y="14443"/>
                </a:moveTo>
                <a:lnTo>
                  <a:pt x="160" y="14983"/>
                </a:lnTo>
                <a:cubicBezTo>
                  <a:pt x="160" y="15281"/>
                  <a:pt x="228" y="15473"/>
                  <a:pt x="310" y="15409"/>
                </a:cubicBezTo>
                <a:cubicBezTo>
                  <a:pt x="392" y="15345"/>
                  <a:pt x="498" y="15377"/>
                  <a:pt x="546" y="15477"/>
                </a:cubicBezTo>
                <a:cubicBezTo>
                  <a:pt x="595" y="15576"/>
                  <a:pt x="926" y="15652"/>
                  <a:pt x="1280" y="15645"/>
                </a:cubicBezTo>
                <a:cubicBezTo>
                  <a:pt x="1633" y="15639"/>
                  <a:pt x="1971" y="15694"/>
                  <a:pt x="2029" y="15768"/>
                </a:cubicBezTo>
                <a:cubicBezTo>
                  <a:pt x="2276" y="16079"/>
                  <a:pt x="2870" y="15811"/>
                  <a:pt x="2939" y="15358"/>
                </a:cubicBezTo>
                <a:cubicBezTo>
                  <a:pt x="2998" y="14968"/>
                  <a:pt x="2942" y="14894"/>
                  <a:pt x="2582" y="14894"/>
                </a:cubicBezTo>
                <a:cubicBezTo>
                  <a:pt x="2347" y="14894"/>
                  <a:pt x="2065" y="15006"/>
                  <a:pt x="1956" y="15143"/>
                </a:cubicBezTo>
                <a:cubicBezTo>
                  <a:pt x="1799" y="15342"/>
                  <a:pt x="1737" y="15300"/>
                  <a:pt x="1663" y="14941"/>
                </a:cubicBezTo>
                <a:cubicBezTo>
                  <a:pt x="1543" y="14362"/>
                  <a:pt x="1189" y="14358"/>
                  <a:pt x="946" y="14932"/>
                </a:cubicBezTo>
                <a:lnTo>
                  <a:pt x="760" y="15379"/>
                </a:lnTo>
                <a:lnTo>
                  <a:pt x="460" y="14911"/>
                </a:lnTo>
                <a:lnTo>
                  <a:pt x="160" y="14443"/>
                </a:lnTo>
                <a:close/>
                <a:moveTo>
                  <a:pt x="7314" y="14692"/>
                </a:moveTo>
                <a:cubicBezTo>
                  <a:pt x="7181" y="14692"/>
                  <a:pt x="7074" y="14783"/>
                  <a:pt x="7074" y="14894"/>
                </a:cubicBezTo>
                <a:cubicBezTo>
                  <a:pt x="7074" y="15006"/>
                  <a:pt x="7181" y="15097"/>
                  <a:pt x="7314" y="15097"/>
                </a:cubicBezTo>
                <a:cubicBezTo>
                  <a:pt x="7447" y="15097"/>
                  <a:pt x="7557" y="15006"/>
                  <a:pt x="7557" y="14894"/>
                </a:cubicBezTo>
                <a:cubicBezTo>
                  <a:pt x="7557" y="14783"/>
                  <a:pt x="7447" y="14692"/>
                  <a:pt x="7314" y="14692"/>
                </a:cubicBezTo>
                <a:close/>
                <a:moveTo>
                  <a:pt x="3739" y="16232"/>
                </a:moveTo>
                <a:cubicBezTo>
                  <a:pt x="3592" y="16227"/>
                  <a:pt x="3454" y="16296"/>
                  <a:pt x="3229" y="16438"/>
                </a:cubicBezTo>
                <a:cubicBezTo>
                  <a:pt x="2536" y="16875"/>
                  <a:pt x="2249" y="17479"/>
                  <a:pt x="2249" y="18505"/>
                </a:cubicBezTo>
                <a:cubicBezTo>
                  <a:pt x="2249" y="19703"/>
                  <a:pt x="2467" y="20133"/>
                  <a:pt x="3309" y="20589"/>
                </a:cubicBezTo>
                <a:cubicBezTo>
                  <a:pt x="3702" y="20802"/>
                  <a:pt x="4067" y="21114"/>
                  <a:pt x="4118" y="21285"/>
                </a:cubicBezTo>
                <a:cubicBezTo>
                  <a:pt x="4170" y="21455"/>
                  <a:pt x="4361" y="21597"/>
                  <a:pt x="4542" y="21597"/>
                </a:cubicBezTo>
                <a:cubicBezTo>
                  <a:pt x="4865" y="21597"/>
                  <a:pt x="4868" y="21589"/>
                  <a:pt x="4572" y="21175"/>
                </a:cubicBezTo>
                <a:cubicBezTo>
                  <a:pt x="4275" y="20762"/>
                  <a:pt x="4276" y="20745"/>
                  <a:pt x="4608" y="20412"/>
                </a:cubicBezTo>
                <a:cubicBezTo>
                  <a:pt x="5680" y="19337"/>
                  <a:pt x="5515" y="17196"/>
                  <a:pt x="4308" y="16476"/>
                </a:cubicBezTo>
                <a:cubicBezTo>
                  <a:pt x="4042" y="16317"/>
                  <a:pt x="3886" y="16237"/>
                  <a:pt x="3739" y="16232"/>
                </a:cubicBezTo>
                <a:close/>
                <a:moveTo>
                  <a:pt x="6101" y="16350"/>
                </a:moveTo>
                <a:cubicBezTo>
                  <a:pt x="6020" y="16407"/>
                  <a:pt x="5948" y="17125"/>
                  <a:pt x="5948" y="18450"/>
                </a:cubicBezTo>
                <a:lnTo>
                  <a:pt x="5948" y="20580"/>
                </a:lnTo>
                <a:lnTo>
                  <a:pt x="6744" y="20580"/>
                </a:lnTo>
                <a:cubicBezTo>
                  <a:pt x="7734" y="20580"/>
                  <a:pt x="7971" y="20223"/>
                  <a:pt x="7037" y="20138"/>
                </a:cubicBezTo>
                <a:lnTo>
                  <a:pt x="6351" y="20074"/>
                </a:lnTo>
                <a:lnTo>
                  <a:pt x="6304" y="18193"/>
                </a:lnTo>
                <a:cubicBezTo>
                  <a:pt x="6272" y="16891"/>
                  <a:pt x="6182" y="16292"/>
                  <a:pt x="6101" y="16350"/>
                </a:cubicBezTo>
                <a:close/>
                <a:moveTo>
                  <a:pt x="1093" y="16358"/>
                </a:moveTo>
                <a:cubicBezTo>
                  <a:pt x="865" y="16356"/>
                  <a:pt x="600" y="16440"/>
                  <a:pt x="393" y="16611"/>
                </a:cubicBezTo>
                <a:cubicBezTo>
                  <a:pt x="-220" y="17119"/>
                  <a:pt x="-114" y="17774"/>
                  <a:pt x="723" y="18640"/>
                </a:cubicBezTo>
                <a:cubicBezTo>
                  <a:pt x="1497" y="19441"/>
                  <a:pt x="1596" y="19766"/>
                  <a:pt x="1193" y="20188"/>
                </a:cubicBezTo>
                <a:cubicBezTo>
                  <a:pt x="997" y="20393"/>
                  <a:pt x="831" y="20403"/>
                  <a:pt x="470" y="20230"/>
                </a:cubicBezTo>
                <a:cubicBezTo>
                  <a:pt x="89" y="20049"/>
                  <a:pt x="0" y="20061"/>
                  <a:pt x="0" y="20294"/>
                </a:cubicBezTo>
                <a:cubicBezTo>
                  <a:pt x="0" y="20657"/>
                  <a:pt x="1294" y="20692"/>
                  <a:pt x="1576" y="20336"/>
                </a:cubicBezTo>
                <a:cubicBezTo>
                  <a:pt x="1878" y="19955"/>
                  <a:pt x="1803" y="19189"/>
                  <a:pt x="1426" y="18800"/>
                </a:cubicBezTo>
                <a:cubicBezTo>
                  <a:pt x="242" y="17581"/>
                  <a:pt x="233" y="17574"/>
                  <a:pt x="420" y="17193"/>
                </a:cubicBezTo>
                <a:cubicBezTo>
                  <a:pt x="532" y="16964"/>
                  <a:pt x="793" y="16825"/>
                  <a:pt x="1106" y="16826"/>
                </a:cubicBezTo>
                <a:cubicBezTo>
                  <a:pt x="1383" y="16827"/>
                  <a:pt x="1585" y="16737"/>
                  <a:pt x="1556" y="16624"/>
                </a:cubicBezTo>
                <a:cubicBezTo>
                  <a:pt x="1511" y="16450"/>
                  <a:pt x="1321" y="16361"/>
                  <a:pt x="1093" y="16358"/>
                </a:cubicBezTo>
                <a:close/>
                <a:moveTo>
                  <a:pt x="9783" y="16358"/>
                </a:moveTo>
                <a:cubicBezTo>
                  <a:pt x="9556" y="16351"/>
                  <a:pt x="9286" y="16435"/>
                  <a:pt x="9073" y="16611"/>
                </a:cubicBezTo>
                <a:cubicBezTo>
                  <a:pt x="8460" y="17119"/>
                  <a:pt x="8570" y="17774"/>
                  <a:pt x="9407" y="18640"/>
                </a:cubicBezTo>
                <a:cubicBezTo>
                  <a:pt x="10181" y="19441"/>
                  <a:pt x="10279" y="19766"/>
                  <a:pt x="9876" y="20188"/>
                </a:cubicBezTo>
                <a:cubicBezTo>
                  <a:pt x="9681" y="20393"/>
                  <a:pt x="9511" y="20403"/>
                  <a:pt x="9150" y="20230"/>
                </a:cubicBezTo>
                <a:cubicBezTo>
                  <a:pt x="8776" y="20052"/>
                  <a:pt x="8680" y="20064"/>
                  <a:pt x="8680" y="20281"/>
                </a:cubicBezTo>
                <a:cubicBezTo>
                  <a:pt x="8680" y="20431"/>
                  <a:pt x="8844" y="20587"/>
                  <a:pt x="9043" y="20627"/>
                </a:cubicBezTo>
                <a:cubicBezTo>
                  <a:pt x="10533" y="20923"/>
                  <a:pt x="10925" y="19407"/>
                  <a:pt x="9647" y="18298"/>
                </a:cubicBezTo>
                <a:cubicBezTo>
                  <a:pt x="9293" y="17992"/>
                  <a:pt x="9003" y="17614"/>
                  <a:pt x="9003" y="17459"/>
                </a:cubicBezTo>
                <a:cubicBezTo>
                  <a:pt x="9003" y="17009"/>
                  <a:pt x="9449" y="16664"/>
                  <a:pt x="9893" y="16771"/>
                </a:cubicBezTo>
                <a:cubicBezTo>
                  <a:pt x="10152" y="16834"/>
                  <a:pt x="10280" y="16788"/>
                  <a:pt x="10243" y="16645"/>
                </a:cubicBezTo>
                <a:cubicBezTo>
                  <a:pt x="10195" y="16461"/>
                  <a:pt x="10010" y="16365"/>
                  <a:pt x="9783" y="16358"/>
                </a:cubicBezTo>
                <a:close/>
                <a:moveTo>
                  <a:pt x="11916" y="17535"/>
                </a:moveTo>
                <a:cubicBezTo>
                  <a:pt x="11749" y="17535"/>
                  <a:pt x="11443" y="17707"/>
                  <a:pt x="11236" y="17919"/>
                </a:cubicBezTo>
                <a:cubicBezTo>
                  <a:pt x="10757" y="18409"/>
                  <a:pt x="10726" y="19885"/>
                  <a:pt x="11186" y="20310"/>
                </a:cubicBezTo>
                <a:cubicBezTo>
                  <a:pt x="11518" y="20617"/>
                  <a:pt x="12702" y="20680"/>
                  <a:pt x="12702" y="20391"/>
                </a:cubicBezTo>
                <a:cubicBezTo>
                  <a:pt x="12702" y="20286"/>
                  <a:pt x="12457" y="20249"/>
                  <a:pt x="12159" y="20310"/>
                </a:cubicBezTo>
                <a:cubicBezTo>
                  <a:pt x="11720" y="20400"/>
                  <a:pt x="11570" y="20334"/>
                  <a:pt x="11363" y="19960"/>
                </a:cubicBezTo>
                <a:cubicBezTo>
                  <a:pt x="11007" y="19320"/>
                  <a:pt x="11150" y="19159"/>
                  <a:pt x="12069" y="19159"/>
                </a:cubicBezTo>
                <a:cubicBezTo>
                  <a:pt x="12756" y="19159"/>
                  <a:pt x="12862" y="19105"/>
                  <a:pt x="12862" y="18754"/>
                </a:cubicBezTo>
                <a:cubicBezTo>
                  <a:pt x="12862" y="18240"/>
                  <a:pt x="12315" y="17535"/>
                  <a:pt x="11916" y="17535"/>
                </a:cubicBezTo>
                <a:close/>
                <a:moveTo>
                  <a:pt x="18230" y="17564"/>
                </a:moveTo>
                <a:cubicBezTo>
                  <a:pt x="17996" y="17563"/>
                  <a:pt x="17734" y="17692"/>
                  <a:pt x="17467" y="17957"/>
                </a:cubicBezTo>
                <a:cubicBezTo>
                  <a:pt x="17097" y="18324"/>
                  <a:pt x="17029" y="18337"/>
                  <a:pt x="16944" y="18058"/>
                </a:cubicBezTo>
                <a:cubicBezTo>
                  <a:pt x="16781" y="17522"/>
                  <a:pt x="16618" y="17690"/>
                  <a:pt x="16264" y="18767"/>
                </a:cubicBezTo>
                <a:cubicBezTo>
                  <a:pt x="16078" y="19333"/>
                  <a:pt x="15858" y="19749"/>
                  <a:pt x="15778" y="19686"/>
                </a:cubicBezTo>
                <a:cubicBezTo>
                  <a:pt x="15697" y="19623"/>
                  <a:pt x="15536" y="19157"/>
                  <a:pt x="15418" y="18653"/>
                </a:cubicBezTo>
                <a:cubicBezTo>
                  <a:pt x="15300" y="18149"/>
                  <a:pt x="15114" y="17737"/>
                  <a:pt x="15005" y="17737"/>
                </a:cubicBezTo>
                <a:cubicBezTo>
                  <a:pt x="14867" y="17737"/>
                  <a:pt x="14927" y="18143"/>
                  <a:pt x="15201" y="19062"/>
                </a:cubicBezTo>
                <a:cubicBezTo>
                  <a:pt x="15418" y="19791"/>
                  <a:pt x="15594" y="20430"/>
                  <a:pt x="15594" y="20483"/>
                </a:cubicBezTo>
                <a:cubicBezTo>
                  <a:pt x="15594" y="20537"/>
                  <a:pt x="15693" y="20580"/>
                  <a:pt x="15814" y="20580"/>
                </a:cubicBezTo>
                <a:cubicBezTo>
                  <a:pt x="15935" y="20580"/>
                  <a:pt x="16181" y="20100"/>
                  <a:pt x="16357" y="19513"/>
                </a:cubicBezTo>
                <a:cubicBezTo>
                  <a:pt x="16534" y="18927"/>
                  <a:pt x="16740" y="18450"/>
                  <a:pt x="16817" y="18450"/>
                </a:cubicBezTo>
                <a:cubicBezTo>
                  <a:pt x="16894" y="18450"/>
                  <a:pt x="17001" y="18788"/>
                  <a:pt x="17054" y="19201"/>
                </a:cubicBezTo>
                <a:cubicBezTo>
                  <a:pt x="17107" y="19614"/>
                  <a:pt x="17243" y="20091"/>
                  <a:pt x="17357" y="20264"/>
                </a:cubicBezTo>
                <a:cubicBezTo>
                  <a:pt x="17584" y="20610"/>
                  <a:pt x="18733" y="20705"/>
                  <a:pt x="18887" y="20391"/>
                </a:cubicBezTo>
                <a:cubicBezTo>
                  <a:pt x="18942" y="20278"/>
                  <a:pt x="18755" y="20245"/>
                  <a:pt x="18433" y="20310"/>
                </a:cubicBezTo>
                <a:cubicBezTo>
                  <a:pt x="17991" y="20401"/>
                  <a:pt x="17842" y="20335"/>
                  <a:pt x="17634" y="19960"/>
                </a:cubicBezTo>
                <a:cubicBezTo>
                  <a:pt x="17277" y="19317"/>
                  <a:pt x="17421" y="19159"/>
                  <a:pt x="18357" y="19159"/>
                </a:cubicBezTo>
                <a:cubicBezTo>
                  <a:pt x="19161" y="19159"/>
                  <a:pt x="19169" y="19156"/>
                  <a:pt x="19063" y="18602"/>
                </a:cubicBezTo>
                <a:cubicBezTo>
                  <a:pt x="18935" y="17929"/>
                  <a:pt x="18621" y="17567"/>
                  <a:pt x="18230" y="17564"/>
                </a:cubicBezTo>
                <a:close/>
                <a:moveTo>
                  <a:pt x="14531" y="17581"/>
                </a:moveTo>
                <a:cubicBezTo>
                  <a:pt x="14468" y="17563"/>
                  <a:pt x="14377" y="17574"/>
                  <a:pt x="14268" y="17611"/>
                </a:cubicBezTo>
                <a:cubicBezTo>
                  <a:pt x="14069" y="17678"/>
                  <a:pt x="13780" y="17732"/>
                  <a:pt x="13625" y="17733"/>
                </a:cubicBezTo>
                <a:cubicBezTo>
                  <a:pt x="13384" y="17736"/>
                  <a:pt x="13345" y="17941"/>
                  <a:pt x="13345" y="19159"/>
                </a:cubicBezTo>
                <a:cubicBezTo>
                  <a:pt x="13345" y="19971"/>
                  <a:pt x="13413" y="20580"/>
                  <a:pt x="13505" y="20580"/>
                </a:cubicBezTo>
                <a:cubicBezTo>
                  <a:pt x="13594" y="20580"/>
                  <a:pt x="13665" y="20153"/>
                  <a:pt x="13665" y="19631"/>
                </a:cubicBezTo>
                <a:cubicBezTo>
                  <a:pt x="13665" y="18664"/>
                  <a:pt x="13987" y="17940"/>
                  <a:pt x="14415" y="17940"/>
                </a:cubicBezTo>
                <a:cubicBezTo>
                  <a:pt x="14534" y="17940"/>
                  <a:pt x="14631" y="17837"/>
                  <a:pt x="14631" y="17712"/>
                </a:cubicBezTo>
                <a:cubicBezTo>
                  <a:pt x="14631" y="17644"/>
                  <a:pt x="14595" y="17600"/>
                  <a:pt x="14531" y="17581"/>
                </a:cubicBezTo>
                <a:close/>
                <a:moveTo>
                  <a:pt x="20872" y="17624"/>
                </a:moveTo>
                <a:cubicBezTo>
                  <a:pt x="20580" y="17654"/>
                  <a:pt x="20175" y="17692"/>
                  <a:pt x="19976" y="17708"/>
                </a:cubicBezTo>
                <a:cubicBezTo>
                  <a:pt x="19638" y="17735"/>
                  <a:pt x="19616" y="17828"/>
                  <a:pt x="19616" y="19159"/>
                </a:cubicBezTo>
                <a:cubicBezTo>
                  <a:pt x="19616" y="19971"/>
                  <a:pt x="19684" y="20580"/>
                  <a:pt x="19776" y="20580"/>
                </a:cubicBezTo>
                <a:cubicBezTo>
                  <a:pt x="19865" y="20580"/>
                  <a:pt x="19936" y="20162"/>
                  <a:pt x="19936" y="19652"/>
                </a:cubicBezTo>
                <a:cubicBezTo>
                  <a:pt x="19936" y="18345"/>
                  <a:pt x="20162" y="17898"/>
                  <a:pt x="20779" y="17978"/>
                </a:cubicBezTo>
                <a:cubicBezTo>
                  <a:pt x="21057" y="18014"/>
                  <a:pt x="21304" y="17937"/>
                  <a:pt x="21339" y="17805"/>
                </a:cubicBezTo>
                <a:cubicBezTo>
                  <a:pt x="21380" y="17650"/>
                  <a:pt x="21221" y="17587"/>
                  <a:pt x="20872" y="1762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0" name="skills-icon-python.png" descr="skills-icon-python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742132" y="8389906"/>
            <a:ext cx="1435101" cy="143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kills-icon-rstudio.png" descr="skills-icon-rstudio.png"/>
          <p:cNvPicPr>
            <a:picLocks noChangeAspect="1"/>
          </p:cNvPicPr>
          <p:nvPr/>
        </p:nvPicPr>
        <p:blipFill>
          <a:blip r:embed="rId12">
            <a:extLst/>
          </a:blip>
          <a:srcRect l="1434" t="892" r="833" b="1001"/>
          <a:stretch>
            <a:fillRect/>
          </a:stretch>
        </p:blipFill>
        <p:spPr>
          <a:xfrm>
            <a:off x="15826314" y="10304433"/>
            <a:ext cx="3638969" cy="1281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8" h="21600" fill="norm" stroke="1" extrusionOk="0">
                <a:moveTo>
                  <a:pt x="3882" y="0"/>
                </a:moveTo>
                <a:cubicBezTo>
                  <a:pt x="3408" y="39"/>
                  <a:pt x="3135" y="80"/>
                  <a:pt x="3104" y="127"/>
                </a:cubicBezTo>
                <a:cubicBezTo>
                  <a:pt x="2985" y="307"/>
                  <a:pt x="2661" y="638"/>
                  <a:pt x="2385" y="856"/>
                </a:cubicBezTo>
                <a:cubicBezTo>
                  <a:pt x="1622" y="1459"/>
                  <a:pt x="802" y="3402"/>
                  <a:pt x="377" y="5611"/>
                </a:cubicBezTo>
                <a:cubicBezTo>
                  <a:pt x="37" y="7378"/>
                  <a:pt x="0" y="7879"/>
                  <a:pt x="0" y="10813"/>
                </a:cubicBezTo>
                <a:cubicBezTo>
                  <a:pt x="0" y="13747"/>
                  <a:pt x="37" y="14249"/>
                  <a:pt x="377" y="16016"/>
                </a:cubicBezTo>
                <a:cubicBezTo>
                  <a:pt x="802" y="18225"/>
                  <a:pt x="1623" y="20168"/>
                  <a:pt x="2385" y="20771"/>
                </a:cubicBezTo>
                <a:cubicBezTo>
                  <a:pt x="2661" y="20989"/>
                  <a:pt x="2971" y="21305"/>
                  <a:pt x="3074" y="21473"/>
                </a:cubicBezTo>
                <a:cubicBezTo>
                  <a:pt x="3101" y="21517"/>
                  <a:pt x="3435" y="21561"/>
                  <a:pt x="3963" y="21600"/>
                </a:cubicBezTo>
                <a:cubicBezTo>
                  <a:pt x="4063" y="21566"/>
                  <a:pt x="4150" y="21524"/>
                  <a:pt x="4175" y="21486"/>
                </a:cubicBezTo>
                <a:cubicBezTo>
                  <a:pt x="4295" y="21305"/>
                  <a:pt x="4670" y="20880"/>
                  <a:pt x="5008" y="20537"/>
                </a:cubicBezTo>
                <a:cubicBezTo>
                  <a:pt x="5789" y="19744"/>
                  <a:pt x="6514" y="17864"/>
                  <a:pt x="6939" y="15528"/>
                </a:cubicBezTo>
                <a:cubicBezTo>
                  <a:pt x="7219" y="13994"/>
                  <a:pt x="7272" y="13237"/>
                  <a:pt x="7272" y="10813"/>
                </a:cubicBezTo>
                <a:cubicBezTo>
                  <a:pt x="7273" y="7592"/>
                  <a:pt x="7021" y="5698"/>
                  <a:pt x="6293" y="3471"/>
                </a:cubicBezTo>
                <a:cubicBezTo>
                  <a:pt x="5859" y="2144"/>
                  <a:pt x="4854" y="528"/>
                  <a:pt x="4466" y="528"/>
                </a:cubicBezTo>
                <a:cubicBezTo>
                  <a:pt x="4330" y="528"/>
                  <a:pt x="4183" y="366"/>
                  <a:pt x="4140" y="167"/>
                </a:cubicBezTo>
                <a:cubicBezTo>
                  <a:pt x="4127" y="105"/>
                  <a:pt x="4030" y="48"/>
                  <a:pt x="3889" y="0"/>
                </a:cubicBezTo>
                <a:lnTo>
                  <a:pt x="3882" y="0"/>
                </a:lnTo>
                <a:close/>
                <a:moveTo>
                  <a:pt x="17009" y="5577"/>
                </a:moveTo>
                <a:cubicBezTo>
                  <a:pt x="16944" y="5577"/>
                  <a:pt x="16872" y="6353"/>
                  <a:pt x="16851" y="7296"/>
                </a:cubicBezTo>
                <a:cubicBezTo>
                  <a:pt x="16821" y="8610"/>
                  <a:pt x="16772" y="8977"/>
                  <a:pt x="16627" y="8867"/>
                </a:cubicBezTo>
                <a:cubicBezTo>
                  <a:pt x="16141" y="8499"/>
                  <a:pt x="15600" y="8729"/>
                  <a:pt x="15364" y="9409"/>
                </a:cubicBezTo>
                <a:cubicBezTo>
                  <a:pt x="14806" y="11013"/>
                  <a:pt x="14952" y="14588"/>
                  <a:pt x="15603" y="15274"/>
                </a:cubicBezTo>
                <a:cubicBezTo>
                  <a:pt x="16047" y="15742"/>
                  <a:pt x="16015" y="15751"/>
                  <a:pt x="16404" y="15167"/>
                </a:cubicBezTo>
                <a:cubicBezTo>
                  <a:pt x="16603" y="14868"/>
                  <a:pt x="16776" y="14791"/>
                  <a:pt x="16818" y="14986"/>
                </a:cubicBezTo>
                <a:cubicBezTo>
                  <a:pt x="17046" y="16045"/>
                  <a:pt x="17128" y="14858"/>
                  <a:pt x="17128" y="10452"/>
                </a:cubicBezTo>
                <a:cubicBezTo>
                  <a:pt x="17128" y="7633"/>
                  <a:pt x="17078" y="5577"/>
                  <a:pt x="17009" y="5577"/>
                </a:cubicBezTo>
                <a:close/>
                <a:moveTo>
                  <a:pt x="9304" y="5938"/>
                </a:moveTo>
                <a:cubicBezTo>
                  <a:pt x="9009" y="5959"/>
                  <a:pt x="8672" y="6151"/>
                  <a:pt x="8499" y="6500"/>
                </a:cubicBezTo>
                <a:cubicBezTo>
                  <a:pt x="8306" y="6889"/>
                  <a:pt x="8219" y="7429"/>
                  <a:pt x="8219" y="8259"/>
                </a:cubicBezTo>
                <a:cubicBezTo>
                  <a:pt x="8219" y="9593"/>
                  <a:pt x="8339" y="9977"/>
                  <a:pt x="9122" y="11114"/>
                </a:cubicBezTo>
                <a:cubicBezTo>
                  <a:pt x="10007" y="12399"/>
                  <a:pt x="9892" y="14679"/>
                  <a:pt x="8943" y="14672"/>
                </a:cubicBezTo>
                <a:cubicBezTo>
                  <a:pt x="8717" y="14670"/>
                  <a:pt x="8477" y="14613"/>
                  <a:pt x="8408" y="14545"/>
                </a:cubicBezTo>
                <a:cubicBezTo>
                  <a:pt x="8339" y="14477"/>
                  <a:pt x="8264" y="14580"/>
                  <a:pt x="8243" y="14779"/>
                </a:cubicBezTo>
                <a:cubicBezTo>
                  <a:pt x="8221" y="14977"/>
                  <a:pt x="8335" y="15250"/>
                  <a:pt x="8494" y="15381"/>
                </a:cubicBezTo>
                <a:cubicBezTo>
                  <a:pt x="9170" y="15937"/>
                  <a:pt x="9922" y="15041"/>
                  <a:pt x="10037" y="13542"/>
                </a:cubicBezTo>
                <a:cubicBezTo>
                  <a:pt x="10152" y="12039"/>
                  <a:pt x="9935" y="11130"/>
                  <a:pt x="9218" y="10084"/>
                </a:cubicBezTo>
                <a:cubicBezTo>
                  <a:pt x="8736" y="9382"/>
                  <a:pt x="8596" y="8985"/>
                  <a:pt x="8596" y="8326"/>
                </a:cubicBezTo>
                <a:cubicBezTo>
                  <a:pt x="8596" y="7137"/>
                  <a:pt x="8890" y="6553"/>
                  <a:pt x="9409" y="6727"/>
                </a:cubicBezTo>
                <a:cubicBezTo>
                  <a:pt x="9713" y="6830"/>
                  <a:pt x="9851" y="6730"/>
                  <a:pt x="9851" y="6406"/>
                </a:cubicBezTo>
                <a:cubicBezTo>
                  <a:pt x="9851" y="6070"/>
                  <a:pt x="9599" y="5918"/>
                  <a:pt x="9304" y="5938"/>
                </a:cubicBezTo>
                <a:close/>
                <a:moveTo>
                  <a:pt x="18203" y="5938"/>
                </a:moveTo>
                <a:cubicBezTo>
                  <a:pt x="18086" y="5938"/>
                  <a:pt x="18005" y="6244"/>
                  <a:pt x="18005" y="6687"/>
                </a:cubicBezTo>
                <a:cubicBezTo>
                  <a:pt x="18005" y="7567"/>
                  <a:pt x="18300" y="7446"/>
                  <a:pt x="18361" y="6540"/>
                </a:cubicBezTo>
                <a:cubicBezTo>
                  <a:pt x="18385" y="6184"/>
                  <a:pt x="18320" y="5938"/>
                  <a:pt x="18203" y="5938"/>
                </a:cubicBezTo>
                <a:close/>
                <a:moveTo>
                  <a:pt x="21058" y="5938"/>
                </a:moveTo>
                <a:cubicBezTo>
                  <a:pt x="20966" y="5938"/>
                  <a:pt x="20891" y="6264"/>
                  <a:pt x="20891" y="6661"/>
                </a:cubicBezTo>
                <a:cubicBezTo>
                  <a:pt x="20891" y="7481"/>
                  <a:pt x="21207" y="7642"/>
                  <a:pt x="21310" y="6875"/>
                </a:cubicBezTo>
                <a:cubicBezTo>
                  <a:pt x="21329" y="6727"/>
                  <a:pt x="21339" y="6595"/>
                  <a:pt x="21337" y="6480"/>
                </a:cubicBezTo>
                <a:cubicBezTo>
                  <a:pt x="21333" y="6134"/>
                  <a:pt x="21235" y="5938"/>
                  <a:pt x="21058" y="5938"/>
                </a:cubicBezTo>
                <a:close/>
                <a:moveTo>
                  <a:pt x="11040" y="7256"/>
                </a:moveTo>
                <a:cubicBezTo>
                  <a:pt x="10945" y="7277"/>
                  <a:pt x="10854" y="7510"/>
                  <a:pt x="10854" y="7945"/>
                </a:cubicBezTo>
                <a:cubicBezTo>
                  <a:pt x="10854" y="8211"/>
                  <a:pt x="10753" y="8599"/>
                  <a:pt x="10633" y="8807"/>
                </a:cubicBezTo>
                <a:cubicBezTo>
                  <a:pt x="10424" y="9168"/>
                  <a:pt x="10424" y="9202"/>
                  <a:pt x="10633" y="9563"/>
                </a:cubicBezTo>
                <a:cubicBezTo>
                  <a:pt x="10804" y="9858"/>
                  <a:pt x="10855" y="10442"/>
                  <a:pt x="10856" y="12184"/>
                </a:cubicBezTo>
                <a:cubicBezTo>
                  <a:pt x="10858" y="14535"/>
                  <a:pt x="10922" y="15085"/>
                  <a:pt x="11231" y="15421"/>
                </a:cubicBezTo>
                <a:cubicBezTo>
                  <a:pt x="11473" y="15684"/>
                  <a:pt x="11643" y="15555"/>
                  <a:pt x="11698" y="15073"/>
                </a:cubicBezTo>
                <a:cubicBezTo>
                  <a:pt x="11723" y="14863"/>
                  <a:pt x="11624" y="14607"/>
                  <a:pt x="11480" y="14498"/>
                </a:cubicBezTo>
                <a:cubicBezTo>
                  <a:pt x="11243" y="14320"/>
                  <a:pt x="11220" y="14072"/>
                  <a:pt x="11254" y="12010"/>
                </a:cubicBezTo>
                <a:cubicBezTo>
                  <a:pt x="11288" y="9954"/>
                  <a:pt x="11321" y="9713"/>
                  <a:pt x="11575" y="9610"/>
                </a:cubicBezTo>
                <a:cubicBezTo>
                  <a:pt x="11730" y="9546"/>
                  <a:pt x="11859" y="9359"/>
                  <a:pt x="11859" y="9188"/>
                </a:cubicBezTo>
                <a:cubicBezTo>
                  <a:pt x="11859" y="9017"/>
                  <a:pt x="11730" y="8824"/>
                  <a:pt x="11575" y="8760"/>
                </a:cubicBezTo>
                <a:cubicBezTo>
                  <a:pt x="11396" y="8687"/>
                  <a:pt x="11279" y="8353"/>
                  <a:pt x="11254" y="7851"/>
                </a:cubicBezTo>
                <a:cubicBezTo>
                  <a:pt x="11233" y="7421"/>
                  <a:pt x="11135" y="7234"/>
                  <a:pt x="11040" y="7256"/>
                </a:cubicBezTo>
                <a:close/>
                <a:moveTo>
                  <a:pt x="20165" y="8627"/>
                </a:moveTo>
                <a:cubicBezTo>
                  <a:pt x="19764" y="8661"/>
                  <a:pt x="19359" y="9214"/>
                  <a:pt x="19173" y="10272"/>
                </a:cubicBezTo>
                <a:cubicBezTo>
                  <a:pt x="18815" y="12307"/>
                  <a:pt x="19151" y="15084"/>
                  <a:pt x="19797" y="15421"/>
                </a:cubicBezTo>
                <a:cubicBezTo>
                  <a:pt x="20888" y="15991"/>
                  <a:pt x="21600" y="13128"/>
                  <a:pt x="21121" y="10105"/>
                </a:cubicBezTo>
                <a:cubicBezTo>
                  <a:pt x="20958" y="9076"/>
                  <a:pt x="20565" y="8592"/>
                  <a:pt x="20165" y="8627"/>
                </a:cubicBezTo>
                <a:close/>
                <a:moveTo>
                  <a:pt x="12534" y="8827"/>
                </a:moveTo>
                <a:cubicBezTo>
                  <a:pt x="12362" y="8827"/>
                  <a:pt x="12339" y="9235"/>
                  <a:pt x="12380" y="11576"/>
                </a:cubicBezTo>
                <a:cubicBezTo>
                  <a:pt x="12422" y="13925"/>
                  <a:pt x="12472" y="14416"/>
                  <a:pt x="12722" y="15000"/>
                </a:cubicBezTo>
                <a:cubicBezTo>
                  <a:pt x="13073" y="15816"/>
                  <a:pt x="13195" y="15841"/>
                  <a:pt x="13644" y="15167"/>
                </a:cubicBezTo>
                <a:cubicBezTo>
                  <a:pt x="13843" y="14868"/>
                  <a:pt x="14019" y="14791"/>
                  <a:pt x="14061" y="14986"/>
                </a:cubicBezTo>
                <a:cubicBezTo>
                  <a:pt x="14268" y="15950"/>
                  <a:pt x="14368" y="14997"/>
                  <a:pt x="14368" y="12077"/>
                </a:cubicBezTo>
                <a:cubicBezTo>
                  <a:pt x="14368" y="9430"/>
                  <a:pt x="14333" y="8827"/>
                  <a:pt x="14179" y="8827"/>
                </a:cubicBezTo>
                <a:cubicBezTo>
                  <a:pt x="14032" y="8827"/>
                  <a:pt x="13991" y="9315"/>
                  <a:pt x="13991" y="11054"/>
                </a:cubicBezTo>
                <a:cubicBezTo>
                  <a:pt x="13991" y="13531"/>
                  <a:pt x="13778" y="14605"/>
                  <a:pt x="13286" y="14605"/>
                </a:cubicBezTo>
                <a:cubicBezTo>
                  <a:pt x="12889" y="14605"/>
                  <a:pt x="12736" y="13601"/>
                  <a:pt x="12736" y="11014"/>
                </a:cubicBezTo>
                <a:cubicBezTo>
                  <a:pt x="12736" y="9242"/>
                  <a:pt x="12697" y="8827"/>
                  <a:pt x="12534" y="8827"/>
                </a:cubicBezTo>
                <a:close/>
                <a:moveTo>
                  <a:pt x="18196" y="8827"/>
                </a:moveTo>
                <a:cubicBezTo>
                  <a:pt x="18042" y="8827"/>
                  <a:pt x="18005" y="9430"/>
                  <a:pt x="18005" y="12077"/>
                </a:cubicBezTo>
                <a:cubicBezTo>
                  <a:pt x="18005" y="14724"/>
                  <a:pt x="18042" y="15321"/>
                  <a:pt x="18196" y="15321"/>
                </a:cubicBezTo>
                <a:cubicBezTo>
                  <a:pt x="18349" y="15321"/>
                  <a:pt x="18382" y="14724"/>
                  <a:pt x="18382" y="12077"/>
                </a:cubicBezTo>
                <a:cubicBezTo>
                  <a:pt x="18382" y="9430"/>
                  <a:pt x="18349" y="8827"/>
                  <a:pt x="18196" y="8827"/>
                </a:cubicBezTo>
                <a:close/>
                <a:moveTo>
                  <a:pt x="20069" y="9188"/>
                </a:moveTo>
                <a:cubicBezTo>
                  <a:pt x="20175" y="9115"/>
                  <a:pt x="20273" y="9257"/>
                  <a:pt x="20437" y="9563"/>
                </a:cubicBezTo>
                <a:cubicBezTo>
                  <a:pt x="20899" y="10429"/>
                  <a:pt x="20996" y="12873"/>
                  <a:pt x="20616" y="14063"/>
                </a:cubicBezTo>
                <a:cubicBezTo>
                  <a:pt x="20463" y="14544"/>
                  <a:pt x="20253" y="14939"/>
                  <a:pt x="20151" y="14939"/>
                </a:cubicBezTo>
                <a:cubicBezTo>
                  <a:pt x="19821" y="14939"/>
                  <a:pt x="19440" y="13825"/>
                  <a:pt x="19331" y="12552"/>
                </a:cubicBezTo>
                <a:cubicBezTo>
                  <a:pt x="19249" y="11585"/>
                  <a:pt x="19317" y="11051"/>
                  <a:pt x="19650" y="10105"/>
                </a:cubicBezTo>
                <a:cubicBezTo>
                  <a:pt x="19846" y="9549"/>
                  <a:pt x="19963" y="9262"/>
                  <a:pt x="20069" y="9188"/>
                </a:cubicBezTo>
                <a:close/>
                <a:moveTo>
                  <a:pt x="16073" y="9309"/>
                </a:moveTo>
                <a:cubicBezTo>
                  <a:pt x="16724" y="9146"/>
                  <a:pt x="17167" y="12546"/>
                  <a:pt x="16532" y="14177"/>
                </a:cubicBezTo>
                <a:cubicBezTo>
                  <a:pt x="16150" y="15157"/>
                  <a:pt x="15973" y="15136"/>
                  <a:pt x="15631" y="14063"/>
                </a:cubicBezTo>
                <a:cubicBezTo>
                  <a:pt x="15263" y="12908"/>
                  <a:pt x="15347" y="10428"/>
                  <a:pt x="15785" y="9610"/>
                </a:cubicBezTo>
                <a:cubicBezTo>
                  <a:pt x="15884" y="9425"/>
                  <a:pt x="15981" y="9332"/>
                  <a:pt x="16073" y="930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2" name="skills-icon-sas.png" descr="skills-icon-sas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7743828" y="8480991"/>
            <a:ext cx="2897400" cy="1252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skills-icon-tableu.png" descr="skills-icon-tableu.png"/>
          <p:cNvPicPr>
            <a:picLocks noChangeAspect="1"/>
          </p:cNvPicPr>
          <p:nvPr/>
        </p:nvPicPr>
        <p:blipFill>
          <a:blip r:embed="rId14">
            <a:extLst/>
          </a:blip>
          <a:srcRect l="4836" t="22412" r="4030" b="27587"/>
          <a:stretch>
            <a:fillRect/>
          </a:stretch>
        </p:blipFill>
        <p:spPr>
          <a:xfrm>
            <a:off x="21051491" y="7082599"/>
            <a:ext cx="3075030" cy="1687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2" h="21600" fill="norm" stroke="1" extrusionOk="0">
                <a:moveTo>
                  <a:pt x="10729" y="0"/>
                </a:moveTo>
                <a:lnTo>
                  <a:pt x="10657" y="523"/>
                </a:lnTo>
                <a:cubicBezTo>
                  <a:pt x="10613" y="840"/>
                  <a:pt x="10470" y="1102"/>
                  <a:pt x="10298" y="1184"/>
                </a:cubicBezTo>
                <a:lnTo>
                  <a:pt x="10014" y="1321"/>
                </a:lnTo>
                <a:lnTo>
                  <a:pt x="10304" y="1402"/>
                </a:lnTo>
                <a:cubicBezTo>
                  <a:pt x="10505" y="1462"/>
                  <a:pt x="10605" y="1651"/>
                  <a:pt x="10638" y="2022"/>
                </a:cubicBezTo>
                <a:lnTo>
                  <a:pt x="10684" y="2556"/>
                </a:lnTo>
                <a:lnTo>
                  <a:pt x="10759" y="2022"/>
                </a:lnTo>
                <a:cubicBezTo>
                  <a:pt x="10807" y="1674"/>
                  <a:pt x="10932" y="1458"/>
                  <a:pt x="11118" y="1402"/>
                </a:cubicBezTo>
                <a:lnTo>
                  <a:pt x="11399" y="1321"/>
                </a:lnTo>
                <a:lnTo>
                  <a:pt x="11112" y="1184"/>
                </a:lnTo>
                <a:cubicBezTo>
                  <a:pt x="10923" y="1095"/>
                  <a:pt x="10806" y="866"/>
                  <a:pt x="10775" y="523"/>
                </a:cubicBezTo>
                <a:lnTo>
                  <a:pt x="10729" y="0"/>
                </a:lnTo>
                <a:close/>
                <a:moveTo>
                  <a:pt x="8958" y="1067"/>
                </a:moveTo>
                <a:lnTo>
                  <a:pt x="8908" y="1916"/>
                </a:lnTo>
                <a:cubicBezTo>
                  <a:pt x="8860" y="2733"/>
                  <a:pt x="8841" y="2773"/>
                  <a:pt x="8398" y="2861"/>
                </a:cubicBezTo>
                <a:lnTo>
                  <a:pt x="7934" y="2952"/>
                </a:lnTo>
                <a:lnTo>
                  <a:pt x="8398" y="3069"/>
                </a:lnTo>
                <a:cubicBezTo>
                  <a:pt x="8838" y="3185"/>
                  <a:pt x="8861" y="3234"/>
                  <a:pt x="8908" y="4045"/>
                </a:cubicBezTo>
                <a:lnTo>
                  <a:pt x="8958" y="4893"/>
                </a:lnTo>
                <a:lnTo>
                  <a:pt x="9024" y="4045"/>
                </a:lnTo>
                <a:cubicBezTo>
                  <a:pt x="9087" y="3234"/>
                  <a:pt x="9111" y="3187"/>
                  <a:pt x="9551" y="3100"/>
                </a:cubicBezTo>
                <a:lnTo>
                  <a:pt x="10014" y="3008"/>
                </a:lnTo>
                <a:lnTo>
                  <a:pt x="9551" y="2886"/>
                </a:lnTo>
                <a:cubicBezTo>
                  <a:pt x="9114" y="2772"/>
                  <a:pt x="9086" y="2720"/>
                  <a:pt x="9024" y="1916"/>
                </a:cubicBezTo>
                <a:lnTo>
                  <a:pt x="8958" y="1067"/>
                </a:lnTo>
                <a:close/>
                <a:moveTo>
                  <a:pt x="12381" y="1169"/>
                </a:moveTo>
                <a:cubicBezTo>
                  <a:pt x="12325" y="1169"/>
                  <a:pt x="12265" y="1533"/>
                  <a:pt x="12246" y="1971"/>
                </a:cubicBezTo>
                <a:cubicBezTo>
                  <a:pt x="12213" y="2709"/>
                  <a:pt x="12178" y="2772"/>
                  <a:pt x="11804" y="2856"/>
                </a:cubicBezTo>
                <a:lnTo>
                  <a:pt x="11399" y="2947"/>
                </a:lnTo>
                <a:lnTo>
                  <a:pt x="11804" y="3069"/>
                </a:lnTo>
                <a:cubicBezTo>
                  <a:pt x="12174" y="3181"/>
                  <a:pt x="12213" y="3259"/>
                  <a:pt x="12246" y="3989"/>
                </a:cubicBezTo>
                <a:cubicBezTo>
                  <a:pt x="12265" y="4428"/>
                  <a:pt x="12325" y="4786"/>
                  <a:pt x="12381" y="4786"/>
                </a:cubicBezTo>
                <a:cubicBezTo>
                  <a:pt x="12437" y="4786"/>
                  <a:pt x="12499" y="4428"/>
                  <a:pt x="12519" y="3989"/>
                </a:cubicBezTo>
                <a:cubicBezTo>
                  <a:pt x="12552" y="3259"/>
                  <a:pt x="12590" y="3181"/>
                  <a:pt x="12960" y="3069"/>
                </a:cubicBezTo>
                <a:lnTo>
                  <a:pt x="13363" y="2947"/>
                </a:lnTo>
                <a:lnTo>
                  <a:pt x="12960" y="2856"/>
                </a:lnTo>
                <a:cubicBezTo>
                  <a:pt x="12587" y="2772"/>
                  <a:pt x="12552" y="2709"/>
                  <a:pt x="12519" y="1971"/>
                </a:cubicBezTo>
                <a:cubicBezTo>
                  <a:pt x="12499" y="1533"/>
                  <a:pt x="12437" y="1169"/>
                  <a:pt x="12381" y="1169"/>
                </a:cubicBezTo>
                <a:close/>
                <a:moveTo>
                  <a:pt x="10707" y="3938"/>
                </a:moveTo>
                <a:cubicBezTo>
                  <a:pt x="10606" y="3938"/>
                  <a:pt x="10533" y="4231"/>
                  <a:pt x="10511" y="4736"/>
                </a:cubicBezTo>
                <a:cubicBezTo>
                  <a:pt x="10477" y="5490"/>
                  <a:pt x="10451" y="5537"/>
                  <a:pt x="10042" y="5599"/>
                </a:cubicBezTo>
                <a:cubicBezTo>
                  <a:pt x="9768" y="5641"/>
                  <a:pt x="9609" y="5775"/>
                  <a:pt x="9609" y="5960"/>
                </a:cubicBezTo>
                <a:cubicBezTo>
                  <a:pt x="9609" y="6146"/>
                  <a:pt x="9768" y="6279"/>
                  <a:pt x="10042" y="6321"/>
                </a:cubicBezTo>
                <a:cubicBezTo>
                  <a:pt x="10451" y="6383"/>
                  <a:pt x="10477" y="6430"/>
                  <a:pt x="10511" y="7185"/>
                </a:cubicBezTo>
                <a:cubicBezTo>
                  <a:pt x="10533" y="7689"/>
                  <a:pt x="10606" y="7982"/>
                  <a:pt x="10707" y="7982"/>
                </a:cubicBezTo>
                <a:cubicBezTo>
                  <a:pt x="10807" y="7982"/>
                  <a:pt x="10880" y="7689"/>
                  <a:pt x="10902" y="7185"/>
                </a:cubicBezTo>
                <a:cubicBezTo>
                  <a:pt x="10936" y="6430"/>
                  <a:pt x="10962" y="6383"/>
                  <a:pt x="11371" y="6321"/>
                </a:cubicBezTo>
                <a:cubicBezTo>
                  <a:pt x="11645" y="6279"/>
                  <a:pt x="11804" y="6146"/>
                  <a:pt x="11804" y="5960"/>
                </a:cubicBezTo>
                <a:cubicBezTo>
                  <a:pt x="11804" y="5775"/>
                  <a:pt x="11645" y="5641"/>
                  <a:pt x="11371" y="5599"/>
                </a:cubicBezTo>
                <a:cubicBezTo>
                  <a:pt x="10962" y="5537"/>
                  <a:pt x="10936" y="5490"/>
                  <a:pt x="10902" y="4736"/>
                </a:cubicBezTo>
                <a:cubicBezTo>
                  <a:pt x="10880" y="4231"/>
                  <a:pt x="10807" y="3938"/>
                  <a:pt x="10707" y="3938"/>
                </a:cubicBezTo>
                <a:close/>
                <a:moveTo>
                  <a:pt x="13308" y="4593"/>
                </a:moveTo>
                <a:cubicBezTo>
                  <a:pt x="13251" y="4592"/>
                  <a:pt x="13194" y="4778"/>
                  <a:pt x="13170" y="5152"/>
                </a:cubicBezTo>
                <a:cubicBezTo>
                  <a:pt x="13144" y="5561"/>
                  <a:pt x="13049" y="5768"/>
                  <a:pt x="12844" y="5864"/>
                </a:cubicBezTo>
                <a:lnTo>
                  <a:pt x="12555" y="6001"/>
                </a:lnTo>
                <a:lnTo>
                  <a:pt x="12844" y="6087"/>
                </a:lnTo>
                <a:cubicBezTo>
                  <a:pt x="13059" y="6151"/>
                  <a:pt x="13143" y="6323"/>
                  <a:pt x="13170" y="6758"/>
                </a:cubicBezTo>
                <a:cubicBezTo>
                  <a:pt x="13217" y="7510"/>
                  <a:pt x="13395" y="7518"/>
                  <a:pt x="13443" y="6768"/>
                </a:cubicBezTo>
                <a:cubicBezTo>
                  <a:pt x="13469" y="6360"/>
                  <a:pt x="13564" y="6148"/>
                  <a:pt x="13768" y="6052"/>
                </a:cubicBezTo>
                <a:lnTo>
                  <a:pt x="14058" y="5920"/>
                </a:lnTo>
                <a:lnTo>
                  <a:pt x="13768" y="5833"/>
                </a:lnTo>
                <a:cubicBezTo>
                  <a:pt x="13554" y="5769"/>
                  <a:pt x="13470" y="5598"/>
                  <a:pt x="13443" y="5162"/>
                </a:cubicBezTo>
                <a:cubicBezTo>
                  <a:pt x="13419" y="4786"/>
                  <a:pt x="13364" y="4595"/>
                  <a:pt x="13308" y="4593"/>
                </a:cubicBezTo>
                <a:close/>
                <a:moveTo>
                  <a:pt x="8072" y="4685"/>
                </a:moveTo>
                <a:lnTo>
                  <a:pt x="8001" y="5208"/>
                </a:lnTo>
                <a:cubicBezTo>
                  <a:pt x="7956" y="5525"/>
                  <a:pt x="7814" y="5782"/>
                  <a:pt x="7642" y="5864"/>
                </a:cubicBezTo>
                <a:lnTo>
                  <a:pt x="7358" y="6001"/>
                </a:lnTo>
                <a:lnTo>
                  <a:pt x="7645" y="6087"/>
                </a:lnTo>
                <a:cubicBezTo>
                  <a:pt x="7846" y="6147"/>
                  <a:pt x="7949" y="6331"/>
                  <a:pt x="7981" y="6702"/>
                </a:cubicBezTo>
                <a:lnTo>
                  <a:pt x="8028" y="7236"/>
                </a:lnTo>
                <a:lnTo>
                  <a:pt x="8103" y="6702"/>
                </a:lnTo>
                <a:cubicBezTo>
                  <a:pt x="8151" y="6354"/>
                  <a:pt x="8273" y="6143"/>
                  <a:pt x="8458" y="6087"/>
                </a:cubicBezTo>
                <a:lnTo>
                  <a:pt x="8743" y="6001"/>
                </a:lnTo>
                <a:lnTo>
                  <a:pt x="8456" y="5864"/>
                </a:lnTo>
                <a:cubicBezTo>
                  <a:pt x="8267" y="5775"/>
                  <a:pt x="8150" y="5551"/>
                  <a:pt x="8119" y="5208"/>
                </a:cubicBezTo>
                <a:lnTo>
                  <a:pt x="8072" y="4685"/>
                </a:lnTo>
                <a:close/>
                <a:moveTo>
                  <a:pt x="8991" y="7129"/>
                </a:moveTo>
                <a:cubicBezTo>
                  <a:pt x="8878" y="7129"/>
                  <a:pt x="8802" y="7374"/>
                  <a:pt x="8778" y="7820"/>
                </a:cubicBezTo>
                <a:cubicBezTo>
                  <a:pt x="8747" y="8428"/>
                  <a:pt x="8698" y="8523"/>
                  <a:pt x="8367" y="8582"/>
                </a:cubicBezTo>
                <a:cubicBezTo>
                  <a:pt x="7855" y="8673"/>
                  <a:pt x="7893" y="9004"/>
                  <a:pt x="8425" y="9085"/>
                </a:cubicBezTo>
                <a:cubicBezTo>
                  <a:pt x="8850" y="9150"/>
                  <a:pt x="8857" y="9166"/>
                  <a:pt x="8820" y="9949"/>
                </a:cubicBezTo>
                <a:cubicBezTo>
                  <a:pt x="8790" y="10577"/>
                  <a:pt x="8824" y="10747"/>
                  <a:pt x="8974" y="10747"/>
                </a:cubicBezTo>
                <a:cubicBezTo>
                  <a:pt x="9125" y="10747"/>
                  <a:pt x="9158" y="10577"/>
                  <a:pt x="9129" y="9949"/>
                </a:cubicBezTo>
                <a:cubicBezTo>
                  <a:pt x="9092" y="9166"/>
                  <a:pt x="9098" y="9150"/>
                  <a:pt x="9523" y="9085"/>
                </a:cubicBezTo>
                <a:cubicBezTo>
                  <a:pt x="9761" y="9049"/>
                  <a:pt x="9956" y="8934"/>
                  <a:pt x="9956" y="8831"/>
                </a:cubicBezTo>
                <a:cubicBezTo>
                  <a:pt x="9956" y="8728"/>
                  <a:pt x="9761" y="8613"/>
                  <a:pt x="9523" y="8577"/>
                </a:cubicBezTo>
                <a:cubicBezTo>
                  <a:pt x="9110" y="8514"/>
                  <a:pt x="9090" y="8480"/>
                  <a:pt x="9126" y="7820"/>
                </a:cubicBezTo>
                <a:cubicBezTo>
                  <a:pt x="9153" y="7314"/>
                  <a:pt x="9119" y="7129"/>
                  <a:pt x="8991" y="7129"/>
                </a:cubicBezTo>
                <a:close/>
                <a:moveTo>
                  <a:pt x="12381" y="7129"/>
                </a:moveTo>
                <a:cubicBezTo>
                  <a:pt x="12325" y="7129"/>
                  <a:pt x="12266" y="7440"/>
                  <a:pt x="12246" y="7820"/>
                </a:cubicBezTo>
                <a:cubicBezTo>
                  <a:pt x="12214" y="8428"/>
                  <a:pt x="12165" y="8523"/>
                  <a:pt x="11835" y="8582"/>
                </a:cubicBezTo>
                <a:cubicBezTo>
                  <a:pt x="11628" y="8619"/>
                  <a:pt x="11457" y="8729"/>
                  <a:pt x="11457" y="8831"/>
                </a:cubicBezTo>
                <a:cubicBezTo>
                  <a:pt x="11457" y="8933"/>
                  <a:pt x="11628" y="9048"/>
                  <a:pt x="11835" y="9085"/>
                </a:cubicBezTo>
                <a:cubicBezTo>
                  <a:pt x="12177" y="9146"/>
                  <a:pt x="12213" y="9220"/>
                  <a:pt x="12246" y="9949"/>
                </a:cubicBezTo>
                <a:cubicBezTo>
                  <a:pt x="12265" y="10388"/>
                  <a:pt x="12325" y="10747"/>
                  <a:pt x="12381" y="10747"/>
                </a:cubicBezTo>
                <a:cubicBezTo>
                  <a:pt x="12437" y="10747"/>
                  <a:pt x="12499" y="10388"/>
                  <a:pt x="12519" y="9949"/>
                </a:cubicBezTo>
                <a:cubicBezTo>
                  <a:pt x="12552" y="9220"/>
                  <a:pt x="12587" y="9146"/>
                  <a:pt x="12930" y="9085"/>
                </a:cubicBezTo>
                <a:cubicBezTo>
                  <a:pt x="13136" y="9048"/>
                  <a:pt x="13308" y="8933"/>
                  <a:pt x="13308" y="8831"/>
                </a:cubicBezTo>
                <a:cubicBezTo>
                  <a:pt x="13308" y="8729"/>
                  <a:pt x="13136" y="8619"/>
                  <a:pt x="12930" y="8582"/>
                </a:cubicBezTo>
                <a:cubicBezTo>
                  <a:pt x="12600" y="8523"/>
                  <a:pt x="12551" y="8428"/>
                  <a:pt x="12519" y="7820"/>
                </a:cubicBezTo>
                <a:cubicBezTo>
                  <a:pt x="12499" y="7440"/>
                  <a:pt x="12436" y="7129"/>
                  <a:pt x="12381" y="7129"/>
                </a:cubicBezTo>
                <a:close/>
                <a:moveTo>
                  <a:pt x="10726" y="9151"/>
                </a:moveTo>
                <a:lnTo>
                  <a:pt x="10660" y="9781"/>
                </a:lnTo>
                <a:cubicBezTo>
                  <a:pt x="10612" y="10220"/>
                  <a:pt x="10505" y="10448"/>
                  <a:pt x="10304" y="10543"/>
                </a:cubicBezTo>
                <a:lnTo>
                  <a:pt x="10014" y="10681"/>
                </a:lnTo>
                <a:lnTo>
                  <a:pt x="10304" y="10767"/>
                </a:lnTo>
                <a:cubicBezTo>
                  <a:pt x="10523" y="10832"/>
                  <a:pt x="10604" y="11009"/>
                  <a:pt x="10640" y="11494"/>
                </a:cubicBezTo>
                <a:lnTo>
                  <a:pt x="10687" y="12129"/>
                </a:lnTo>
                <a:lnTo>
                  <a:pt x="10756" y="11494"/>
                </a:lnTo>
                <a:cubicBezTo>
                  <a:pt x="10806" y="11024"/>
                  <a:pt x="10900" y="10830"/>
                  <a:pt x="11112" y="10767"/>
                </a:cubicBezTo>
                <a:lnTo>
                  <a:pt x="11399" y="10681"/>
                </a:lnTo>
                <a:lnTo>
                  <a:pt x="11112" y="10548"/>
                </a:lnTo>
                <a:cubicBezTo>
                  <a:pt x="10903" y="10450"/>
                  <a:pt x="10810" y="10238"/>
                  <a:pt x="10775" y="9781"/>
                </a:cubicBezTo>
                <a:lnTo>
                  <a:pt x="10726" y="9151"/>
                </a:lnTo>
                <a:close/>
                <a:moveTo>
                  <a:pt x="10707" y="14151"/>
                </a:moveTo>
                <a:cubicBezTo>
                  <a:pt x="10559" y="14151"/>
                  <a:pt x="10533" y="14707"/>
                  <a:pt x="10533" y="17876"/>
                </a:cubicBezTo>
                <a:cubicBezTo>
                  <a:pt x="10533" y="21044"/>
                  <a:pt x="10559" y="21600"/>
                  <a:pt x="10707" y="21600"/>
                </a:cubicBezTo>
                <a:cubicBezTo>
                  <a:pt x="10854" y="21600"/>
                  <a:pt x="10880" y="21044"/>
                  <a:pt x="10880" y="17876"/>
                </a:cubicBezTo>
                <a:cubicBezTo>
                  <a:pt x="10880" y="14707"/>
                  <a:pt x="10854" y="14151"/>
                  <a:pt x="10707" y="14151"/>
                </a:cubicBezTo>
                <a:close/>
                <a:moveTo>
                  <a:pt x="7540" y="15005"/>
                </a:moveTo>
                <a:cubicBezTo>
                  <a:pt x="7309" y="15005"/>
                  <a:pt x="7300" y="15109"/>
                  <a:pt x="7300" y="17860"/>
                </a:cubicBezTo>
                <a:cubicBezTo>
                  <a:pt x="7300" y="20655"/>
                  <a:pt x="7305" y="20722"/>
                  <a:pt x="7559" y="20812"/>
                </a:cubicBezTo>
                <a:cubicBezTo>
                  <a:pt x="8673" y="21208"/>
                  <a:pt x="9264" y="20488"/>
                  <a:pt x="9264" y="18739"/>
                </a:cubicBezTo>
                <a:cubicBezTo>
                  <a:pt x="9264" y="17614"/>
                  <a:pt x="8930" y="17040"/>
                  <a:pt x="8268" y="17017"/>
                </a:cubicBezTo>
                <a:lnTo>
                  <a:pt x="7711" y="16996"/>
                </a:lnTo>
                <a:lnTo>
                  <a:pt x="7744" y="16001"/>
                </a:lnTo>
                <a:cubicBezTo>
                  <a:pt x="7774" y="15113"/>
                  <a:pt x="7753" y="15005"/>
                  <a:pt x="7540" y="15005"/>
                </a:cubicBezTo>
                <a:close/>
                <a:moveTo>
                  <a:pt x="1350" y="15431"/>
                </a:moveTo>
                <a:cubicBezTo>
                  <a:pt x="1237" y="15431"/>
                  <a:pt x="1179" y="15761"/>
                  <a:pt x="1154" y="16544"/>
                </a:cubicBezTo>
                <a:lnTo>
                  <a:pt x="1118" y="17662"/>
                </a:lnTo>
                <a:lnTo>
                  <a:pt x="569" y="17728"/>
                </a:lnTo>
                <a:cubicBezTo>
                  <a:pt x="-190" y="17818"/>
                  <a:pt x="-190" y="18360"/>
                  <a:pt x="569" y="18450"/>
                </a:cubicBezTo>
                <a:lnTo>
                  <a:pt x="1118" y="18516"/>
                </a:lnTo>
                <a:lnTo>
                  <a:pt x="1154" y="19740"/>
                </a:lnTo>
                <a:cubicBezTo>
                  <a:pt x="1179" y="20617"/>
                  <a:pt x="1234" y="20960"/>
                  <a:pt x="1350" y="20960"/>
                </a:cubicBezTo>
                <a:cubicBezTo>
                  <a:pt x="1466" y="20960"/>
                  <a:pt x="1521" y="20617"/>
                  <a:pt x="1546" y="19740"/>
                </a:cubicBezTo>
                <a:lnTo>
                  <a:pt x="1582" y="18516"/>
                </a:lnTo>
                <a:lnTo>
                  <a:pt x="2186" y="18450"/>
                </a:lnTo>
                <a:cubicBezTo>
                  <a:pt x="2611" y="18405"/>
                  <a:pt x="2793" y="18297"/>
                  <a:pt x="2793" y="18089"/>
                </a:cubicBezTo>
                <a:cubicBezTo>
                  <a:pt x="2793" y="17881"/>
                  <a:pt x="2611" y="17773"/>
                  <a:pt x="2186" y="17728"/>
                </a:cubicBezTo>
                <a:lnTo>
                  <a:pt x="1582" y="17662"/>
                </a:lnTo>
                <a:lnTo>
                  <a:pt x="1546" y="16544"/>
                </a:lnTo>
                <a:cubicBezTo>
                  <a:pt x="1521" y="15761"/>
                  <a:pt x="1463" y="15431"/>
                  <a:pt x="1350" y="15431"/>
                </a:cubicBezTo>
                <a:close/>
                <a:moveTo>
                  <a:pt x="13192" y="16920"/>
                </a:moveTo>
                <a:cubicBezTo>
                  <a:pt x="12158" y="16920"/>
                  <a:pt x="11801" y="19821"/>
                  <a:pt x="12728" y="20685"/>
                </a:cubicBezTo>
                <a:cubicBezTo>
                  <a:pt x="13047" y="20982"/>
                  <a:pt x="13641" y="21042"/>
                  <a:pt x="13835" y="20797"/>
                </a:cubicBezTo>
                <a:cubicBezTo>
                  <a:pt x="13903" y="20711"/>
                  <a:pt x="13988" y="20490"/>
                  <a:pt x="14025" y="20304"/>
                </a:cubicBezTo>
                <a:cubicBezTo>
                  <a:pt x="14083" y="20011"/>
                  <a:pt x="14035" y="19995"/>
                  <a:pt x="13652" y="20182"/>
                </a:cubicBezTo>
                <a:cubicBezTo>
                  <a:pt x="13292" y="20360"/>
                  <a:pt x="13160" y="20334"/>
                  <a:pt x="12908" y="20030"/>
                </a:cubicBezTo>
                <a:cubicBezTo>
                  <a:pt x="12441" y="19466"/>
                  <a:pt x="12600" y="19161"/>
                  <a:pt x="13401" y="19090"/>
                </a:cubicBezTo>
                <a:cubicBezTo>
                  <a:pt x="14102" y="19028"/>
                  <a:pt x="14116" y="19016"/>
                  <a:pt x="14116" y="18414"/>
                </a:cubicBezTo>
                <a:cubicBezTo>
                  <a:pt x="14116" y="17670"/>
                  <a:pt x="13652" y="16920"/>
                  <a:pt x="13192" y="16920"/>
                </a:cubicBezTo>
                <a:close/>
                <a:moveTo>
                  <a:pt x="16610" y="16951"/>
                </a:moveTo>
                <a:cubicBezTo>
                  <a:pt x="16150" y="16941"/>
                  <a:pt x="15904" y="17049"/>
                  <a:pt x="15688" y="17362"/>
                </a:cubicBezTo>
                <a:cubicBezTo>
                  <a:pt x="15113" y="18196"/>
                  <a:pt x="15204" y="20086"/>
                  <a:pt x="15848" y="20685"/>
                </a:cubicBezTo>
                <a:cubicBezTo>
                  <a:pt x="16162" y="20978"/>
                  <a:pt x="16565" y="21029"/>
                  <a:pt x="16974" y="20828"/>
                </a:cubicBezTo>
                <a:cubicBezTo>
                  <a:pt x="17218" y="20707"/>
                  <a:pt x="17236" y="20589"/>
                  <a:pt x="17236" y="18831"/>
                </a:cubicBezTo>
                <a:lnTo>
                  <a:pt x="17236" y="16961"/>
                </a:lnTo>
                <a:lnTo>
                  <a:pt x="16610" y="16951"/>
                </a:lnTo>
                <a:close/>
                <a:moveTo>
                  <a:pt x="5248" y="16956"/>
                </a:moveTo>
                <a:cubicBezTo>
                  <a:pt x="4946" y="16955"/>
                  <a:pt x="4565" y="17048"/>
                  <a:pt x="4398" y="17164"/>
                </a:cubicBezTo>
                <a:cubicBezTo>
                  <a:pt x="3632" y="17697"/>
                  <a:pt x="3670" y="20169"/>
                  <a:pt x="4453" y="20751"/>
                </a:cubicBezTo>
                <a:cubicBezTo>
                  <a:pt x="4751" y="20973"/>
                  <a:pt x="5183" y="21003"/>
                  <a:pt x="5537" y="20828"/>
                </a:cubicBezTo>
                <a:cubicBezTo>
                  <a:pt x="5782" y="20707"/>
                  <a:pt x="5797" y="20591"/>
                  <a:pt x="5797" y="18831"/>
                </a:cubicBezTo>
                <a:lnTo>
                  <a:pt x="5797" y="16956"/>
                </a:lnTo>
                <a:lnTo>
                  <a:pt x="5248" y="16956"/>
                </a:lnTo>
                <a:close/>
                <a:moveTo>
                  <a:pt x="21131" y="16961"/>
                </a:moveTo>
                <a:cubicBezTo>
                  <a:pt x="20884" y="16873"/>
                  <a:pt x="20722" y="17535"/>
                  <a:pt x="20932" y="17774"/>
                </a:cubicBezTo>
                <a:cubicBezTo>
                  <a:pt x="21148" y="18019"/>
                  <a:pt x="21410" y="17776"/>
                  <a:pt x="21368" y="17372"/>
                </a:cubicBezTo>
                <a:cubicBezTo>
                  <a:pt x="21348" y="17184"/>
                  <a:pt x="21241" y="17000"/>
                  <a:pt x="21131" y="16961"/>
                </a:cubicBezTo>
                <a:close/>
                <a:moveTo>
                  <a:pt x="18678" y="17134"/>
                </a:moveTo>
                <a:cubicBezTo>
                  <a:pt x="18541" y="17134"/>
                  <a:pt x="18506" y="17430"/>
                  <a:pt x="18507" y="18567"/>
                </a:cubicBezTo>
                <a:cubicBezTo>
                  <a:pt x="18509" y="20174"/>
                  <a:pt x="18562" y="20419"/>
                  <a:pt x="18971" y="20731"/>
                </a:cubicBezTo>
                <a:cubicBezTo>
                  <a:pt x="19366" y="21033"/>
                  <a:pt x="19910" y="20835"/>
                  <a:pt x="20151" y="20299"/>
                </a:cubicBezTo>
                <a:cubicBezTo>
                  <a:pt x="20297" y="19975"/>
                  <a:pt x="20353" y="19473"/>
                  <a:pt x="20353" y="18490"/>
                </a:cubicBezTo>
                <a:cubicBezTo>
                  <a:pt x="20353" y="17273"/>
                  <a:pt x="20331" y="17134"/>
                  <a:pt x="20124" y="17134"/>
                </a:cubicBezTo>
                <a:cubicBezTo>
                  <a:pt x="19917" y="17134"/>
                  <a:pt x="19892" y="17271"/>
                  <a:pt x="19892" y="18470"/>
                </a:cubicBezTo>
                <a:cubicBezTo>
                  <a:pt x="19892" y="19909"/>
                  <a:pt x="19770" y="20325"/>
                  <a:pt x="19351" y="20325"/>
                </a:cubicBezTo>
                <a:cubicBezTo>
                  <a:pt x="18998" y="20325"/>
                  <a:pt x="18852" y="19734"/>
                  <a:pt x="18852" y="18318"/>
                </a:cubicBezTo>
                <a:cubicBezTo>
                  <a:pt x="18852" y="17407"/>
                  <a:pt x="18812" y="17134"/>
                  <a:pt x="18678" y="17134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blind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9" grpId="4"/>
      <p:bldP build="whole" bldLvl="1" animBg="1" rev="0" advAuto="0" spid="211" grpId="5"/>
      <p:bldP build="whole" bldLvl="1" animBg="1" rev="0" advAuto="0" spid="210" grpId="6"/>
      <p:bldP build="whole" bldLvl="1" animBg="1" rev="0" advAuto="0" spid="212" grpId="7"/>
      <p:bldP build="whole" bldLvl="1" animBg="1" rev="0" advAuto="0" spid="207" grpId="9"/>
      <p:bldP build="whole" bldLvl="1" animBg="1" rev="0" advAuto="0" spid="203" grpId="1"/>
      <p:bldP build="whole" bldLvl="1" animBg="1" rev="0" advAuto="0" spid="208" grpId="3"/>
      <p:bldP build="whole" bldLvl="1" animBg="1" rev="0" advAuto="0" spid="213" grpId="8"/>
      <p:bldP build="whole" bldLvl="1" animBg="1" rev="0" advAuto="0" spid="206" grpId="1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mains &amp; Compan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Domains &amp; Companies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12070670" y="13112351"/>
            <a:ext cx="230163" cy="3432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Rakesh Poduval, 22th October 2021"/>
          <p:cNvSpPr txBox="1"/>
          <p:nvPr/>
        </p:nvSpPr>
        <p:spPr>
          <a:xfrm>
            <a:off x="882595" y="12736411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Rakesh Poduval, 22th October 2021</a:t>
            </a:r>
          </a:p>
        </p:txBody>
      </p:sp>
      <p:graphicFrame>
        <p:nvGraphicFramePr>
          <p:cNvPr id="220" name="Table"/>
          <p:cNvGraphicFramePr/>
          <p:nvPr/>
        </p:nvGraphicFramePr>
        <p:xfrm>
          <a:off x="1315750" y="2579963"/>
          <a:ext cx="22058957" cy="97588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{D51ADE6A-740E-44AE-83CC-AE7238B6C88D}</a:tableStyleId>
              </a:tblPr>
              <a:tblGrid>
                <a:gridCol w="7348751"/>
                <a:gridCol w="7348751"/>
                <a:gridCol w="7348751"/>
              </a:tblGrid>
              <a:tr h="2436533"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Retail &amp; Consumer analytics</a:t>
                      </a:r>
                      <a:br/>
                      <a:r>
                        <a:rPr u="sng"/>
                        <a:t>Companies</a:t>
                      </a:r>
                      <a:r>
                        <a:t>: Fractal, UST, Latent view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Risk &amp; Fraud analytics</a:t>
                      </a:r>
                      <a:br/>
                      <a:r>
                        <a:rPr u="sng"/>
                        <a:t>Companies</a:t>
                      </a:r>
                      <a:r>
                        <a:t>: Ford, CTC, Uber, Wipro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Actuaries &amp; Insurance</a:t>
                      </a:r>
                      <a:br/>
                      <a:r>
                        <a:rPr u="sng"/>
                        <a:t>Companies</a:t>
                      </a:r>
                      <a:r>
                        <a:t>: HSBC, Allianz, MetLife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436533"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Market research </a:t>
                      </a:r>
                    </a:p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Companies</a:t>
                      </a:r>
                      <a:r>
                        <a:t>: Nielson, IRI, IQVIA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Real estate</a:t>
                      </a:r>
                      <a:br/>
                      <a:r>
                        <a:rPr u="sng"/>
                        <a:t>Companies</a:t>
                      </a:r>
                      <a:r>
                        <a:t>: Price Hubble, IAZI, JLL,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Healthcare</a:t>
                      </a:r>
                    </a:p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Companies</a:t>
                      </a:r>
                      <a:r>
                        <a:t>: Cognub, Krythium, Genpro 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436533"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Pharmaceuticals</a:t>
                      </a:r>
                    </a:p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Companies</a:t>
                      </a:r>
                      <a:r>
                        <a:t>: Pfizer, Novartis, IQVIA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Government&amp; Banking </a:t>
                      </a:r>
                      <a:br/>
                      <a:r>
                        <a:rPr u="sng"/>
                        <a:t>Companies</a:t>
                      </a:r>
                      <a:r>
                        <a:t>: Credit Swiss, Doha development bank, 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Financial services </a:t>
                      </a:r>
                      <a:br/>
                      <a:r>
                        <a:rPr u="sng"/>
                        <a:t>Companies</a:t>
                      </a:r>
                      <a:r>
                        <a:t>: EY, KPMG, Fidelity, UBS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436533"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Sports analytics </a:t>
                      </a:r>
                      <a:br/>
                      <a:r>
                        <a:rPr u="sng"/>
                        <a:t>Companies</a:t>
                      </a:r>
                      <a:r>
                        <a:t>: STATS, Krossover, TrueMedia, 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Freelance consulting </a:t>
                      </a:r>
                      <a:br/>
                      <a:r>
                        <a:rPr u="sng"/>
                        <a:t>Companies</a:t>
                      </a:r>
                      <a:r>
                        <a:t>: Freelancer, Upwork, Toptal, 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Domain</a:t>
                      </a:r>
                      <a:r>
                        <a:t>: Software development</a:t>
                      </a:r>
                    </a:p>
                    <a:p>
                      <a:pPr algn="l" defTabSz="914400">
                        <a:defRPr sz="3500">
                          <a:gradFill flip="none" rotWithShape="1">
                            <a:gsLst>
                              <a:gs pos="0">
                                <a:schemeClr val="accent1">
                                  <a:lumOff val="-13575"/>
                                </a:schemeClr>
                              </a:gs>
                              <a:gs pos="100000">
                                <a:schemeClr val="accent5">
                                  <a:hueOff val="-82419"/>
                                  <a:satOff val="-9513"/>
                                  <a:lumOff val="-16343"/>
                                </a:schemeClr>
                              </a:gs>
                            </a:gsLst>
                            <a:lin ang="0" scaled="0"/>
                          </a:gradFill>
                          <a:sym typeface="Calibri"/>
                        </a:defRPr>
                      </a:pPr>
                      <a:r>
                        <a:rPr u="sng"/>
                        <a:t>Companies</a:t>
                      </a:r>
                      <a:r>
                        <a:t>: RStudio, Tableu, SAS, Minitab, …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dditional course &amp; certific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-135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Additional course &amp; certifications</a:t>
            </a:r>
          </a:p>
        </p:txBody>
      </p:sp>
      <p:sp>
        <p:nvSpPr>
          <p:cNvPr id="225" name="https://www.coursera.org/in…"/>
          <p:cNvSpPr txBox="1"/>
          <p:nvPr>
            <p:ph type="body" sz="half" idx="1"/>
          </p:nvPr>
        </p:nvSpPr>
        <p:spPr>
          <a:xfrm>
            <a:off x="1206500" y="2729994"/>
            <a:ext cx="9453336" cy="9184219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>
                <a:solidFill>
                  <a:schemeClr val="accent1">
                    <a:hueOff val="114395"/>
                    <a:lumOff val="-249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https://www.coursera.org/in</a:t>
            </a:r>
            <a:r>
              <a:rPr u="sng"/>
              <a:t> </a:t>
            </a:r>
            <a:endParaRPr u="sng"/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chemeClr val="accent1">
                    <a:hueOff val="114395"/>
                    <a:lumOff val="-249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https://www.datacamp.com</a:t>
            </a:r>
            <a:r>
              <a:rPr u="sng"/>
              <a:t> </a:t>
            </a:r>
            <a:endParaRPr u="sng"/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chemeClr val="accent1">
                    <a:hueOff val="114395"/>
                    <a:lumOff val="-249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https://www.jigsawacademy.com</a:t>
            </a:r>
            <a:r>
              <a:rPr u="sng"/>
              <a:t> </a:t>
            </a:r>
            <a:endParaRPr u="sng"/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chemeClr val="accent1">
                    <a:hueOff val="114395"/>
                    <a:lumOff val="-249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6" invalidUrl="" action="" tgtFrame="" tooltip="" history="1" highlightClick="0" endSnd="0"/>
              </a:rPr>
              <a:t>https://www.udemy.com</a:t>
            </a:r>
            <a:r>
              <a:rPr u="sng"/>
              <a:t> </a:t>
            </a:r>
            <a:endParaRPr u="sng"/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chemeClr val="accent1">
                    <a:hueOff val="114395"/>
                    <a:lumOff val="-249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7" invalidUrl="" action="" tgtFrame="" tooltip="" history="1" highlightClick="0" endSnd="0"/>
              </a:rPr>
              <a:t>https://www.upgrad.com</a:t>
            </a:r>
            <a:r>
              <a:rPr u="sng"/>
              <a:t> </a:t>
            </a:r>
            <a:endParaRPr u="sng"/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chemeClr val="accent1">
                    <a:hueOff val="114395"/>
                    <a:lumOff val="-249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8" invalidUrl="" action="" tgtFrame="" tooltip="" history="1" highlightClick="0" endSnd="0"/>
              </a:rPr>
              <a:t>https://www.edx.org</a:t>
            </a:r>
            <a:r>
              <a:rPr u="sng"/>
              <a:t> </a:t>
            </a:r>
            <a:endParaRPr u="sng"/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chemeClr val="accent1">
                    <a:hueOff val="114395"/>
                    <a:lumOff val="-249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9" invalidUrl="" action="" tgtFrame="" tooltip="" history="1" highlightClick="0" endSnd="0"/>
              </a:rPr>
              <a:t>https://www.linkedin.com</a:t>
            </a:r>
            <a:r>
              <a:rPr u="sng"/>
              <a:t> </a:t>
            </a:r>
            <a:endParaRPr u="sng"/>
          </a:p>
          <a:p>
            <a:pPr marL="579119" indent="-579119" defTabSz="2316421">
              <a:spcBef>
                <a:spcPts val="4200"/>
              </a:spcBef>
              <a:defRPr sz="4560">
                <a:solidFill>
                  <a:schemeClr val="accent1">
                    <a:hueOff val="114395"/>
                    <a:lumOff val="-24975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10" invalidUrl="" action="" tgtFrame="" tooltip="" history="1" highlightClick="0" endSnd="0"/>
              </a:rPr>
              <a:t>https://www.business-science.io</a:t>
            </a:r>
            <a:r>
              <a:rPr u="sng"/>
              <a:t> 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xfrm>
            <a:off x="12070670" y="13112351"/>
            <a:ext cx="230163" cy="3432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Rakesh Poduval, 22th October 2021"/>
          <p:cNvSpPr txBox="1"/>
          <p:nvPr/>
        </p:nvSpPr>
        <p:spPr>
          <a:xfrm>
            <a:off x="882595" y="12736411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Rakesh Poduval, 22th October 2021</a:t>
            </a:r>
          </a:p>
        </p:txBody>
      </p:sp>
      <p:pic>
        <p:nvPicPr>
          <p:cNvPr id="228" name="09-courses-icon-business-science.jpg" descr="09-courses-icon-business-science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469530" y="10090290"/>
            <a:ext cx="2604417" cy="2604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09-courses-icon-courseEra.png" descr="09-courses-icon-courseEra.png"/>
          <p:cNvPicPr>
            <a:picLocks noChangeAspect="1"/>
          </p:cNvPicPr>
          <p:nvPr/>
        </p:nvPicPr>
        <p:blipFill>
          <a:blip r:embed="rId12">
            <a:extLst/>
          </a:blip>
          <a:srcRect l="0" t="22491" r="0" b="22491"/>
          <a:stretch>
            <a:fillRect/>
          </a:stretch>
        </p:blipFill>
        <p:spPr>
          <a:xfrm>
            <a:off x="10543923" y="2142728"/>
            <a:ext cx="2471143" cy="1359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09-courses-icon-datacamp.png" descr="09-courses-icon-datacamp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8265128" y="2856099"/>
            <a:ext cx="4691049" cy="1759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09-courses-icon-edX.png" descr="09-courses-icon-edX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295433" y="7543865"/>
            <a:ext cx="4207105" cy="21986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09-courses-icon-udemy.png" descr="09-courses-icon-udemy.png"/>
          <p:cNvPicPr>
            <a:picLocks noChangeAspect="1"/>
          </p:cNvPicPr>
          <p:nvPr/>
        </p:nvPicPr>
        <p:blipFill>
          <a:blip r:embed="rId15">
            <a:extLst/>
          </a:blip>
          <a:srcRect l="13993" t="23948" r="16210" b="27255"/>
          <a:stretch>
            <a:fillRect/>
          </a:stretch>
        </p:blipFill>
        <p:spPr>
          <a:xfrm>
            <a:off x="18265122" y="5047578"/>
            <a:ext cx="4691158" cy="1721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09-courses-icon-upGrad.jpg" descr="09-courses-icon-upGrad.jpg"/>
          <p:cNvPicPr>
            <a:picLocks noChangeAspect="1"/>
          </p:cNvPicPr>
          <p:nvPr/>
        </p:nvPicPr>
        <p:blipFill>
          <a:blip r:embed="rId16">
            <a:extLst/>
          </a:blip>
          <a:srcRect l="3194" t="30459" r="3194" b="34411"/>
          <a:stretch>
            <a:fillRect/>
          </a:stretch>
        </p:blipFill>
        <p:spPr>
          <a:xfrm>
            <a:off x="10380265" y="7186315"/>
            <a:ext cx="3623517" cy="1359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09-courses-icon-jigsaw.jpg" descr="09-courses-icon-jigsaw.jpg"/>
          <p:cNvPicPr>
            <a:picLocks noChangeAspect="1"/>
          </p:cNvPicPr>
          <p:nvPr/>
        </p:nvPicPr>
        <p:blipFill>
          <a:blip r:embed="rId17">
            <a:extLst/>
          </a:blip>
          <a:srcRect l="23717" t="0" r="21519" b="28611"/>
          <a:stretch>
            <a:fillRect/>
          </a:stretch>
        </p:blipFill>
        <p:spPr>
          <a:xfrm>
            <a:off x="10720929" y="4344386"/>
            <a:ext cx="2294175" cy="2198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02e-salary-linkedIn-icon.png" descr="02e-salary-linkedIn-icon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690876" y="9009797"/>
            <a:ext cx="2177433" cy="2025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4"/>
      <p:bldP build="whole" bldLvl="1" animBg="1" rev="0" advAuto="0" spid="231" grpId="6"/>
      <p:bldP build="whole" bldLvl="1" animBg="1" rev="0" advAuto="0" spid="229" grpId="1"/>
      <p:bldP build="whole" bldLvl="1" animBg="1" rev="0" advAuto="0" spid="235" grpId="7"/>
      <p:bldP build="whole" bldLvl="1" animBg="1" rev="0" advAuto="0" spid="234" grpId="3"/>
      <p:bldP build="whole" bldLvl="1" animBg="1" rev="0" advAuto="0" spid="228" grpId="8"/>
      <p:bldP build="whole" bldLvl="1" animBg="1" rev="0" advAuto="0" spid="233" grpId="5"/>
      <p:bldP build="whole" bldLvl="1" animBg="1" rev="0" advAuto="0" spid="230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