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88" r:id="rId2"/>
    <p:sldId id="289" r:id="rId3"/>
    <p:sldId id="291" r:id="rId4"/>
    <p:sldId id="290" r:id="rId5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03" autoAdjust="0"/>
    <p:restoredTop sz="85127" autoAdjust="0"/>
  </p:normalViewPr>
  <p:slideViewPr>
    <p:cSldViewPr snapToGrid="0">
      <p:cViewPr varScale="1">
        <p:scale>
          <a:sx n="97" d="100"/>
          <a:sy n="97" d="100"/>
        </p:scale>
        <p:origin x="3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8C252-C0B8-49E6-92E0-3A83155707DE}" type="datetimeFigureOut">
              <a:rPr lang="en-US" smtClean="0">
                <a:latin typeface="Arial" panose="020B0604020202020204" pitchFamily="34" charset="0"/>
              </a:rPr>
              <a:t>8/7/2020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6869C1-3516-47F6-89CF-29065F7DEDDE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898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  <a:sym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  <a:sym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  <a:sym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  <a:sym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  <a:sym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jsoneditoronline.org/#left=url.https%3A%2F%2Fpricing.us-east-1.amazonaws.com%2FsavingsPlan%2Fv1.0%2Faws%2FAWSComputeSavingsPlan%2F20200806153551%2Fus-east-2%2Findex.json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6869C1-3516-47F6-89CF-29065F7DEDDE}" type="slidenum">
              <a:rPr lang="en-US" smtClean="0">
                <a:latin typeface="Arial" panose="020B0604020202020204" pitchFamily="34" charset="0"/>
              </a:rPr>
              <a:t>1</a:t>
            </a:fld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522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6869C1-3516-47F6-89CF-29065F7DEDDE}" type="slidenum">
              <a:rPr lang="en-US" smtClean="0">
                <a:latin typeface="Arial" panose="020B0604020202020204" pitchFamily="34" charset="0"/>
              </a:rPr>
              <a:t>2</a:t>
            </a:fld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256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https://jsoneditoronline.org/#left=url.https%3A%2F%2Fpricing.us-east-1.amazonaws.com%2FsavingsPlan%2Fv1.0%2Faws%2FAWSComputeSavingsPlan%2F20200806153551%2Fus-east-2%2Findex.json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6869C1-3516-47F6-89CF-29065F7DEDDE}" type="slidenum">
              <a:rPr lang="en-US" smtClean="0">
                <a:latin typeface="Arial" panose="020B0604020202020204" pitchFamily="34" charset="0"/>
              </a:rPr>
              <a:t>3</a:t>
            </a:fld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659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6869C1-3516-47F6-89CF-29065F7DEDDE}" type="slidenum">
              <a:rPr lang="en-US" smtClean="0">
                <a:latin typeface="Arial" panose="020B0604020202020204" pitchFamily="34" charset="0"/>
              </a:rPr>
              <a:t>4</a:t>
            </a:fld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360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5" Type="http://schemas.openxmlformats.org/officeDocument/2006/relationships/image" Target="NULL"/><Relationship Id="rId4" Type="http://schemas.openxmlformats.org/officeDocument/2006/relationships/oleObject" Target="../embeddings/oleObject3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B3A28117-726B-46E2-88DD-D1EF69BF002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1858463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think-cell Slide" r:id="rId5" imgW="347" imgH="348" progId="TCLayout.ActiveDocument.1">
                  <p:embed/>
                </p:oleObj>
              </mc:Choice>
              <mc:Fallback>
                <p:oleObj name="think-cell Slide" r:id="rId5" imgW="347" imgH="34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C399A172-5B92-4345-801B-528C5782F25F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60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2DD401-6AC3-4414-B26C-9DB21E105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8A0C4B-DDA7-4081-AC22-AB01AEB5B9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7B11C-3075-41E7-BE7F-F9568AD73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2DC88-A117-43C6-AB26-37E1B6CD9A7A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C67ED-03BA-4ED3-98AE-EE82CB7DF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575AB-E2B9-49E4-B9B2-FC4AF9669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E0D1-0AB5-43A9-AB90-D76A62B4A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74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Line_Lead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>
            <a:extLst>
              <a:ext uri="{FF2B5EF4-FFF2-40B4-BE49-F238E27FC236}">
                <a16:creationId xmlns:a16="http://schemas.microsoft.com/office/drawing/2014/main" id="{B61E6DA0-19F7-494E-B91E-75008F0C475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3858194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12" name="Object 11" hidden="1">
                        <a:extLst>
                          <a:ext uri="{FF2B5EF4-FFF2-40B4-BE49-F238E27FC236}">
                            <a16:creationId xmlns:a16="http://schemas.microsoft.com/office/drawing/2014/main" id="{B61E6DA0-19F7-494E-B91E-75008F0C47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F7366B7-B4B4-4A72-8686-752248F340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559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C22EA489-A0F8-4015-B295-635A6644814B}" type="datetime1">
              <a:rPr lang="en-US" smtClean="0"/>
              <a:pPr/>
              <a:t>8/7/2020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6DB2F64-3B64-417B-947C-4CBC858FED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5594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4097EF3-82BE-4DE6-BC3D-9B4D1FBDA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83683" y="64559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96BE239D-A748-4E67-A960-0F5DF19E38A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D15646C-39EA-4685-B131-98C574974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811" y="95588"/>
            <a:ext cx="10515600" cy="68797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0E25D3-F817-47CB-8F06-B34FBE6EC797}"/>
              </a:ext>
            </a:extLst>
          </p:cNvPr>
          <p:cNvSpPr/>
          <p:nvPr userDrawn="1"/>
        </p:nvSpPr>
        <p:spPr>
          <a:xfrm>
            <a:off x="469313" y="186263"/>
            <a:ext cx="86498" cy="5066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9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heme" Target="../theme/theme1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658CD3F8-053E-498D-B53F-C5109B241F9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0592426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think-cell Slide" r:id="rId7" imgW="231" imgH="232" progId="TCLayout.ActiveDocument.1">
                  <p:embed/>
                </p:oleObj>
              </mc:Choice>
              <mc:Fallback>
                <p:oleObj name="think-cell Slide" r:id="rId7" imgW="231" imgH="232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 hidden="1">
            <a:extLst>
              <a:ext uri="{FF2B5EF4-FFF2-40B4-BE49-F238E27FC236}">
                <a16:creationId xmlns:a16="http://schemas.microsoft.com/office/drawing/2014/main" id="{2A7BB4A0-A822-48EA-AD89-2E04CCED03A5}"/>
              </a:ext>
            </a:extLst>
          </p:cNvPr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24FA04-DF33-49EE-8EC9-712974534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8782A-FEB0-48D2-B4F4-4E1B4CB6C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6163D-2EC5-4D5B-94D2-CDD3B72C21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4DE2DC88-A117-43C6-AB26-37E1B6CD9A7A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667FD-5B79-470F-A529-4F1B1F22EC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E4E40-C259-47A0-8E77-C725750B19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A70EE0D1-0AB5-43A9-AB90-D76A62B4AD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47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  <a:sym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  <a:sym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  <a:sym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  <a:sym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.png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1.xml"/><Relationship Id="rId9" Type="http://schemas.openxmlformats.org/officeDocument/2006/relationships/hyperlink" Target="https://pricing.us-east-1.amazonaws.com/offers/v1.0/aws/AmazonEC2/current/index.jso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0.xml"/><Relationship Id="rId7" Type="http://schemas.openxmlformats.org/officeDocument/2006/relationships/image" Target="../media/image1.emf"/><Relationship Id="rId2" Type="http://schemas.openxmlformats.org/officeDocument/2006/relationships/tags" Target="../tags/tag9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6.bin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tags" Target="../tags/tag1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F4CDC17B-45A5-4F79-887A-4B23428D3BC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619885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think-cell Slide" r:id="rId5" imgW="347" imgH="348" progId="TCLayout.ActiveDocument.1">
                  <p:embed/>
                </p:oleObj>
              </mc:Choice>
              <mc:Fallback>
                <p:oleObj name="think-cell Slide" r:id="rId5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F4CDC17B-45A5-4F79-887A-4B23428D3B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F2658380-D1AE-42B6-84AA-AD286D163307}"/>
              </a:ext>
            </a:extLst>
          </p:cNvPr>
          <p:cNvSpPr/>
          <p:nvPr/>
        </p:nvSpPr>
        <p:spPr>
          <a:xfrm>
            <a:off x="555811" y="1000897"/>
            <a:ext cx="10922586" cy="545504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2C788-BEDF-405C-B1E8-F6998EB71F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BE239D-A748-4E67-A960-0F5DF19E38AB}" type="slidenum">
              <a:rPr lang="en-US" smtClean="0"/>
              <a:t>1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42B5429-D5CE-4F81-A092-DE8767C57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C36233-89BA-47C8-9488-9B9AC4793804}"/>
              </a:ext>
            </a:extLst>
          </p:cNvPr>
          <p:cNvSpPr/>
          <p:nvPr/>
        </p:nvSpPr>
        <p:spPr>
          <a:xfrm>
            <a:off x="902043" y="2401620"/>
            <a:ext cx="2421924" cy="4779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sym typeface="Arial" panose="020B0604020202020204" pitchFamily="34" charset="0"/>
              </a:rPr>
              <a:t>Offer index file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1C999A-C8DC-4580-B26C-7AB22D896B1C}"/>
              </a:ext>
            </a:extLst>
          </p:cNvPr>
          <p:cNvSpPr/>
          <p:nvPr/>
        </p:nvSpPr>
        <p:spPr>
          <a:xfrm>
            <a:off x="902043" y="1308181"/>
            <a:ext cx="2421924" cy="4779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sym typeface="Arial" panose="020B0604020202020204" pitchFamily="34" charset="0"/>
              </a:rPr>
              <a:t>SKU lookup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C5C03B-CDFD-42E8-B23A-F2A7D52B2A0E}"/>
              </a:ext>
            </a:extLst>
          </p:cNvPr>
          <p:cNvSpPr txBox="1"/>
          <p:nvPr/>
        </p:nvSpPr>
        <p:spPr>
          <a:xfrm>
            <a:off x="3410465" y="2464210"/>
            <a:ext cx="7184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sym typeface="Arial" panose="020B0604020202020204" pitchFamily="34" charset="0"/>
              </a:rPr>
              <a:t>https://pricing.us-east-1.amazonaws.com/offers/v1.0/aws/index.json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1772A44-4E6B-4819-90F2-0F204ECAE76A}"/>
              </a:ext>
            </a:extLst>
          </p:cNvPr>
          <p:cNvSpPr/>
          <p:nvPr/>
        </p:nvSpPr>
        <p:spPr>
          <a:xfrm>
            <a:off x="713603" y="1170257"/>
            <a:ext cx="324912" cy="324912"/>
          </a:xfrm>
          <a:prstGeom prst="ellipse">
            <a:avLst/>
          </a:prstGeom>
          <a:solidFill>
            <a:srgbClr val="4472C4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E33DF02-B68E-4BF9-94A0-B467546922F2}"/>
              </a:ext>
            </a:extLst>
          </p:cNvPr>
          <p:cNvSpPr/>
          <p:nvPr/>
        </p:nvSpPr>
        <p:spPr>
          <a:xfrm>
            <a:off x="713603" y="2239164"/>
            <a:ext cx="324912" cy="324912"/>
          </a:xfrm>
          <a:prstGeom prst="ellipse">
            <a:avLst/>
          </a:prstGeom>
          <a:solidFill>
            <a:srgbClr val="4472C4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sym typeface="Arial" panose="020B0604020202020204" pitchFamily="34" charset="0"/>
              </a:rPr>
              <a:t>2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34465CC-74E8-4257-9027-E41D1E4A95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8515" y="3017146"/>
            <a:ext cx="8087854" cy="119079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1DE838F-0C3A-47F5-AD49-80A526DE18DB}"/>
              </a:ext>
            </a:extLst>
          </p:cNvPr>
          <p:cNvSpPr/>
          <p:nvPr/>
        </p:nvSpPr>
        <p:spPr>
          <a:xfrm>
            <a:off x="902043" y="4411190"/>
            <a:ext cx="2421924" cy="4779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sym typeface="Arial" panose="020B0604020202020204" pitchFamily="34" charset="0"/>
              </a:rPr>
              <a:t>Get </a:t>
            </a:r>
            <a:r>
              <a:rPr lang="en-US" dirty="0" err="1">
                <a:latin typeface="Arial" panose="020B0604020202020204" pitchFamily="34" charset="0"/>
                <a:sym typeface="Arial" panose="020B0604020202020204" pitchFamily="34" charset="0"/>
              </a:rPr>
              <a:t>region_index.json</a:t>
            </a:r>
            <a:endParaRPr 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765FA9D-DBE9-4002-B7F6-06E800D28D4C}"/>
              </a:ext>
            </a:extLst>
          </p:cNvPr>
          <p:cNvSpPr/>
          <p:nvPr/>
        </p:nvSpPr>
        <p:spPr>
          <a:xfrm>
            <a:off x="713603" y="4248734"/>
            <a:ext cx="324912" cy="324912"/>
          </a:xfrm>
          <a:prstGeom prst="ellipse">
            <a:avLst/>
          </a:prstGeom>
          <a:solidFill>
            <a:srgbClr val="4472C4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sym typeface="Arial" panose="020B0604020202020204" pitchFamily="34" charset="0"/>
              </a:rPr>
              <a:t>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262A94-6FFC-42D9-B0CB-1A57629C8DF9}"/>
              </a:ext>
            </a:extLst>
          </p:cNvPr>
          <p:cNvSpPr/>
          <p:nvPr/>
        </p:nvSpPr>
        <p:spPr>
          <a:xfrm>
            <a:off x="1210963" y="3880022"/>
            <a:ext cx="2199502" cy="197708"/>
          </a:xfrm>
          <a:prstGeom prst="rect">
            <a:avLst/>
          </a:prstGeom>
          <a:noFill/>
          <a:ln w="19050">
            <a:solidFill>
              <a:srgbClr val="00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C6F8B6E-6C40-41AC-A4CD-F4699CBA47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8515" y="4996671"/>
            <a:ext cx="7544853" cy="6096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E0EA065-6080-415F-8CF2-D18336526C64}"/>
              </a:ext>
            </a:extLst>
          </p:cNvPr>
          <p:cNvSpPr txBox="1"/>
          <p:nvPr/>
        </p:nvSpPr>
        <p:spPr>
          <a:xfrm>
            <a:off x="1524786" y="1830655"/>
            <a:ext cx="9230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en-US" dirty="0">
                <a:hlinkClick r:id="rId9"/>
              </a:rPr>
              <a:t>https://pricing.us-east-1.amazonaws.com/offers/v1.0/aws/AmazonEC2/current/index.json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4BC786-5809-41E5-A549-F5FAF46E746B}"/>
              </a:ext>
            </a:extLst>
          </p:cNvPr>
          <p:cNvSpPr/>
          <p:nvPr/>
        </p:nvSpPr>
        <p:spPr>
          <a:xfrm>
            <a:off x="1210963" y="3422821"/>
            <a:ext cx="1532237" cy="185351"/>
          </a:xfrm>
          <a:prstGeom prst="rect">
            <a:avLst/>
          </a:prstGeom>
          <a:noFill/>
          <a:ln w="19050">
            <a:solidFill>
              <a:srgbClr val="00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145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F4CDC17B-45A5-4F79-887A-4B23428D3BC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77135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think-cell Slide" r:id="rId5" imgW="347" imgH="348" progId="TCLayout.ActiveDocument.1">
                  <p:embed/>
                </p:oleObj>
              </mc:Choice>
              <mc:Fallback>
                <p:oleObj name="think-cell Slide" r:id="rId5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F4CDC17B-45A5-4F79-887A-4B23428D3B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F2658380-D1AE-42B6-84AA-AD286D163307}"/>
              </a:ext>
            </a:extLst>
          </p:cNvPr>
          <p:cNvSpPr/>
          <p:nvPr/>
        </p:nvSpPr>
        <p:spPr>
          <a:xfrm>
            <a:off x="555811" y="1000897"/>
            <a:ext cx="10922586" cy="545504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2C788-BEDF-405C-B1E8-F6998EB71F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BE239D-A748-4E67-A960-0F5DF19E38AB}" type="slidenum">
              <a:rPr lang="en-US" smtClean="0"/>
              <a:t>2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42B5429-D5CE-4F81-A092-DE8767C57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1C999A-C8DC-4580-B26C-7AB22D896B1C}"/>
              </a:ext>
            </a:extLst>
          </p:cNvPr>
          <p:cNvSpPr/>
          <p:nvPr/>
        </p:nvSpPr>
        <p:spPr>
          <a:xfrm>
            <a:off x="902043" y="1308181"/>
            <a:ext cx="2421924" cy="4779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sym typeface="Arial" panose="020B0604020202020204" pitchFamily="34" charset="0"/>
              </a:rPr>
              <a:t>SKU lookup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1772A44-4E6B-4819-90F2-0F204ECAE76A}"/>
              </a:ext>
            </a:extLst>
          </p:cNvPr>
          <p:cNvSpPr/>
          <p:nvPr/>
        </p:nvSpPr>
        <p:spPr>
          <a:xfrm>
            <a:off x="713603" y="1170257"/>
            <a:ext cx="324912" cy="324912"/>
          </a:xfrm>
          <a:prstGeom prst="ellipse">
            <a:avLst/>
          </a:prstGeom>
          <a:solidFill>
            <a:srgbClr val="4472C4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sym typeface="Arial" panose="020B0604020202020204" pitchFamily="34" charset="0"/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C5F1F8-B89E-4A3A-B2A6-91E5CF8591ED}"/>
              </a:ext>
            </a:extLst>
          </p:cNvPr>
          <p:cNvSpPr/>
          <p:nvPr/>
        </p:nvSpPr>
        <p:spPr>
          <a:xfrm>
            <a:off x="8283932" y="2198183"/>
            <a:ext cx="1742384" cy="208134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01F3F3-6BA5-413C-8115-F18F354854A0}"/>
              </a:ext>
            </a:extLst>
          </p:cNvPr>
          <p:cNvSpPr txBox="1"/>
          <p:nvPr/>
        </p:nvSpPr>
        <p:spPr>
          <a:xfrm>
            <a:off x="5185272" y="1000896"/>
            <a:ext cx="66173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}, {</a:t>
            </a:r>
          </a:p>
          <a:p>
            <a:r>
              <a:rPr lang="en-US" dirty="0"/>
              <a:t>        "discountedSku" : "TBV6C3VKSXKFHHSC",</a:t>
            </a:r>
          </a:p>
          <a:p>
            <a:r>
              <a:rPr lang="en-US" dirty="0"/>
              <a:t>        "discountedUsageType" : "USE2-BoxUsage:t3a.xlarge",</a:t>
            </a:r>
          </a:p>
          <a:p>
            <a:r>
              <a:rPr lang="en-US" dirty="0"/>
              <a:t>        "discountedOperation" : "RunInstances",</a:t>
            </a:r>
          </a:p>
          <a:p>
            <a:r>
              <a:rPr lang="en-US" dirty="0"/>
              <a:t>        "discountedServiceCode" : "AmazonEC2",</a:t>
            </a:r>
          </a:p>
          <a:p>
            <a:r>
              <a:rPr lang="en-US" dirty="0"/>
              <a:t>        "rateCode" : "RQRC4CUNT9HUG9WC.TBV6C3VKSXKFHHSC",</a:t>
            </a:r>
          </a:p>
          <a:p>
            <a:r>
              <a:rPr lang="en-US" dirty="0"/>
              <a:t>        "unit" : "Hrs",</a:t>
            </a:r>
          </a:p>
          <a:p>
            <a:r>
              <a:rPr lang="en-US" dirty="0"/>
              <a:t>        "discountedRate" : {</a:t>
            </a:r>
          </a:p>
          <a:p>
            <a:r>
              <a:rPr lang="en-US" dirty="0"/>
              <a:t>          "price" : "0.0679",</a:t>
            </a:r>
          </a:p>
          <a:p>
            <a:r>
              <a:rPr lang="en-US" dirty="0"/>
              <a:t>          "currency" : "USD"</a:t>
            </a:r>
          </a:p>
          <a:p>
            <a:r>
              <a:rPr lang="en-US" dirty="0"/>
              <a:t>        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3ABA84-8531-4A62-9B76-16030598275F}"/>
              </a:ext>
            </a:extLst>
          </p:cNvPr>
          <p:cNvSpPr txBox="1"/>
          <p:nvPr/>
        </p:nvSpPr>
        <p:spPr>
          <a:xfrm>
            <a:off x="902043" y="2198183"/>
            <a:ext cx="441580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[“products”]</a:t>
            </a:r>
          </a:p>
          <a:p>
            <a:endParaRPr lang="en-US" dirty="0"/>
          </a:p>
          <a:p>
            <a:r>
              <a:rPr lang="en-US" dirty="0"/>
              <a:t>"sku" : "RQRC4CUNT9HUG9WC",    </a:t>
            </a:r>
          </a:p>
          <a:p>
            <a:r>
              <a:rPr lang="en-US" dirty="0"/>
              <a:t>"productFamily" : "ComputeSavingsPlans",    </a:t>
            </a:r>
          </a:p>
          <a:p>
            <a:r>
              <a:rPr lang="en-US" dirty="0"/>
              <a:t>"serviceCode" : "ComputeSavingsPlans",    </a:t>
            </a:r>
          </a:p>
          <a:p>
            <a:r>
              <a:rPr lang="en-US" dirty="0"/>
              <a:t>"usageType" : "ComputeSP:3yrAllUpfront",    </a:t>
            </a:r>
          </a:p>
          <a:p>
            <a:r>
              <a:rPr lang="en-US" dirty="0"/>
              <a:t>"operation" : "",    "attributes" : </a:t>
            </a:r>
          </a:p>
          <a:p>
            <a:r>
              <a:rPr lang="en-US" dirty="0"/>
              <a:t>{      "purchaseOption" : "All Upfront",      </a:t>
            </a:r>
          </a:p>
          <a:p>
            <a:r>
              <a:rPr lang="en-US" dirty="0"/>
              <a:t>"granularity" : "hourly",      </a:t>
            </a:r>
          </a:p>
          <a:p>
            <a:r>
              <a:rPr lang="en-US" dirty="0"/>
              <a:t>"purchaseTerm" : "3yr",      </a:t>
            </a:r>
          </a:p>
          <a:p>
            <a:r>
              <a:rPr lang="en-US" dirty="0"/>
              <a:t>"locationType" : "AWS Region",      </a:t>
            </a:r>
          </a:p>
          <a:p>
            <a:r>
              <a:rPr lang="en-US" dirty="0"/>
              <a:t>"location" : "Any"    }  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15649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2C6076DA-A57B-4FE5-8ECF-454FCEA6C09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5838106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think-cell Slide" r:id="rId6" imgW="347" imgH="348" progId="TCLayout.ActiveDocument.1">
                  <p:embed/>
                </p:oleObj>
              </mc:Choice>
              <mc:Fallback>
                <p:oleObj name="think-cell Slide" r:id="rId6" imgW="347" imgH="34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0613013B-C265-4762-A036-67867F615C7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404A2B-8E8D-4A68-9CA5-92865B3DF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schema for regional Savings Plan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7FBDD6-2AD8-4FF5-BE97-BEA92C14D5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7667" y="1709724"/>
            <a:ext cx="3257717" cy="375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652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583ADF2-6C78-4B49-BEFA-278C2A406A7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108203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think-cell Slide" r:id="rId5" imgW="347" imgH="348" progId="TCLayout.ActiveDocument.1">
                  <p:embed/>
                </p:oleObj>
              </mc:Choice>
              <mc:Fallback>
                <p:oleObj name="think-cell Slide" r:id="rId5" imgW="347" imgH="34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AE67370-758F-4739-844E-2B0985E55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791874-FC12-4A87-B7DF-091452CD53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7889" y="1890498"/>
            <a:ext cx="7316221" cy="307700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081A96C-AC87-4936-859C-2A1043D0E937}"/>
              </a:ext>
            </a:extLst>
          </p:cNvPr>
          <p:cNvSpPr/>
          <p:nvPr/>
        </p:nvSpPr>
        <p:spPr>
          <a:xfrm>
            <a:off x="2672179" y="2849732"/>
            <a:ext cx="6489575" cy="286965"/>
          </a:xfrm>
          <a:prstGeom prst="rect">
            <a:avLst/>
          </a:prstGeom>
          <a:noFill/>
          <a:ln w="19050">
            <a:solidFill>
              <a:srgbClr val="00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5798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0eZJ5wiOY7W4DTHWzECq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YJPCV5hkEyy.q8BPsv0x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02WetvruifnUNE_NzhCZ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270</Words>
  <Application>Microsoft Office PowerPoint</Application>
  <PresentationFormat>Widescreen</PresentationFormat>
  <Paragraphs>45</Paragraphs>
  <Slides>4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think-cell Slide</vt:lpstr>
      <vt:lpstr>Process</vt:lpstr>
      <vt:lpstr>Process</vt:lpstr>
      <vt:lpstr>JSON schema for regional Savings Plan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Tang, Norman</dc:creator>
  <cp:lastModifiedBy>Tang, Norman</cp:lastModifiedBy>
  <cp:revision>11</cp:revision>
  <dcterms:created xsi:type="dcterms:W3CDTF">2020-08-06T04:21:57Z</dcterms:created>
  <dcterms:modified xsi:type="dcterms:W3CDTF">2020-08-08T02:49:48Z</dcterms:modified>
</cp:coreProperties>
</file>